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86" r:id="rId2"/>
    <p:sldId id="257" r:id="rId3"/>
    <p:sldId id="258" r:id="rId4"/>
    <p:sldId id="259" r:id="rId5"/>
    <p:sldId id="260" r:id="rId6"/>
    <p:sldId id="261" r:id="rId7"/>
    <p:sldId id="262" r:id="rId8"/>
    <p:sldId id="263" r:id="rId9"/>
    <p:sldId id="283" r:id="rId10"/>
    <p:sldId id="284" r:id="rId11"/>
    <p:sldId id="272" r:id="rId12"/>
    <p:sldId id="273" r:id="rId13"/>
    <p:sldId id="274" r:id="rId14"/>
    <p:sldId id="275" r:id="rId15"/>
    <p:sldId id="276" r:id="rId16"/>
    <p:sldId id="277" r:id="rId17"/>
    <p:sldId id="278" r:id="rId18"/>
    <p:sldId id="264" r:id="rId19"/>
    <p:sldId id="285" r:id="rId20"/>
    <p:sldId id="266" r:id="rId21"/>
    <p:sldId id="267" r:id="rId22"/>
    <p:sldId id="268" r:id="rId23"/>
    <p:sldId id="269" r:id="rId24"/>
    <p:sldId id="270"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550" autoAdjust="0"/>
  </p:normalViewPr>
  <p:slideViewPr>
    <p:cSldViewPr>
      <p:cViewPr varScale="1">
        <p:scale>
          <a:sx n="50" d="100"/>
          <a:sy n="50" d="100"/>
        </p:scale>
        <p:origin x="-706" y="-72"/>
      </p:cViewPr>
      <p:guideLst>
        <p:guide orient="horz" pos="2160"/>
        <p:guide pos="2880"/>
      </p:guideLst>
    </p:cSldViewPr>
  </p:slideViewPr>
  <p:outlineViewPr>
    <p:cViewPr>
      <p:scale>
        <a:sx n="33" d="100"/>
        <a:sy n="33" d="100"/>
      </p:scale>
      <p:origin x="53" y="67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E9169-1A18-46F8-B172-C676A22EC9DB}" type="datetimeFigureOut">
              <a:rPr lang="en-CA" smtClean="0"/>
              <a:pPr/>
              <a:t>02/06/2016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77445-CFE6-4FFC-8C58-03C94443CF7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our</a:t>
            </a:r>
            <a:r>
              <a:rPr lang="en-US" baseline="0" dirty="0" smtClean="0"/>
              <a:t> bowels!! 3 times a day! </a:t>
            </a:r>
            <a:br>
              <a:rPr lang="en-US" baseline="0" dirty="0" smtClean="0"/>
            </a:br>
            <a:r>
              <a:rPr lang="en-US" baseline="0" dirty="0" smtClean="0"/>
              <a:t>Your plate should always be colorful~ like a rainbow . </a:t>
            </a:r>
            <a:br>
              <a:rPr lang="en-US" baseline="0" dirty="0" smtClean="0"/>
            </a:br>
            <a:r>
              <a:rPr lang="en-US" baseline="0" dirty="0" smtClean="0"/>
              <a:t>Processed foods add food coloring just so our mind is attracted to it! </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don’t eat </a:t>
            </a:r>
            <a:r>
              <a:rPr lang="en-US" dirty="0" err="1" smtClean="0"/>
              <a:t>til</a:t>
            </a:r>
            <a:r>
              <a:rPr lang="en-US" dirty="0" smtClean="0"/>
              <a:t> the end of the day , or eat 3 really big meals a day. Or your biggest meal is in</a:t>
            </a:r>
            <a:r>
              <a:rPr lang="en-US" baseline="0" dirty="0" smtClean="0"/>
              <a:t> the evening. </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we eat these things if they make us feel horrible??</a:t>
            </a:r>
            <a:br>
              <a:rPr lang="en-US" dirty="0" smtClean="0"/>
            </a:br>
            <a:r>
              <a:rPr lang="en-US" dirty="0" smtClean="0"/>
              <a:t>Are body is telling us these things aren’t good for us with allergies</a:t>
            </a:r>
            <a:r>
              <a:rPr lang="en-US" baseline="0" dirty="0" smtClean="0"/>
              <a:t> and </a:t>
            </a:r>
            <a:r>
              <a:rPr lang="en-US" baseline="0" dirty="0" err="1" smtClean="0"/>
              <a:t>stomache</a:t>
            </a:r>
            <a:r>
              <a:rPr lang="en-US" baseline="0" dirty="0" smtClean="0"/>
              <a:t> aches , acid reflux etc.</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Restaurants</a:t>
            </a:r>
            <a:r>
              <a:rPr lang="en-US" baseline="0" dirty="0" smtClean="0"/>
              <a:t> and eating out….</a:t>
            </a:r>
            <a:br>
              <a:rPr lang="en-US" baseline="0" dirty="0" smtClean="0"/>
            </a:br>
            <a:r>
              <a:rPr lang="en-US" dirty="0" smtClean="0"/>
              <a:t>Dessert</a:t>
            </a:r>
            <a:r>
              <a:rPr lang="en-US" baseline="0" dirty="0" smtClean="0"/>
              <a:t> in just stressed spelt backwards!</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Beans and lentils !! I do recommend protein</a:t>
            </a:r>
            <a:r>
              <a:rPr lang="en-US" baseline="0" dirty="0" smtClean="0"/>
              <a:t> some egg whites or fish as they contain omega 3,6,9 – and some amino acids that are not found in plant based protein. </a:t>
            </a:r>
            <a:br>
              <a:rPr lang="en-US" baseline="0" dirty="0" smtClean="0"/>
            </a:br>
            <a:r>
              <a:rPr lang="en-US" baseline="0" dirty="0" smtClean="0"/>
              <a:t>Whey isolate is my choice.</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Huge !!</a:t>
            </a:r>
            <a:br>
              <a:rPr lang="en-US" dirty="0" smtClean="0"/>
            </a:br>
            <a:r>
              <a:rPr lang="en-US" dirty="0" smtClean="0"/>
              <a:t>Questions </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a:t>
            </a:r>
            <a:r>
              <a:rPr lang="en-US" baseline="0" dirty="0" smtClean="0"/>
              <a:t> … lets get going. </a:t>
            </a:r>
            <a:br>
              <a:rPr lang="en-US" baseline="0" dirty="0" smtClean="0"/>
            </a:br>
            <a:r>
              <a:rPr lang="en-US" baseline="0" dirty="0" smtClean="0"/>
              <a:t>Buddy systems– shopping store tour. </a:t>
            </a:r>
            <a:r>
              <a:rPr lang="en-US" baseline="0" smtClean="0"/>
              <a:t>Reading labels . </a:t>
            </a:r>
            <a:r>
              <a:rPr lang="en-US" baseline="0" dirty="0" smtClean="0"/>
              <a:t/>
            </a:r>
            <a:br>
              <a:rPr lang="en-US" baseline="0" dirty="0" smtClean="0"/>
            </a:b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25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Losing</a:t>
            </a:r>
            <a:r>
              <a:rPr lang="en-US" sz="1200" b="0" i="0" kern="1200" baseline="0" dirty="0" smtClean="0">
                <a:solidFill>
                  <a:schemeClr val="tx1"/>
                </a:solidFill>
                <a:latin typeface="+mn-lt"/>
                <a:ea typeface="+mn-ea"/>
                <a:cs typeface="+mn-cs"/>
              </a:rPr>
              <a:t> weight and keeping it off requires an holistic approach, combing proper meal planning, good workouts, Knowing WHY you over eat, and understanding how to push yourself towards CHANGE!</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Your desire to change has to be stronger than your desire to stay the same!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your body is your vehicle – you’re</a:t>
            </a:r>
            <a:r>
              <a:rPr lang="en-US" sz="1200" b="0" i="0" kern="1200" baseline="0" dirty="0" smtClean="0">
                <a:solidFill>
                  <a:schemeClr val="tx1"/>
                </a:solidFill>
                <a:latin typeface="+mn-lt"/>
                <a:ea typeface="+mn-ea"/>
                <a:cs typeface="+mn-cs"/>
              </a:rPr>
              <a:t> a </a:t>
            </a:r>
            <a:r>
              <a:rPr lang="en-US" sz="1200" b="0" i="0" kern="1200" baseline="0" dirty="0" err="1" smtClean="0">
                <a:solidFill>
                  <a:schemeClr val="tx1"/>
                </a:solidFill>
                <a:latin typeface="+mn-lt"/>
                <a:ea typeface="+mn-ea"/>
                <a:cs typeface="+mn-cs"/>
              </a:rPr>
              <a:t>farreri</a:t>
            </a:r>
            <a:r>
              <a:rPr lang="en-US" sz="1200" b="0" i="0" kern="1200" baseline="0" dirty="0" smtClean="0">
                <a:solidFill>
                  <a:schemeClr val="tx1"/>
                </a:solidFill>
                <a:latin typeface="+mn-lt"/>
                <a:ea typeface="+mn-ea"/>
                <a:cs typeface="+mn-cs"/>
              </a:rPr>
              <a:t> so fuel yourself with ultra clean fuels and </a:t>
            </a:r>
            <a:r>
              <a:rPr lang="en-US" sz="1200" b="0" i="0" kern="1200" baseline="0" dirty="0" err="1" smtClean="0">
                <a:solidFill>
                  <a:schemeClr val="tx1"/>
                </a:solidFill>
                <a:latin typeface="+mn-lt"/>
                <a:ea typeface="+mn-ea"/>
                <a:cs typeface="+mn-cs"/>
              </a:rPr>
              <a:t>maintaince</a:t>
            </a:r>
            <a:r>
              <a:rPr lang="en-US" sz="1200" b="0" i="0" kern="1200" baseline="0" dirty="0" smtClean="0">
                <a:solidFill>
                  <a:schemeClr val="tx1"/>
                </a:solidFill>
                <a:latin typeface="+mn-lt"/>
                <a:ea typeface="+mn-ea"/>
                <a:cs typeface="+mn-cs"/>
              </a:rPr>
              <a:t> , and of course you’re a </a:t>
            </a:r>
            <a:r>
              <a:rPr lang="en-US" sz="1200" b="0" i="0" kern="1200" baseline="0" dirty="0" err="1" smtClean="0">
                <a:solidFill>
                  <a:schemeClr val="tx1"/>
                </a:solidFill>
                <a:latin typeface="+mn-lt"/>
                <a:ea typeface="+mn-ea"/>
                <a:cs typeface="+mn-cs"/>
              </a:rPr>
              <a:t>ferrari</a:t>
            </a:r>
            <a:r>
              <a:rPr lang="en-US" sz="1200" b="0" i="0" kern="1200" baseline="0" dirty="0" smtClean="0">
                <a:solidFill>
                  <a:schemeClr val="tx1"/>
                </a:solidFill>
                <a:latin typeface="+mn-lt"/>
                <a:ea typeface="+mn-ea"/>
                <a:cs typeface="+mn-cs"/>
              </a:rPr>
              <a:t> so you have the need for speed – get out and burn up the track!!</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excuses , no </a:t>
            </a:r>
            <a:r>
              <a:rPr lang="en-US" dirty="0" err="1" smtClean="0"/>
              <a:t>but’s</a:t>
            </a:r>
            <a:r>
              <a:rPr lang="en-US" dirty="0" smtClean="0"/>
              <a:t> , we</a:t>
            </a:r>
            <a:r>
              <a:rPr lang="en-US" baseline="0" dirty="0" smtClean="0"/>
              <a:t> all draw the same minutes in a day , we make excuses for ourselves – we take the easy over the hard. </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your handouts you’ll see the hand sizes represented.</a:t>
            </a:r>
            <a:r>
              <a:rPr lang="en-US" baseline="0" dirty="0" smtClean="0"/>
              <a:t> When in doubt never eat a portion of anything larger than your fist. </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not dieting people , we</a:t>
            </a:r>
            <a:r>
              <a:rPr lang="en-US" baseline="0" dirty="0" smtClean="0"/>
              <a:t> are eating to lose. What are the first 2 letters in the word diet , D-I-E !!</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Eat proteins, </a:t>
            </a:r>
            <a:r>
              <a:rPr lang="en-US" dirty="0" err="1" smtClean="0"/>
              <a:t>carbs</a:t>
            </a:r>
            <a:r>
              <a:rPr lang="en-US" dirty="0" smtClean="0"/>
              <a:t> and fats in one meal. Do not just eat </a:t>
            </a:r>
            <a:r>
              <a:rPr lang="en-US" dirty="0" err="1" smtClean="0"/>
              <a:t>carbs</a:t>
            </a:r>
            <a:r>
              <a:rPr lang="en-US" dirty="0" smtClean="0"/>
              <a:t>… then protein later…</a:t>
            </a:r>
            <a:endParaRPr lang="en-CA" dirty="0"/>
          </a:p>
        </p:txBody>
      </p:sp>
      <p:sp>
        <p:nvSpPr>
          <p:cNvPr id="4" name="Slide Number Placeholder 3"/>
          <p:cNvSpPr>
            <a:spLocks noGrp="1"/>
          </p:cNvSpPr>
          <p:nvPr>
            <p:ph type="sldNum" sz="quarter" idx="10"/>
          </p:nvPr>
        </p:nvSpPr>
        <p:spPr/>
        <p:txBody>
          <a:bodyPr/>
          <a:lstStyle/>
          <a:p>
            <a:fld id="{96677445-CFE6-4FFC-8C58-03C94443CF7C}"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6677445-CFE6-4FFC-8C58-03C94443CF7C}"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753C1-0818-4B9F-ADBA-952DFF06AF46}" type="datetimeFigureOut">
              <a:rPr lang="en-CA" smtClean="0"/>
              <a:pPr/>
              <a:t>02/06/2016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51794B-8D08-4FDC-9FC2-271EE4CB3C4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753C1-0818-4B9F-ADBA-952DFF06AF46}" type="datetimeFigureOut">
              <a:rPr lang="en-CA" smtClean="0"/>
              <a:pPr/>
              <a:t>02/06/2016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1794B-8D08-4FDC-9FC2-271EE4CB3C41}"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se it for life powerpoint.jpg"/>
          <p:cNvPicPr>
            <a:picLocks noChangeAspect="1"/>
          </p:cNvPicPr>
          <p:nvPr/>
        </p:nvPicPr>
        <p:blipFill>
          <a:blip r:embed="rId3" cstate="print"/>
          <a:srcRect b="14444"/>
          <a:stretch>
            <a:fillRect/>
          </a:stretch>
        </p:blipFill>
        <p:spPr>
          <a:xfrm>
            <a:off x="0" y="0"/>
            <a:ext cx="9144000" cy="5867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0" y="5903893"/>
            <a:ext cx="91440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JOURNEY TO WELLNESS ….. LIVE LIFE IN BALANCE</a:t>
            </a:r>
            <a:endParaRPr lang="en-CA"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s-veggies-precisionnutrition-083114.png"/>
          <p:cNvPicPr>
            <a:picLocks noChangeAspect="1"/>
          </p:cNvPicPr>
          <p:nvPr/>
        </p:nvPicPr>
        <p:blipFill>
          <a:blip r:embed="rId3" cstate="print"/>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37.png"/>
          <p:cNvPicPr>
            <a:picLocks noGrp="1" noChangeAspect="1"/>
          </p:cNvPicPr>
          <p:nvPr>
            <p:ph idx="1"/>
          </p:nvPr>
        </p:nvPicPr>
        <p:blipFill>
          <a:blip r:embed="rId3"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38.pn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40.pn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39.png"/>
          <p:cNvPicPr>
            <a:picLocks noGrp="1" noChangeAspect="1"/>
          </p:cNvPicPr>
          <p:nvPr>
            <p:ph idx="1"/>
          </p:nvPr>
        </p:nvPicPr>
        <p:blipFill>
          <a:blip r:embed="rId3" cstate="print"/>
          <a:stretch>
            <a:fillRect/>
          </a:stretch>
        </p:blipFill>
        <p:spPr>
          <a:xfrm>
            <a:off x="0" y="0"/>
            <a:ext cx="9144001"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41.pn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42.pn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IMG_1143.png"/>
          <p:cNvPicPr>
            <a:picLocks noGrp="1" noChangeAspect="1"/>
          </p:cNvPicPr>
          <p:nvPr>
            <p:ph idx="1"/>
          </p:nvPr>
        </p:nvPicPr>
        <p:blipFill>
          <a:blip r:embed="rId3" cstate="print"/>
          <a:stretch>
            <a:fillRect/>
          </a:stretch>
        </p:blipFill>
        <p:spPr>
          <a:xfrm>
            <a:off x="0" y="0"/>
            <a:ext cx="9144001"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ggies.jpg"/>
          <p:cNvPicPr>
            <a:picLocks noGrp="1" noChangeAspect="1"/>
          </p:cNvPicPr>
          <p:nvPr>
            <p:ph idx="4294967295"/>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drate.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Black" pitchFamily="34" charset="0"/>
              </a:rPr>
              <a:t>RELATIONSHIP WITH FOOD! </a:t>
            </a:r>
            <a:endParaRPr lang="en-CA" sz="2400" b="1" dirty="0">
              <a:solidFill>
                <a:srgbClr val="C00000"/>
              </a:solidFill>
            </a:endParaRPr>
          </a:p>
        </p:txBody>
      </p:sp>
      <p:sp>
        <p:nvSpPr>
          <p:cNvPr id="5" name="Content Placeholder 4"/>
          <p:cNvSpPr>
            <a:spLocks noGrp="1"/>
          </p:cNvSpPr>
          <p:nvPr>
            <p:ph sz="half" idx="1"/>
          </p:nvPr>
        </p:nvSpPr>
        <p:spPr/>
        <p:txBody>
          <a:bodyPr>
            <a:normAutofit fontScale="85000" lnSpcReduction="10000"/>
          </a:bodyPr>
          <a:lstStyle/>
          <a:p>
            <a:r>
              <a:rPr lang="en-US" b="1" dirty="0" smtClean="0"/>
              <a:t>"Eat often – snack often,"</a:t>
            </a:r>
            <a:r>
              <a:rPr lang="en-US" dirty="0" smtClean="0"/>
              <a:t>  While this may seem contrary to traditional dieting advice, as long as you keep an eye on calories and portions, eating often will stave off hunger attacks that ultimately sabotage your diet.</a:t>
            </a:r>
            <a:br>
              <a:rPr lang="en-US" dirty="0" smtClean="0"/>
            </a:br>
            <a:r>
              <a:rPr lang="en-US" dirty="0" smtClean="0"/>
              <a:t> "When you're starving, you grab whatever is available -- and that's the quickest way to get off your eating plan"</a:t>
            </a:r>
            <a:endParaRPr lang="en-CA" dirty="0"/>
          </a:p>
        </p:txBody>
      </p:sp>
      <p:pic>
        <p:nvPicPr>
          <p:cNvPr id="7" name="Content Placeholder 6" descr="biggest loser pro.gif"/>
          <p:cNvPicPr>
            <a:picLocks noGrp="1" noChangeAspect="1"/>
          </p:cNvPicPr>
          <p:nvPr>
            <p:ph sz="half" idx="2"/>
          </p:nvPr>
        </p:nvPicPr>
        <p:blipFill>
          <a:blip r:embed="rId3" cstate="print"/>
          <a:stretch>
            <a:fillRect/>
          </a:stretch>
        </p:blipFill>
        <p:spPr>
          <a:xfrm>
            <a:off x="4775052" y="1676400"/>
            <a:ext cx="3649829" cy="4724399"/>
          </a:xfrm>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leep (1).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124200"/>
            <a:ext cx="4040188" cy="639762"/>
          </a:xfrm>
        </p:spPr>
        <p:txBody>
          <a:bodyPr/>
          <a:lstStyle/>
          <a:p>
            <a:r>
              <a:rPr lang="en-US" dirty="0" smtClean="0">
                <a:solidFill>
                  <a:srgbClr val="FF6F0D"/>
                </a:solidFill>
              </a:rPr>
              <a:t>Wheat belly </a:t>
            </a:r>
            <a:endParaRPr lang="en-CA" dirty="0">
              <a:solidFill>
                <a:srgbClr val="FF6F0D"/>
              </a:solidFill>
            </a:endParaRPr>
          </a:p>
        </p:txBody>
      </p:sp>
      <p:pic>
        <p:nvPicPr>
          <p:cNvPr id="7" name="Content Placeholder 6" descr="allergens.jpg"/>
          <p:cNvPicPr>
            <a:picLocks noGrp="1" noChangeAspect="1"/>
          </p:cNvPicPr>
          <p:nvPr>
            <p:ph sz="half" idx="2"/>
          </p:nvPr>
        </p:nvPicPr>
        <p:blipFill>
          <a:blip r:embed="rId3" cstate="print"/>
          <a:stretch>
            <a:fillRect/>
          </a:stretch>
        </p:blipFill>
        <p:spPr>
          <a:xfrm>
            <a:off x="533400" y="3810000"/>
            <a:ext cx="3369823" cy="2705100"/>
          </a:xfrm>
        </p:spPr>
      </p:pic>
      <p:sp>
        <p:nvSpPr>
          <p:cNvPr id="4" name="Text Placeholder 3"/>
          <p:cNvSpPr>
            <a:spLocks noGrp="1"/>
          </p:cNvSpPr>
          <p:nvPr>
            <p:ph type="body" sz="quarter" idx="3"/>
          </p:nvPr>
        </p:nvSpPr>
        <p:spPr>
          <a:xfrm>
            <a:off x="4038600" y="3429000"/>
            <a:ext cx="5105400" cy="944562"/>
          </a:xfrm>
        </p:spPr>
        <p:txBody>
          <a:bodyPr/>
          <a:lstStyle/>
          <a:p>
            <a:r>
              <a:rPr lang="en-US" dirty="0" smtClean="0">
                <a:solidFill>
                  <a:srgbClr val="FF6F0D"/>
                </a:solidFill>
              </a:rPr>
              <a:t>Anti-acids, allergens, and MSG</a:t>
            </a:r>
            <a:endParaRPr lang="en-CA" dirty="0">
              <a:solidFill>
                <a:srgbClr val="FF6F0D"/>
              </a:solidFill>
            </a:endParaRPr>
          </a:p>
        </p:txBody>
      </p:sp>
      <p:pic>
        <p:nvPicPr>
          <p:cNvPr id="8" name="Content Placeholder 7" descr="antacids.jpg"/>
          <p:cNvPicPr>
            <a:picLocks noGrp="1" noChangeAspect="1"/>
          </p:cNvPicPr>
          <p:nvPr>
            <p:ph sz="quarter" idx="4"/>
          </p:nvPr>
        </p:nvPicPr>
        <p:blipFill>
          <a:blip r:embed="rId4" cstate="print"/>
          <a:stretch>
            <a:fillRect/>
          </a:stretch>
        </p:blipFill>
        <p:spPr>
          <a:xfrm>
            <a:off x="4267200" y="4419600"/>
            <a:ext cx="4289649" cy="2023110"/>
          </a:xfrm>
        </p:spPr>
      </p:pic>
      <p:pic>
        <p:nvPicPr>
          <p:cNvPr id="9" name="Picture 8" descr="wheat belly.jpg"/>
          <p:cNvPicPr>
            <a:picLocks noChangeAspect="1"/>
          </p:cNvPicPr>
          <p:nvPr/>
        </p:nvPicPr>
        <p:blipFill>
          <a:blip r:embed="rId5" cstate="print"/>
          <a:stretch>
            <a:fillRect/>
          </a:stretch>
        </p:blipFill>
        <p:spPr>
          <a:xfrm>
            <a:off x="645820" y="1371600"/>
            <a:ext cx="2882240" cy="1905000"/>
          </a:xfrm>
          <a:prstGeom prst="rect">
            <a:avLst/>
          </a:prstGeom>
        </p:spPr>
      </p:pic>
      <p:pic>
        <p:nvPicPr>
          <p:cNvPr id="10" name="Picture 9" descr="MSG 2.jpg"/>
          <p:cNvPicPr>
            <a:picLocks noChangeAspect="1"/>
          </p:cNvPicPr>
          <p:nvPr/>
        </p:nvPicPr>
        <p:blipFill>
          <a:blip r:embed="rId6" cstate="print"/>
          <a:stretch>
            <a:fillRect/>
          </a:stretch>
        </p:blipFill>
        <p:spPr>
          <a:xfrm>
            <a:off x="5486400" y="533400"/>
            <a:ext cx="3124200" cy="2777067"/>
          </a:xfrm>
          <a:prstGeom prst="rect">
            <a:avLst/>
          </a:prstGeom>
        </p:spPr>
      </p:pic>
      <p:sp>
        <p:nvSpPr>
          <p:cNvPr id="12" name="TextBox 11"/>
          <p:cNvSpPr txBox="1"/>
          <p:nvPr/>
        </p:nvSpPr>
        <p:spPr>
          <a:xfrm>
            <a:off x="762000" y="381000"/>
            <a:ext cx="4495800" cy="584775"/>
          </a:xfrm>
          <a:prstGeom prst="rect">
            <a:avLst/>
          </a:prstGeom>
          <a:noFill/>
        </p:spPr>
        <p:txBody>
          <a:bodyPr wrap="square" rtlCol="0">
            <a:spAutoFit/>
          </a:bodyPr>
          <a:lstStyle/>
          <a:p>
            <a:r>
              <a:rPr lang="en-US" sz="3200" dirty="0" smtClean="0">
                <a:solidFill>
                  <a:srgbClr val="FF6F0D"/>
                </a:solidFill>
                <a:latin typeface="Arial Black" pitchFamily="34" charset="0"/>
              </a:rPr>
              <a:t>Food Intolerances </a:t>
            </a:r>
            <a:endParaRPr lang="en-CA" sz="3200" dirty="0">
              <a:solidFill>
                <a:srgbClr val="FF6F0D"/>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rial Black" pitchFamily="34" charset="0"/>
              </a:rPr>
              <a:t>What C.A.R. are YOU ?</a:t>
            </a:r>
            <a:endParaRPr lang="en-CA" dirty="0">
              <a:solidFill>
                <a:srgbClr val="FFC000"/>
              </a:solidFill>
              <a:latin typeface="Arial Black" pitchFamily="34" charset="0"/>
            </a:endParaRPr>
          </a:p>
        </p:txBody>
      </p:sp>
      <p:pic>
        <p:nvPicPr>
          <p:cNvPr id="5" name="Content Placeholder 4" descr="jillian.jpg"/>
          <p:cNvPicPr>
            <a:picLocks noGrp="1" noChangeAspect="1"/>
          </p:cNvPicPr>
          <p:nvPr>
            <p:ph idx="1"/>
          </p:nvPr>
        </p:nvPicPr>
        <p:blipFill>
          <a:blip r:embed="rId3" cstate="print"/>
          <a:stretch>
            <a:fillRect/>
          </a:stretch>
        </p:blipFill>
        <p:spPr>
          <a:xfrm>
            <a:off x="4648200" y="1295400"/>
            <a:ext cx="3315353" cy="2014538"/>
          </a:xfrm>
        </p:spPr>
      </p:pic>
      <p:sp>
        <p:nvSpPr>
          <p:cNvPr id="3" name="Text Placeholder 2"/>
          <p:cNvSpPr>
            <a:spLocks noGrp="1"/>
          </p:cNvSpPr>
          <p:nvPr>
            <p:ph type="body" sz="half" idx="2"/>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6" name="Picture 5" descr="lambo.jpg"/>
          <p:cNvPicPr>
            <a:picLocks noChangeAspect="1"/>
          </p:cNvPicPr>
          <p:nvPr/>
        </p:nvPicPr>
        <p:blipFill>
          <a:blip r:embed="rId4" cstate="print"/>
          <a:stretch>
            <a:fillRect/>
          </a:stretch>
        </p:blipFill>
        <p:spPr>
          <a:xfrm>
            <a:off x="914400" y="1828800"/>
            <a:ext cx="4324350" cy="2877658"/>
          </a:xfrm>
          <a:prstGeom prst="rect">
            <a:avLst/>
          </a:prstGeom>
        </p:spPr>
      </p:pic>
      <p:sp>
        <p:nvSpPr>
          <p:cNvPr id="7" name="TextBox 6"/>
          <p:cNvSpPr txBox="1"/>
          <p:nvPr/>
        </p:nvSpPr>
        <p:spPr>
          <a:xfrm>
            <a:off x="838200" y="5105400"/>
            <a:ext cx="7924800" cy="923330"/>
          </a:xfrm>
          <a:prstGeom prst="rect">
            <a:avLst/>
          </a:prstGeom>
          <a:noFill/>
        </p:spPr>
        <p:txBody>
          <a:bodyPr wrap="square" rtlCol="0">
            <a:spAutoFit/>
          </a:bodyPr>
          <a:lstStyle/>
          <a:p>
            <a:pPr algn="ctr"/>
            <a:r>
              <a:rPr lang="en-US" dirty="0" smtClean="0">
                <a:solidFill>
                  <a:srgbClr val="FFC000"/>
                </a:solidFill>
                <a:latin typeface="Arial Black" pitchFamily="34" charset="0"/>
              </a:rPr>
              <a:t>C</a:t>
            </a:r>
            <a:r>
              <a:rPr lang="en-US" dirty="0" smtClean="0">
                <a:latin typeface="Arial Black" pitchFamily="34" charset="0"/>
              </a:rPr>
              <a:t>ommit . </a:t>
            </a:r>
            <a:r>
              <a:rPr lang="en-US" dirty="0" smtClean="0">
                <a:solidFill>
                  <a:srgbClr val="FFC000"/>
                </a:solidFill>
                <a:latin typeface="Arial Black" pitchFamily="34" charset="0"/>
              </a:rPr>
              <a:t>A</a:t>
            </a:r>
            <a:r>
              <a:rPr lang="en-US" dirty="0" smtClean="0">
                <a:latin typeface="Arial Black" pitchFamily="34" charset="0"/>
              </a:rPr>
              <a:t>chieve. </a:t>
            </a:r>
            <a:r>
              <a:rPr lang="en-US" dirty="0" smtClean="0">
                <a:solidFill>
                  <a:srgbClr val="FFC000"/>
                </a:solidFill>
                <a:latin typeface="Arial Black" pitchFamily="34" charset="0"/>
              </a:rPr>
              <a:t>R</a:t>
            </a:r>
            <a:r>
              <a:rPr lang="en-US" dirty="0" smtClean="0">
                <a:latin typeface="Arial Black" pitchFamily="34" charset="0"/>
              </a:rPr>
              <a:t>eceive …</a:t>
            </a:r>
            <a:r>
              <a:rPr lang="en-US" dirty="0" smtClean="0"/>
              <a:t/>
            </a:r>
            <a:br>
              <a:rPr lang="en-US" dirty="0" smtClean="0"/>
            </a:br>
            <a:r>
              <a:rPr lang="en-US" dirty="0" smtClean="0"/>
              <a:t>Think of your self at the finish line.. </a:t>
            </a:r>
            <a:br>
              <a:rPr lang="en-US" dirty="0" smtClean="0"/>
            </a:br>
            <a:r>
              <a:rPr lang="en-US" dirty="0" smtClean="0"/>
              <a:t>If you want to run like a race car , you must treat your “vehicle like a race car.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733800" cy="1426464"/>
          </a:xfrm>
        </p:spPr>
        <p:txBody>
          <a:bodyPr/>
          <a:lstStyle/>
          <a:p>
            <a:r>
              <a:rPr lang="en-US" sz="5400" dirty="0" smtClean="0">
                <a:solidFill>
                  <a:schemeClr val="accent5">
                    <a:lumMod val="75000"/>
                  </a:schemeClr>
                </a:solidFill>
                <a:latin typeface="Arial Black" pitchFamily="34" charset="0"/>
              </a:rPr>
              <a:t>Vegans</a:t>
            </a:r>
            <a:r>
              <a:rPr lang="en-US" dirty="0" smtClean="0"/>
              <a:t> </a:t>
            </a:r>
            <a:endParaRPr lang="en-CA" dirty="0"/>
          </a:p>
        </p:txBody>
      </p:sp>
      <p:pic>
        <p:nvPicPr>
          <p:cNvPr id="4" name="Content Placeholder 3" descr="healthy-kermit-apple-snack.jpg"/>
          <p:cNvPicPr>
            <a:picLocks noGrp="1" noChangeAspect="1"/>
          </p:cNvPicPr>
          <p:nvPr>
            <p:ph idx="1"/>
          </p:nvPr>
        </p:nvPicPr>
        <p:blipFill>
          <a:blip r:embed="rId3" cstate="print"/>
          <a:stretch>
            <a:fillRect/>
          </a:stretch>
        </p:blipFill>
        <p:spPr>
          <a:xfrm>
            <a:off x="2590800" y="4712557"/>
            <a:ext cx="2049289" cy="2145443"/>
          </a:xfrm>
        </p:spPr>
      </p:pic>
      <p:sp>
        <p:nvSpPr>
          <p:cNvPr id="5" name="TextBox 4"/>
          <p:cNvSpPr txBox="1"/>
          <p:nvPr/>
        </p:nvSpPr>
        <p:spPr>
          <a:xfrm>
            <a:off x="533400" y="1371600"/>
            <a:ext cx="3505200" cy="3693319"/>
          </a:xfrm>
          <a:prstGeom prst="rect">
            <a:avLst/>
          </a:prstGeom>
          <a:noFill/>
        </p:spPr>
        <p:txBody>
          <a:bodyPr wrap="square" rtlCol="0">
            <a:spAutoFit/>
          </a:bodyPr>
          <a:lstStyle/>
          <a:p>
            <a:r>
              <a:rPr lang="en-US" dirty="0" smtClean="0">
                <a:latin typeface="Arial Black" pitchFamily="34" charset="0"/>
              </a:rPr>
              <a:t>Vegetarians have plenty  of choices. I was a vegan for 13 years , it’s a very healthy way to live and great for  the digestive tract.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Please be reminded that you really need to keep your vitamin B’s in check .as well as iron and sodium levels. </a:t>
            </a:r>
            <a:r>
              <a:rPr lang="en-US" dirty="0" smtClean="0"/>
              <a:t/>
            </a:r>
            <a:br>
              <a:rPr lang="en-US" dirty="0" smtClean="0"/>
            </a:br>
            <a:endParaRPr lang="en-CA" dirty="0"/>
          </a:p>
        </p:txBody>
      </p:sp>
      <p:pic>
        <p:nvPicPr>
          <p:cNvPr id="6" name="Picture 5" descr="vegan meal.jpg"/>
          <p:cNvPicPr>
            <a:picLocks noChangeAspect="1"/>
          </p:cNvPicPr>
          <p:nvPr/>
        </p:nvPicPr>
        <p:blipFill>
          <a:blip r:embed="rId4" cstate="print"/>
          <a:stretch>
            <a:fillRect/>
          </a:stretch>
        </p:blipFill>
        <p:spPr>
          <a:xfrm>
            <a:off x="4495800" y="0"/>
            <a:ext cx="4637700" cy="68579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12064"/>
            <a:ext cx="6096000" cy="1392936"/>
          </a:xfrm>
        </p:spPr>
        <p:txBody>
          <a:bodyPr>
            <a:normAutofit fontScale="90000"/>
          </a:bodyPr>
          <a:lstStyle/>
          <a:p>
            <a:pPr algn="ctr"/>
            <a:r>
              <a:rPr lang="en-US" dirty="0" smtClean="0">
                <a:solidFill>
                  <a:srgbClr val="FFC000"/>
                </a:solidFill>
                <a:latin typeface="Arial Black" pitchFamily="34" charset="0"/>
              </a:rPr>
              <a:t>--Danger –-</a:t>
            </a:r>
            <a:br>
              <a:rPr lang="en-US" dirty="0" smtClean="0">
                <a:solidFill>
                  <a:srgbClr val="FFC000"/>
                </a:solidFill>
                <a:latin typeface="Arial Black" pitchFamily="34" charset="0"/>
              </a:rPr>
            </a:br>
            <a:r>
              <a:rPr lang="en-US" dirty="0" smtClean="0">
                <a:solidFill>
                  <a:srgbClr val="FFC000"/>
                </a:solidFill>
                <a:latin typeface="Arial Black" pitchFamily="34" charset="0"/>
              </a:rPr>
              <a:t>Do NOT eat after 8pm ! </a:t>
            </a:r>
            <a:endParaRPr lang="en-CA" dirty="0">
              <a:solidFill>
                <a:srgbClr val="FFC000"/>
              </a:solidFill>
              <a:latin typeface="Arial Black" pitchFamily="34" charset="0"/>
            </a:endParaRPr>
          </a:p>
        </p:txBody>
      </p:sp>
      <p:pic>
        <p:nvPicPr>
          <p:cNvPr id="4" name="Content Placeholder 3" descr="eclectic-rugs.jpg"/>
          <p:cNvPicPr>
            <a:picLocks noGrp="1" noChangeAspect="1"/>
          </p:cNvPicPr>
          <p:nvPr>
            <p:ph idx="1"/>
          </p:nvPr>
        </p:nvPicPr>
        <p:blipFill>
          <a:blip r:embed="rId3" cstate="print"/>
          <a:stretch>
            <a:fillRect/>
          </a:stretch>
        </p:blipFill>
        <p:spPr>
          <a:xfrm>
            <a:off x="1905000" y="2286000"/>
            <a:ext cx="5271429" cy="3522857"/>
          </a:xfrm>
        </p:spPr>
      </p:pic>
      <p:pic>
        <p:nvPicPr>
          <p:cNvPr id="5" name="Picture 4" descr="a warning.png"/>
          <p:cNvPicPr>
            <a:picLocks noChangeAspect="1"/>
          </p:cNvPicPr>
          <p:nvPr/>
        </p:nvPicPr>
        <p:blipFill>
          <a:blip r:embed="rId4" cstate="print"/>
          <a:stretch>
            <a:fillRect/>
          </a:stretch>
        </p:blipFill>
        <p:spPr>
          <a:xfrm>
            <a:off x="914400" y="381000"/>
            <a:ext cx="1752600" cy="16687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Questions and Concerns</a:t>
            </a:r>
            <a:endParaRPr lang="en-CA" dirty="0">
              <a:latin typeface="Arial Black" pitchFamily="34" charset="0"/>
            </a:endParaRPr>
          </a:p>
        </p:txBody>
      </p:sp>
      <p:pic>
        <p:nvPicPr>
          <p:cNvPr id="4" name="Content Placeholder 3" descr="happy foods.jpg"/>
          <p:cNvPicPr>
            <a:picLocks noGrp="1" noChangeAspect="1"/>
          </p:cNvPicPr>
          <p:nvPr>
            <p:ph idx="1"/>
          </p:nvPr>
        </p:nvPicPr>
        <p:blipFill>
          <a:blip r:embed="rId3" cstate="print"/>
          <a:stretch>
            <a:fillRect/>
          </a:stretch>
        </p:blipFill>
        <p:spPr>
          <a:xfrm>
            <a:off x="2362200" y="1676400"/>
            <a:ext cx="4572000" cy="414579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4800" y="685800"/>
            <a:ext cx="4724400" cy="1143000"/>
          </a:xfrm>
        </p:spPr>
        <p:txBody>
          <a:bodyPr>
            <a:normAutofit/>
          </a:bodyPr>
          <a:lstStyle/>
          <a:p>
            <a:pPr algn="l"/>
            <a:r>
              <a:rPr lang="en-US" sz="5400" dirty="0" smtClean="0">
                <a:latin typeface="Arial Black" pitchFamily="34" charset="0"/>
              </a:rPr>
              <a:t>60/40split </a:t>
            </a:r>
            <a:endParaRPr lang="en-CA" sz="5400" dirty="0">
              <a:latin typeface="Arial Black" pitchFamily="34" charset="0"/>
            </a:endParaRPr>
          </a:p>
        </p:txBody>
      </p:sp>
      <p:sp>
        <p:nvSpPr>
          <p:cNvPr id="12" name="Content Placeholder 11"/>
          <p:cNvSpPr>
            <a:spLocks noGrp="1"/>
          </p:cNvSpPr>
          <p:nvPr>
            <p:ph idx="1"/>
          </p:nvPr>
        </p:nvSpPr>
        <p:spPr>
          <a:xfrm>
            <a:off x="762000" y="2514600"/>
            <a:ext cx="8077200" cy="3840960"/>
          </a:xfrm>
        </p:spPr>
        <p:txBody>
          <a:bodyPr/>
          <a:lstStyle/>
          <a:p>
            <a:pPr algn="ctr"/>
            <a:r>
              <a:rPr lang="en-US" dirty="0" smtClean="0">
                <a:solidFill>
                  <a:srgbClr val="FF0000"/>
                </a:solidFill>
                <a:latin typeface="Arial Black" pitchFamily="34" charset="0"/>
              </a:rPr>
              <a:t>60 % </a:t>
            </a:r>
            <a:r>
              <a:rPr lang="en-US" dirty="0" smtClean="0"/>
              <a:t>of success comes from eating right , and having a </a:t>
            </a:r>
            <a:r>
              <a:rPr lang="en-US" dirty="0" smtClean="0">
                <a:solidFill>
                  <a:srgbClr val="FFFF00"/>
                </a:solidFill>
              </a:rPr>
              <a:t>positive mental attitude </a:t>
            </a:r>
            <a:r>
              <a:rPr lang="en-US" dirty="0" smtClean="0"/>
              <a:t>towards  the foods you eat. </a:t>
            </a:r>
            <a:br>
              <a:rPr lang="en-US" dirty="0" smtClean="0"/>
            </a:br>
            <a:r>
              <a:rPr lang="en-US" dirty="0" smtClean="0">
                <a:solidFill>
                  <a:srgbClr val="FF0000"/>
                </a:solidFill>
                <a:latin typeface="Arial Black" pitchFamily="34" charset="0"/>
              </a:rPr>
              <a:t>40% </a:t>
            </a:r>
            <a:r>
              <a:rPr lang="en-US" dirty="0" smtClean="0"/>
              <a:t>of success comes from exercising often , you must make the commitment to yourself . </a:t>
            </a:r>
            <a:br>
              <a:rPr lang="en-US" dirty="0" smtClean="0"/>
            </a:br>
            <a:r>
              <a:rPr lang="en-US" sz="3600" dirty="0" smtClean="0">
                <a:solidFill>
                  <a:srgbClr val="FFFF00"/>
                </a:solidFill>
                <a:latin typeface="Arial Black" pitchFamily="34" charset="0"/>
              </a:rPr>
              <a:t>C</a:t>
            </a:r>
            <a:r>
              <a:rPr lang="en-US" sz="3600" dirty="0" smtClean="0">
                <a:solidFill>
                  <a:srgbClr val="FF0000"/>
                </a:solidFill>
                <a:latin typeface="Arial Black" pitchFamily="34" charset="0"/>
              </a:rPr>
              <a:t>ommit- </a:t>
            </a:r>
            <a:r>
              <a:rPr lang="en-US" sz="3600" dirty="0" smtClean="0">
                <a:solidFill>
                  <a:srgbClr val="FFFF00"/>
                </a:solidFill>
                <a:latin typeface="Arial Black" pitchFamily="34" charset="0"/>
              </a:rPr>
              <a:t>A</a:t>
            </a:r>
            <a:r>
              <a:rPr lang="en-US" sz="3600" dirty="0" smtClean="0">
                <a:solidFill>
                  <a:srgbClr val="FF0000"/>
                </a:solidFill>
                <a:latin typeface="Arial Black" pitchFamily="34" charset="0"/>
              </a:rPr>
              <a:t>chieve – </a:t>
            </a:r>
            <a:r>
              <a:rPr lang="en-US" sz="3600" dirty="0" smtClean="0">
                <a:solidFill>
                  <a:srgbClr val="FFFF00"/>
                </a:solidFill>
                <a:latin typeface="Arial Black" pitchFamily="34" charset="0"/>
              </a:rPr>
              <a:t>R</a:t>
            </a:r>
            <a:r>
              <a:rPr lang="en-US" sz="3600" dirty="0" smtClean="0">
                <a:solidFill>
                  <a:srgbClr val="FF0000"/>
                </a:solidFill>
                <a:latin typeface="Arial Black" pitchFamily="34" charset="0"/>
              </a:rPr>
              <a:t>eceive!! </a:t>
            </a:r>
            <a:endParaRPr lang="en-CA" sz="3600" dirty="0">
              <a:solidFill>
                <a:srgbClr val="FF0000"/>
              </a:solidFill>
              <a:latin typeface="Arial Black" pitchFamily="34" charset="0"/>
            </a:endParaRPr>
          </a:p>
        </p:txBody>
      </p:sp>
      <p:pic>
        <p:nvPicPr>
          <p:cNvPr id="4" name="Picture 3" descr="strength.jpg"/>
          <p:cNvPicPr>
            <a:picLocks noChangeAspect="1"/>
          </p:cNvPicPr>
          <p:nvPr/>
        </p:nvPicPr>
        <p:blipFill>
          <a:blip r:embed="rId3" cstate="print"/>
          <a:stretch>
            <a:fillRect/>
          </a:stretch>
        </p:blipFill>
        <p:spPr>
          <a:xfrm>
            <a:off x="4942114" y="0"/>
            <a:ext cx="4201886" cy="243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401762"/>
          </a:xfrm>
        </p:spPr>
        <p:txBody>
          <a:bodyPr>
            <a:normAutofit fontScale="90000"/>
          </a:bodyPr>
          <a:lstStyle/>
          <a:p>
            <a:r>
              <a:rPr lang="en-US" dirty="0" smtClean="0">
                <a:latin typeface="Arial Black" pitchFamily="34" charset="0"/>
              </a:rPr>
              <a:t>Stop the “BUT….”</a:t>
            </a:r>
            <a:endParaRPr lang="en-CA" dirty="0">
              <a:latin typeface="Arial Black" pitchFamily="34" charset="0"/>
            </a:endParaRPr>
          </a:p>
        </p:txBody>
      </p:sp>
      <p:sp>
        <p:nvSpPr>
          <p:cNvPr id="3" name="Content Placeholder 2"/>
          <p:cNvSpPr>
            <a:spLocks noGrp="1"/>
          </p:cNvSpPr>
          <p:nvPr>
            <p:ph idx="1"/>
          </p:nvPr>
        </p:nvSpPr>
        <p:spPr>
          <a:xfrm>
            <a:off x="685800" y="1783560"/>
            <a:ext cx="6096000" cy="4572000"/>
          </a:xfrm>
        </p:spPr>
        <p:txBody>
          <a:bodyPr>
            <a:normAutofit fontScale="85000" lnSpcReduction="20000"/>
          </a:bodyPr>
          <a:lstStyle/>
          <a:p>
            <a:pPr>
              <a:buNone/>
            </a:pPr>
            <a:r>
              <a:rPr lang="en-US" dirty="0" smtClean="0">
                <a:solidFill>
                  <a:srgbClr val="FFC000"/>
                </a:solidFill>
                <a:latin typeface="Arial Black" pitchFamily="34" charset="0"/>
              </a:rPr>
              <a:t/>
            </a:r>
            <a:br>
              <a:rPr lang="en-US" dirty="0" smtClean="0">
                <a:solidFill>
                  <a:srgbClr val="FFC000"/>
                </a:solidFill>
                <a:latin typeface="Arial Black" pitchFamily="34" charset="0"/>
              </a:rPr>
            </a:br>
            <a:r>
              <a:rPr lang="en-US" b="1" dirty="0" smtClean="0">
                <a:solidFill>
                  <a:srgbClr val="FFC000"/>
                </a:solidFill>
                <a:latin typeface="Arial Black" pitchFamily="34" charset="0"/>
              </a:rPr>
              <a:t>Don't blame your genes!</a:t>
            </a:r>
            <a:r>
              <a:rPr lang="en-US" dirty="0" smtClean="0">
                <a:solidFill>
                  <a:srgbClr val="FFC000"/>
                </a:solidFill>
                <a:latin typeface="Arial Black" pitchFamily="34" charset="0"/>
              </a:rPr>
              <a:t> </a:t>
            </a:r>
            <a:r>
              <a:rPr lang="en-US" dirty="0" smtClean="0"/>
              <a:t/>
            </a:r>
            <a:br>
              <a:rPr lang="en-US" dirty="0" smtClean="0"/>
            </a:br>
            <a:r>
              <a:rPr lang="en-US" dirty="0" smtClean="0"/>
              <a:t>Yes, everyone is built differently, and some of us gain weight more easily than others. But to say, “I can't make any improvement because I have fat genes” is B.S !! </a:t>
            </a:r>
            <a:r>
              <a:rPr lang="en-US" dirty="0" smtClean="0"/>
              <a:t>OR because I have some other </a:t>
            </a:r>
            <a:r>
              <a:rPr lang="en-US" dirty="0" smtClean="0"/>
              <a:t>“</a:t>
            </a:r>
            <a:r>
              <a:rPr lang="en-US" dirty="0" err="1" smtClean="0"/>
              <a:t>dis”ease</a:t>
            </a:r>
            <a:r>
              <a:rPr lang="en-US" dirty="0" smtClean="0"/>
              <a:t>….</a:t>
            </a:r>
            <a:r>
              <a:rPr lang="en-US" dirty="0" smtClean="0"/>
              <a:t/>
            </a:r>
            <a:br>
              <a:rPr lang="en-US" dirty="0" smtClean="0"/>
            </a:br>
            <a:r>
              <a:rPr lang="en-US" dirty="0" smtClean="0"/>
              <a:t>It's not true, and it's disempowering. No matter what your genes are, you have the ability to make the right choices about eating and exercise."</a:t>
            </a:r>
            <a:br>
              <a:rPr lang="en-US" dirty="0" smtClean="0"/>
            </a:br>
            <a:endParaRPr lang="en-CA" dirty="0"/>
          </a:p>
        </p:txBody>
      </p:sp>
      <p:pic>
        <p:nvPicPr>
          <p:cNvPr id="4" name="Picture 3" descr="a great saying.jpg"/>
          <p:cNvPicPr>
            <a:picLocks noChangeAspect="1"/>
          </p:cNvPicPr>
          <p:nvPr/>
        </p:nvPicPr>
        <p:blipFill>
          <a:blip r:embed="rId3" cstate="print"/>
          <a:stretch>
            <a:fillRect/>
          </a:stretch>
        </p:blipFill>
        <p:spPr>
          <a:xfrm>
            <a:off x="5943600" y="228600"/>
            <a:ext cx="3200400"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953000" cy="1011936"/>
          </a:xfrm>
        </p:spPr>
        <p:txBody>
          <a:bodyPr>
            <a:normAutofit fontScale="90000"/>
          </a:bodyPr>
          <a:lstStyle/>
          <a:p>
            <a:r>
              <a:rPr lang="en-US" dirty="0" smtClean="0">
                <a:solidFill>
                  <a:srgbClr val="FFC000"/>
                </a:solidFill>
                <a:latin typeface="Arial Black" pitchFamily="34" charset="0"/>
              </a:rPr>
              <a:t>It’s all in the fist </a:t>
            </a:r>
            <a:endParaRPr lang="en-CA" dirty="0">
              <a:solidFill>
                <a:srgbClr val="FFC000"/>
              </a:solidFill>
              <a:latin typeface="Arial Black" pitchFamily="34" charset="0"/>
            </a:endParaRPr>
          </a:p>
        </p:txBody>
      </p:sp>
      <p:pic>
        <p:nvPicPr>
          <p:cNvPr id="4" name="Content Placeholder 3" descr="fitness-and-health-industry.jpg"/>
          <p:cNvPicPr>
            <a:picLocks noGrp="1" noChangeAspect="1"/>
          </p:cNvPicPr>
          <p:nvPr>
            <p:ph idx="1"/>
          </p:nvPr>
        </p:nvPicPr>
        <p:blipFill>
          <a:blip r:embed="rId3" cstate="print"/>
          <a:stretch>
            <a:fillRect/>
          </a:stretch>
        </p:blipFill>
        <p:spPr>
          <a:xfrm>
            <a:off x="6096000" y="0"/>
            <a:ext cx="3048000" cy="1828800"/>
          </a:xfrm>
        </p:spPr>
      </p:pic>
      <p:sp>
        <p:nvSpPr>
          <p:cNvPr id="5" name="TextBox 4"/>
          <p:cNvSpPr txBox="1"/>
          <p:nvPr/>
        </p:nvSpPr>
        <p:spPr>
          <a:xfrm>
            <a:off x="685800" y="1371600"/>
            <a:ext cx="8229600" cy="3539430"/>
          </a:xfrm>
          <a:prstGeom prst="rect">
            <a:avLst/>
          </a:prstGeom>
          <a:noFill/>
        </p:spPr>
        <p:txBody>
          <a:bodyPr wrap="square" rtlCol="0">
            <a:spAutoFit/>
          </a:bodyPr>
          <a:lstStyle/>
          <a:p>
            <a:r>
              <a:rPr lang="en-US" sz="2800" dirty="0" smtClean="0"/>
              <a:t>PORTIONS:</a:t>
            </a:r>
            <a:br>
              <a:rPr lang="en-US" sz="2800" dirty="0" smtClean="0"/>
            </a:br>
            <a:r>
              <a:rPr lang="en-US" sz="2800" dirty="0" smtClean="0"/>
              <a:t/>
            </a:r>
            <a:br>
              <a:rPr lang="en-US" sz="2800" dirty="0" smtClean="0"/>
            </a:br>
            <a:r>
              <a:rPr lang="en-US" sz="2800" dirty="0" smtClean="0"/>
              <a:t>When we talk about portions , it’s as easy as looking at your fist. </a:t>
            </a:r>
            <a:br>
              <a:rPr lang="en-US" sz="2800" dirty="0" smtClean="0"/>
            </a:br>
            <a:r>
              <a:rPr lang="en-US" sz="2800" dirty="0" smtClean="0"/>
              <a:t>One plate consists of a fist size of meat and 2 palms of vegetables. AND 1 small fist size of whole grains. </a:t>
            </a:r>
            <a:br>
              <a:rPr lang="en-US" sz="2800" dirty="0" smtClean="0"/>
            </a:br>
            <a:r>
              <a:rPr lang="en-US" sz="2800" dirty="0" smtClean="0"/>
              <a:t/>
            </a:r>
            <a:br>
              <a:rPr lang="en-US" sz="2800" dirty="0" smtClean="0"/>
            </a:br>
            <a:r>
              <a:rPr lang="en-US" sz="2800" dirty="0" smtClean="0"/>
              <a:t>You should be able to see your plate!!</a:t>
            </a:r>
            <a:endParaRPr lang="en-CA" sz="2800" dirty="0"/>
          </a:p>
        </p:txBody>
      </p:sp>
      <p:pic>
        <p:nvPicPr>
          <p:cNvPr id="6" name="Picture 5" descr="fist food.jpg"/>
          <p:cNvPicPr>
            <a:picLocks noChangeAspect="1"/>
          </p:cNvPicPr>
          <p:nvPr/>
        </p:nvPicPr>
        <p:blipFill>
          <a:blip r:embed="rId4" cstate="print"/>
          <a:stretch>
            <a:fillRect/>
          </a:stretch>
        </p:blipFill>
        <p:spPr>
          <a:xfrm>
            <a:off x="457200" y="4876800"/>
            <a:ext cx="8686800" cy="1981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086600" cy="1162050"/>
          </a:xfrm>
        </p:spPr>
        <p:txBody>
          <a:bodyPr>
            <a:normAutofit fontScale="90000"/>
          </a:bodyPr>
          <a:lstStyle/>
          <a:p>
            <a:r>
              <a:rPr lang="en-US" sz="4000" dirty="0" smtClean="0">
                <a:solidFill>
                  <a:srgbClr val="00B0F0"/>
                </a:solidFill>
                <a:latin typeface="Arial Black" pitchFamily="34" charset="0"/>
              </a:rPr>
              <a:t>How many meals a day ??</a:t>
            </a:r>
            <a:endParaRPr lang="en-CA" sz="4000" dirty="0">
              <a:solidFill>
                <a:srgbClr val="00B0F0"/>
              </a:solidFill>
              <a:latin typeface="Arial Black" pitchFamily="34" charset="0"/>
            </a:endParaRPr>
          </a:p>
        </p:txBody>
      </p:sp>
      <p:pic>
        <p:nvPicPr>
          <p:cNvPr id="5" name="Content Placeholder 4" descr="6 meals.jpg"/>
          <p:cNvPicPr>
            <a:picLocks noGrp="1" noChangeAspect="1"/>
          </p:cNvPicPr>
          <p:nvPr>
            <p:ph idx="1"/>
          </p:nvPr>
        </p:nvPicPr>
        <p:blipFill>
          <a:blip r:embed="rId3" cstate="print"/>
          <a:stretch>
            <a:fillRect/>
          </a:stretch>
        </p:blipFill>
        <p:spPr>
          <a:xfrm>
            <a:off x="0" y="1600200"/>
            <a:ext cx="9144000" cy="2178050"/>
          </a:xfrm>
        </p:spPr>
      </p:pic>
      <p:sp>
        <p:nvSpPr>
          <p:cNvPr id="3" name="Text Placeholder 2"/>
          <p:cNvSpPr>
            <a:spLocks noGrp="1"/>
          </p:cNvSpPr>
          <p:nvPr>
            <p:ph type="body" sz="half" idx="2"/>
          </p:nvPr>
        </p:nvSpPr>
        <p:spPr>
          <a:xfrm>
            <a:off x="685800" y="4038600"/>
            <a:ext cx="8001000" cy="2514600"/>
          </a:xfrm>
        </p:spPr>
        <p:txBody>
          <a:bodyPr>
            <a:normAutofit/>
          </a:bodyPr>
          <a:lstStyle/>
          <a:p>
            <a:r>
              <a:rPr lang="en-US" sz="2200" dirty="0" smtClean="0"/>
              <a:t>I'm talking 6 small meals a day – if this  doesn’t fit your work schedule then minimum to 5 . </a:t>
            </a:r>
            <a:br>
              <a:rPr lang="en-US" sz="2200" dirty="0" smtClean="0"/>
            </a:br>
            <a:r>
              <a:rPr lang="en-US" sz="2200" dirty="0" smtClean="0"/>
              <a:t>By eating more often  your body knows when it’s next meal is going to be so it will go ahead and use the energy from the food you ate. </a:t>
            </a:r>
          </a:p>
          <a:p>
            <a:r>
              <a:rPr lang="en-US" sz="2200" dirty="0" smtClean="0"/>
              <a:t>If you yo-yo and don’t eat 4 to 5 hours your body says hold on we need to store fat because we don’t’ know when our next meal is…</a:t>
            </a:r>
            <a:endParaRPr lang="en-CA"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772400" cy="1162050"/>
          </a:xfrm>
        </p:spPr>
        <p:txBody>
          <a:bodyPr>
            <a:noAutofit/>
          </a:bodyPr>
          <a:lstStyle/>
          <a:p>
            <a:r>
              <a:rPr lang="en-US" sz="2800" dirty="0" smtClean="0">
                <a:solidFill>
                  <a:srgbClr val="00B050"/>
                </a:solidFill>
                <a:latin typeface="Arial Black" pitchFamily="34" charset="0"/>
              </a:rPr>
              <a:t>Eat what is made “ </a:t>
            </a:r>
            <a:r>
              <a:rPr lang="en-US" sz="2800" u="sng" dirty="0" smtClean="0">
                <a:solidFill>
                  <a:srgbClr val="00B050"/>
                </a:solidFill>
                <a:latin typeface="Arial Black" pitchFamily="34" charset="0"/>
              </a:rPr>
              <a:t>on</a:t>
            </a:r>
            <a:r>
              <a:rPr lang="en-US" sz="2800" dirty="0" smtClean="0">
                <a:solidFill>
                  <a:srgbClr val="00B050"/>
                </a:solidFill>
                <a:latin typeface="Arial Black" pitchFamily="34" charset="0"/>
              </a:rPr>
              <a:t> a plant ” </a:t>
            </a:r>
            <a:br>
              <a:rPr lang="en-US" sz="2800" dirty="0" smtClean="0">
                <a:solidFill>
                  <a:srgbClr val="00B050"/>
                </a:solidFill>
                <a:latin typeface="Arial Black" pitchFamily="34" charset="0"/>
              </a:rPr>
            </a:br>
            <a:r>
              <a:rPr lang="en-US" sz="2800" dirty="0" smtClean="0">
                <a:solidFill>
                  <a:srgbClr val="00B050"/>
                </a:solidFill>
                <a:latin typeface="Arial Black" pitchFamily="34" charset="0"/>
              </a:rPr>
              <a:t>not what is made in plant !</a:t>
            </a:r>
            <a:endParaRPr lang="en-CA" sz="2800" dirty="0">
              <a:solidFill>
                <a:srgbClr val="00B050"/>
              </a:solidFill>
              <a:latin typeface="Arial Black" pitchFamily="34" charset="0"/>
            </a:endParaRPr>
          </a:p>
        </p:txBody>
      </p:sp>
      <p:pic>
        <p:nvPicPr>
          <p:cNvPr id="5" name="Content Placeholder 4" descr="processed.jpg"/>
          <p:cNvPicPr>
            <a:picLocks noGrp="1" noChangeAspect="1"/>
          </p:cNvPicPr>
          <p:nvPr>
            <p:ph idx="1"/>
          </p:nvPr>
        </p:nvPicPr>
        <p:blipFill>
          <a:blip r:embed="rId3" cstate="print"/>
          <a:stretch>
            <a:fillRect/>
          </a:stretch>
        </p:blipFill>
        <p:spPr>
          <a:xfrm>
            <a:off x="4002095" y="1828800"/>
            <a:ext cx="4229632" cy="3886200"/>
          </a:xfrm>
        </p:spPr>
      </p:pic>
      <p:sp>
        <p:nvSpPr>
          <p:cNvPr id="3" name="Text Placeholder 2"/>
          <p:cNvSpPr>
            <a:spLocks noGrp="1"/>
          </p:cNvSpPr>
          <p:nvPr>
            <p:ph type="body" sz="half" idx="2"/>
          </p:nvPr>
        </p:nvSpPr>
        <p:spPr>
          <a:xfrm>
            <a:off x="685800" y="1752600"/>
            <a:ext cx="3048000" cy="4254500"/>
          </a:xfrm>
        </p:spPr>
        <p:txBody>
          <a:bodyPr/>
          <a:lstStyle/>
          <a:p>
            <a:r>
              <a:rPr lang="en-US" dirty="0" smtClean="0"/>
              <a:t>Lets talk about processed foods and what I like to call </a:t>
            </a:r>
            <a:br>
              <a:rPr lang="en-US" dirty="0" smtClean="0"/>
            </a:br>
            <a:r>
              <a:rPr lang="en-US" dirty="0" smtClean="0">
                <a:latin typeface="Arial Black" pitchFamily="34" charset="0"/>
              </a:rPr>
              <a:t>“white Death!” </a:t>
            </a:r>
            <a:r>
              <a:rPr lang="en-US" dirty="0" smtClean="0"/>
              <a:t/>
            </a:r>
            <a:br>
              <a:rPr lang="en-US" dirty="0" smtClean="0"/>
            </a:br>
            <a:r>
              <a:rPr lang="en-US" dirty="0" smtClean="0"/>
              <a:t/>
            </a:r>
            <a:br>
              <a:rPr lang="en-US" dirty="0" smtClean="0"/>
            </a:br>
            <a:r>
              <a:rPr lang="en-US" dirty="0" smtClean="0"/>
              <a:t>how to satisfy taste buds with real food. </a:t>
            </a:r>
          </a:p>
          <a:p>
            <a:r>
              <a:rPr lang="en-US" dirty="0" smtClean="0"/>
              <a:t>This after all is what our body is craving.</a:t>
            </a:r>
            <a:br>
              <a:rPr lang="en-US" dirty="0" smtClean="0"/>
            </a:br>
            <a:r>
              <a:rPr lang="en-US" dirty="0" smtClean="0"/>
              <a:t/>
            </a:r>
            <a:br>
              <a:rPr lang="en-US" dirty="0" smtClean="0"/>
            </a:br>
            <a:r>
              <a:rPr lang="en-US" sz="2000" dirty="0" smtClean="0">
                <a:solidFill>
                  <a:srgbClr val="FFFF00"/>
                </a:solidFill>
              </a:rPr>
              <a:t>FOOD </a:t>
            </a:r>
            <a:r>
              <a:rPr lang="en-US" sz="2000" dirty="0" smtClean="0">
                <a:solidFill>
                  <a:srgbClr val="FFFF00"/>
                </a:solidFill>
              </a:rPr>
              <a:t>be thy</a:t>
            </a:r>
            <a:r>
              <a:rPr lang="en-US" sz="2000" dirty="0" smtClean="0">
                <a:solidFill>
                  <a:srgbClr val="FFFF00"/>
                </a:solidFill>
              </a:rPr>
              <a:t> MEDICINE</a:t>
            </a:r>
            <a:br>
              <a:rPr lang="en-US" sz="2000" dirty="0" smtClean="0">
                <a:solidFill>
                  <a:srgbClr val="FFFF00"/>
                </a:solidFill>
              </a:rPr>
            </a:br>
            <a:r>
              <a:rPr lang="en-US" sz="2000" dirty="0" smtClean="0">
                <a:solidFill>
                  <a:srgbClr val="FFFF00"/>
                </a:solidFill>
              </a:rPr>
              <a:t> </a:t>
            </a:r>
            <a:r>
              <a:rPr lang="en-US" sz="2000" dirty="0" smtClean="0">
                <a:solidFill>
                  <a:srgbClr val="FFFF00"/>
                </a:solidFill>
              </a:rPr>
              <a:t>                         </a:t>
            </a:r>
            <a:r>
              <a:rPr lang="en-US" sz="2000" i="1" dirty="0" smtClean="0">
                <a:solidFill>
                  <a:srgbClr val="FFFF00"/>
                </a:solidFill>
              </a:rPr>
              <a:t>- Hippocrates</a:t>
            </a:r>
            <a:endParaRPr lang="en-CA" i="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latin typeface="Arial Black" pitchFamily="34" charset="0"/>
              </a:rPr>
              <a:t>Carbs</a:t>
            </a:r>
            <a:r>
              <a:rPr lang="en-US" dirty="0" smtClean="0">
                <a:solidFill>
                  <a:srgbClr val="00B0F0"/>
                </a:solidFill>
                <a:latin typeface="Arial Black" pitchFamily="34" charset="0"/>
              </a:rPr>
              <a:t> , Protein , Fats</a:t>
            </a:r>
            <a:endParaRPr lang="en-CA" dirty="0">
              <a:solidFill>
                <a:srgbClr val="00B0F0"/>
              </a:solidFill>
              <a:latin typeface="Arial Black" pitchFamily="34" charset="0"/>
            </a:endParaRPr>
          </a:p>
        </p:txBody>
      </p:sp>
      <p:sp>
        <p:nvSpPr>
          <p:cNvPr id="3" name="Content Placeholder 2"/>
          <p:cNvSpPr>
            <a:spLocks noGrp="1"/>
          </p:cNvSpPr>
          <p:nvPr>
            <p:ph idx="1"/>
          </p:nvPr>
        </p:nvSpPr>
        <p:spPr>
          <a:xfrm>
            <a:off x="914400" y="1371600"/>
            <a:ext cx="7772400" cy="4983960"/>
          </a:xfrm>
        </p:spPr>
        <p:txBody>
          <a:bodyPr>
            <a:normAutofit fontScale="77500" lnSpcReduction="20000"/>
          </a:bodyPr>
          <a:lstStyle/>
          <a:p>
            <a:r>
              <a:rPr lang="en-US" dirty="0" smtClean="0">
                <a:latin typeface="Arial Black" pitchFamily="34" charset="0"/>
              </a:rPr>
              <a:t>45% </a:t>
            </a:r>
            <a:r>
              <a:rPr lang="en-US" dirty="0" smtClean="0">
                <a:latin typeface="Arial Black" pitchFamily="34" charset="0"/>
              </a:rPr>
              <a:t> </a:t>
            </a:r>
            <a:r>
              <a:rPr lang="en-US" dirty="0" err="1" smtClean="0">
                <a:latin typeface="Arial Black" pitchFamily="34" charset="0"/>
              </a:rPr>
              <a:t>carbs</a:t>
            </a: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30 % protein</a:t>
            </a:r>
            <a:br>
              <a:rPr lang="en-US" dirty="0" smtClean="0">
                <a:latin typeface="Arial Black" pitchFamily="34" charset="0"/>
              </a:rPr>
            </a:br>
            <a:r>
              <a:rPr lang="en-US" dirty="0" smtClean="0">
                <a:latin typeface="Arial Black" pitchFamily="34" charset="0"/>
              </a:rPr>
              <a:t>25% </a:t>
            </a:r>
            <a:r>
              <a:rPr lang="en-US" dirty="0" smtClean="0">
                <a:latin typeface="Arial Black" pitchFamily="34" charset="0"/>
              </a:rPr>
              <a:t> fats </a:t>
            </a:r>
            <a:r>
              <a:rPr lang="en-US" dirty="0" smtClean="0"/>
              <a:t/>
            </a:r>
            <a:br>
              <a:rPr lang="en-US" dirty="0" smtClean="0"/>
            </a:br>
            <a:r>
              <a:rPr lang="en-US" dirty="0" smtClean="0"/>
              <a:t/>
            </a:r>
            <a:br>
              <a:rPr lang="en-US" dirty="0" smtClean="0"/>
            </a:br>
            <a:r>
              <a:rPr lang="en-US" dirty="0" smtClean="0"/>
              <a:t>You’ll eat small, frequent meals. Most of your food is lean protein, low-fat dairy or soy, fruits, vegetables, whole grains, beans, and nuts. </a:t>
            </a:r>
          </a:p>
          <a:p>
            <a:r>
              <a:rPr lang="en-US" dirty="0" smtClean="0"/>
              <a:t>It’s based on </a:t>
            </a:r>
            <a:r>
              <a:rPr lang="en-US" b="1" dirty="0" smtClean="0">
                <a:solidFill>
                  <a:srgbClr val="FFFF00"/>
                </a:solidFill>
              </a:rPr>
              <a:t>4-3-2-1 Reverse Pyramid</a:t>
            </a:r>
            <a:r>
              <a:rPr lang="en-US" dirty="0" smtClean="0"/>
              <a:t>: </a:t>
            </a:r>
            <a:r>
              <a:rPr lang="en-US" b="1" dirty="0" smtClean="0">
                <a:solidFill>
                  <a:srgbClr val="00B050"/>
                </a:solidFill>
              </a:rPr>
              <a:t>four servings of fruits and vegetables</a:t>
            </a:r>
            <a:r>
              <a:rPr lang="en-US" dirty="0" smtClean="0"/>
              <a:t>, </a:t>
            </a:r>
            <a:r>
              <a:rPr lang="en-US" b="1" dirty="0" smtClean="0">
                <a:solidFill>
                  <a:srgbClr val="FF0000"/>
                </a:solidFill>
              </a:rPr>
              <a:t>three servings of lean protein</a:t>
            </a:r>
            <a:r>
              <a:rPr lang="en-US" dirty="0" smtClean="0"/>
              <a:t>, </a:t>
            </a:r>
            <a:r>
              <a:rPr lang="en-US" b="1" dirty="0" smtClean="0">
                <a:solidFill>
                  <a:srgbClr val="FFC000"/>
                </a:solidFill>
              </a:rPr>
              <a:t>two servings of whole grains</a:t>
            </a:r>
            <a:r>
              <a:rPr lang="en-US" dirty="0" smtClean="0"/>
              <a:t>, and 200 calories of “extras.”</a:t>
            </a:r>
          </a:p>
          <a:p>
            <a:r>
              <a:rPr lang="en-US" dirty="0" smtClean="0"/>
              <a:t>Most foods are low in calories but high in fiber, to help you feel fuller longer. By eating five to six small meals and snacks, you’ll keep your blood sugar and hunger in check</a:t>
            </a:r>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gan meal.jpg"/>
          <p:cNvPicPr>
            <a:picLocks noChangeAspect="1"/>
          </p:cNvPicPr>
          <p:nvPr/>
        </p:nvPicPr>
        <p:blipFill>
          <a:blip r:embed="rId3" cstate="print"/>
          <a:stretch>
            <a:fillRect/>
          </a:stretch>
        </p:blipFill>
        <p:spPr>
          <a:xfrm>
            <a:off x="0" y="0"/>
            <a:ext cx="4769031" cy="6858000"/>
          </a:xfrm>
          <a:prstGeom prst="rect">
            <a:avLst/>
          </a:prstGeom>
        </p:spPr>
      </p:pic>
      <p:pic>
        <p:nvPicPr>
          <p:cNvPr id="4" name="Picture 3" descr="post-workout_.png"/>
          <p:cNvPicPr>
            <a:picLocks noChangeAspect="1"/>
          </p:cNvPicPr>
          <p:nvPr/>
        </p:nvPicPr>
        <p:blipFill>
          <a:blip r:embed="rId4" cstate="print"/>
          <a:stretch>
            <a:fillRect/>
          </a:stretch>
        </p:blipFill>
        <p:spPr>
          <a:xfrm>
            <a:off x="4648200" y="0"/>
            <a:ext cx="44958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415</TotalTime>
  <Words>424</Words>
  <Application>Microsoft Office PowerPoint</Application>
  <PresentationFormat>On-screen Show (4:3)</PresentationFormat>
  <Paragraphs>66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RELATIONSHIP WITH FOOD! </vt:lpstr>
      <vt:lpstr>60/40split </vt:lpstr>
      <vt:lpstr>Stop the “BUT….”</vt:lpstr>
      <vt:lpstr>It’s all in the fist </vt:lpstr>
      <vt:lpstr>How many meals a day ??</vt:lpstr>
      <vt:lpstr>Eat what is made “ on a plant ”  not what is made in plant !</vt:lpstr>
      <vt:lpstr>Carbs , Protein , Fats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What C.A.R. are YOU ?</vt:lpstr>
      <vt:lpstr>Vegans </vt:lpstr>
      <vt:lpstr>--Danger –- Do NOT eat after 8pm ! </vt:lpstr>
      <vt:lpstr>Questions and Concerns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Lose it for life </dc:title>
  <dc:creator> </dc:creator>
  <cp:lastModifiedBy> </cp:lastModifiedBy>
  <cp:revision>45</cp:revision>
  <dcterms:created xsi:type="dcterms:W3CDTF">2013-12-22T22:24:57Z</dcterms:created>
  <dcterms:modified xsi:type="dcterms:W3CDTF">2016-06-02T17:23:08Z</dcterms:modified>
</cp:coreProperties>
</file>