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jpg" ContentType="image/jpg"/>
  <Override PartName="/ppt/slides/slide1.xml" ContentType="application/vnd.openxmlformats-officedocument.presentationml.slide+xml"/>
  <Default Extension="png" ContentType="image/pn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4876800" cy="7620000"/>
  <p:notesSz cx="4876800" cy="7620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5760" y="2362200"/>
            <a:ext cx="4145280" cy="160020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731520" y="4267200"/>
            <a:ext cx="3413760" cy="19050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p:txBody>
      </p:sp>
      <p:sp>
        <p:nvSpPr>
          <p:cNvPr id="3" name="Holder 3"/>
          <p:cNvSpPr>
            <a:spLocks noGrp="1"/>
          </p:cNvSpPr>
          <p:nvPr>
            <p:ph type="body" idx="1"/>
          </p:nvPr>
        </p:nvSpPr>
        <p:spPr/>
        <p:txBody>
          <a:bodyPr lIns="0" tIns="0" rIns="0" bIns="0"/>
          <a:lstStyle>
            <a:lvl1pPr>
              <a:defRPr sz="1600" b="0" i="0">
                <a:solidFill>
                  <a:srgbClr val="002F55"/>
                </a:solidFill>
                <a:latin typeface="Arial"/>
                <a:cs typeface="Aria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p:txBody>
      </p:sp>
      <p:sp>
        <p:nvSpPr>
          <p:cNvPr id="3" name="Holder 3"/>
          <p:cNvSpPr>
            <a:spLocks noGrp="1"/>
          </p:cNvSpPr>
          <p:nvPr>
            <p:ph idx="2" sz="half"/>
          </p:nvPr>
        </p:nvSpPr>
        <p:spPr>
          <a:xfrm>
            <a:off x="243840" y="1752600"/>
            <a:ext cx="2121408" cy="502920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2511552" y="1752600"/>
            <a:ext cx="2121408" cy="502920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57175"/>
            <a:ext cx="4876800" cy="2171700"/>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1762159" y="1371600"/>
            <a:ext cx="3038475" cy="2181225"/>
          </a:xfrm>
          <a:custGeom>
            <a:avLst/>
            <a:gdLst/>
            <a:ahLst/>
            <a:cxnLst/>
            <a:rect l="l" t="t" r="r" b="b"/>
            <a:pathLst>
              <a:path w="3038475" h="2181225">
                <a:moveTo>
                  <a:pt x="0" y="0"/>
                </a:moveTo>
                <a:lnTo>
                  <a:pt x="3038406" y="0"/>
                </a:lnTo>
                <a:lnTo>
                  <a:pt x="3038406" y="2181224"/>
                </a:lnTo>
                <a:lnTo>
                  <a:pt x="0" y="2181224"/>
                </a:lnTo>
                <a:lnTo>
                  <a:pt x="0" y="0"/>
                </a:lnTo>
                <a:close/>
              </a:path>
            </a:pathLst>
          </a:custGeom>
          <a:solidFill>
            <a:srgbClr val="002F55">
              <a:alpha val="87841"/>
            </a:srgbClr>
          </a:solidFill>
        </p:spPr>
        <p:txBody>
          <a:bodyPr wrap="square" lIns="0" tIns="0" rIns="0" bIns="0" rtlCol="0"/>
          <a:lstStyle/>
          <a:p/>
        </p:txBody>
      </p:sp>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57175"/>
            <a:ext cx="4876800" cy="1257300"/>
          </a:xfrm>
          <a:custGeom>
            <a:avLst/>
            <a:gdLst/>
            <a:ahLst/>
            <a:cxnLst/>
            <a:rect l="l" t="t" r="r" b="b"/>
            <a:pathLst>
              <a:path w="4876800" h="1257300">
                <a:moveTo>
                  <a:pt x="0" y="0"/>
                </a:moveTo>
                <a:lnTo>
                  <a:pt x="4876602" y="0"/>
                </a:lnTo>
                <a:lnTo>
                  <a:pt x="4876602" y="1257299"/>
                </a:lnTo>
                <a:lnTo>
                  <a:pt x="0" y="1257299"/>
                </a:lnTo>
                <a:lnTo>
                  <a:pt x="0" y="0"/>
                </a:lnTo>
                <a:close/>
              </a:path>
            </a:pathLst>
          </a:custGeom>
          <a:solidFill>
            <a:srgbClr val="002F55">
              <a:alpha val="85881"/>
            </a:srgbClr>
          </a:solidFill>
        </p:spPr>
        <p:txBody>
          <a:bodyPr wrap="square" lIns="0" tIns="0" rIns="0" bIns="0" rtlCol="0"/>
          <a:lstStyle/>
          <a:p/>
        </p:txBody>
      </p:sp>
      <p:sp>
        <p:nvSpPr>
          <p:cNvPr id="2" name="Holder 2"/>
          <p:cNvSpPr>
            <a:spLocks noGrp="1"/>
          </p:cNvSpPr>
          <p:nvPr>
            <p:ph type="title"/>
          </p:nvPr>
        </p:nvSpPr>
        <p:spPr>
          <a:xfrm>
            <a:off x="130169" y="306411"/>
            <a:ext cx="4616461" cy="1098550"/>
          </a:xfrm>
          <a:prstGeom prst="rect">
            <a:avLst/>
          </a:prstGeom>
        </p:spPr>
        <p:txBody>
          <a:bodyPr wrap="square" lIns="0" tIns="0" rIns="0" bIns="0">
            <a:spAutoFit/>
          </a:bodyPr>
          <a:lstStyle>
            <a:lvl1pPr>
              <a:defRPr sz="2400" b="0" i="0">
                <a:solidFill>
                  <a:schemeClr val="bg1"/>
                </a:solidFill>
                <a:latin typeface="Arial"/>
                <a:cs typeface="Arial"/>
              </a:defRPr>
            </a:lvl1pPr>
          </a:lstStyle>
          <a:p/>
        </p:txBody>
      </p:sp>
      <p:sp>
        <p:nvSpPr>
          <p:cNvPr id="3" name="Holder 3"/>
          <p:cNvSpPr>
            <a:spLocks noGrp="1"/>
          </p:cNvSpPr>
          <p:nvPr>
            <p:ph type="body" idx="1"/>
          </p:nvPr>
        </p:nvSpPr>
        <p:spPr>
          <a:xfrm>
            <a:off x="158737" y="1856981"/>
            <a:ext cx="4559325" cy="4749165"/>
          </a:xfrm>
          <a:prstGeom prst="rect">
            <a:avLst/>
          </a:prstGeom>
        </p:spPr>
        <p:txBody>
          <a:bodyPr wrap="square" lIns="0" tIns="0" rIns="0" bIns="0">
            <a:spAutoFit/>
          </a:bodyPr>
          <a:lstStyle>
            <a:lvl1pPr>
              <a:defRPr sz="1600" b="0" i="0">
                <a:solidFill>
                  <a:srgbClr val="002F55"/>
                </a:solidFill>
                <a:latin typeface="Arial"/>
                <a:cs typeface="Arial"/>
              </a:defRPr>
            </a:lvl1pPr>
          </a:lstStyle>
          <a:p/>
        </p:txBody>
      </p:sp>
      <p:sp>
        <p:nvSpPr>
          <p:cNvPr id="4" name="Holder 4"/>
          <p:cNvSpPr>
            <a:spLocks noGrp="1"/>
          </p:cNvSpPr>
          <p:nvPr>
            <p:ph type="ftr" idx="5" sz="quarter"/>
          </p:nvPr>
        </p:nvSpPr>
        <p:spPr>
          <a:xfrm>
            <a:off x="1658112" y="7086600"/>
            <a:ext cx="1560576" cy="3810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243840" y="7086600"/>
            <a:ext cx="1121664" cy="381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3511296" y="7086600"/>
            <a:ext cx="1121664" cy="381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federalbenefitplanconsultants.com/" TargetMode="Externa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3911"/>
            <a:ext cx="4866927" cy="7536087"/>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3267" y="0"/>
            <a:ext cx="4863532" cy="7560767"/>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5191125"/>
            <a:ext cx="4876800" cy="2276475"/>
          </a:xfrm>
          <a:custGeom>
            <a:avLst/>
            <a:gdLst/>
            <a:ahLst/>
            <a:cxnLst/>
            <a:rect l="l" t="t" r="r" b="b"/>
            <a:pathLst>
              <a:path w="4876800" h="2276475">
                <a:moveTo>
                  <a:pt x="4876800" y="0"/>
                </a:moveTo>
                <a:lnTo>
                  <a:pt x="4876800" y="2276475"/>
                </a:lnTo>
                <a:lnTo>
                  <a:pt x="0" y="2276475"/>
                </a:lnTo>
                <a:lnTo>
                  <a:pt x="0" y="0"/>
                </a:lnTo>
                <a:lnTo>
                  <a:pt x="4876800" y="0"/>
                </a:lnTo>
                <a:close/>
              </a:path>
            </a:pathLst>
          </a:custGeom>
          <a:solidFill>
            <a:srgbClr val="002F55">
              <a:alpha val="75685"/>
            </a:srgbClr>
          </a:solidFill>
        </p:spPr>
        <p:txBody>
          <a:bodyPr wrap="square" lIns="0" tIns="0" rIns="0" bIns="0" rtlCol="0"/>
          <a:lstStyle/>
          <a:p/>
        </p:txBody>
      </p:sp>
      <p:sp>
        <p:nvSpPr>
          <p:cNvPr id="5" name="object 5"/>
          <p:cNvSpPr txBox="1"/>
          <p:nvPr/>
        </p:nvSpPr>
        <p:spPr>
          <a:xfrm>
            <a:off x="2615310" y="5353206"/>
            <a:ext cx="2068195" cy="1930400"/>
          </a:xfrm>
          <a:prstGeom prst="rect">
            <a:avLst/>
          </a:prstGeom>
        </p:spPr>
        <p:txBody>
          <a:bodyPr wrap="square" lIns="0" tIns="12065" rIns="0" bIns="0" rtlCol="0" vert="horz">
            <a:spAutoFit/>
          </a:bodyPr>
          <a:lstStyle/>
          <a:p>
            <a:pPr algn="just" marL="257810" marR="210820" indent="-165735">
              <a:lnSpc>
                <a:spcPct val="122500"/>
              </a:lnSpc>
              <a:spcBef>
                <a:spcPts val="95"/>
              </a:spcBef>
            </a:pPr>
            <a:r>
              <a:rPr dirty="0" sz="2550" spc="-229">
                <a:solidFill>
                  <a:srgbClr val="FFFFFF"/>
                </a:solidFill>
                <a:latin typeface="Arial"/>
                <a:cs typeface="Arial"/>
              </a:rPr>
              <a:t>M </a:t>
            </a:r>
            <a:r>
              <a:rPr dirty="0" sz="2550" spc="-140">
                <a:solidFill>
                  <a:srgbClr val="FFFFFF"/>
                </a:solidFill>
                <a:latin typeface="Arial"/>
                <a:cs typeface="Arial"/>
              </a:rPr>
              <a:t>I </a:t>
            </a:r>
            <a:r>
              <a:rPr dirty="0" sz="2550" spc="-355">
                <a:solidFill>
                  <a:srgbClr val="FFFFFF"/>
                </a:solidFill>
                <a:latin typeface="Arial"/>
                <a:cs typeface="Arial"/>
              </a:rPr>
              <a:t>S </a:t>
            </a:r>
            <a:r>
              <a:rPr dirty="0" sz="2550" spc="-245">
                <a:solidFill>
                  <a:srgbClr val="FFFFFF"/>
                </a:solidFill>
                <a:latin typeface="Arial"/>
                <a:cs typeface="Arial"/>
              </a:rPr>
              <a:t>T </a:t>
            </a:r>
            <a:r>
              <a:rPr dirty="0" sz="2500" spc="160">
                <a:solidFill>
                  <a:srgbClr val="FFFFFF"/>
                </a:solidFill>
                <a:latin typeface="Arial Narrow"/>
                <a:cs typeface="Arial Narrow"/>
              </a:rPr>
              <a:t>A</a:t>
            </a:r>
            <a:r>
              <a:rPr dirty="0" sz="2500" spc="-285">
                <a:solidFill>
                  <a:srgbClr val="FFFFFF"/>
                </a:solidFill>
                <a:latin typeface="Arial Narrow"/>
                <a:cs typeface="Arial Narrow"/>
              </a:rPr>
              <a:t> </a:t>
            </a:r>
            <a:r>
              <a:rPr dirty="0" sz="2550" spc="-220">
                <a:solidFill>
                  <a:srgbClr val="FFFFFF"/>
                </a:solidFill>
                <a:latin typeface="Arial"/>
                <a:cs typeface="Arial"/>
              </a:rPr>
              <a:t>K </a:t>
            </a:r>
            <a:r>
              <a:rPr dirty="0" sz="2550" spc="-400">
                <a:solidFill>
                  <a:srgbClr val="FFFFFF"/>
                </a:solidFill>
                <a:latin typeface="Arial"/>
                <a:cs typeface="Arial"/>
              </a:rPr>
              <a:t>E </a:t>
            </a:r>
            <a:r>
              <a:rPr dirty="0" sz="2550" spc="-355">
                <a:solidFill>
                  <a:srgbClr val="FFFFFF"/>
                </a:solidFill>
                <a:latin typeface="Arial"/>
                <a:cs typeface="Arial"/>
              </a:rPr>
              <a:t>S  </a:t>
            </a:r>
            <a:r>
              <a:rPr dirty="0" sz="2550" spc="-229">
                <a:solidFill>
                  <a:srgbClr val="FFFFFF"/>
                </a:solidFill>
                <a:latin typeface="Arial"/>
                <a:cs typeface="Arial"/>
              </a:rPr>
              <a:t>M </a:t>
            </a:r>
            <a:r>
              <a:rPr dirty="0" sz="2500" spc="160">
                <a:solidFill>
                  <a:srgbClr val="FFFFFF"/>
                </a:solidFill>
                <a:latin typeface="Arial Narrow"/>
                <a:cs typeface="Arial Narrow"/>
              </a:rPr>
              <a:t>A </a:t>
            </a:r>
            <a:r>
              <a:rPr dirty="0" sz="2550" spc="-409">
                <a:solidFill>
                  <a:srgbClr val="FFFFFF"/>
                </a:solidFill>
                <a:latin typeface="Arial"/>
                <a:cs typeface="Arial"/>
              </a:rPr>
              <a:t>D </a:t>
            </a:r>
            <a:r>
              <a:rPr dirty="0" sz="2550" spc="-400">
                <a:solidFill>
                  <a:srgbClr val="FFFFFF"/>
                </a:solidFill>
                <a:latin typeface="Arial"/>
                <a:cs typeface="Arial"/>
              </a:rPr>
              <a:t>E </a:t>
            </a:r>
            <a:r>
              <a:rPr dirty="0" sz="2550" spc="-285">
                <a:solidFill>
                  <a:srgbClr val="FFFFFF"/>
                </a:solidFill>
                <a:latin typeface="Arial"/>
                <a:cs typeface="Arial"/>
              </a:rPr>
              <a:t>B </a:t>
            </a:r>
            <a:r>
              <a:rPr dirty="0" sz="2550" spc="-235">
                <a:solidFill>
                  <a:srgbClr val="FFFFFF"/>
                </a:solidFill>
                <a:latin typeface="Arial"/>
                <a:cs typeface="Arial"/>
              </a:rPr>
              <a:t>Y  </a:t>
            </a:r>
            <a:r>
              <a:rPr dirty="0" sz="2550" spc="-330">
                <a:solidFill>
                  <a:srgbClr val="FFFFFF"/>
                </a:solidFill>
                <a:latin typeface="Arial"/>
                <a:cs typeface="Arial"/>
              </a:rPr>
              <a:t>F </a:t>
            </a:r>
            <a:r>
              <a:rPr dirty="0" sz="2550" spc="-400">
                <a:solidFill>
                  <a:srgbClr val="FFFFFF"/>
                </a:solidFill>
                <a:latin typeface="Arial"/>
                <a:cs typeface="Arial"/>
              </a:rPr>
              <a:t>E </a:t>
            </a:r>
            <a:r>
              <a:rPr dirty="0" sz="2550" spc="-409">
                <a:solidFill>
                  <a:srgbClr val="FFFFFF"/>
                </a:solidFill>
                <a:latin typeface="Arial"/>
                <a:cs typeface="Arial"/>
              </a:rPr>
              <a:t>D </a:t>
            </a:r>
            <a:r>
              <a:rPr dirty="0" sz="2550" spc="-400">
                <a:solidFill>
                  <a:srgbClr val="FFFFFF"/>
                </a:solidFill>
                <a:latin typeface="Arial"/>
                <a:cs typeface="Arial"/>
              </a:rPr>
              <a:t>E </a:t>
            </a:r>
            <a:r>
              <a:rPr dirty="0" sz="2550" spc="-415">
                <a:solidFill>
                  <a:srgbClr val="FFFFFF"/>
                </a:solidFill>
                <a:latin typeface="Arial"/>
                <a:cs typeface="Arial"/>
              </a:rPr>
              <a:t>R </a:t>
            </a:r>
            <a:r>
              <a:rPr dirty="0" sz="2500" spc="160">
                <a:solidFill>
                  <a:srgbClr val="FFFFFF"/>
                </a:solidFill>
                <a:latin typeface="Arial Narrow"/>
                <a:cs typeface="Arial Narrow"/>
              </a:rPr>
              <a:t>A</a:t>
            </a:r>
            <a:r>
              <a:rPr dirty="0" sz="2500" spc="-225">
                <a:solidFill>
                  <a:srgbClr val="FFFFFF"/>
                </a:solidFill>
                <a:latin typeface="Arial Narrow"/>
                <a:cs typeface="Arial Narrow"/>
              </a:rPr>
              <a:t> </a:t>
            </a:r>
            <a:r>
              <a:rPr dirty="0" sz="2550" spc="-200">
                <a:solidFill>
                  <a:srgbClr val="FFFFFF"/>
                </a:solidFill>
                <a:latin typeface="Arial"/>
                <a:cs typeface="Arial"/>
              </a:rPr>
              <a:t>L</a:t>
            </a:r>
            <a:endParaRPr sz="2550">
              <a:latin typeface="Arial"/>
              <a:cs typeface="Arial"/>
            </a:endParaRPr>
          </a:p>
          <a:p>
            <a:pPr marL="12700">
              <a:lnSpc>
                <a:spcPct val="100000"/>
              </a:lnSpc>
              <a:spcBef>
                <a:spcPts val="690"/>
              </a:spcBef>
            </a:pPr>
            <a:r>
              <a:rPr dirty="0" sz="2550" spc="-400">
                <a:solidFill>
                  <a:srgbClr val="FFFFFF"/>
                </a:solidFill>
                <a:latin typeface="Arial"/>
                <a:cs typeface="Arial"/>
              </a:rPr>
              <a:t>E </a:t>
            </a:r>
            <a:r>
              <a:rPr dirty="0" sz="2550" spc="-229">
                <a:solidFill>
                  <a:srgbClr val="FFFFFF"/>
                </a:solidFill>
                <a:latin typeface="Arial"/>
                <a:cs typeface="Arial"/>
              </a:rPr>
              <a:t>M </a:t>
            </a:r>
            <a:r>
              <a:rPr dirty="0" sz="2550" spc="-350">
                <a:solidFill>
                  <a:srgbClr val="FFFFFF"/>
                </a:solidFill>
                <a:latin typeface="Arial"/>
                <a:cs typeface="Arial"/>
              </a:rPr>
              <a:t>P </a:t>
            </a:r>
            <a:r>
              <a:rPr dirty="0" sz="2550" spc="-200">
                <a:solidFill>
                  <a:srgbClr val="FFFFFF"/>
                </a:solidFill>
                <a:latin typeface="Arial"/>
                <a:cs typeface="Arial"/>
              </a:rPr>
              <a:t>L </a:t>
            </a:r>
            <a:r>
              <a:rPr dirty="0" sz="2550" spc="-575">
                <a:solidFill>
                  <a:srgbClr val="FFFFFF"/>
                </a:solidFill>
                <a:latin typeface="Arial"/>
                <a:cs typeface="Arial"/>
              </a:rPr>
              <a:t>O </a:t>
            </a:r>
            <a:r>
              <a:rPr dirty="0" sz="2550" spc="-235">
                <a:solidFill>
                  <a:srgbClr val="FFFFFF"/>
                </a:solidFill>
                <a:latin typeface="Arial"/>
                <a:cs typeface="Arial"/>
              </a:rPr>
              <a:t>Y </a:t>
            </a:r>
            <a:r>
              <a:rPr dirty="0" sz="2550" spc="-400">
                <a:solidFill>
                  <a:srgbClr val="FFFFFF"/>
                </a:solidFill>
                <a:latin typeface="Arial"/>
                <a:cs typeface="Arial"/>
              </a:rPr>
              <a:t>E E</a:t>
            </a:r>
            <a:r>
              <a:rPr dirty="0" sz="2550" spc="-155">
                <a:solidFill>
                  <a:srgbClr val="FFFFFF"/>
                </a:solidFill>
                <a:latin typeface="Arial"/>
                <a:cs typeface="Arial"/>
              </a:rPr>
              <a:t> </a:t>
            </a:r>
            <a:r>
              <a:rPr dirty="0" sz="2550" spc="-355">
                <a:solidFill>
                  <a:srgbClr val="FFFFFF"/>
                </a:solidFill>
                <a:latin typeface="Arial"/>
                <a:cs typeface="Arial"/>
              </a:rPr>
              <a:t>S</a:t>
            </a:r>
            <a:endParaRPr sz="2550">
              <a:latin typeface="Arial"/>
              <a:cs typeface="Arial"/>
            </a:endParaRPr>
          </a:p>
        </p:txBody>
      </p:sp>
      <p:sp>
        <p:nvSpPr>
          <p:cNvPr id="6" name="object 6"/>
          <p:cNvSpPr txBox="1"/>
          <p:nvPr/>
        </p:nvSpPr>
        <p:spPr>
          <a:xfrm>
            <a:off x="433189" y="5395595"/>
            <a:ext cx="2029460" cy="2233930"/>
          </a:xfrm>
          <a:prstGeom prst="rect">
            <a:avLst/>
          </a:prstGeom>
        </p:spPr>
        <p:txBody>
          <a:bodyPr wrap="square" lIns="0" tIns="17780" rIns="0" bIns="0" rtlCol="0" vert="horz">
            <a:spAutoFit/>
          </a:bodyPr>
          <a:lstStyle/>
          <a:p>
            <a:pPr marL="12700">
              <a:lnSpc>
                <a:spcPct val="100000"/>
              </a:lnSpc>
              <a:spcBef>
                <a:spcPts val="140"/>
              </a:spcBef>
            </a:pPr>
            <a:r>
              <a:rPr dirty="0" sz="14450" spc="-150">
                <a:solidFill>
                  <a:srgbClr val="E1221A"/>
                </a:solidFill>
                <a:latin typeface="Arial"/>
                <a:cs typeface="Arial"/>
              </a:rPr>
              <a:t>10</a:t>
            </a:r>
            <a:endParaRPr sz="14450">
              <a:latin typeface="Arial"/>
              <a:cs typeface="Arial"/>
            </a:endParaRPr>
          </a:p>
        </p:txBody>
      </p:sp>
      <p:sp>
        <p:nvSpPr>
          <p:cNvPr id="7" name="object 7"/>
          <p:cNvSpPr txBox="1"/>
          <p:nvPr/>
        </p:nvSpPr>
        <p:spPr>
          <a:xfrm>
            <a:off x="469353" y="5251291"/>
            <a:ext cx="1940560" cy="669925"/>
          </a:xfrm>
          <a:prstGeom prst="rect">
            <a:avLst/>
          </a:prstGeom>
        </p:spPr>
        <p:txBody>
          <a:bodyPr wrap="square" lIns="0" tIns="15875" rIns="0" bIns="0" rtlCol="0" vert="horz">
            <a:spAutoFit/>
          </a:bodyPr>
          <a:lstStyle/>
          <a:p>
            <a:pPr marL="12700">
              <a:lnSpc>
                <a:spcPct val="100000"/>
              </a:lnSpc>
              <a:spcBef>
                <a:spcPts val="125"/>
              </a:spcBef>
            </a:pPr>
            <a:r>
              <a:rPr dirty="0" sz="4200" spc="25">
                <a:solidFill>
                  <a:srgbClr val="E1221A"/>
                </a:solidFill>
                <a:latin typeface="Arial"/>
                <a:cs typeface="Arial"/>
              </a:rPr>
              <a:t>The</a:t>
            </a:r>
            <a:r>
              <a:rPr dirty="0" sz="4200" spc="-815">
                <a:solidFill>
                  <a:srgbClr val="E1221A"/>
                </a:solidFill>
                <a:latin typeface="Arial"/>
                <a:cs typeface="Arial"/>
              </a:rPr>
              <a:t> </a:t>
            </a:r>
            <a:r>
              <a:rPr dirty="0" sz="4200" spc="25">
                <a:solidFill>
                  <a:srgbClr val="E1221A"/>
                </a:solidFill>
                <a:latin typeface="Arial"/>
                <a:cs typeface="Arial"/>
              </a:rPr>
              <a:t>Top</a:t>
            </a:r>
            <a:endParaRPr sz="4200">
              <a:latin typeface="Arial"/>
              <a:cs typeface="Arial"/>
            </a:endParaRPr>
          </a:p>
        </p:txBody>
      </p:sp>
      <p:sp>
        <p:nvSpPr>
          <p:cNvPr id="8" name="object 8"/>
          <p:cNvSpPr txBox="1"/>
          <p:nvPr/>
        </p:nvSpPr>
        <p:spPr>
          <a:xfrm>
            <a:off x="354152" y="7440891"/>
            <a:ext cx="789305" cy="147320"/>
          </a:xfrm>
          <a:prstGeom prst="rect">
            <a:avLst/>
          </a:prstGeom>
        </p:spPr>
        <p:txBody>
          <a:bodyPr wrap="square" lIns="0" tIns="12700" rIns="0" bIns="0" rtlCol="0" vert="horz">
            <a:spAutoFit/>
          </a:bodyPr>
          <a:lstStyle/>
          <a:p>
            <a:pPr marL="12700">
              <a:lnSpc>
                <a:spcPct val="100000"/>
              </a:lnSpc>
              <a:spcBef>
                <a:spcPts val="100"/>
              </a:spcBef>
            </a:pPr>
            <a:r>
              <a:rPr dirty="0" sz="800" spc="25">
                <a:latin typeface="Palatino Linotype"/>
                <a:cs typeface="Palatino Linotype"/>
              </a:rPr>
              <a:t>ABXMFEM1913</a:t>
            </a:r>
            <a:endParaRPr sz="800">
              <a:latin typeface="Palatino Linotype"/>
              <a:cs typeface="Palatino Linotype"/>
            </a:endParaRPr>
          </a:p>
        </p:txBody>
      </p:sp>
      <p:sp>
        <p:nvSpPr>
          <p:cNvPr id="9" name="object 9"/>
          <p:cNvSpPr/>
          <p:nvPr/>
        </p:nvSpPr>
        <p:spPr>
          <a:xfrm>
            <a:off x="1822357" y="319020"/>
            <a:ext cx="3054441" cy="1683636"/>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080" y="487386"/>
            <a:ext cx="3572510" cy="746125"/>
          </a:xfrm>
          <a:prstGeom prst="rect"/>
        </p:spPr>
        <p:txBody>
          <a:bodyPr wrap="square" lIns="0" tIns="38100" rIns="0" bIns="0" rtlCol="0" vert="horz">
            <a:spAutoFit/>
          </a:bodyPr>
          <a:lstStyle/>
          <a:p>
            <a:pPr marL="12700" marR="5080">
              <a:lnSpc>
                <a:spcPts val="2770"/>
              </a:lnSpc>
              <a:spcBef>
                <a:spcPts val="300"/>
              </a:spcBef>
            </a:pPr>
            <a:r>
              <a:rPr dirty="0" spc="5"/>
              <a:t>Failure to have a proper  and up to date estate</a:t>
            </a:r>
            <a:r>
              <a:rPr dirty="0" spc="-75"/>
              <a:t> </a:t>
            </a:r>
            <a:r>
              <a:rPr dirty="0" spc="5"/>
              <a:t>plan</a:t>
            </a:r>
          </a:p>
        </p:txBody>
      </p:sp>
      <p:sp>
        <p:nvSpPr>
          <p:cNvPr id="3" name="object 3"/>
          <p:cNvSpPr txBox="1"/>
          <p:nvPr/>
        </p:nvSpPr>
        <p:spPr>
          <a:xfrm>
            <a:off x="88949" y="302958"/>
            <a:ext cx="1022350" cy="1007110"/>
          </a:xfrm>
          <a:prstGeom prst="rect">
            <a:avLst/>
          </a:prstGeom>
        </p:spPr>
        <p:txBody>
          <a:bodyPr wrap="square" lIns="0" tIns="17780" rIns="0" bIns="0" rtlCol="0" vert="horz">
            <a:spAutoFit/>
          </a:bodyPr>
          <a:lstStyle/>
          <a:p>
            <a:pPr marL="12700">
              <a:lnSpc>
                <a:spcPct val="100000"/>
              </a:lnSpc>
              <a:spcBef>
                <a:spcPts val="140"/>
              </a:spcBef>
            </a:pPr>
            <a:r>
              <a:rPr dirty="0" sz="6400" spc="365">
                <a:solidFill>
                  <a:srgbClr val="E1221A"/>
                </a:solidFill>
                <a:latin typeface="Arial"/>
                <a:cs typeface="Arial"/>
              </a:rPr>
              <a:t>#8</a:t>
            </a:r>
            <a:endParaRPr sz="6400">
              <a:latin typeface="Arial"/>
              <a:cs typeface="Arial"/>
            </a:endParaRPr>
          </a:p>
        </p:txBody>
      </p:sp>
      <p:sp>
        <p:nvSpPr>
          <p:cNvPr id="4" name="object 4"/>
          <p:cNvSpPr txBox="1"/>
          <p:nvPr/>
        </p:nvSpPr>
        <p:spPr>
          <a:xfrm>
            <a:off x="225425" y="1856981"/>
            <a:ext cx="4366260" cy="4597400"/>
          </a:xfrm>
          <a:prstGeom prst="rect">
            <a:avLst/>
          </a:prstGeom>
        </p:spPr>
        <p:txBody>
          <a:bodyPr wrap="square" lIns="0" tIns="12065" rIns="0" bIns="0" rtlCol="0" vert="horz">
            <a:spAutoFit/>
          </a:bodyPr>
          <a:lstStyle/>
          <a:p>
            <a:pPr marL="12700" marR="61594">
              <a:lnSpc>
                <a:spcPct val="117200"/>
              </a:lnSpc>
              <a:spcBef>
                <a:spcPts val="95"/>
              </a:spcBef>
            </a:pPr>
            <a:r>
              <a:rPr dirty="0" sz="1600" spc="5">
                <a:solidFill>
                  <a:srgbClr val="002F55"/>
                </a:solidFill>
                <a:latin typeface="Arial"/>
                <a:cs typeface="Arial"/>
              </a:rPr>
              <a:t>What would happen </a:t>
            </a:r>
            <a:r>
              <a:rPr dirty="0" sz="1600">
                <a:solidFill>
                  <a:srgbClr val="002F55"/>
                </a:solidFill>
                <a:latin typeface="Arial"/>
                <a:cs typeface="Arial"/>
              </a:rPr>
              <a:t>to your family or loved  </a:t>
            </a:r>
            <a:r>
              <a:rPr dirty="0" sz="1600" spc="5">
                <a:solidFill>
                  <a:srgbClr val="002F55"/>
                </a:solidFill>
                <a:latin typeface="Arial"/>
                <a:cs typeface="Arial"/>
              </a:rPr>
              <a:t>ones </a:t>
            </a:r>
            <a:r>
              <a:rPr dirty="0" sz="1600">
                <a:solidFill>
                  <a:srgbClr val="002F55"/>
                </a:solidFill>
                <a:latin typeface="Arial"/>
                <a:cs typeface="Arial"/>
              </a:rPr>
              <a:t>if something </a:t>
            </a:r>
            <a:r>
              <a:rPr dirty="0" sz="1600" spc="5">
                <a:solidFill>
                  <a:srgbClr val="002F55"/>
                </a:solidFill>
                <a:latin typeface="Arial"/>
                <a:cs typeface="Arial"/>
              </a:rPr>
              <a:t>were </a:t>
            </a:r>
            <a:r>
              <a:rPr dirty="0" sz="1600">
                <a:solidFill>
                  <a:srgbClr val="002F55"/>
                </a:solidFill>
                <a:latin typeface="Arial"/>
                <a:cs typeface="Arial"/>
              </a:rPr>
              <a:t>to </a:t>
            </a:r>
            <a:r>
              <a:rPr dirty="0" sz="1600" spc="5">
                <a:solidFill>
                  <a:srgbClr val="002F55"/>
                </a:solidFill>
                <a:latin typeface="Arial"/>
                <a:cs typeface="Arial"/>
              </a:rPr>
              <a:t>happen </a:t>
            </a:r>
            <a:r>
              <a:rPr dirty="0" sz="1600">
                <a:solidFill>
                  <a:srgbClr val="002F55"/>
                </a:solidFill>
                <a:latin typeface="Arial"/>
                <a:cs typeface="Arial"/>
              </a:rPr>
              <a:t>to </a:t>
            </a:r>
            <a:r>
              <a:rPr dirty="0" sz="1600" spc="5">
                <a:solidFill>
                  <a:srgbClr val="002F55"/>
                </a:solidFill>
                <a:latin typeface="Arial"/>
                <a:cs typeface="Arial"/>
              </a:rPr>
              <a:t>you </a:t>
            </a:r>
            <a:r>
              <a:rPr dirty="0" sz="1600">
                <a:solidFill>
                  <a:srgbClr val="002F55"/>
                </a:solidFill>
                <a:latin typeface="Arial"/>
                <a:cs typeface="Arial"/>
              </a:rPr>
              <a:t>right  </a:t>
            </a:r>
            <a:r>
              <a:rPr dirty="0" sz="1600" spc="5">
                <a:solidFill>
                  <a:srgbClr val="002F55"/>
                </a:solidFill>
                <a:latin typeface="Arial"/>
                <a:cs typeface="Arial"/>
              </a:rPr>
              <a:t>now? What would happen </a:t>
            </a:r>
            <a:r>
              <a:rPr dirty="0" sz="1600">
                <a:solidFill>
                  <a:srgbClr val="002F55"/>
                </a:solidFill>
                <a:latin typeface="Arial"/>
                <a:cs typeface="Arial"/>
              </a:rPr>
              <a:t>if </a:t>
            </a:r>
            <a:r>
              <a:rPr dirty="0" sz="1600" spc="5">
                <a:solidFill>
                  <a:srgbClr val="002F55"/>
                </a:solidFill>
                <a:latin typeface="Arial"/>
                <a:cs typeface="Arial"/>
              </a:rPr>
              <a:t>you passed  away? What would happen </a:t>
            </a:r>
            <a:r>
              <a:rPr dirty="0" sz="1600">
                <a:solidFill>
                  <a:srgbClr val="002F55"/>
                </a:solidFill>
                <a:latin typeface="Arial"/>
                <a:cs typeface="Arial"/>
              </a:rPr>
              <a:t>if </a:t>
            </a:r>
            <a:r>
              <a:rPr dirty="0" sz="1600" spc="5">
                <a:solidFill>
                  <a:srgbClr val="002F55"/>
                </a:solidFill>
                <a:latin typeface="Arial"/>
                <a:cs typeface="Arial"/>
              </a:rPr>
              <a:t>you became  </a:t>
            </a:r>
            <a:r>
              <a:rPr dirty="0" sz="1600">
                <a:solidFill>
                  <a:srgbClr val="002F55"/>
                </a:solidFill>
                <a:latin typeface="Arial"/>
                <a:cs typeface="Arial"/>
              </a:rPr>
              <a:t>incapacitated? Having </a:t>
            </a:r>
            <a:r>
              <a:rPr dirty="0" sz="1600" spc="5">
                <a:solidFill>
                  <a:srgbClr val="002F55"/>
                </a:solidFill>
                <a:latin typeface="Arial"/>
                <a:cs typeface="Arial"/>
              </a:rPr>
              <a:t>a </a:t>
            </a:r>
            <a:r>
              <a:rPr dirty="0" sz="1600">
                <a:solidFill>
                  <a:srgbClr val="002F55"/>
                </a:solidFill>
                <a:latin typeface="Arial"/>
                <a:cs typeface="Arial"/>
              </a:rPr>
              <a:t>proper estate plan will  ensure that your residences, </a:t>
            </a:r>
            <a:r>
              <a:rPr dirty="0" sz="1600" spc="5">
                <a:solidFill>
                  <a:srgbClr val="002F55"/>
                </a:solidFill>
                <a:latin typeface="Arial"/>
                <a:cs typeface="Arial"/>
              </a:rPr>
              <a:t>FEGLI </a:t>
            </a:r>
            <a:r>
              <a:rPr dirty="0" sz="1600">
                <a:solidFill>
                  <a:srgbClr val="002F55"/>
                </a:solidFill>
                <a:latin typeface="Arial"/>
                <a:cs typeface="Arial"/>
              </a:rPr>
              <a:t>insurance,  </a:t>
            </a:r>
            <a:r>
              <a:rPr dirty="0" sz="1600" spc="5">
                <a:solidFill>
                  <a:srgbClr val="002F55"/>
                </a:solidFill>
                <a:latin typeface="Arial"/>
                <a:cs typeface="Arial"/>
              </a:rPr>
              <a:t>TSP </a:t>
            </a:r>
            <a:r>
              <a:rPr dirty="0" sz="1600">
                <a:solidFill>
                  <a:srgbClr val="002F55"/>
                </a:solidFill>
                <a:latin typeface="Arial"/>
                <a:cs typeface="Arial"/>
              </a:rPr>
              <a:t>account, IRAs, </a:t>
            </a:r>
            <a:r>
              <a:rPr dirty="0" sz="1600" spc="5">
                <a:solidFill>
                  <a:srgbClr val="002F55"/>
                </a:solidFill>
                <a:latin typeface="Arial"/>
                <a:cs typeface="Arial"/>
              </a:rPr>
              <a:t>and </a:t>
            </a:r>
            <a:r>
              <a:rPr dirty="0" sz="1600">
                <a:solidFill>
                  <a:srgbClr val="002F55"/>
                </a:solidFill>
                <a:latin typeface="Arial"/>
                <a:cs typeface="Arial"/>
              </a:rPr>
              <a:t>personal accounts will  </a:t>
            </a:r>
            <a:r>
              <a:rPr dirty="0" sz="1600" spc="5">
                <a:solidFill>
                  <a:srgbClr val="002F55"/>
                </a:solidFill>
                <a:latin typeface="Arial"/>
                <a:cs typeface="Arial"/>
              </a:rPr>
              <a:t>be </a:t>
            </a:r>
            <a:r>
              <a:rPr dirty="0" sz="1600">
                <a:solidFill>
                  <a:srgbClr val="002F55"/>
                </a:solidFill>
                <a:latin typeface="Arial"/>
                <a:cs typeface="Arial"/>
              </a:rPr>
              <a:t>taken care of properly. </a:t>
            </a:r>
            <a:r>
              <a:rPr dirty="0" sz="1600" spc="5">
                <a:solidFill>
                  <a:srgbClr val="002F55"/>
                </a:solidFill>
                <a:latin typeface="Arial"/>
                <a:cs typeface="Arial"/>
              </a:rPr>
              <a:t>Who </a:t>
            </a:r>
            <a:r>
              <a:rPr dirty="0" sz="1600">
                <a:solidFill>
                  <a:srgbClr val="002F55"/>
                </a:solidFill>
                <a:latin typeface="Arial"/>
                <a:cs typeface="Arial"/>
              </a:rPr>
              <a:t>will get</a:t>
            </a:r>
            <a:r>
              <a:rPr dirty="0" sz="1600" spc="5">
                <a:solidFill>
                  <a:srgbClr val="002F55"/>
                </a:solidFill>
                <a:latin typeface="Arial"/>
                <a:cs typeface="Arial"/>
              </a:rPr>
              <a:t> what</a:t>
            </a:r>
            <a:endParaRPr sz="1600">
              <a:latin typeface="Arial"/>
              <a:cs typeface="Arial"/>
            </a:endParaRPr>
          </a:p>
          <a:p>
            <a:pPr marL="12700" marR="5080">
              <a:lnSpc>
                <a:spcPct val="117200"/>
              </a:lnSpc>
            </a:pPr>
            <a:r>
              <a:rPr dirty="0" sz="1600" spc="5">
                <a:solidFill>
                  <a:srgbClr val="002F55"/>
                </a:solidFill>
                <a:latin typeface="Arial"/>
                <a:cs typeface="Arial"/>
              </a:rPr>
              <a:t>and when </a:t>
            </a:r>
            <a:r>
              <a:rPr dirty="0" sz="1600">
                <a:solidFill>
                  <a:srgbClr val="002F55"/>
                </a:solidFill>
                <a:latin typeface="Arial"/>
                <a:cs typeface="Arial"/>
              </a:rPr>
              <a:t>will </a:t>
            </a:r>
            <a:r>
              <a:rPr dirty="0" sz="1600" spc="5">
                <a:solidFill>
                  <a:srgbClr val="002F55"/>
                </a:solidFill>
                <a:latin typeface="Arial"/>
                <a:cs typeface="Arial"/>
              </a:rPr>
              <a:t>be </a:t>
            </a:r>
            <a:r>
              <a:rPr dirty="0" sz="1600">
                <a:solidFill>
                  <a:srgbClr val="002F55"/>
                </a:solidFill>
                <a:latin typeface="Arial"/>
                <a:cs typeface="Arial"/>
              </a:rPr>
              <a:t>set forth in the plan. Without </a:t>
            </a:r>
            <a:r>
              <a:rPr dirty="0" sz="1600" spc="5">
                <a:solidFill>
                  <a:srgbClr val="002F55"/>
                </a:solidFill>
                <a:latin typeface="Arial"/>
                <a:cs typeface="Arial"/>
              </a:rPr>
              <a:t>a  </a:t>
            </a:r>
            <a:r>
              <a:rPr dirty="0" sz="1600">
                <a:solidFill>
                  <a:srgbClr val="002F55"/>
                </a:solidFill>
                <a:latin typeface="Arial"/>
                <a:cs typeface="Arial"/>
              </a:rPr>
              <a:t>plan in place your state of residence will  determined </a:t>
            </a:r>
            <a:r>
              <a:rPr dirty="0" sz="1600" spc="5">
                <a:solidFill>
                  <a:srgbClr val="002F55"/>
                </a:solidFill>
                <a:latin typeface="Arial"/>
                <a:cs typeface="Arial"/>
              </a:rPr>
              <a:t>how </a:t>
            </a:r>
            <a:r>
              <a:rPr dirty="0" sz="1600">
                <a:solidFill>
                  <a:srgbClr val="002F55"/>
                </a:solidFill>
                <a:latin typeface="Arial"/>
                <a:cs typeface="Arial"/>
              </a:rPr>
              <a:t>this will </a:t>
            </a:r>
            <a:r>
              <a:rPr dirty="0" sz="1600" spc="5">
                <a:solidFill>
                  <a:srgbClr val="002F55"/>
                </a:solidFill>
                <a:latin typeface="Arial"/>
                <a:cs typeface="Arial"/>
              </a:rPr>
              <a:t>be</a:t>
            </a:r>
            <a:r>
              <a:rPr dirty="0" sz="1600" spc="-5">
                <a:solidFill>
                  <a:srgbClr val="002F55"/>
                </a:solidFill>
                <a:latin typeface="Arial"/>
                <a:cs typeface="Arial"/>
              </a:rPr>
              <a:t> </a:t>
            </a:r>
            <a:r>
              <a:rPr dirty="0" sz="1600">
                <a:solidFill>
                  <a:srgbClr val="002F55"/>
                </a:solidFill>
                <a:latin typeface="Arial"/>
                <a:cs typeface="Arial"/>
              </a:rPr>
              <a:t>handled.</a:t>
            </a:r>
            <a:endParaRPr sz="1600">
              <a:latin typeface="Arial"/>
              <a:cs typeface="Arial"/>
            </a:endParaRPr>
          </a:p>
          <a:p>
            <a:pPr>
              <a:lnSpc>
                <a:spcPct val="100000"/>
              </a:lnSpc>
              <a:spcBef>
                <a:spcPts val="10"/>
              </a:spcBef>
            </a:pPr>
            <a:endParaRPr sz="1950">
              <a:latin typeface="Times New Roman"/>
              <a:cs typeface="Times New Roman"/>
            </a:endParaRPr>
          </a:p>
          <a:p>
            <a:pPr marL="12700" marR="129539">
              <a:lnSpc>
                <a:spcPct val="117200"/>
              </a:lnSpc>
            </a:pPr>
            <a:r>
              <a:rPr dirty="0" sz="1600" spc="5">
                <a:solidFill>
                  <a:srgbClr val="002F55"/>
                </a:solidFill>
                <a:latin typeface="Arial"/>
                <a:cs typeface="Arial"/>
              </a:rPr>
              <a:t>A </a:t>
            </a:r>
            <a:r>
              <a:rPr dirty="0" sz="1600">
                <a:solidFill>
                  <a:srgbClr val="002F55"/>
                </a:solidFill>
                <a:latin typeface="Arial"/>
                <a:cs typeface="Arial"/>
              </a:rPr>
              <a:t>proper estate plan will also address </a:t>
            </a:r>
            <a:r>
              <a:rPr dirty="0" sz="1600" spc="5">
                <a:solidFill>
                  <a:srgbClr val="002F55"/>
                </a:solidFill>
                <a:latin typeface="Arial"/>
                <a:cs typeface="Arial"/>
              </a:rPr>
              <a:t>who has  </a:t>
            </a:r>
            <a:r>
              <a:rPr dirty="0" sz="1600">
                <a:solidFill>
                  <a:srgbClr val="002F55"/>
                </a:solidFill>
                <a:latin typeface="Arial"/>
                <a:cs typeface="Arial"/>
              </a:rPr>
              <a:t>the </a:t>
            </a:r>
            <a:r>
              <a:rPr dirty="0" sz="1600" spc="5">
                <a:solidFill>
                  <a:srgbClr val="002F55"/>
                </a:solidFill>
                <a:latin typeface="Arial"/>
                <a:cs typeface="Arial"/>
              </a:rPr>
              <a:t>power </a:t>
            </a:r>
            <a:r>
              <a:rPr dirty="0" sz="1600">
                <a:solidFill>
                  <a:srgbClr val="002F55"/>
                </a:solidFill>
                <a:latin typeface="Arial"/>
                <a:cs typeface="Arial"/>
              </a:rPr>
              <a:t>to act </a:t>
            </a:r>
            <a:r>
              <a:rPr dirty="0" sz="1600" spc="5">
                <a:solidFill>
                  <a:srgbClr val="002F55"/>
                </a:solidFill>
                <a:latin typeface="Arial"/>
                <a:cs typeface="Arial"/>
              </a:rPr>
              <a:t>on </a:t>
            </a:r>
            <a:r>
              <a:rPr dirty="0" sz="1600">
                <a:solidFill>
                  <a:srgbClr val="002F55"/>
                </a:solidFill>
                <a:latin typeface="Arial"/>
                <a:cs typeface="Arial"/>
              </a:rPr>
              <a:t>your behalf, </a:t>
            </a:r>
            <a:r>
              <a:rPr dirty="0" sz="1600" spc="5">
                <a:solidFill>
                  <a:srgbClr val="002F55"/>
                </a:solidFill>
                <a:latin typeface="Arial"/>
                <a:cs typeface="Arial"/>
              </a:rPr>
              <a:t>pay </a:t>
            </a:r>
            <a:r>
              <a:rPr dirty="0" sz="1600">
                <a:solidFill>
                  <a:srgbClr val="002F55"/>
                </a:solidFill>
                <a:latin typeface="Arial"/>
                <a:cs typeface="Arial"/>
              </a:rPr>
              <a:t>your bills,  </a:t>
            </a:r>
            <a:r>
              <a:rPr dirty="0" sz="1600" spc="5">
                <a:solidFill>
                  <a:srgbClr val="002F55"/>
                </a:solidFill>
                <a:latin typeface="Arial"/>
                <a:cs typeface="Arial"/>
              </a:rPr>
              <a:t>and </a:t>
            </a:r>
            <a:r>
              <a:rPr dirty="0" sz="1600">
                <a:solidFill>
                  <a:srgbClr val="002F55"/>
                </a:solidFill>
                <a:latin typeface="Arial"/>
                <a:cs typeface="Arial"/>
              </a:rPr>
              <a:t>handle your affairs should </a:t>
            </a:r>
            <a:r>
              <a:rPr dirty="0" sz="1600" spc="5">
                <a:solidFill>
                  <a:srgbClr val="002F55"/>
                </a:solidFill>
                <a:latin typeface="Arial"/>
                <a:cs typeface="Arial"/>
              </a:rPr>
              <a:t>you become  </a:t>
            </a:r>
            <a:r>
              <a:rPr dirty="0" sz="1600">
                <a:solidFill>
                  <a:srgbClr val="002F55"/>
                </a:solidFill>
                <a:latin typeface="Arial"/>
                <a:cs typeface="Arial"/>
              </a:rPr>
              <a:t>incapacitated </a:t>
            </a:r>
            <a:r>
              <a:rPr dirty="0" sz="1600" spc="5">
                <a:solidFill>
                  <a:srgbClr val="002F55"/>
                </a:solidFill>
                <a:latin typeface="Arial"/>
                <a:cs typeface="Arial"/>
              </a:rPr>
              <a:t>due </a:t>
            </a:r>
            <a:r>
              <a:rPr dirty="0" sz="1600">
                <a:solidFill>
                  <a:srgbClr val="002F55"/>
                </a:solidFill>
                <a:latin typeface="Arial"/>
                <a:cs typeface="Arial"/>
              </a:rPr>
              <a:t>to illness or</a:t>
            </a:r>
            <a:r>
              <a:rPr dirty="0" sz="1600" spc="5">
                <a:solidFill>
                  <a:srgbClr val="002F55"/>
                </a:solidFill>
                <a:latin typeface="Arial"/>
                <a:cs typeface="Arial"/>
              </a:rPr>
              <a:t> </a:t>
            </a:r>
            <a:r>
              <a:rPr dirty="0" sz="1600">
                <a:solidFill>
                  <a:srgbClr val="002F55"/>
                </a:solidFill>
                <a:latin typeface="Arial"/>
                <a:cs typeface="Arial"/>
              </a:rPr>
              <a:t>accident.</a:t>
            </a:r>
            <a:endParaRPr sz="16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100" rIns="0" bIns="0" rtlCol="0" vert="horz">
            <a:spAutoFit/>
          </a:bodyPr>
          <a:lstStyle/>
          <a:p>
            <a:pPr marL="1117600" marR="5080">
              <a:lnSpc>
                <a:spcPts val="2770"/>
              </a:lnSpc>
              <a:spcBef>
                <a:spcPts val="300"/>
              </a:spcBef>
            </a:pPr>
            <a:r>
              <a:rPr dirty="0" spc="5"/>
              <a:t>Neglecting to properly  cover/insure their</a:t>
            </a:r>
            <a:r>
              <a:rPr dirty="0" spc="-60"/>
              <a:t> </a:t>
            </a:r>
            <a:r>
              <a:rPr dirty="0" spc="5"/>
              <a:t>spouse  and/or</a:t>
            </a:r>
            <a:r>
              <a:rPr dirty="0" spc="-5"/>
              <a:t> </a:t>
            </a:r>
            <a:r>
              <a:rPr dirty="0" spc="5"/>
              <a:t>children</a:t>
            </a:r>
          </a:p>
        </p:txBody>
      </p:sp>
      <p:sp>
        <p:nvSpPr>
          <p:cNvPr id="3" name="object 3"/>
          <p:cNvSpPr txBox="1"/>
          <p:nvPr/>
        </p:nvSpPr>
        <p:spPr>
          <a:xfrm>
            <a:off x="87015" y="302958"/>
            <a:ext cx="1026794" cy="1007110"/>
          </a:xfrm>
          <a:prstGeom prst="rect">
            <a:avLst/>
          </a:prstGeom>
        </p:spPr>
        <p:txBody>
          <a:bodyPr wrap="square" lIns="0" tIns="17780" rIns="0" bIns="0" rtlCol="0" vert="horz">
            <a:spAutoFit/>
          </a:bodyPr>
          <a:lstStyle/>
          <a:p>
            <a:pPr marL="12700">
              <a:lnSpc>
                <a:spcPct val="100000"/>
              </a:lnSpc>
              <a:spcBef>
                <a:spcPts val="140"/>
              </a:spcBef>
            </a:pPr>
            <a:r>
              <a:rPr dirty="0" sz="6400" spc="380">
                <a:solidFill>
                  <a:srgbClr val="E1221A"/>
                </a:solidFill>
                <a:latin typeface="Arial"/>
                <a:cs typeface="Arial"/>
              </a:rPr>
              <a:t>#9</a:t>
            </a:r>
            <a:endParaRPr sz="6400">
              <a:latin typeface="Arial"/>
              <a:cs typeface="Arial"/>
            </a:endParaRPr>
          </a:p>
        </p:txBody>
      </p:sp>
      <p:sp>
        <p:nvSpPr>
          <p:cNvPr id="4" name="object 4"/>
          <p:cNvSpPr txBox="1"/>
          <p:nvPr/>
        </p:nvSpPr>
        <p:spPr>
          <a:xfrm>
            <a:off x="225425" y="1856981"/>
            <a:ext cx="4354830" cy="5454650"/>
          </a:xfrm>
          <a:prstGeom prst="rect">
            <a:avLst/>
          </a:prstGeom>
        </p:spPr>
        <p:txBody>
          <a:bodyPr wrap="square" lIns="0" tIns="12065" rIns="0" bIns="0" rtlCol="0" vert="horz">
            <a:spAutoFit/>
          </a:bodyPr>
          <a:lstStyle/>
          <a:p>
            <a:pPr marL="12700" marR="5080">
              <a:lnSpc>
                <a:spcPct val="117200"/>
              </a:lnSpc>
              <a:spcBef>
                <a:spcPts val="95"/>
              </a:spcBef>
            </a:pPr>
            <a:r>
              <a:rPr dirty="0" sz="1600" spc="5">
                <a:solidFill>
                  <a:srgbClr val="002F55"/>
                </a:solidFill>
                <a:latin typeface="Arial"/>
                <a:cs typeface="Arial"/>
              </a:rPr>
              <a:t>The most </a:t>
            </a:r>
            <a:r>
              <a:rPr dirty="0" sz="1600">
                <a:solidFill>
                  <a:srgbClr val="002F55"/>
                </a:solidFill>
                <a:latin typeface="Arial"/>
                <a:cs typeface="Arial"/>
              </a:rPr>
              <a:t>under-served portion of your </a:t>
            </a:r>
            <a:r>
              <a:rPr dirty="0" sz="1600" spc="5">
                <a:solidFill>
                  <a:srgbClr val="002F55"/>
                </a:solidFill>
                <a:latin typeface="Arial"/>
                <a:cs typeface="Arial"/>
              </a:rPr>
              <a:t>FEGLI  </a:t>
            </a:r>
            <a:r>
              <a:rPr dirty="0" sz="1600">
                <a:solidFill>
                  <a:srgbClr val="002F55"/>
                </a:solidFill>
                <a:latin typeface="Arial"/>
                <a:cs typeface="Arial"/>
              </a:rPr>
              <a:t>benefit </a:t>
            </a:r>
            <a:r>
              <a:rPr dirty="0" sz="1600" spc="5">
                <a:solidFill>
                  <a:srgbClr val="002F55"/>
                </a:solidFill>
                <a:latin typeface="Arial"/>
                <a:cs typeface="Arial"/>
              </a:rPr>
              <a:t>package </a:t>
            </a:r>
            <a:r>
              <a:rPr dirty="0" sz="1600">
                <a:solidFill>
                  <a:srgbClr val="002F55"/>
                </a:solidFill>
                <a:latin typeface="Arial"/>
                <a:cs typeface="Arial"/>
              </a:rPr>
              <a:t>is the coverage options  available for your </a:t>
            </a:r>
            <a:r>
              <a:rPr dirty="0" sz="1600" spc="5">
                <a:solidFill>
                  <a:srgbClr val="002F55"/>
                </a:solidFill>
                <a:latin typeface="Arial"/>
                <a:cs typeface="Arial"/>
              </a:rPr>
              <a:t>spouse and </a:t>
            </a:r>
            <a:r>
              <a:rPr dirty="0" sz="1600">
                <a:solidFill>
                  <a:srgbClr val="002F55"/>
                </a:solidFill>
                <a:latin typeface="Arial"/>
                <a:cs typeface="Arial"/>
              </a:rPr>
              <a:t>children. </a:t>
            </a:r>
            <a:r>
              <a:rPr dirty="0" sz="1600" spc="5">
                <a:solidFill>
                  <a:srgbClr val="002F55"/>
                </a:solidFill>
                <a:latin typeface="Arial"/>
                <a:cs typeface="Arial"/>
              </a:rPr>
              <a:t>As a  </a:t>
            </a:r>
            <a:r>
              <a:rPr dirty="0" sz="1600">
                <a:solidFill>
                  <a:srgbClr val="002F55"/>
                </a:solidFill>
                <a:latin typeface="Arial"/>
                <a:cs typeface="Arial"/>
              </a:rPr>
              <a:t>federal </a:t>
            </a:r>
            <a:r>
              <a:rPr dirty="0" sz="1600" spc="5">
                <a:solidFill>
                  <a:srgbClr val="002F55"/>
                </a:solidFill>
                <a:latin typeface="Arial"/>
                <a:cs typeface="Arial"/>
              </a:rPr>
              <a:t>employee you have </a:t>
            </a:r>
            <a:r>
              <a:rPr dirty="0" sz="1600">
                <a:solidFill>
                  <a:srgbClr val="002F55"/>
                </a:solidFill>
                <a:latin typeface="Arial"/>
                <a:cs typeface="Arial"/>
              </a:rPr>
              <a:t>the ability to provide  </a:t>
            </a:r>
            <a:r>
              <a:rPr dirty="0" sz="1600" spc="5">
                <a:solidFill>
                  <a:srgbClr val="002F55"/>
                </a:solidFill>
                <a:latin typeface="Arial"/>
                <a:cs typeface="Arial"/>
              </a:rPr>
              <a:t>up </a:t>
            </a:r>
            <a:r>
              <a:rPr dirty="0" sz="1600">
                <a:solidFill>
                  <a:srgbClr val="002F55"/>
                </a:solidFill>
                <a:latin typeface="Arial"/>
                <a:cs typeface="Arial"/>
              </a:rPr>
              <a:t>to </a:t>
            </a:r>
            <a:r>
              <a:rPr dirty="0" sz="1600" spc="5">
                <a:solidFill>
                  <a:srgbClr val="002F55"/>
                </a:solidFill>
                <a:latin typeface="Arial"/>
                <a:cs typeface="Arial"/>
              </a:rPr>
              <a:t>5 </a:t>
            </a:r>
            <a:r>
              <a:rPr dirty="0" sz="1600">
                <a:solidFill>
                  <a:srgbClr val="002F55"/>
                </a:solidFill>
                <a:latin typeface="Arial"/>
                <a:cs typeface="Arial"/>
              </a:rPr>
              <a:t>times your salary in additional life  insurance coverage (Option B), but $25,000  </a:t>
            </a:r>
            <a:r>
              <a:rPr dirty="0" sz="1600" spc="5">
                <a:solidFill>
                  <a:srgbClr val="002F55"/>
                </a:solidFill>
                <a:latin typeface="Arial"/>
                <a:cs typeface="Arial"/>
              </a:rPr>
              <a:t>max </a:t>
            </a:r>
            <a:r>
              <a:rPr dirty="0" sz="1600">
                <a:solidFill>
                  <a:srgbClr val="002F55"/>
                </a:solidFill>
                <a:latin typeface="Arial"/>
                <a:cs typeface="Arial"/>
              </a:rPr>
              <a:t>for your </a:t>
            </a:r>
            <a:r>
              <a:rPr dirty="0" sz="1600" spc="5">
                <a:solidFill>
                  <a:srgbClr val="002F55"/>
                </a:solidFill>
                <a:latin typeface="Arial"/>
                <a:cs typeface="Arial"/>
              </a:rPr>
              <a:t>spouse and </a:t>
            </a:r>
            <a:r>
              <a:rPr dirty="0" sz="1600">
                <a:solidFill>
                  <a:srgbClr val="002F55"/>
                </a:solidFill>
                <a:latin typeface="Arial"/>
                <a:cs typeface="Arial"/>
              </a:rPr>
              <a:t>only $12,500 </a:t>
            </a:r>
            <a:r>
              <a:rPr dirty="0" sz="1600" spc="5">
                <a:solidFill>
                  <a:srgbClr val="002F55"/>
                </a:solidFill>
                <a:latin typeface="Arial"/>
                <a:cs typeface="Arial"/>
              </a:rPr>
              <a:t>max </a:t>
            </a:r>
            <a:r>
              <a:rPr dirty="0" sz="1600">
                <a:solidFill>
                  <a:srgbClr val="002F55"/>
                </a:solidFill>
                <a:latin typeface="Arial"/>
                <a:cs typeface="Arial"/>
              </a:rPr>
              <a:t>for  </a:t>
            </a:r>
            <a:r>
              <a:rPr dirty="0" sz="1600" spc="5">
                <a:solidFill>
                  <a:srgbClr val="002F55"/>
                </a:solidFill>
                <a:latin typeface="Arial"/>
                <a:cs typeface="Arial"/>
              </a:rPr>
              <a:t>each </a:t>
            </a:r>
            <a:r>
              <a:rPr dirty="0" sz="1600">
                <a:solidFill>
                  <a:srgbClr val="002F55"/>
                </a:solidFill>
                <a:latin typeface="Arial"/>
                <a:cs typeface="Arial"/>
              </a:rPr>
              <a:t>child (Option C). Should something  </a:t>
            </a:r>
            <a:r>
              <a:rPr dirty="0" sz="1600" spc="5">
                <a:solidFill>
                  <a:srgbClr val="002F55"/>
                </a:solidFill>
                <a:latin typeface="Arial"/>
                <a:cs typeface="Arial"/>
              </a:rPr>
              <a:t>happen </a:t>
            </a:r>
            <a:r>
              <a:rPr dirty="0" sz="1600">
                <a:solidFill>
                  <a:srgbClr val="002F55"/>
                </a:solidFill>
                <a:latin typeface="Arial"/>
                <a:cs typeface="Arial"/>
              </a:rPr>
              <a:t>your </a:t>
            </a:r>
            <a:r>
              <a:rPr dirty="0" sz="1600" spc="5">
                <a:solidFill>
                  <a:srgbClr val="002F55"/>
                </a:solidFill>
                <a:latin typeface="Arial"/>
                <a:cs typeface="Arial"/>
              </a:rPr>
              <a:t>spouse would </a:t>
            </a:r>
            <a:r>
              <a:rPr dirty="0" sz="1600">
                <a:solidFill>
                  <a:srgbClr val="002F55"/>
                </a:solidFill>
                <a:latin typeface="Arial"/>
                <a:cs typeface="Arial"/>
              </a:rPr>
              <a:t>$25,000 </a:t>
            </a:r>
            <a:r>
              <a:rPr dirty="0" sz="1600" spc="5">
                <a:solidFill>
                  <a:srgbClr val="002F55"/>
                </a:solidFill>
                <a:latin typeface="Arial"/>
                <a:cs typeface="Arial"/>
              </a:rPr>
              <a:t>be  enough? </a:t>
            </a:r>
            <a:r>
              <a:rPr dirty="0" sz="1600">
                <a:solidFill>
                  <a:srgbClr val="002F55"/>
                </a:solidFill>
                <a:latin typeface="Arial"/>
                <a:cs typeface="Arial"/>
              </a:rPr>
              <a:t>Should something </a:t>
            </a:r>
            <a:r>
              <a:rPr dirty="0" sz="1600" spc="5">
                <a:solidFill>
                  <a:srgbClr val="002F55"/>
                </a:solidFill>
                <a:latin typeface="Arial"/>
                <a:cs typeface="Arial"/>
              </a:rPr>
              <a:t>happen </a:t>
            </a:r>
            <a:r>
              <a:rPr dirty="0" sz="1600">
                <a:solidFill>
                  <a:srgbClr val="002F55"/>
                </a:solidFill>
                <a:latin typeface="Arial"/>
                <a:cs typeface="Arial"/>
              </a:rPr>
              <a:t>to </a:t>
            </a:r>
            <a:r>
              <a:rPr dirty="0" sz="1600" spc="5">
                <a:solidFill>
                  <a:srgbClr val="002F55"/>
                </a:solidFill>
                <a:latin typeface="Arial"/>
                <a:cs typeface="Arial"/>
              </a:rPr>
              <a:t>a </a:t>
            </a:r>
            <a:r>
              <a:rPr dirty="0" sz="1600">
                <a:solidFill>
                  <a:srgbClr val="002F55"/>
                </a:solidFill>
                <a:latin typeface="Arial"/>
                <a:cs typeface="Arial"/>
              </a:rPr>
              <a:t>child  </a:t>
            </a:r>
            <a:r>
              <a:rPr dirty="0" sz="1600" spc="5">
                <a:solidFill>
                  <a:srgbClr val="002F55"/>
                </a:solidFill>
                <a:latin typeface="Arial"/>
                <a:cs typeface="Arial"/>
              </a:rPr>
              <a:t>would </a:t>
            </a:r>
            <a:r>
              <a:rPr dirty="0" sz="1600">
                <a:solidFill>
                  <a:srgbClr val="002F55"/>
                </a:solidFill>
                <a:latin typeface="Arial"/>
                <a:cs typeface="Arial"/>
              </a:rPr>
              <a:t>$12,500 </a:t>
            </a:r>
            <a:r>
              <a:rPr dirty="0" sz="1600" spc="5">
                <a:solidFill>
                  <a:srgbClr val="002F55"/>
                </a:solidFill>
                <a:latin typeface="Arial"/>
                <a:cs typeface="Arial"/>
              </a:rPr>
              <a:t>be</a:t>
            </a:r>
            <a:r>
              <a:rPr dirty="0" sz="1600" spc="-15">
                <a:solidFill>
                  <a:srgbClr val="002F55"/>
                </a:solidFill>
                <a:latin typeface="Arial"/>
                <a:cs typeface="Arial"/>
              </a:rPr>
              <a:t> </a:t>
            </a:r>
            <a:r>
              <a:rPr dirty="0" sz="1600" spc="5">
                <a:solidFill>
                  <a:srgbClr val="002F55"/>
                </a:solidFill>
                <a:latin typeface="Arial"/>
                <a:cs typeface="Arial"/>
              </a:rPr>
              <a:t>enough?</a:t>
            </a:r>
            <a:endParaRPr sz="1600">
              <a:latin typeface="Arial"/>
              <a:cs typeface="Arial"/>
            </a:endParaRPr>
          </a:p>
          <a:p>
            <a:pPr>
              <a:lnSpc>
                <a:spcPct val="100000"/>
              </a:lnSpc>
              <a:spcBef>
                <a:spcPts val="10"/>
              </a:spcBef>
            </a:pPr>
            <a:endParaRPr sz="1950">
              <a:latin typeface="Times New Roman"/>
              <a:cs typeface="Times New Roman"/>
            </a:endParaRPr>
          </a:p>
          <a:p>
            <a:pPr marL="12700" marR="50165">
              <a:lnSpc>
                <a:spcPct val="117200"/>
              </a:lnSpc>
            </a:pPr>
            <a:r>
              <a:rPr dirty="0" sz="1600" spc="5">
                <a:solidFill>
                  <a:srgbClr val="002F55"/>
                </a:solidFill>
                <a:latin typeface="Arial"/>
                <a:cs typeface="Arial"/>
              </a:rPr>
              <a:t>Whether you know </a:t>
            </a:r>
            <a:r>
              <a:rPr dirty="0" sz="1600">
                <a:solidFill>
                  <a:srgbClr val="002F55"/>
                </a:solidFill>
                <a:latin typeface="Arial"/>
                <a:cs typeface="Arial"/>
              </a:rPr>
              <a:t>it or not, there are options  available to you. </a:t>
            </a:r>
            <a:r>
              <a:rPr dirty="0" sz="1600" spc="5">
                <a:solidFill>
                  <a:srgbClr val="002F55"/>
                </a:solidFill>
                <a:latin typeface="Arial"/>
                <a:cs typeface="Arial"/>
              </a:rPr>
              <a:t>You can </a:t>
            </a:r>
            <a:r>
              <a:rPr dirty="0" sz="1600">
                <a:solidFill>
                  <a:srgbClr val="002F55"/>
                </a:solidFill>
                <a:latin typeface="Arial"/>
                <a:cs typeface="Arial"/>
              </a:rPr>
              <a:t>provide suitable  coverage for your </a:t>
            </a:r>
            <a:r>
              <a:rPr dirty="0" sz="1600" spc="5">
                <a:solidFill>
                  <a:srgbClr val="002F55"/>
                </a:solidFill>
                <a:latin typeface="Arial"/>
                <a:cs typeface="Arial"/>
              </a:rPr>
              <a:t>spouse and </a:t>
            </a:r>
            <a:r>
              <a:rPr dirty="0" sz="1600">
                <a:solidFill>
                  <a:srgbClr val="002F55"/>
                </a:solidFill>
                <a:latin typeface="Arial"/>
                <a:cs typeface="Arial"/>
              </a:rPr>
              <a:t>children </a:t>
            </a:r>
            <a:r>
              <a:rPr dirty="0" sz="1600" spc="5">
                <a:solidFill>
                  <a:srgbClr val="002F55"/>
                </a:solidFill>
                <a:latin typeface="Arial"/>
                <a:cs typeface="Arial"/>
              </a:rPr>
              <a:t>and pay  as you </a:t>
            </a:r>
            <a:r>
              <a:rPr dirty="0" sz="1600">
                <a:solidFill>
                  <a:srgbClr val="002F55"/>
                </a:solidFill>
                <a:latin typeface="Arial"/>
                <a:cs typeface="Arial"/>
              </a:rPr>
              <a:t>normally do, directly out of your  paycheck. </a:t>
            </a:r>
            <a:r>
              <a:rPr dirty="0" sz="1600" spc="5">
                <a:solidFill>
                  <a:srgbClr val="002F55"/>
                </a:solidFill>
                <a:latin typeface="Arial"/>
                <a:cs typeface="Arial"/>
              </a:rPr>
              <a:t>How much </a:t>
            </a:r>
            <a:r>
              <a:rPr dirty="0" sz="1600">
                <a:solidFill>
                  <a:srgbClr val="002F55"/>
                </a:solidFill>
                <a:latin typeface="Arial"/>
                <a:cs typeface="Arial"/>
              </a:rPr>
              <a:t>benefit is </a:t>
            </a:r>
            <a:r>
              <a:rPr dirty="0" sz="1600" spc="5">
                <a:solidFill>
                  <a:srgbClr val="002F55"/>
                </a:solidFill>
                <a:latin typeface="Arial"/>
                <a:cs typeface="Arial"/>
              </a:rPr>
              <a:t>needed can</a:t>
            </a:r>
            <a:r>
              <a:rPr dirty="0" sz="1600" spc="-25">
                <a:solidFill>
                  <a:srgbClr val="002F55"/>
                </a:solidFill>
                <a:latin typeface="Arial"/>
                <a:cs typeface="Arial"/>
              </a:rPr>
              <a:t> </a:t>
            </a:r>
            <a:r>
              <a:rPr dirty="0" sz="1600" spc="5">
                <a:solidFill>
                  <a:srgbClr val="002F55"/>
                </a:solidFill>
                <a:latin typeface="Arial"/>
                <a:cs typeface="Arial"/>
              </a:rPr>
              <a:t>be  </a:t>
            </a:r>
            <a:r>
              <a:rPr dirty="0" sz="1600">
                <a:solidFill>
                  <a:srgbClr val="002F55"/>
                </a:solidFill>
                <a:latin typeface="Arial"/>
                <a:cs typeface="Arial"/>
              </a:rPr>
              <a:t>determined during your personal benefits </a:t>
            </a:r>
            <a:r>
              <a:rPr dirty="0" sz="1600" spc="5">
                <a:solidFill>
                  <a:srgbClr val="002F55"/>
                </a:solidFill>
                <a:latin typeface="Arial"/>
                <a:cs typeface="Arial"/>
              </a:rPr>
              <a:t>&amp;  </a:t>
            </a:r>
            <a:r>
              <a:rPr dirty="0" sz="1600">
                <a:solidFill>
                  <a:srgbClr val="002F55"/>
                </a:solidFill>
                <a:latin typeface="Arial"/>
                <a:cs typeface="Arial"/>
              </a:rPr>
              <a:t>retirement</a:t>
            </a:r>
            <a:r>
              <a:rPr dirty="0" sz="1600" spc="-5">
                <a:solidFill>
                  <a:srgbClr val="002F55"/>
                </a:solidFill>
                <a:latin typeface="Arial"/>
                <a:cs typeface="Arial"/>
              </a:rPr>
              <a:t> </a:t>
            </a:r>
            <a:r>
              <a:rPr dirty="0" sz="1600">
                <a:solidFill>
                  <a:srgbClr val="002F55"/>
                </a:solidFill>
                <a:latin typeface="Arial"/>
                <a:cs typeface="Arial"/>
              </a:rPr>
              <a:t>review.</a:t>
            </a:r>
            <a:endParaRPr sz="16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325" y="293433"/>
            <a:ext cx="1413510" cy="1007110"/>
          </a:xfrm>
          <a:prstGeom prst="rect">
            <a:avLst/>
          </a:prstGeom>
        </p:spPr>
        <p:txBody>
          <a:bodyPr wrap="square" lIns="0" tIns="17780" rIns="0" bIns="0" rtlCol="0" vert="horz">
            <a:spAutoFit/>
          </a:bodyPr>
          <a:lstStyle/>
          <a:p>
            <a:pPr marL="12700">
              <a:lnSpc>
                <a:spcPct val="100000"/>
              </a:lnSpc>
              <a:spcBef>
                <a:spcPts val="140"/>
              </a:spcBef>
            </a:pPr>
            <a:r>
              <a:rPr dirty="0" sz="6400" spc="80">
                <a:solidFill>
                  <a:srgbClr val="E1221A"/>
                </a:solidFill>
                <a:latin typeface="Arial"/>
                <a:cs typeface="Arial"/>
              </a:rPr>
              <a:t>#10</a:t>
            </a:r>
            <a:endParaRPr sz="6400">
              <a:latin typeface="Arial"/>
              <a:cs typeface="Arial"/>
            </a:endParaRPr>
          </a:p>
        </p:txBody>
      </p:sp>
      <p:sp>
        <p:nvSpPr>
          <p:cNvPr id="3" name="object 3"/>
          <p:cNvSpPr txBox="1">
            <a:spLocks noGrp="1"/>
          </p:cNvSpPr>
          <p:nvPr>
            <p:ph type="title"/>
          </p:nvPr>
        </p:nvSpPr>
        <p:spPr>
          <a:prstGeom prst="rect"/>
        </p:spPr>
        <p:txBody>
          <a:bodyPr wrap="square" lIns="0" tIns="38100" rIns="0" bIns="0" rtlCol="0" vert="horz">
            <a:spAutoFit/>
          </a:bodyPr>
          <a:lstStyle/>
          <a:p>
            <a:pPr marL="1565275" marR="5080">
              <a:lnSpc>
                <a:spcPts val="2770"/>
              </a:lnSpc>
              <a:spcBef>
                <a:spcPts val="300"/>
              </a:spcBef>
            </a:pPr>
            <a:r>
              <a:rPr dirty="0" spc="5"/>
              <a:t>Failure to receive a  personalized</a:t>
            </a:r>
            <a:r>
              <a:rPr dirty="0" spc="-65"/>
              <a:t> </a:t>
            </a:r>
            <a:r>
              <a:rPr dirty="0" spc="5"/>
              <a:t>benefits  </a:t>
            </a:r>
            <a:r>
              <a:rPr dirty="0" spc="10"/>
              <a:t>&amp; </a:t>
            </a:r>
            <a:r>
              <a:rPr dirty="0" spc="5"/>
              <a:t>retirement</a:t>
            </a:r>
            <a:r>
              <a:rPr dirty="0" spc="-40"/>
              <a:t> </a:t>
            </a:r>
            <a:r>
              <a:rPr dirty="0" spc="5"/>
              <a:t>review</a:t>
            </a:r>
          </a:p>
        </p:txBody>
      </p:sp>
      <p:sp>
        <p:nvSpPr>
          <p:cNvPr id="4" name="object 4"/>
          <p:cNvSpPr txBox="1"/>
          <p:nvPr/>
        </p:nvSpPr>
        <p:spPr>
          <a:xfrm>
            <a:off x="225425" y="1856981"/>
            <a:ext cx="4377690" cy="5454650"/>
          </a:xfrm>
          <a:prstGeom prst="rect">
            <a:avLst/>
          </a:prstGeom>
        </p:spPr>
        <p:txBody>
          <a:bodyPr wrap="square" lIns="0" tIns="12065" rIns="0" bIns="0" rtlCol="0" vert="horz">
            <a:spAutoFit/>
          </a:bodyPr>
          <a:lstStyle/>
          <a:p>
            <a:pPr marL="12700" marR="15875">
              <a:lnSpc>
                <a:spcPct val="117200"/>
              </a:lnSpc>
              <a:spcBef>
                <a:spcPts val="95"/>
              </a:spcBef>
            </a:pPr>
            <a:r>
              <a:rPr dirty="0" sz="1600" spc="5">
                <a:solidFill>
                  <a:srgbClr val="002F55"/>
                </a:solidFill>
                <a:latin typeface="Arial"/>
                <a:cs typeface="Arial"/>
              </a:rPr>
              <a:t>A </a:t>
            </a:r>
            <a:r>
              <a:rPr dirty="0" sz="1600">
                <a:solidFill>
                  <a:srgbClr val="002F55"/>
                </a:solidFill>
                <a:latin typeface="Arial"/>
                <a:cs typeface="Arial"/>
              </a:rPr>
              <a:t>limited understanding of your retirement  system, </a:t>
            </a:r>
            <a:r>
              <a:rPr dirty="0" sz="1600" spc="5">
                <a:solidFill>
                  <a:srgbClr val="002F55"/>
                </a:solidFill>
                <a:latin typeface="Arial"/>
                <a:cs typeface="Arial"/>
              </a:rPr>
              <a:t>FEGLI, TSP, </a:t>
            </a:r>
            <a:r>
              <a:rPr dirty="0" sz="1600">
                <a:solidFill>
                  <a:srgbClr val="002F55"/>
                </a:solidFill>
                <a:latin typeface="Arial"/>
                <a:cs typeface="Arial"/>
              </a:rPr>
              <a:t>Survivor's Annuity, </a:t>
            </a:r>
            <a:r>
              <a:rPr dirty="0" sz="1600" spc="5">
                <a:solidFill>
                  <a:srgbClr val="002F55"/>
                </a:solidFill>
                <a:latin typeface="Arial"/>
                <a:cs typeface="Arial"/>
              </a:rPr>
              <a:t>FEHB,  and </a:t>
            </a:r>
            <a:r>
              <a:rPr dirty="0" sz="1600">
                <a:solidFill>
                  <a:srgbClr val="002F55"/>
                </a:solidFill>
                <a:latin typeface="Arial"/>
                <a:cs typeface="Arial"/>
              </a:rPr>
              <a:t>Social Security could cost </a:t>
            </a:r>
            <a:r>
              <a:rPr dirty="0" sz="1600" spc="5">
                <a:solidFill>
                  <a:srgbClr val="002F55"/>
                </a:solidFill>
                <a:latin typeface="Arial"/>
                <a:cs typeface="Arial"/>
              </a:rPr>
              <a:t>you </a:t>
            </a:r>
            <a:r>
              <a:rPr dirty="0" sz="1600">
                <a:solidFill>
                  <a:srgbClr val="002F55"/>
                </a:solidFill>
                <a:latin typeface="Arial"/>
                <a:cs typeface="Arial"/>
              </a:rPr>
              <a:t>thousands of  dollars during your working career </a:t>
            </a:r>
            <a:r>
              <a:rPr dirty="0" sz="1600" spc="5">
                <a:solidFill>
                  <a:srgbClr val="002F55"/>
                </a:solidFill>
                <a:latin typeface="Arial"/>
                <a:cs typeface="Arial"/>
              </a:rPr>
              <a:t>and even  </a:t>
            </a:r>
            <a:r>
              <a:rPr dirty="0" sz="1600">
                <a:solidFill>
                  <a:srgbClr val="002F55"/>
                </a:solidFill>
                <a:latin typeface="Arial"/>
                <a:cs typeface="Arial"/>
              </a:rPr>
              <a:t>larger </a:t>
            </a:r>
            <a:r>
              <a:rPr dirty="0" sz="1600" spc="5">
                <a:solidFill>
                  <a:srgbClr val="002F55"/>
                </a:solidFill>
                <a:latin typeface="Arial"/>
                <a:cs typeface="Arial"/>
              </a:rPr>
              <a:t>amounts </a:t>
            </a:r>
            <a:r>
              <a:rPr dirty="0" sz="1600">
                <a:solidFill>
                  <a:srgbClr val="002F55"/>
                </a:solidFill>
                <a:latin typeface="Arial"/>
                <a:cs typeface="Arial"/>
              </a:rPr>
              <a:t>of </a:t>
            </a:r>
            <a:r>
              <a:rPr dirty="0" sz="1600" spc="5">
                <a:solidFill>
                  <a:srgbClr val="002F55"/>
                </a:solidFill>
                <a:latin typeface="Arial"/>
                <a:cs typeface="Arial"/>
              </a:rPr>
              <a:t>money </a:t>
            </a:r>
            <a:r>
              <a:rPr dirty="0" sz="1600">
                <a:solidFill>
                  <a:srgbClr val="002F55"/>
                </a:solidFill>
                <a:latin typeface="Arial"/>
                <a:cs typeface="Arial"/>
              </a:rPr>
              <a:t>during your  retirement. </a:t>
            </a:r>
            <a:r>
              <a:rPr dirty="0" sz="1600" spc="5">
                <a:solidFill>
                  <a:srgbClr val="002F55"/>
                </a:solidFill>
                <a:latin typeface="Arial"/>
                <a:cs typeface="Arial"/>
              </a:rPr>
              <a:t>As </a:t>
            </a:r>
            <a:r>
              <a:rPr dirty="0" sz="1600">
                <a:solidFill>
                  <a:srgbClr val="002F55"/>
                </a:solidFill>
                <a:latin typeface="Arial"/>
                <a:cs typeface="Arial"/>
              </a:rPr>
              <a:t>previously mentioned, </a:t>
            </a:r>
            <a:r>
              <a:rPr dirty="0" sz="1600" spc="5">
                <a:solidFill>
                  <a:srgbClr val="002F55"/>
                </a:solidFill>
                <a:latin typeface="Arial"/>
                <a:cs typeface="Arial"/>
              </a:rPr>
              <a:t>most  </a:t>
            </a:r>
            <a:r>
              <a:rPr dirty="0" sz="1600">
                <a:solidFill>
                  <a:srgbClr val="002F55"/>
                </a:solidFill>
                <a:latin typeface="Arial"/>
                <a:cs typeface="Arial"/>
              </a:rPr>
              <a:t>federal </a:t>
            </a:r>
            <a:r>
              <a:rPr dirty="0" sz="1600" spc="5">
                <a:solidFill>
                  <a:srgbClr val="002F55"/>
                </a:solidFill>
                <a:latin typeface="Arial"/>
                <a:cs typeface="Arial"/>
              </a:rPr>
              <a:t>employees </a:t>
            </a:r>
            <a:r>
              <a:rPr dirty="0" sz="1600">
                <a:solidFill>
                  <a:srgbClr val="002F55"/>
                </a:solidFill>
                <a:latin typeface="Arial"/>
                <a:cs typeface="Arial"/>
              </a:rPr>
              <a:t>simply </a:t>
            </a:r>
            <a:r>
              <a:rPr dirty="0" sz="1600" spc="5">
                <a:solidFill>
                  <a:srgbClr val="002F55"/>
                </a:solidFill>
                <a:latin typeface="Arial"/>
                <a:cs typeface="Arial"/>
              </a:rPr>
              <a:t>do </a:t>
            </a:r>
            <a:r>
              <a:rPr dirty="0" sz="1600">
                <a:solidFill>
                  <a:srgbClr val="002F55"/>
                </a:solidFill>
                <a:latin typeface="Arial"/>
                <a:cs typeface="Arial"/>
              </a:rPr>
              <a:t>not </a:t>
            </a:r>
            <a:r>
              <a:rPr dirty="0" sz="1600" spc="5">
                <a:solidFill>
                  <a:srgbClr val="002F55"/>
                </a:solidFill>
                <a:latin typeface="Arial"/>
                <a:cs typeface="Arial"/>
              </a:rPr>
              <a:t>know what  </a:t>
            </a:r>
            <a:r>
              <a:rPr dirty="0" sz="1600">
                <a:solidFill>
                  <a:srgbClr val="002F55"/>
                </a:solidFill>
                <a:latin typeface="Arial"/>
                <a:cs typeface="Arial"/>
              </a:rPr>
              <a:t>they </a:t>
            </a:r>
            <a:r>
              <a:rPr dirty="0" sz="1600" spc="5">
                <a:solidFill>
                  <a:srgbClr val="002F55"/>
                </a:solidFill>
                <a:latin typeface="Arial"/>
                <a:cs typeface="Arial"/>
              </a:rPr>
              <a:t>do </a:t>
            </a:r>
            <a:r>
              <a:rPr dirty="0" sz="1600">
                <a:solidFill>
                  <a:srgbClr val="002F55"/>
                </a:solidFill>
                <a:latin typeface="Arial"/>
                <a:cs typeface="Arial"/>
              </a:rPr>
              <a:t>not </a:t>
            </a:r>
            <a:r>
              <a:rPr dirty="0" sz="1600" spc="5">
                <a:solidFill>
                  <a:srgbClr val="002F55"/>
                </a:solidFill>
                <a:latin typeface="Arial"/>
                <a:cs typeface="Arial"/>
              </a:rPr>
              <a:t>know. The </a:t>
            </a:r>
            <a:r>
              <a:rPr dirty="0" sz="1600">
                <a:solidFill>
                  <a:srgbClr val="002F55"/>
                </a:solidFill>
                <a:latin typeface="Arial"/>
                <a:cs typeface="Arial"/>
              </a:rPr>
              <a:t>best </a:t>
            </a:r>
            <a:r>
              <a:rPr dirty="0" sz="1600" spc="5">
                <a:solidFill>
                  <a:srgbClr val="002F55"/>
                </a:solidFill>
                <a:latin typeface="Arial"/>
                <a:cs typeface="Arial"/>
              </a:rPr>
              <a:t>way </a:t>
            </a:r>
            <a:r>
              <a:rPr dirty="0" sz="1600">
                <a:solidFill>
                  <a:srgbClr val="002F55"/>
                </a:solidFill>
                <a:latin typeface="Arial"/>
                <a:cs typeface="Arial"/>
              </a:rPr>
              <a:t>to solve this  issue is to </a:t>
            </a:r>
            <a:r>
              <a:rPr dirty="0" sz="1600" spc="5">
                <a:solidFill>
                  <a:srgbClr val="002F55"/>
                </a:solidFill>
                <a:latin typeface="Arial"/>
                <a:cs typeface="Arial"/>
              </a:rPr>
              <a:t>have a </a:t>
            </a:r>
            <a:r>
              <a:rPr dirty="0" sz="1600">
                <a:solidFill>
                  <a:srgbClr val="002F55"/>
                </a:solidFill>
                <a:latin typeface="Arial"/>
                <a:cs typeface="Arial"/>
              </a:rPr>
              <a:t>personalized benefits </a:t>
            </a:r>
            <a:r>
              <a:rPr dirty="0" sz="1600" spc="5">
                <a:solidFill>
                  <a:srgbClr val="002F55"/>
                </a:solidFill>
                <a:latin typeface="Arial"/>
                <a:cs typeface="Arial"/>
              </a:rPr>
              <a:t>&amp;  </a:t>
            </a:r>
            <a:r>
              <a:rPr dirty="0" sz="1600">
                <a:solidFill>
                  <a:srgbClr val="002F55"/>
                </a:solidFill>
                <a:latin typeface="Arial"/>
                <a:cs typeface="Arial"/>
              </a:rPr>
              <a:t>retirement analysis performed. Allow </a:t>
            </a:r>
            <a:r>
              <a:rPr dirty="0" sz="1600" spc="5">
                <a:solidFill>
                  <a:srgbClr val="002F55"/>
                </a:solidFill>
                <a:latin typeface="Arial"/>
                <a:cs typeface="Arial"/>
              </a:rPr>
              <a:t>us </a:t>
            </a:r>
            <a:r>
              <a:rPr dirty="0" sz="1600">
                <a:solidFill>
                  <a:srgbClr val="002F55"/>
                </a:solidFill>
                <a:latin typeface="Arial"/>
                <a:cs typeface="Arial"/>
              </a:rPr>
              <a:t>to dive  </a:t>
            </a:r>
            <a:r>
              <a:rPr dirty="0" sz="1600" spc="5">
                <a:solidFill>
                  <a:srgbClr val="002F55"/>
                </a:solidFill>
                <a:latin typeface="Arial"/>
                <a:cs typeface="Arial"/>
              </a:rPr>
              <a:t>deep </a:t>
            </a:r>
            <a:r>
              <a:rPr dirty="0" sz="1600">
                <a:solidFill>
                  <a:srgbClr val="002F55"/>
                </a:solidFill>
                <a:latin typeface="Arial"/>
                <a:cs typeface="Arial"/>
              </a:rPr>
              <a:t>into your situation </a:t>
            </a:r>
            <a:r>
              <a:rPr dirty="0" sz="1600" spc="5">
                <a:solidFill>
                  <a:srgbClr val="002F55"/>
                </a:solidFill>
                <a:latin typeface="Arial"/>
                <a:cs typeface="Arial"/>
              </a:rPr>
              <a:t>and make sense </a:t>
            </a:r>
            <a:r>
              <a:rPr dirty="0" sz="1600">
                <a:solidFill>
                  <a:srgbClr val="002F55"/>
                </a:solidFill>
                <a:latin typeface="Arial"/>
                <a:cs typeface="Arial"/>
              </a:rPr>
              <a:t>of it all  before it is too</a:t>
            </a:r>
            <a:r>
              <a:rPr dirty="0" sz="1600" spc="-5">
                <a:solidFill>
                  <a:srgbClr val="002F55"/>
                </a:solidFill>
                <a:latin typeface="Arial"/>
                <a:cs typeface="Arial"/>
              </a:rPr>
              <a:t> </a:t>
            </a:r>
            <a:r>
              <a:rPr dirty="0" sz="1600">
                <a:solidFill>
                  <a:srgbClr val="002F55"/>
                </a:solidFill>
                <a:latin typeface="Arial"/>
                <a:cs typeface="Arial"/>
              </a:rPr>
              <a:t>late.</a:t>
            </a:r>
            <a:endParaRPr sz="1600">
              <a:latin typeface="Arial"/>
              <a:cs typeface="Arial"/>
            </a:endParaRPr>
          </a:p>
          <a:p>
            <a:pPr>
              <a:lnSpc>
                <a:spcPct val="100000"/>
              </a:lnSpc>
              <a:spcBef>
                <a:spcPts val="10"/>
              </a:spcBef>
            </a:pPr>
            <a:endParaRPr sz="1950">
              <a:latin typeface="Times New Roman"/>
              <a:cs typeface="Times New Roman"/>
            </a:endParaRPr>
          </a:p>
          <a:p>
            <a:pPr marL="12700" marR="5080">
              <a:lnSpc>
                <a:spcPct val="117200"/>
              </a:lnSpc>
            </a:pPr>
            <a:r>
              <a:rPr dirty="0" sz="1600" spc="5">
                <a:solidFill>
                  <a:srgbClr val="002F55"/>
                </a:solidFill>
                <a:latin typeface="Arial"/>
                <a:cs typeface="Arial"/>
              </a:rPr>
              <a:t>Whether </a:t>
            </a:r>
            <a:r>
              <a:rPr dirty="0" sz="1600">
                <a:solidFill>
                  <a:srgbClr val="002F55"/>
                </a:solidFill>
                <a:latin typeface="Arial"/>
                <a:cs typeface="Arial"/>
              </a:rPr>
              <a:t>it is your first </a:t>
            </a:r>
            <a:r>
              <a:rPr dirty="0" sz="1600" spc="5">
                <a:solidFill>
                  <a:srgbClr val="002F55"/>
                </a:solidFill>
                <a:latin typeface="Arial"/>
                <a:cs typeface="Arial"/>
              </a:rPr>
              <a:t>day on </a:t>
            </a:r>
            <a:r>
              <a:rPr dirty="0" sz="1600">
                <a:solidFill>
                  <a:srgbClr val="002F55"/>
                </a:solidFill>
                <a:latin typeface="Arial"/>
                <a:cs typeface="Arial"/>
              </a:rPr>
              <a:t>the job or </a:t>
            </a:r>
            <a:r>
              <a:rPr dirty="0" sz="1600" spc="5">
                <a:solidFill>
                  <a:srgbClr val="002F55"/>
                </a:solidFill>
                <a:latin typeface="Arial"/>
                <a:cs typeface="Arial"/>
              </a:rPr>
              <a:t>you </a:t>
            </a:r>
            <a:r>
              <a:rPr dirty="0" sz="1600">
                <a:solidFill>
                  <a:srgbClr val="002F55"/>
                </a:solidFill>
                <a:latin typeface="Arial"/>
                <a:cs typeface="Arial"/>
              </a:rPr>
              <a:t>are  retiring tomorrow, </a:t>
            </a:r>
            <a:r>
              <a:rPr dirty="0" sz="1600" spc="5">
                <a:solidFill>
                  <a:srgbClr val="002F55"/>
                </a:solidFill>
                <a:latin typeface="Arial"/>
                <a:cs typeface="Arial"/>
              </a:rPr>
              <a:t>we </a:t>
            </a:r>
            <a:r>
              <a:rPr dirty="0" sz="1600">
                <a:solidFill>
                  <a:srgbClr val="002F55"/>
                </a:solidFill>
                <a:latin typeface="Arial"/>
                <a:cs typeface="Arial"/>
              </a:rPr>
              <a:t>will educate </a:t>
            </a:r>
            <a:r>
              <a:rPr dirty="0" sz="1600" spc="5">
                <a:solidFill>
                  <a:srgbClr val="002F55"/>
                </a:solidFill>
                <a:latin typeface="Arial"/>
                <a:cs typeface="Arial"/>
              </a:rPr>
              <a:t>you on what  you need </a:t>
            </a:r>
            <a:r>
              <a:rPr dirty="0" sz="1600">
                <a:solidFill>
                  <a:srgbClr val="002F55"/>
                </a:solidFill>
                <a:latin typeface="Arial"/>
                <a:cs typeface="Arial"/>
              </a:rPr>
              <a:t>to </a:t>
            </a:r>
            <a:r>
              <a:rPr dirty="0" sz="1600" spc="5">
                <a:solidFill>
                  <a:srgbClr val="002F55"/>
                </a:solidFill>
                <a:latin typeface="Arial"/>
                <a:cs typeface="Arial"/>
              </a:rPr>
              <a:t>know and answer </a:t>
            </a:r>
            <a:r>
              <a:rPr dirty="0" sz="1600">
                <a:solidFill>
                  <a:srgbClr val="002F55"/>
                </a:solidFill>
                <a:latin typeface="Arial"/>
                <a:cs typeface="Arial"/>
              </a:rPr>
              <a:t>all of your  questions. </a:t>
            </a:r>
            <a:r>
              <a:rPr dirty="0" sz="1600" spc="5">
                <a:solidFill>
                  <a:srgbClr val="002F55"/>
                </a:solidFill>
                <a:latin typeface="Arial"/>
                <a:cs typeface="Arial"/>
              </a:rPr>
              <a:t>The </a:t>
            </a:r>
            <a:r>
              <a:rPr dirty="0" sz="1600">
                <a:solidFill>
                  <a:srgbClr val="002F55"/>
                </a:solidFill>
                <a:latin typeface="Arial"/>
                <a:cs typeface="Arial"/>
              </a:rPr>
              <a:t>goal is </a:t>
            </a:r>
            <a:r>
              <a:rPr dirty="0" sz="1600" spc="5">
                <a:solidFill>
                  <a:srgbClr val="002F55"/>
                </a:solidFill>
                <a:latin typeface="Arial"/>
                <a:cs typeface="Arial"/>
              </a:rPr>
              <a:t>make </a:t>
            </a:r>
            <a:r>
              <a:rPr dirty="0" sz="1600">
                <a:solidFill>
                  <a:srgbClr val="002F55"/>
                </a:solidFill>
                <a:latin typeface="Arial"/>
                <a:cs typeface="Arial"/>
              </a:rPr>
              <a:t>sure </a:t>
            </a:r>
            <a:r>
              <a:rPr dirty="0" sz="1600" spc="5">
                <a:solidFill>
                  <a:srgbClr val="002F55"/>
                </a:solidFill>
                <a:latin typeface="Arial"/>
                <a:cs typeface="Arial"/>
              </a:rPr>
              <a:t>you </a:t>
            </a:r>
            <a:r>
              <a:rPr dirty="0" sz="1600">
                <a:solidFill>
                  <a:srgbClr val="002F55"/>
                </a:solidFill>
                <a:latin typeface="Arial"/>
                <a:cs typeface="Arial"/>
              </a:rPr>
              <a:t>are in the  best possible position both today </a:t>
            </a:r>
            <a:r>
              <a:rPr dirty="0" sz="1600" spc="5">
                <a:solidFill>
                  <a:srgbClr val="002F55"/>
                </a:solidFill>
                <a:latin typeface="Arial"/>
                <a:cs typeface="Arial"/>
              </a:rPr>
              <a:t>and </a:t>
            </a:r>
            <a:r>
              <a:rPr dirty="0" sz="1600">
                <a:solidFill>
                  <a:srgbClr val="002F55"/>
                </a:solidFill>
                <a:latin typeface="Arial"/>
                <a:cs typeface="Arial"/>
              </a:rPr>
              <a:t>in  retirement.</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4200" y="1418145"/>
            <a:ext cx="2854960" cy="2072639"/>
          </a:xfrm>
          <a:prstGeom prst="rect">
            <a:avLst/>
          </a:prstGeom>
        </p:spPr>
        <p:txBody>
          <a:bodyPr wrap="square" lIns="0" tIns="12065" rIns="0" bIns="0" rtlCol="0" vert="horz">
            <a:spAutoFit/>
          </a:bodyPr>
          <a:lstStyle/>
          <a:p>
            <a:pPr marL="12700" marR="5080">
              <a:lnSpc>
                <a:spcPct val="114599"/>
              </a:lnSpc>
              <a:spcBef>
                <a:spcPts val="95"/>
              </a:spcBef>
            </a:pPr>
            <a:r>
              <a:rPr dirty="0" sz="1200">
                <a:solidFill>
                  <a:srgbClr val="FFFFFF"/>
                </a:solidFill>
                <a:latin typeface="Arial"/>
                <a:cs typeface="Arial"/>
              </a:rPr>
              <a:t>We firmly believe that long-term customer  satisfaction is the cornerstone of our  success</a:t>
            </a:r>
            <a:endParaRPr sz="1200">
              <a:latin typeface="Arial"/>
              <a:cs typeface="Arial"/>
            </a:endParaRPr>
          </a:p>
          <a:p>
            <a:pPr marL="12700" marR="150495">
              <a:lnSpc>
                <a:spcPct val="112500"/>
              </a:lnSpc>
              <a:spcBef>
                <a:spcPts val="370"/>
              </a:spcBef>
            </a:pPr>
            <a:r>
              <a:rPr dirty="0" sz="1000">
                <a:solidFill>
                  <a:srgbClr val="FFFFFF"/>
                </a:solidFill>
                <a:latin typeface="Arial"/>
                <a:cs typeface="Arial"/>
              </a:rPr>
              <a:t>Federal Benefit Plan </a:t>
            </a:r>
            <a:r>
              <a:rPr dirty="0" sz="1000" spc="-5">
                <a:solidFill>
                  <a:srgbClr val="FFFFFF"/>
                </a:solidFill>
                <a:latin typeface="Arial"/>
                <a:cs typeface="Arial"/>
              </a:rPr>
              <a:t>Consultants </a:t>
            </a:r>
            <a:r>
              <a:rPr dirty="0" sz="1000">
                <a:solidFill>
                  <a:srgbClr val="FFFFFF"/>
                </a:solidFill>
                <a:latin typeface="Arial"/>
                <a:cs typeface="Arial"/>
              </a:rPr>
              <a:t>(FBPC) </a:t>
            </a:r>
            <a:r>
              <a:rPr dirty="0" sz="1000" spc="-5">
                <a:solidFill>
                  <a:srgbClr val="FFFFFF"/>
                </a:solidFill>
                <a:latin typeface="Arial"/>
                <a:cs typeface="Arial"/>
              </a:rPr>
              <a:t>is </a:t>
            </a:r>
            <a:r>
              <a:rPr dirty="0" sz="1000">
                <a:solidFill>
                  <a:srgbClr val="FFFFFF"/>
                </a:solidFill>
                <a:latin typeface="Arial"/>
                <a:cs typeface="Arial"/>
              </a:rPr>
              <a:t>a  premier National Marketing Organization firmly  established in the financial services field. FBPC  leads the way in providing valuable financial  products to specialized markets which include  employees of federal, state, and municipal  governments, members of our United States  Armed Forces, and small</a:t>
            </a:r>
            <a:r>
              <a:rPr dirty="0" sz="1000" spc="-5">
                <a:solidFill>
                  <a:srgbClr val="FFFFFF"/>
                </a:solidFill>
                <a:latin typeface="Arial"/>
                <a:cs typeface="Arial"/>
              </a:rPr>
              <a:t> </a:t>
            </a:r>
            <a:r>
              <a:rPr dirty="0" sz="1000">
                <a:solidFill>
                  <a:srgbClr val="FFFFFF"/>
                </a:solidFill>
                <a:latin typeface="Arial"/>
                <a:cs typeface="Arial"/>
              </a:rPr>
              <a:t>businesses.</a:t>
            </a:r>
            <a:endParaRPr sz="1000">
              <a:latin typeface="Arial"/>
              <a:cs typeface="Arial"/>
            </a:endParaRPr>
          </a:p>
        </p:txBody>
      </p:sp>
      <p:sp>
        <p:nvSpPr>
          <p:cNvPr id="3" name="object 3"/>
          <p:cNvSpPr txBox="1"/>
          <p:nvPr/>
        </p:nvSpPr>
        <p:spPr>
          <a:xfrm>
            <a:off x="1459585" y="6250697"/>
            <a:ext cx="3177540" cy="793115"/>
          </a:xfrm>
          <a:prstGeom prst="rect">
            <a:avLst/>
          </a:prstGeom>
        </p:spPr>
        <p:txBody>
          <a:bodyPr wrap="square" lIns="0" tIns="46355" rIns="0" bIns="0" rtlCol="0" vert="horz">
            <a:spAutoFit/>
          </a:bodyPr>
          <a:lstStyle/>
          <a:p>
            <a:pPr marL="12700">
              <a:lnSpc>
                <a:spcPct val="100000"/>
              </a:lnSpc>
              <a:spcBef>
                <a:spcPts val="365"/>
              </a:spcBef>
            </a:pPr>
            <a:r>
              <a:rPr dirty="0" sz="1400">
                <a:solidFill>
                  <a:srgbClr val="002F55"/>
                </a:solidFill>
                <a:latin typeface="Arial"/>
                <a:cs typeface="Arial"/>
                <a:hlinkClick r:id="rId2"/>
              </a:rPr>
              <a:t>www.federalbenefitplanconsultants.com</a:t>
            </a:r>
            <a:endParaRPr sz="1400">
              <a:latin typeface="Arial"/>
              <a:cs typeface="Arial"/>
            </a:endParaRPr>
          </a:p>
          <a:p>
            <a:pPr algn="r" marL="2435860" marR="8890" indent="-78740">
              <a:lnSpc>
                <a:spcPct val="112500"/>
              </a:lnSpc>
              <a:spcBef>
                <a:spcPts val="45"/>
              </a:spcBef>
            </a:pPr>
            <a:r>
              <a:rPr dirty="0" sz="1000" spc="-5">
                <a:solidFill>
                  <a:srgbClr val="002F55"/>
                </a:solidFill>
                <a:latin typeface="Arial"/>
                <a:cs typeface="Arial"/>
              </a:rPr>
              <a:t>416</a:t>
            </a:r>
            <a:r>
              <a:rPr dirty="0" sz="1000" spc="-30">
                <a:solidFill>
                  <a:srgbClr val="002F55"/>
                </a:solidFill>
                <a:latin typeface="Arial"/>
                <a:cs typeface="Arial"/>
              </a:rPr>
              <a:t> </a:t>
            </a:r>
            <a:r>
              <a:rPr dirty="0" sz="1000" spc="-5">
                <a:solidFill>
                  <a:srgbClr val="002F55"/>
                </a:solidFill>
                <a:latin typeface="Arial"/>
                <a:cs typeface="Arial"/>
              </a:rPr>
              <a:t>8th</a:t>
            </a:r>
            <a:r>
              <a:rPr dirty="0" sz="1000" spc="-30">
                <a:solidFill>
                  <a:srgbClr val="002F55"/>
                </a:solidFill>
                <a:latin typeface="Arial"/>
                <a:cs typeface="Arial"/>
              </a:rPr>
              <a:t> </a:t>
            </a:r>
            <a:r>
              <a:rPr dirty="0" sz="1000">
                <a:solidFill>
                  <a:srgbClr val="002F55"/>
                </a:solidFill>
                <a:latin typeface="Arial"/>
                <a:cs typeface="Arial"/>
              </a:rPr>
              <a:t>Street </a:t>
            </a:r>
            <a:r>
              <a:rPr dirty="0" sz="1000">
                <a:solidFill>
                  <a:srgbClr val="002F55"/>
                </a:solidFill>
                <a:latin typeface="Arial"/>
                <a:cs typeface="Arial"/>
              </a:rPr>
              <a:t> </a:t>
            </a:r>
            <a:r>
              <a:rPr dirty="0" sz="1000">
                <a:solidFill>
                  <a:srgbClr val="002F55"/>
                </a:solidFill>
                <a:latin typeface="Arial"/>
                <a:cs typeface="Arial"/>
              </a:rPr>
              <a:t>Augusta,</a:t>
            </a:r>
            <a:r>
              <a:rPr dirty="0" sz="1000" spc="-70">
                <a:solidFill>
                  <a:srgbClr val="002F55"/>
                </a:solidFill>
                <a:latin typeface="Arial"/>
                <a:cs typeface="Arial"/>
              </a:rPr>
              <a:t> </a:t>
            </a:r>
            <a:r>
              <a:rPr dirty="0" sz="1000">
                <a:solidFill>
                  <a:srgbClr val="002F55"/>
                </a:solidFill>
                <a:latin typeface="Arial"/>
                <a:cs typeface="Arial"/>
              </a:rPr>
              <a:t>GA</a:t>
            </a:r>
            <a:endParaRPr sz="1000">
              <a:latin typeface="Arial"/>
              <a:cs typeface="Arial"/>
            </a:endParaRPr>
          </a:p>
          <a:p>
            <a:pPr algn="r" marR="8890">
              <a:lnSpc>
                <a:spcPct val="100000"/>
              </a:lnSpc>
              <a:spcBef>
                <a:spcPts val="150"/>
              </a:spcBef>
            </a:pPr>
            <a:r>
              <a:rPr dirty="0" sz="1000" spc="-5">
                <a:solidFill>
                  <a:srgbClr val="002F55"/>
                </a:solidFill>
                <a:latin typeface="Arial"/>
                <a:cs typeface="Arial"/>
              </a:rPr>
              <a:t>30901</a:t>
            </a:r>
            <a:endParaRPr sz="1000">
              <a:latin typeface="Arial"/>
              <a:cs typeface="Arial"/>
            </a:endParaRPr>
          </a:p>
        </p:txBody>
      </p:sp>
      <p:sp>
        <p:nvSpPr>
          <p:cNvPr id="4" name="object 4"/>
          <p:cNvSpPr txBox="1"/>
          <p:nvPr/>
        </p:nvSpPr>
        <p:spPr>
          <a:xfrm>
            <a:off x="92075" y="7189584"/>
            <a:ext cx="2575560" cy="311150"/>
          </a:xfrm>
          <a:prstGeom prst="rect">
            <a:avLst/>
          </a:prstGeom>
        </p:spPr>
        <p:txBody>
          <a:bodyPr wrap="square" lIns="0" tIns="33655" rIns="0" bIns="0" rtlCol="0" vert="horz">
            <a:spAutoFit/>
          </a:bodyPr>
          <a:lstStyle/>
          <a:p>
            <a:pPr marL="12700">
              <a:lnSpc>
                <a:spcPct val="100000"/>
              </a:lnSpc>
              <a:spcBef>
                <a:spcPts val="265"/>
              </a:spcBef>
            </a:pPr>
            <a:r>
              <a:rPr dirty="0" sz="800">
                <a:solidFill>
                  <a:srgbClr val="666666"/>
                </a:solidFill>
                <a:latin typeface="Arial"/>
                <a:cs typeface="Arial"/>
              </a:rPr>
              <a:t>Federal Benefit Plan </a:t>
            </a:r>
            <a:r>
              <a:rPr dirty="0" sz="800" spc="-5">
                <a:solidFill>
                  <a:srgbClr val="666666"/>
                </a:solidFill>
                <a:latin typeface="Arial"/>
                <a:cs typeface="Arial"/>
              </a:rPr>
              <a:t>Consultants </a:t>
            </a:r>
            <a:r>
              <a:rPr dirty="0" sz="800">
                <a:solidFill>
                  <a:srgbClr val="666666"/>
                </a:solidFill>
                <a:latin typeface="Arial"/>
                <a:cs typeface="Arial"/>
              </a:rPr>
              <a:t>is not</a:t>
            </a:r>
            <a:r>
              <a:rPr dirty="0" sz="800" spc="5">
                <a:solidFill>
                  <a:srgbClr val="666666"/>
                </a:solidFill>
                <a:latin typeface="Arial"/>
                <a:cs typeface="Arial"/>
              </a:rPr>
              <a:t> </a:t>
            </a:r>
            <a:r>
              <a:rPr dirty="0" sz="800">
                <a:solidFill>
                  <a:srgbClr val="666666"/>
                </a:solidFill>
                <a:latin typeface="Arial"/>
                <a:cs typeface="Arial"/>
              </a:rPr>
              <a:t>connected</a:t>
            </a:r>
            <a:endParaRPr sz="800">
              <a:latin typeface="Arial"/>
              <a:cs typeface="Arial"/>
            </a:endParaRPr>
          </a:p>
          <a:p>
            <a:pPr marL="40640">
              <a:lnSpc>
                <a:spcPct val="100000"/>
              </a:lnSpc>
              <a:spcBef>
                <a:spcPts val="165"/>
              </a:spcBef>
            </a:pPr>
            <a:r>
              <a:rPr dirty="0" sz="800">
                <a:solidFill>
                  <a:srgbClr val="666666"/>
                </a:solidFill>
                <a:latin typeface="Arial"/>
                <a:cs typeface="Arial"/>
              </a:rPr>
              <a:t>with or endorsed by the local, state, or </a:t>
            </a:r>
            <a:r>
              <a:rPr dirty="0" sz="800" spc="-5">
                <a:solidFill>
                  <a:srgbClr val="666666"/>
                </a:solidFill>
                <a:latin typeface="Arial"/>
                <a:cs typeface="Arial"/>
              </a:rPr>
              <a:t>U.S.</a:t>
            </a:r>
            <a:r>
              <a:rPr dirty="0" sz="800" spc="-15">
                <a:solidFill>
                  <a:srgbClr val="666666"/>
                </a:solidFill>
                <a:latin typeface="Arial"/>
                <a:cs typeface="Arial"/>
              </a:rPr>
              <a:t> </a:t>
            </a:r>
            <a:r>
              <a:rPr dirty="0" sz="800">
                <a:solidFill>
                  <a:srgbClr val="666666"/>
                </a:solidFill>
                <a:latin typeface="Arial"/>
                <a:cs typeface="Arial"/>
              </a:rPr>
              <a:t>government</a:t>
            </a:r>
            <a:endParaRPr sz="800">
              <a:latin typeface="Arial"/>
              <a:cs typeface="Arial"/>
            </a:endParaRPr>
          </a:p>
        </p:txBody>
      </p:sp>
      <p:sp>
        <p:nvSpPr>
          <p:cNvPr id="5" name="object 5"/>
          <p:cNvSpPr txBox="1"/>
          <p:nvPr/>
        </p:nvSpPr>
        <p:spPr>
          <a:xfrm>
            <a:off x="3896867" y="7306538"/>
            <a:ext cx="709930" cy="147320"/>
          </a:xfrm>
          <a:prstGeom prst="rect">
            <a:avLst/>
          </a:prstGeom>
        </p:spPr>
        <p:txBody>
          <a:bodyPr wrap="square" lIns="0" tIns="12700" rIns="0" bIns="0" rtlCol="0" vert="horz">
            <a:spAutoFit/>
          </a:bodyPr>
          <a:lstStyle/>
          <a:p>
            <a:pPr marL="12700">
              <a:lnSpc>
                <a:spcPct val="100000"/>
              </a:lnSpc>
              <a:spcBef>
                <a:spcPts val="100"/>
              </a:spcBef>
            </a:pPr>
            <a:r>
              <a:rPr dirty="0" sz="800" spc="-30">
                <a:latin typeface="Palatino Linotype"/>
                <a:cs typeface="Palatino Linotype"/>
              </a:rPr>
              <a:t>ABXMFEM1913</a:t>
            </a:r>
            <a:endParaRPr sz="800">
              <a:latin typeface="Palatino Linotype"/>
              <a:cs typeface="Palatino Linotype"/>
            </a:endParaRPr>
          </a:p>
        </p:txBody>
      </p:sp>
      <p:sp>
        <p:nvSpPr>
          <p:cNvPr id="6" name="object 6"/>
          <p:cNvSpPr/>
          <p:nvPr/>
        </p:nvSpPr>
        <p:spPr>
          <a:xfrm>
            <a:off x="1094812" y="4839202"/>
            <a:ext cx="3781987" cy="182602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876800" cy="6667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581275" y="209550"/>
            <a:ext cx="2057400" cy="695325"/>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649436" y="269340"/>
            <a:ext cx="3618865" cy="669925"/>
          </a:xfrm>
          <a:prstGeom prst="rect"/>
        </p:spPr>
        <p:txBody>
          <a:bodyPr wrap="square" lIns="0" tIns="15875" rIns="0" bIns="0" rtlCol="0" vert="horz">
            <a:spAutoFit/>
          </a:bodyPr>
          <a:lstStyle/>
          <a:p>
            <a:pPr marL="12700">
              <a:lnSpc>
                <a:spcPct val="100000"/>
              </a:lnSpc>
              <a:spcBef>
                <a:spcPts val="125"/>
              </a:spcBef>
            </a:pPr>
            <a:r>
              <a:rPr dirty="0" sz="4200" spc="100">
                <a:solidFill>
                  <a:srgbClr val="E1221A"/>
                </a:solidFill>
              </a:rPr>
              <a:t>WhatYou</a:t>
            </a:r>
            <a:r>
              <a:rPr dirty="0" sz="4200" spc="-805">
                <a:solidFill>
                  <a:srgbClr val="E1221A"/>
                </a:solidFill>
              </a:rPr>
              <a:t> </a:t>
            </a:r>
            <a:r>
              <a:rPr dirty="0" sz="4200" spc="35">
                <a:solidFill>
                  <a:srgbClr val="E1221A"/>
                </a:solidFill>
              </a:rPr>
              <a:t>Don't</a:t>
            </a:r>
            <a:endParaRPr sz="4200"/>
          </a:p>
        </p:txBody>
      </p:sp>
      <p:sp>
        <p:nvSpPr>
          <p:cNvPr id="5" name="object 5"/>
          <p:cNvSpPr txBox="1"/>
          <p:nvPr/>
        </p:nvSpPr>
        <p:spPr>
          <a:xfrm>
            <a:off x="210838" y="764640"/>
            <a:ext cx="4495800" cy="669925"/>
          </a:xfrm>
          <a:prstGeom prst="rect">
            <a:avLst/>
          </a:prstGeom>
        </p:spPr>
        <p:txBody>
          <a:bodyPr wrap="square" lIns="0" tIns="15875" rIns="0" bIns="0" rtlCol="0" vert="horz">
            <a:spAutoFit/>
          </a:bodyPr>
          <a:lstStyle/>
          <a:p>
            <a:pPr marL="12700">
              <a:lnSpc>
                <a:spcPct val="100000"/>
              </a:lnSpc>
              <a:spcBef>
                <a:spcPts val="125"/>
              </a:spcBef>
            </a:pPr>
            <a:r>
              <a:rPr dirty="0" sz="4200" spc="125">
                <a:solidFill>
                  <a:srgbClr val="E1221A"/>
                </a:solidFill>
                <a:latin typeface="Arial"/>
                <a:cs typeface="Arial"/>
              </a:rPr>
              <a:t>Know</a:t>
            </a:r>
            <a:r>
              <a:rPr dirty="0" sz="4200" spc="-780">
                <a:solidFill>
                  <a:srgbClr val="E1221A"/>
                </a:solidFill>
                <a:latin typeface="Arial"/>
                <a:cs typeface="Arial"/>
              </a:rPr>
              <a:t> </a:t>
            </a:r>
            <a:r>
              <a:rPr dirty="0" sz="4200" spc="-70">
                <a:solidFill>
                  <a:srgbClr val="E1221A"/>
                </a:solidFill>
                <a:latin typeface="Arial"/>
                <a:cs typeface="Arial"/>
              </a:rPr>
              <a:t>Can</a:t>
            </a:r>
            <a:r>
              <a:rPr dirty="0" sz="4200" spc="-780">
                <a:solidFill>
                  <a:srgbClr val="E1221A"/>
                </a:solidFill>
                <a:latin typeface="Arial"/>
                <a:cs typeface="Arial"/>
              </a:rPr>
              <a:t> </a:t>
            </a:r>
            <a:r>
              <a:rPr dirty="0" sz="4200" spc="-45">
                <a:solidFill>
                  <a:srgbClr val="E1221A"/>
                </a:solidFill>
                <a:latin typeface="Arial"/>
                <a:cs typeface="Arial"/>
              </a:rPr>
              <a:t>CostYou</a:t>
            </a:r>
            <a:endParaRPr sz="4200">
              <a:latin typeface="Arial"/>
              <a:cs typeface="Arial"/>
            </a:endParaRPr>
          </a:p>
        </p:txBody>
      </p:sp>
      <p:sp>
        <p:nvSpPr>
          <p:cNvPr id="6" name="object 6"/>
          <p:cNvSpPr/>
          <p:nvPr/>
        </p:nvSpPr>
        <p:spPr>
          <a:xfrm>
            <a:off x="296867" y="1567014"/>
            <a:ext cx="4273550" cy="0"/>
          </a:xfrm>
          <a:custGeom>
            <a:avLst/>
            <a:gdLst/>
            <a:ahLst/>
            <a:cxnLst/>
            <a:rect l="l" t="t" r="r" b="b"/>
            <a:pathLst>
              <a:path w="4273550" h="0">
                <a:moveTo>
                  <a:pt x="0" y="0"/>
                </a:moveTo>
                <a:lnTo>
                  <a:pt x="4273539" y="0"/>
                </a:lnTo>
              </a:path>
            </a:pathLst>
          </a:custGeom>
          <a:ln w="52775">
            <a:solidFill>
              <a:srgbClr val="E1221A"/>
            </a:solidFill>
          </a:ln>
        </p:spPr>
        <p:txBody>
          <a:bodyPr wrap="square" lIns="0" tIns="0" rIns="0" bIns="0" rtlCol="0"/>
          <a:lstStyle/>
          <a:p/>
        </p:txBody>
      </p:sp>
      <p:sp>
        <p:nvSpPr>
          <p:cNvPr id="7" name="object 7"/>
          <p:cNvSpPr/>
          <p:nvPr/>
        </p:nvSpPr>
        <p:spPr>
          <a:xfrm>
            <a:off x="296867" y="1672778"/>
            <a:ext cx="4273550" cy="0"/>
          </a:xfrm>
          <a:custGeom>
            <a:avLst/>
            <a:gdLst/>
            <a:ahLst/>
            <a:cxnLst/>
            <a:rect l="l" t="t" r="r" b="b"/>
            <a:pathLst>
              <a:path w="4273550" h="0">
                <a:moveTo>
                  <a:pt x="0" y="0"/>
                </a:moveTo>
                <a:lnTo>
                  <a:pt x="4273539" y="0"/>
                </a:lnTo>
              </a:path>
            </a:pathLst>
          </a:custGeom>
          <a:ln w="52766">
            <a:solidFill>
              <a:srgbClr val="E1221A"/>
            </a:solidFill>
          </a:ln>
        </p:spPr>
        <p:txBody>
          <a:bodyPr wrap="square" lIns="0" tIns="0" rIns="0" bIns="0" rtlCol="0"/>
          <a:lstStyle/>
          <a:p/>
        </p:txBody>
      </p:sp>
      <p:sp>
        <p:nvSpPr>
          <p:cNvPr id="8" name="object 8"/>
          <p:cNvSpPr txBox="1"/>
          <p:nvPr/>
        </p:nvSpPr>
        <p:spPr>
          <a:xfrm>
            <a:off x="190868" y="2035403"/>
            <a:ext cx="4284345" cy="4026535"/>
          </a:xfrm>
          <a:prstGeom prst="rect">
            <a:avLst/>
          </a:prstGeom>
        </p:spPr>
        <p:txBody>
          <a:bodyPr wrap="square" lIns="0" tIns="28575" rIns="0" bIns="0" rtlCol="0" vert="horz">
            <a:spAutoFit/>
          </a:bodyPr>
          <a:lstStyle/>
          <a:p>
            <a:pPr marL="12700" marR="5080">
              <a:lnSpc>
                <a:spcPts val="2250"/>
              </a:lnSpc>
              <a:spcBef>
                <a:spcPts val="225"/>
              </a:spcBef>
              <a:tabLst>
                <a:tab pos="1534795" algn="l"/>
              </a:tabLst>
            </a:pPr>
            <a:r>
              <a:rPr dirty="0" sz="1600" spc="5">
                <a:solidFill>
                  <a:srgbClr val="002F55"/>
                </a:solidFill>
                <a:latin typeface="Arial"/>
                <a:cs typeface="Arial"/>
              </a:rPr>
              <a:t>As </a:t>
            </a:r>
            <a:r>
              <a:rPr dirty="0" sz="1600">
                <a:solidFill>
                  <a:srgbClr val="002F55"/>
                </a:solidFill>
                <a:latin typeface="Arial"/>
                <a:cs typeface="Arial"/>
              </a:rPr>
              <a:t>the old saying goes, </a:t>
            </a:r>
            <a:r>
              <a:rPr dirty="0" sz="1600" spc="5">
                <a:solidFill>
                  <a:srgbClr val="002F55"/>
                </a:solidFill>
                <a:latin typeface="Arial"/>
                <a:cs typeface="Arial"/>
              </a:rPr>
              <a:t>"You </a:t>
            </a:r>
            <a:r>
              <a:rPr dirty="0" sz="1600">
                <a:solidFill>
                  <a:srgbClr val="002F55"/>
                </a:solidFill>
                <a:latin typeface="Arial"/>
                <a:cs typeface="Arial"/>
              </a:rPr>
              <a:t>Don't </a:t>
            </a:r>
            <a:r>
              <a:rPr dirty="0" sz="1600" spc="5">
                <a:solidFill>
                  <a:srgbClr val="002F55"/>
                </a:solidFill>
                <a:latin typeface="Arial"/>
                <a:cs typeface="Arial"/>
              </a:rPr>
              <a:t>Know What  You </a:t>
            </a:r>
            <a:r>
              <a:rPr dirty="0" sz="1600">
                <a:solidFill>
                  <a:srgbClr val="002F55"/>
                </a:solidFill>
                <a:latin typeface="Arial"/>
                <a:cs typeface="Arial"/>
              </a:rPr>
              <a:t>Don't </a:t>
            </a:r>
            <a:r>
              <a:rPr dirty="0" sz="1600" spc="5">
                <a:solidFill>
                  <a:srgbClr val="002F55"/>
                </a:solidFill>
                <a:latin typeface="Arial"/>
                <a:cs typeface="Arial"/>
              </a:rPr>
              <a:t>Know." The same can be </a:t>
            </a:r>
            <a:r>
              <a:rPr dirty="0" sz="1600">
                <a:solidFill>
                  <a:srgbClr val="002F55"/>
                </a:solidFill>
                <a:latin typeface="Arial"/>
                <a:cs typeface="Arial"/>
              </a:rPr>
              <a:t>said</a:t>
            </a:r>
            <a:r>
              <a:rPr dirty="0" sz="1600" spc="-85">
                <a:solidFill>
                  <a:srgbClr val="002F55"/>
                </a:solidFill>
                <a:latin typeface="Arial"/>
                <a:cs typeface="Arial"/>
              </a:rPr>
              <a:t> </a:t>
            </a:r>
            <a:r>
              <a:rPr dirty="0" sz="1600" spc="5">
                <a:solidFill>
                  <a:srgbClr val="002F55"/>
                </a:solidFill>
                <a:latin typeface="Arial"/>
                <a:cs typeface="Arial"/>
              </a:rPr>
              <a:t>when  </a:t>
            </a:r>
            <a:r>
              <a:rPr dirty="0" sz="1600">
                <a:solidFill>
                  <a:srgbClr val="002F55"/>
                </a:solidFill>
                <a:latin typeface="Arial"/>
                <a:cs typeface="Arial"/>
              </a:rPr>
              <a:t>it </a:t>
            </a:r>
            <a:r>
              <a:rPr dirty="0" sz="1600" spc="5">
                <a:solidFill>
                  <a:srgbClr val="002F55"/>
                </a:solidFill>
                <a:latin typeface="Arial"/>
                <a:cs typeface="Arial"/>
              </a:rPr>
              <a:t>comes </a:t>
            </a:r>
            <a:r>
              <a:rPr dirty="0" sz="1600">
                <a:solidFill>
                  <a:srgbClr val="002F55"/>
                </a:solidFill>
                <a:latin typeface="Arial"/>
                <a:cs typeface="Arial"/>
              </a:rPr>
              <a:t>to your benefits </a:t>
            </a:r>
            <a:r>
              <a:rPr dirty="0" sz="1600" spc="5">
                <a:solidFill>
                  <a:srgbClr val="002F55"/>
                </a:solidFill>
                <a:latin typeface="Arial"/>
                <a:cs typeface="Arial"/>
              </a:rPr>
              <a:t>&amp; </a:t>
            </a:r>
            <a:r>
              <a:rPr dirty="0" sz="1600">
                <a:solidFill>
                  <a:srgbClr val="002F55"/>
                </a:solidFill>
                <a:latin typeface="Arial"/>
                <a:cs typeface="Arial"/>
              </a:rPr>
              <a:t>retirement  information. At Federal Benefit Plan  Consultants, </a:t>
            </a:r>
            <a:r>
              <a:rPr dirty="0" sz="1600" spc="5">
                <a:solidFill>
                  <a:srgbClr val="002F55"/>
                </a:solidFill>
                <a:latin typeface="Arial"/>
                <a:cs typeface="Arial"/>
              </a:rPr>
              <a:t>we </a:t>
            </a:r>
            <a:r>
              <a:rPr dirty="0" sz="1600">
                <a:solidFill>
                  <a:srgbClr val="002F55"/>
                </a:solidFill>
                <a:latin typeface="Arial"/>
                <a:cs typeface="Arial"/>
              </a:rPr>
              <a:t>find that </a:t>
            </a:r>
            <a:r>
              <a:rPr dirty="0" sz="1600" spc="5">
                <a:solidFill>
                  <a:srgbClr val="002F55"/>
                </a:solidFill>
                <a:latin typeface="Arial"/>
                <a:cs typeface="Arial"/>
              </a:rPr>
              <a:t>most </a:t>
            </a:r>
            <a:r>
              <a:rPr dirty="0" sz="1600">
                <a:solidFill>
                  <a:srgbClr val="002F55"/>
                </a:solidFill>
                <a:latin typeface="Arial"/>
                <a:cs typeface="Arial"/>
              </a:rPr>
              <a:t>federal  </a:t>
            </a:r>
            <a:r>
              <a:rPr dirty="0" sz="1600" spc="5">
                <a:solidFill>
                  <a:srgbClr val="002F55"/>
                </a:solidFill>
                <a:latin typeface="Arial"/>
                <a:cs typeface="Arial"/>
              </a:rPr>
              <a:t>employees </a:t>
            </a:r>
            <a:r>
              <a:rPr dirty="0" sz="1600">
                <a:solidFill>
                  <a:srgbClr val="002F55"/>
                </a:solidFill>
                <a:latin typeface="Arial"/>
                <a:cs typeface="Arial"/>
              </a:rPr>
              <a:t>are very uninformed </a:t>
            </a:r>
            <a:r>
              <a:rPr dirty="0" sz="1600" spc="5">
                <a:solidFill>
                  <a:srgbClr val="002F55"/>
                </a:solidFill>
                <a:latin typeface="Arial"/>
                <a:cs typeface="Arial"/>
              </a:rPr>
              <a:t>when </a:t>
            </a:r>
            <a:r>
              <a:rPr dirty="0" sz="1600">
                <a:solidFill>
                  <a:srgbClr val="002F55"/>
                </a:solidFill>
                <a:latin typeface="Arial"/>
                <a:cs typeface="Arial"/>
              </a:rPr>
              <a:t>it </a:t>
            </a:r>
            <a:r>
              <a:rPr dirty="0" sz="1600" spc="5">
                <a:solidFill>
                  <a:srgbClr val="002F55"/>
                </a:solidFill>
                <a:latin typeface="Arial"/>
                <a:cs typeface="Arial"/>
              </a:rPr>
              <a:t>comes  </a:t>
            </a:r>
            <a:r>
              <a:rPr dirty="0" sz="1600">
                <a:solidFill>
                  <a:srgbClr val="002F55"/>
                </a:solidFill>
                <a:latin typeface="Arial"/>
                <a:cs typeface="Arial"/>
              </a:rPr>
              <a:t>to</a:t>
            </a:r>
            <a:r>
              <a:rPr dirty="0" sz="1600" spc="10">
                <a:solidFill>
                  <a:srgbClr val="002F55"/>
                </a:solidFill>
                <a:latin typeface="Arial"/>
                <a:cs typeface="Arial"/>
              </a:rPr>
              <a:t> </a:t>
            </a:r>
            <a:r>
              <a:rPr dirty="0" sz="1600">
                <a:solidFill>
                  <a:srgbClr val="002F55"/>
                </a:solidFill>
                <a:latin typeface="Arial"/>
                <a:cs typeface="Arial"/>
              </a:rPr>
              <a:t>these</a:t>
            </a:r>
            <a:r>
              <a:rPr dirty="0" sz="1600" spc="15">
                <a:solidFill>
                  <a:srgbClr val="002F55"/>
                </a:solidFill>
                <a:latin typeface="Arial"/>
                <a:cs typeface="Arial"/>
              </a:rPr>
              <a:t> </a:t>
            </a:r>
            <a:r>
              <a:rPr dirty="0" sz="1600">
                <a:solidFill>
                  <a:srgbClr val="002F55"/>
                </a:solidFill>
                <a:latin typeface="Arial"/>
                <a:cs typeface="Arial"/>
              </a:rPr>
              <a:t>areas.	</a:t>
            </a:r>
            <a:r>
              <a:rPr dirty="0" sz="1600" spc="5">
                <a:solidFill>
                  <a:srgbClr val="002F55"/>
                </a:solidFill>
                <a:latin typeface="Arial"/>
                <a:cs typeface="Arial"/>
              </a:rPr>
              <a:t>What you do </a:t>
            </a:r>
            <a:r>
              <a:rPr dirty="0" sz="1600">
                <a:solidFill>
                  <a:srgbClr val="002F55"/>
                </a:solidFill>
                <a:latin typeface="Arial"/>
                <a:cs typeface="Arial"/>
              </a:rPr>
              <a:t>not </a:t>
            </a:r>
            <a:r>
              <a:rPr dirty="0" sz="1600" spc="5">
                <a:solidFill>
                  <a:srgbClr val="002F55"/>
                </a:solidFill>
                <a:latin typeface="Arial"/>
                <a:cs typeface="Arial"/>
              </a:rPr>
              <a:t>know can  </a:t>
            </a:r>
            <a:r>
              <a:rPr dirty="0" sz="1600">
                <a:solidFill>
                  <a:srgbClr val="002F55"/>
                </a:solidFill>
                <a:latin typeface="Arial"/>
                <a:cs typeface="Arial"/>
              </a:rPr>
              <a:t>cost </a:t>
            </a:r>
            <a:r>
              <a:rPr dirty="0" sz="1600" spc="5">
                <a:solidFill>
                  <a:srgbClr val="002F55"/>
                </a:solidFill>
                <a:latin typeface="Arial"/>
                <a:cs typeface="Arial"/>
              </a:rPr>
              <a:t>you </a:t>
            </a:r>
            <a:r>
              <a:rPr dirty="0" sz="1600">
                <a:solidFill>
                  <a:srgbClr val="002F55"/>
                </a:solidFill>
                <a:latin typeface="Arial"/>
                <a:cs typeface="Arial"/>
              </a:rPr>
              <a:t>thousands of dollars over the course  of your working career </a:t>
            </a:r>
            <a:r>
              <a:rPr dirty="0" sz="1600" spc="5">
                <a:solidFill>
                  <a:srgbClr val="002F55"/>
                </a:solidFill>
                <a:latin typeface="Arial"/>
                <a:cs typeface="Arial"/>
              </a:rPr>
              <a:t>and even more </a:t>
            </a:r>
            <a:r>
              <a:rPr dirty="0" sz="1600">
                <a:solidFill>
                  <a:srgbClr val="002F55"/>
                </a:solidFill>
                <a:latin typeface="Arial"/>
                <a:cs typeface="Arial"/>
              </a:rPr>
              <a:t>in  retirement.</a:t>
            </a:r>
            <a:endParaRPr sz="1600">
              <a:latin typeface="Arial"/>
              <a:cs typeface="Arial"/>
            </a:endParaRPr>
          </a:p>
          <a:p>
            <a:pPr marL="45720">
              <a:lnSpc>
                <a:spcPts val="1145"/>
              </a:lnSpc>
            </a:pPr>
            <a:r>
              <a:rPr dirty="0" sz="1600">
                <a:solidFill>
                  <a:srgbClr val="002F55"/>
                </a:solidFill>
                <a:latin typeface="Arial"/>
                <a:cs typeface="Arial"/>
              </a:rPr>
              <a:t>.</a:t>
            </a:r>
            <a:endParaRPr sz="1600">
              <a:latin typeface="Arial"/>
              <a:cs typeface="Arial"/>
            </a:endParaRPr>
          </a:p>
          <a:p>
            <a:pPr marL="12700" marR="241300">
              <a:lnSpc>
                <a:spcPct val="117300"/>
              </a:lnSpc>
              <a:spcBef>
                <a:spcPts val="975"/>
              </a:spcBef>
            </a:pPr>
            <a:r>
              <a:rPr dirty="0" sz="1600">
                <a:solidFill>
                  <a:srgbClr val="002F55"/>
                </a:solidFill>
                <a:latin typeface="Arial"/>
                <a:cs typeface="Arial"/>
              </a:rPr>
              <a:t>In this </a:t>
            </a:r>
            <a:r>
              <a:rPr dirty="0" sz="1600" spc="5">
                <a:solidFill>
                  <a:srgbClr val="002F55"/>
                </a:solidFill>
                <a:latin typeface="Arial"/>
                <a:cs typeface="Arial"/>
              </a:rPr>
              <a:t>document you </a:t>
            </a:r>
            <a:r>
              <a:rPr dirty="0" sz="1600">
                <a:solidFill>
                  <a:srgbClr val="002F55"/>
                </a:solidFill>
                <a:latin typeface="Arial"/>
                <a:cs typeface="Arial"/>
              </a:rPr>
              <a:t>will find ten of the </a:t>
            </a:r>
            <a:r>
              <a:rPr dirty="0" sz="1600" spc="5">
                <a:solidFill>
                  <a:srgbClr val="002F55"/>
                </a:solidFill>
                <a:latin typeface="Arial"/>
                <a:cs typeface="Arial"/>
              </a:rPr>
              <a:t>most  common </a:t>
            </a:r>
            <a:r>
              <a:rPr dirty="0" sz="1600">
                <a:solidFill>
                  <a:srgbClr val="002F55"/>
                </a:solidFill>
                <a:latin typeface="Arial"/>
                <a:cs typeface="Arial"/>
              </a:rPr>
              <a:t>mistakes that </a:t>
            </a:r>
            <a:r>
              <a:rPr dirty="0" sz="1600" spc="5">
                <a:solidFill>
                  <a:srgbClr val="002F55"/>
                </a:solidFill>
                <a:latin typeface="Arial"/>
                <a:cs typeface="Arial"/>
              </a:rPr>
              <a:t>we see </a:t>
            </a:r>
            <a:r>
              <a:rPr dirty="0" sz="1600">
                <a:solidFill>
                  <a:srgbClr val="002F55"/>
                </a:solidFill>
                <a:latin typeface="Arial"/>
                <a:cs typeface="Arial"/>
              </a:rPr>
              <a:t>federal  employees </a:t>
            </a:r>
            <a:r>
              <a:rPr dirty="0" sz="1600" spc="5">
                <a:solidFill>
                  <a:srgbClr val="002F55"/>
                </a:solidFill>
                <a:latin typeface="Arial"/>
                <a:cs typeface="Arial"/>
              </a:rPr>
              <a:t>make </a:t>
            </a:r>
            <a:r>
              <a:rPr dirty="0" sz="1600">
                <a:solidFill>
                  <a:srgbClr val="002F55"/>
                </a:solidFill>
                <a:latin typeface="Arial"/>
                <a:cs typeface="Arial"/>
              </a:rPr>
              <a:t>and how to avoid</a:t>
            </a:r>
            <a:r>
              <a:rPr dirty="0" sz="1600" spc="-40">
                <a:solidFill>
                  <a:srgbClr val="002F55"/>
                </a:solidFill>
                <a:latin typeface="Arial"/>
                <a:cs typeface="Arial"/>
              </a:rPr>
              <a:t> </a:t>
            </a:r>
            <a:r>
              <a:rPr dirty="0" sz="1600" spc="5">
                <a:solidFill>
                  <a:srgbClr val="002F55"/>
                </a:solidFill>
                <a:latin typeface="Arial"/>
                <a:cs typeface="Arial"/>
              </a:rPr>
              <a:t>them</a:t>
            </a:r>
            <a:endParaRPr sz="1600">
              <a:latin typeface="Arial"/>
              <a:cs typeface="Arial"/>
            </a:endParaRPr>
          </a:p>
        </p:txBody>
      </p:sp>
      <p:sp>
        <p:nvSpPr>
          <p:cNvPr id="9" name="object 9"/>
          <p:cNvSpPr/>
          <p:nvPr/>
        </p:nvSpPr>
        <p:spPr>
          <a:xfrm>
            <a:off x="91785" y="5649678"/>
            <a:ext cx="4674310" cy="1970321"/>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100" rIns="0" bIns="0" rtlCol="0" vert="horz">
            <a:spAutoFit/>
          </a:bodyPr>
          <a:lstStyle/>
          <a:p>
            <a:pPr marL="1050925" marR="5080">
              <a:lnSpc>
                <a:spcPts val="2770"/>
              </a:lnSpc>
              <a:spcBef>
                <a:spcPts val="300"/>
              </a:spcBef>
            </a:pPr>
            <a:r>
              <a:rPr dirty="0" spc="5"/>
              <a:t>Never attending a</a:t>
            </a:r>
            <a:r>
              <a:rPr dirty="0" spc="-65"/>
              <a:t> </a:t>
            </a:r>
            <a:r>
              <a:rPr dirty="0" spc="5"/>
              <a:t>federal  employee benefits and  retirement</a:t>
            </a:r>
            <a:r>
              <a:rPr dirty="0" spc="-10"/>
              <a:t> </a:t>
            </a:r>
            <a:r>
              <a:rPr dirty="0" spc="5"/>
              <a:t>training</a:t>
            </a:r>
          </a:p>
        </p:txBody>
      </p:sp>
      <p:sp>
        <p:nvSpPr>
          <p:cNvPr id="3" name="object 3"/>
          <p:cNvSpPr txBox="1"/>
          <p:nvPr/>
        </p:nvSpPr>
        <p:spPr>
          <a:xfrm>
            <a:off x="126900" y="302958"/>
            <a:ext cx="870585" cy="1007110"/>
          </a:xfrm>
          <a:prstGeom prst="rect">
            <a:avLst/>
          </a:prstGeom>
        </p:spPr>
        <p:txBody>
          <a:bodyPr wrap="square" lIns="0" tIns="17780" rIns="0" bIns="0" rtlCol="0" vert="horz">
            <a:spAutoFit/>
          </a:bodyPr>
          <a:lstStyle/>
          <a:p>
            <a:pPr marL="12700">
              <a:lnSpc>
                <a:spcPct val="100000"/>
              </a:lnSpc>
              <a:spcBef>
                <a:spcPts val="140"/>
              </a:spcBef>
            </a:pPr>
            <a:r>
              <a:rPr dirty="0" sz="6400" spc="-235">
                <a:solidFill>
                  <a:srgbClr val="E1221A"/>
                </a:solidFill>
                <a:latin typeface="Arial"/>
                <a:cs typeface="Arial"/>
              </a:rPr>
              <a:t>#1</a:t>
            </a:r>
            <a:endParaRPr sz="6400">
              <a:latin typeface="Arial"/>
              <a:cs typeface="Arial"/>
            </a:endParaRPr>
          </a:p>
        </p:txBody>
      </p:sp>
      <p:sp>
        <p:nvSpPr>
          <p:cNvPr id="4" name="object 4"/>
          <p:cNvSpPr txBox="1"/>
          <p:nvPr/>
        </p:nvSpPr>
        <p:spPr>
          <a:xfrm>
            <a:off x="225425" y="1856981"/>
            <a:ext cx="4366260" cy="5454650"/>
          </a:xfrm>
          <a:prstGeom prst="rect">
            <a:avLst/>
          </a:prstGeom>
        </p:spPr>
        <p:txBody>
          <a:bodyPr wrap="square" lIns="0" tIns="12065" rIns="0" bIns="0" rtlCol="0" vert="horz">
            <a:spAutoFit/>
          </a:bodyPr>
          <a:lstStyle/>
          <a:p>
            <a:pPr marL="12700" marR="34925">
              <a:lnSpc>
                <a:spcPct val="117200"/>
              </a:lnSpc>
              <a:spcBef>
                <a:spcPts val="95"/>
              </a:spcBef>
            </a:pPr>
            <a:r>
              <a:rPr dirty="0" sz="1600" spc="5">
                <a:solidFill>
                  <a:srgbClr val="002F55"/>
                </a:solidFill>
                <a:latin typeface="Arial"/>
                <a:cs typeface="Arial"/>
              </a:rPr>
              <a:t>There </a:t>
            </a:r>
            <a:r>
              <a:rPr dirty="0" sz="1600">
                <a:solidFill>
                  <a:srgbClr val="002F55"/>
                </a:solidFill>
                <a:latin typeface="Arial"/>
                <a:cs typeface="Arial"/>
              </a:rPr>
              <a:t>is </a:t>
            </a:r>
            <a:r>
              <a:rPr dirty="0" sz="1600" spc="5">
                <a:solidFill>
                  <a:srgbClr val="002F55"/>
                </a:solidFill>
                <a:latin typeface="Arial"/>
                <a:cs typeface="Arial"/>
              </a:rPr>
              <a:t>a </a:t>
            </a:r>
            <a:r>
              <a:rPr dirty="0" sz="1600">
                <a:solidFill>
                  <a:srgbClr val="002F55"/>
                </a:solidFill>
                <a:latin typeface="Arial"/>
                <a:cs typeface="Arial"/>
              </a:rPr>
              <a:t>misconception that </a:t>
            </a:r>
            <a:r>
              <a:rPr dirty="0" sz="1600" spc="5">
                <a:solidFill>
                  <a:srgbClr val="002F55"/>
                </a:solidFill>
                <a:latin typeface="Arial"/>
                <a:cs typeface="Arial"/>
              </a:rPr>
              <a:t>a </a:t>
            </a:r>
            <a:r>
              <a:rPr dirty="0" sz="1600">
                <a:solidFill>
                  <a:srgbClr val="002F55"/>
                </a:solidFill>
                <a:latin typeface="Arial"/>
                <a:cs typeface="Arial"/>
              </a:rPr>
              <a:t>"Benefits </a:t>
            </a:r>
            <a:r>
              <a:rPr dirty="0" sz="1600" spc="5">
                <a:solidFill>
                  <a:srgbClr val="002F55"/>
                </a:solidFill>
                <a:latin typeface="Arial"/>
                <a:cs typeface="Arial"/>
              </a:rPr>
              <a:t>&amp;  </a:t>
            </a:r>
            <a:r>
              <a:rPr dirty="0" sz="1600">
                <a:solidFill>
                  <a:srgbClr val="002F55"/>
                </a:solidFill>
                <a:latin typeface="Arial"/>
                <a:cs typeface="Arial"/>
              </a:rPr>
              <a:t>Retirement" training or seminar is only for those  that are ready for, or are nearing,</a:t>
            </a:r>
            <a:r>
              <a:rPr dirty="0" sz="1600" spc="40">
                <a:solidFill>
                  <a:srgbClr val="002F55"/>
                </a:solidFill>
                <a:latin typeface="Arial"/>
                <a:cs typeface="Arial"/>
              </a:rPr>
              <a:t> </a:t>
            </a:r>
            <a:r>
              <a:rPr dirty="0" sz="1600">
                <a:solidFill>
                  <a:srgbClr val="002F55"/>
                </a:solidFill>
                <a:latin typeface="Arial"/>
                <a:cs typeface="Arial"/>
              </a:rPr>
              <a:t>retirement.</a:t>
            </a:r>
            <a:endParaRPr sz="1600">
              <a:latin typeface="Arial"/>
              <a:cs typeface="Arial"/>
            </a:endParaRPr>
          </a:p>
          <a:p>
            <a:pPr marL="12700" marR="288925">
              <a:lnSpc>
                <a:spcPct val="117200"/>
              </a:lnSpc>
            </a:pPr>
            <a:r>
              <a:rPr dirty="0" sz="1600" spc="5">
                <a:solidFill>
                  <a:srgbClr val="002F55"/>
                </a:solidFill>
                <a:latin typeface="Arial"/>
                <a:cs typeface="Arial"/>
              </a:rPr>
              <a:t>Whether </a:t>
            </a:r>
            <a:r>
              <a:rPr dirty="0" sz="1600">
                <a:solidFill>
                  <a:srgbClr val="002F55"/>
                </a:solidFill>
                <a:latin typeface="Arial"/>
                <a:cs typeface="Arial"/>
              </a:rPr>
              <a:t>it is your first </a:t>
            </a:r>
            <a:r>
              <a:rPr dirty="0" sz="1600" spc="5">
                <a:solidFill>
                  <a:srgbClr val="002F55"/>
                </a:solidFill>
                <a:latin typeface="Arial"/>
                <a:cs typeface="Arial"/>
              </a:rPr>
              <a:t>day on </a:t>
            </a:r>
            <a:r>
              <a:rPr dirty="0" sz="1600">
                <a:solidFill>
                  <a:srgbClr val="002F55"/>
                </a:solidFill>
                <a:latin typeface="Arial"/>
                <a:cs typeface="Arial"/>
              </a:rPr>
              <a:t>the job </a:t>
            </a:r>
            <a:r>
              <a:rPr dirty="0" sz="1600" spc="5">
                <a:solidFill>
                  <a:srgbClr val="002F55"/>
                </a:solidFill>
                <a:latin typeface="Arial"/>
                <a:cs typeface="Arial"/>
              </a:rPr>
              <a:t>as a  </a:t>
            </a:r>
            <a:r>
              <a:rPr dirty="0" sz="1600">
                <a:solidFill>
                  <a:srgbClr val="002F55"/>
                </a:solidFill>
                <a:latin typeface="Arial"/>
                <a:cs typeface="Arial"/>
              </a:rPr>
              <a:t>federal </a:t>
            </a:r>
            <a:r>
              <a:rPr dirty="0" sz="1600" spc="5">
                <a:solidFill>
                  <a:srgbClr val="002F55"/>
                </a:solidFill>
                <a:latin typeface="Arial"/>
                <a:cs typeface="Arial"/>
              </a:rPr>
              <a:t>employee </a:t>
            </a:r>
            <a:r>
              <a:rPr dirty="0" sz="1600">
                <a:solidFill>
                  <a:srgbClr val="002F55"/>
                </a:solidFill>
                <a:latin typeface="Arial"/>
                <a:cs typeface="Arial"/>
              </a:rPr>
              <a:t>or your last day, </a:t>
            </a:r>
            <a:r>
              <a:rPr dirty="0" sz="1600" spc="5">
                <a:solidFill>
                  <a:srgbClr val="002F55"/>
                </a:solidFill>
                <a:latin typeface="Arial"/>
                <a:cs typeface="Arial"/>
              </a:rPr>
              <a:t>a </a:t>
            </a:r>
            <a:r>
              <a:rPr dirty="0" sz="1600">
                <a:solidFill>
                  <a:srgbClr val="002F55"/>
                </a:solidFill>
                <a:latin typeface="Arial"/>
                <a:cs typeface="Arial"/>
              </a:rPr>
              <a:t>well  conducted benefits </a:t>
            </a:r>
            <a:r>
              <a:rPr dirty="0" sz="1600" spc="5">
                <a:solidFill>
                  <a:srgbClr val="002F55"/>
                </a:solidFill>
                <a:latin typeface="Arial"/>
                <a:cs typeface="Arial"/>
              </a:rPr>
              <a:t>&amp; </a:t>
            </a:r>
            <a:r>
              <a:rPr dirty="0" sz="1600">
                <a:solidFill>
                  <a:srgbClr val="002F55"/>
                </a:solidFill>
                <a:latin typeface="Arial"/>
                <a:cs typeface="Arial"/>
              </a:rPr>
              <a:t>retirement seminar </a:t>
            </a:r>
            <a:r>
              <a:rPr dirty="0" sz="1600" spc="5">
                <a:solidFill>
                  <a:srgbClr val="002F55"/>
                </a:solidFill>
                <a:latin typeface="Arial"/>
                <a:cs typeface="Arial"/>
              </a:rPr>
              <a:t>has  </a:t>
            </a:r>
            <a:r>
              <a:rPr dirty="0" sz="1600">
                <a:solidFill>
                  <a:srgbClr val="002F55"/>
                </a:solidFill>
                <a:latin typeface="Arial"/>
                <a:cs typeface="Arial"/>
              </a:rPr>
              <a:t>valuable information for you.</a:t>
            </a:r>
            <a:endParaRPr sz="1600">
              <a:latin typeface="Arial"/>
              <a:cs typeface="Arial"/>
            </a:endParaRPr>
          </a:p>
          <a:p>
            <a:pPr>
              <a:lnSpc>
                <a:spcPct val="100000"/>
              </a:lnSpc>
              <a:spcBef>
                <a:spcPts val="10"/>
              </a:spcBef>
            </a:pPr>
            <a:endParaRPr sz="1950">
              <a:latin typeface="Times New Roman"/>
              <a:cs typeface="Times New Roman"/>
            </a:endParaRPr>
          </a:p>
          <a:p>
            <a:pPr marL="12700" marR="5080">
              <a:lnSpc>
                <a:spcPct val="117200"/>
              </a:lnSpc>
            </a:pPr>
            <a:r>
              <a:rPr dirty="0" sz="1600" spc="5">
                <a:solidFill>
                  <a:srgbClr val="002F55"/>
                </a:solidFill>
                <a:latin typeface="Arial"/>
                <a:cs typeface="Arial"/>
              </a:rPr>
              <a:t>A </a:t>
            </a:r>
            <a:r>
              <a:rPr dirty="0" sz="1600">
                <a:solidFill>
                  <a:srgbClr val="002F55"/>
                </a:solidFill>
                <a:latin typeface="Arial"/>
                <a:cs typeface="Arial"/>
              </a:rPr>
              <a:t>full understanding of the benefits provided to  </a:t>
            </a:r>
            <a:r>
              <a:rPr dirty="0" sz="1600" spc="5">
                <a:solidFill>
                  <a:srgbClr val="002F55"/>
                </a:solidFill>
                <a:latin typeface="Arial"/>
                <a:cs typeface="Arial"/>
              </a:rPr>
              <a:t>you by </a:t>
            </a:r>
            <a:r>
              <a:rPr dirty="0" sz="1600">
                <a:solidFill>
                  <a:srgbClr val="002F55"/>
                </a:solidFill>
                <a:latin typeface="Arial"/>
                <a:cs typeface="Arial"/>
              </a:rPr>
              <a:t>the </a:t>
            </a:r>
            <a:r>
              <a:rPr dirty="0" sz="1600" spc="5">
                <a:solidFill>
                  <a:srgbClr val="002F55"/>
                </a:solidFill>
                <a:latin typeface="Arial"/>
                <a:cs typeface="Arial"/>
              </a:rPr>
              <a:t>government as </a:t>
            </a:r>
            <a:r>
              <a:rPr dirty="0" sz="1600">
                <a:solidFill>
                  <a:srgbClr val="002F55"/>
                </a:solidFill>
                <a:latin typeface="Arial"/>
                <a:cs typeface="Arial"/>
              </a:rPr>
              <a:t>well </a:t>
            </a:r>
            <a:r>
              <a:rPr dirty="0" sz="1600" spc="5">
                <a:solidFill>
                  <a:srgbClr val="002F55"/>
                </a:solidFill>
                <a:latin typeface="Arial"/>
                <a:cs typeface="Arial"/>
              </a:rPr>
              <a:t>as </a:t>
            </a:r>
            <a:r>
              <a:rPr dirty="0" sz="1600">
                <a:solidFill>
                  <a:srgbClr val="002F55"/>
                </a:solidFill>
                <a:latin typeface="Arial"/>
                <a:cs typeface="Arial"/>
              </a:rPr>
              <a:t>the  supplemental options available will help </a:t>
            </a:r>
            <a:r>
              <a:rPr dirty="0" sz="1600" spc="5">
                <a:solidFill>
                  <a:srgbClr val="002F55"/>
                </a:solidFill>
                <a:latin typeface="Arial"/>
                <a:cs typeface="Arial"/>
              </a:rPr>
              <a:t>you  maximize </a:t>
            </a:r>
            <a:r>
              <a:rPr dirty="0" sz="1600">
                <a:solidFill>
                  <a:srgbClr val="002F55"/>
                </a:solidFill>
                <a:latin typeface="Arial"/>
                <a:cs typeface="Arial"/>
              </a:rPr>
              <a:t>your current position, </a:t>
            </a:r>
            <a:r>
              <a:rPr dirty="0" sz="1600" spc="5">
                <a:solidFill>
                  <a:srgbClr val="002F55"/>
                </a:solidFill>
                <a:latin typeface="Arial"/>
                <a:cs typeface="Arial"/>
              </a:rPr>
              <a:t>save </a:t>
            </a:r>
            <a:r>
              <a:rPr dirty="0" sz="1600">
                <a:solidFill>
                  <a:srgbClr val="002F55"/>
                </a:solidFill>
                <a:latin typeface="Arial"/>
                <a:cs typeface="Arial"/>
              </a:rPr>
              <a:t>costs, </a:t>
            </a:r>
            <a:r>
              <a:rPr dirty="0" sz="1600" spc="5">
                <a:solidFill>
                  <a:srgbClr val="002F55"/>
                </a:solidFill>
                <a:latin typeface="Arial"/>
                <a:cs typeface="Arial"/>
              </a:rPr>
              <a:t>and  </a:t>
            </a:r>
            <a:r>
              <a:rPr dirty="0" sz="1600">
                <a:solidFill>
                  <a:srgbClr val="002F55"/>
                </a:solidFill>
                <a:latin typeface="Arial"/>
                <a:cs typeface="Arial"/>
              </a:rPr>
              <a:t>prepare </a:t>
            </a:r>
            <a:r>
              <a:rPr dirty="0" sz="1600" spc="5">
                <a:solidFill>
                  <a:srgbClr val="002F55"/>
                </a:solidFill>
                <a:latin typeface="Arial"/>
                <a:cs typeface="Arial"/>
              </a:rPr>
              <a:t>more </a:t>
            </a:r>
            <a:r>
              <a:rPr dirty="0" sz="1600">
                <a:solidFill>
                  <a:srgbClr val="002F55"/>
                </a:solidFill>
                <a:latin typeface="Arial"/>
                <a:cs typeface="Arial"/>
              </a:rPr>
              <a:t>effectively for retirement. </a:t>
            </a:r>
            <a:r>
              <a:rPr dirty="0" sz="1600" spc="5">
                <a:solidFill>
                  <a:srgbClr val="002F55"/>
                </a:solidFill>
                <a:latin typeface="Arial"/>
                <a:cs typeface="Arial"/>
              </a:rPr>
              <a:t>We  recommend </a:t>
            </a:r>
            <a:r>
              <a:rPr dirty="0" sz="1600">
                <a:solidFill>
                  <a:srgbClr val="002F55"/>
                </a:solidFill>
                <a:latin typeface="Arial"/>
                <a:cs typeface="Arial"/>
              </a:rPr>
              <a:t>attending </a:t>
            </a:r>
            <a:r>
              <a:rPr dirty="0" sz="1600" spc="5">
                <a:solidFill>
                  <a:srgbClr val="002F55"/>
                </a:solidFill>
                <a:latin typeface="Arial"/>
                <a:cs typeface="Arial"/>
              </a:rPr>
              <a:t>a </a:t>
            </a:r>
            <a:r>
              <a:rPr dirty="0" sz="1600">
                <a:solidFill>
                  <a:srgbClr val="002F55"/>
                </a:solidFill>
                <a:latin typeface="Arial"/>
                <a:cs typeface="Arial"/>
              </a:rPr>
              <a:t>training or having </a:t>
            </a:r>
            <a:r>
              <a:rPr dirty="0" sz="1600" spc="5">
                <a:solidFill>
                  <a:srgbClr val="002F55"/>
                </a:solidFill>
                <a:latin typeface="Arial"/>
                <a:cs typeface="Arial"/>
              </a:rPr>
              <a:t>a  </a:t>
            </a:r>
            <a:r>
              <a:rPr dirty="0" sz="1600">
                <a:solidFill>
                  <a:srgbClr val="002F55"/>
                </a:solidFill>
                <a:latin typeface="Arial"/>
                <a:cs typeface="Arial"/>
              </a:rPr>
              <a:t>personalized benefits review performed if </a:t>
            </a:r>
            <a:r>
              <a:rPr dirty="0" sz="1600" spc="5">
                <a:solidFill>
                  <a:srgbClr val="002F55"/>
                </a:solidFill>
                <a:latin typeface="Arial"/>
                <a:cs typeface="Arial"/>
              </a:rPr>
              <a:t>you  have </a:t>
            </a:r>
            <a:r>
              <a:rPr dirty="0" sz="1600">
                <a:solidFill>
                  <a:srgbClr val="002F55"/>
                </a:solidFill>
                <a:latin typeface="Arial"/>
                <a:cs typeface="Arial"/>
              </a:rPr>
              <a:t>not </a:t>
            </a:r>
            <a:r>
              <a:rPr dirty="0" sz="1600" spc="5">
                <a:solidFill>
                  <a:srgbClr val="002F55"/>
                </a:solidFill>
                <a:latin typeface="Arial"/>
                <a:cs typeface="Arial"/>
              </a:rPr>
              <a:t>done so </a:t>
            </a:r>
            <a:r>
              <a:rPr dirty="0" sz="1600">
                <a:solidFill>
                  <a:srgbClr val="002F55"/>
                </a:solidFill>
                <a:latin typeface="Arial"/>
                <a:cs typeface="Arial"/>
              </a:rPr>
              <a:t>already. </a:t>
            </a:r>
            <a:r>
              <a:rPr dirty="0" sz="1600" spc="5">
                <a:solidFill>
                  <a:srgbClr val="002F55"/>
                </a:solidFill>
                <a:latin typeface="Arial"/>
                <a:cs typeface="Arial"/>
              </a:rPr>
              <a:t>We </a:t>
            </a:r>
            <a:r>
              <a:rPr dirty="0" sz="1600">
                <a:solidFill>
                  <a:srgbClr val="002F55"/>
                </a:solidFill>
                <a:latin typeface="Arial"/>
                <a:cs typeface="Arial"/>
              </a:rPr>
              <a:t>also</a:t>
            </a:r>
            <a:r>
              <a:rPr dirty="0" sz="1600" spc="-40">
                <a:solidFill>
                  <a:srgbClr val="002F55"/>
                </a:solidFill>
                <a:latin typeface="Arial"/>
                <a:cs typeface="Arial"/>
              </a:rPr>
              <a:t> </a:t>
            </a:r>
            <a:r>
              <a:rPr dirty="0" sz="1600" spc="5">
                <a:solidFill>
                  <a:srgbClr val="002F55"/>
                </a:solidFill>
                <a:latin typeface="Arial"/>
                <a:cs typeface="Arial"/>
              </a:rPr>
              <a:t>recommend  </a:t>
            </a:r>
            <a:r>
              <a:rPr dirty="0" sz="1600">
                <a:solidFill>
                  <a:srgbClr val="002F55"/>
                </a:solidFill>
                <a:latin typeface="Arial"/>
                <a:cs typeface="Arial"/>
              </a:rPr>
              <a:t>follow </a:t>
            </a:r>
            <a:r>
              <a:rPr dirty="0" sz="1600" spc="5">
                <a:solidFill>
                  <a:srgbClr val="002F55"/>
                </a:solidFill>
                <a:latin typeface="Arial"/>
                <a:cs typeface="Arial"/>
              </a:rPr>
              <a:t>up </a:t>
            </a:r>
            <a:r>
              <a:rPr dirty="0" sz="1600">
                <a:solidFill>
                  <a:srgbClr val="002F55"/>
                </a:solidFill>
                <a:latin typeface="Arial"/>
                <a:cs typeface="Arial"/>
              </a:rPr>
              <a:t>seminars in order </a:t>
            </a:r>
            <a:r>
              <a:rPr dirty="0" sz="1600" spc="5">
                <a:solidFill>
                  <a:srgbClr val="002F55"/>
                </a:solidFill>
                <a:latin typeface="Arial"/>
                <a:cs typeface="Arial"/>
              </a:rPr>
              <a:t>keep up </a:t>
            </a:r>
            <a:r>
              <a:rPr dirty="0" sz="1600">
                <a:solidFill>
                  <a:srgbClr val="002F55"/>
                </a:solidFill>
                <a:latin typeface="Arial"/>
                <a:cs typeface="Arial"/>
              </a:rPr>
              <a:t>with </a:t>
            </a:r>
            <a:r>
              <a:rPr dirty="0" sz="1600" spc="5">
                <a:solidFill>
                  <a:srgbClr val="002F55"/>
                </a:solidFill>
                <a:latin typeface="Arial"/>
                <a:cs typeface="Arial"/>
              </a:rPr>
              <a:t>any  </a:t>
            </a:r>
            <a:r>
              <a:rPr dirty="0" sz="1600">
                <a:solidFill>
                  <a:srgbClr val="002F55"/>
                </a:solidFill>
                <a:latin typeface="Arial"/>
                <a:cs typeface="Arial"/>
              </a:rPr>
              <a:t>updates/changes to your retirement </a:t>
            </a:r>
            <a:r>
              <a:rPr dirty="0" sz="1600" spc="5">
                <a:solidFill>
                  <a:srgbClr val="002F55"/>
                </a:solidFill>
                <a:latin typeface="Arial"/>
                <a:cs typeface="Arial"/>
              </a:rPr>
              <a:t>system </a:t>
            </a:r>
            <a:r>
              <a:rPr dirty="0" sz="1600">
                <a:solidFill>
                  <a:srgbClr val="002F55"/>
                </a:solidFill>
                <a:latin typeface="Arial"/>
                <a:cs typeface="Arial"/>
              </a:rPr>
              <a:t>or  benefit</a:t>
            </a:r>
            <a:r>
              <a:rPr dirty="0" sz="1600" spc="-5">
                <a:solidFill>
                  <a:srgbClr val="002F55"/>
                </a:solidFill>
                <a:latin typeface="Arial"/>
                <a:cs typeface="Arial"/>
              </a:rPr>
              <a:t> </a:t>
            </a:r>
            <a:r>
              <a:rPr dirty="0" sz="1600">
                <a:solidFill>
                  <a:srgbClr val="002F55"/>
                </a:solidFill>
                <a:latin typeface="Arial"/>
                <a:cs typeface="Arial"/>
              </a:rPr>
              <a:t>structure.</a:t>
            </a:r>
            <a:endParaRPr sz="1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100" rIns="0" bIns="0" rtlCol="0" vert="horz">
            <a:spAutoFit/>
          </a:bodyPr>
          <a:lstStyle/>
          <a:p>
            <a:pPr marL="1108075" marR="5080">
              <a:lnSpc>
                <a:spcPts val="2770"/>
              </a:lnSpc>
              <a:spcBef>
                <a:spcPts val="300"/>
              </a:spcBef>
            </a:pPr>
            <a:r>
              <a:rPr dirty="0" spc="5"/>
              <a:t>Paying way too much</a:t>
            </a:r>
            <a:r>
              <a:rPr dirty="0" spc="-65"/>
              <a:t> </a:t>
            </a:r>
            <a:r>
              <a:rPr dirty="0" spc="5"/>
              <a:t>for  their FEGLI Option </a:t>
            </a:r>
            <a:r>
              <a:rPr dirty="0" spc="10"/>
              <a:t>B  </a:t>
            </a:r>
            <a:r>
              <a:rPr dirty="0" spc="5"/>
              <a:t>Coverage</a:t>
            </a:r>
          </a:p>
        </p:txBody>
      </p:sp>
      <p:sp>
        <p:nvSpPr>
          <p:cNvPr id="3" name="object 3"/>
          <p:cNvSpPr txBox="1"/>
          <p:nvPr/>
        </p:nvSpPr>
        <p:spPr>
          <a:xfrm>
            <a:off x="74959" y="302958"/>
            <a:ext cx="974090" cy="1007110"/>
          </a:xfrm>
          <a:prstGeom prst="rect">
            <a:avLst/>
          </a:prstGeom>
        </p:spPr>
        <p:txBody>
          <a:bodyPr wrap="square" lIns="0" tIns="17780" rIns="0" bIns="0" rtlCol="0" vert="horz">
            <a:spAutoFit/>
          </a:bodyPr>
          <a:lstStyle/>
          <a:p>
            <a:pPr marL="12700">
              <a:lnSpc>
                <a:spcPct val="100000"/>
              </a:lnSpc>
              <a:spcBef>
                <a:spcPts val="140"/>
              </a:spcBef>
            </a:pPr>
            <a:r>
              <a:rPr dirty="0" sz="6400" spc="175">
                <a:solidFill>
                  <a:srgbClr val="E1221A"/>
                </a:solidFill>
                <a:latin typeface="Arial"/>
                <a:cs typeface="Arial"/>
              </a:rPr>
              <a:t>#2</a:t>
            </a:r>
            <a:endParaRPr sz="6400">
              <a:latin typeface="Arial"/>
              <a:cs typeface="Arial"/>
            </a:endParaRPr>
          </a:p>
        </p:txBody>
      </p:sp>
      <p:sp>
        <p:nvSpPr>
          <p:cNvPr id="4" name="object 4"/>
          <p:cNvSpPr txBox="1"/>
          <p:nvPr/>
        </p:nvSpPr>
        <p:spPr>
          <a:xfrm>
            <a:off x="225425" y="1856981"/>
            <a:ext cx="4366260" cy="5168900"/>
          </a:xfrm>
          <a:prstGeom prst="rect">
            <a:avLst/>
          </a:prstGeom>
        </p:spPr>
        <p:txBody>
          <a:bodyPr wrap="square" lIns="0" tIns="12065" rIns="0" bIns="0" rtlCol="0" vert="horz">
            <a:spAutoFit/>
          </a:bodyPr>
          <a:lstStyle/>
          <a:p>
            <a:pPr marL="12700" marR="5080">
              <a:lnSpc>
                <a:spcPct val="117200"/>
              </a:lnSpc>
              <a:spcBef>
                <a:spcPts val="95"/>
              </a:spcBef>
            </a:pPr>
            <a:r>
              <a:rPr dirty="0" sz="1600" spc="5">
                <a:solidFill>
                  <a:srgbClr val="002F55"/>
                </a:solidFill>
                <a:latin typeface="Arial"/>
                <a:cs typeface="Arial"/>
              </a:rPr>
              <a:t>FEGLI </a:t>
            </a:r>
            <a:r>
              <a:rPr dirty="0" sz="1600">
                <a:solidFill>
                  <a:srgbClr val="002F55"/>
                </a:solidFill>
                <a:latin typeface="Arial"/>
                <a:cs typeface="Arial"/>
              </a:rPr>
              <a:t>Option </a:t>
            </a:r>
            <a:r>
              <a:rPr dirty="0" sz="1600" spc="5">
                <a:solidFill>
                  <a:srgbClr val="002F55"/>
                </a:solidFill>
                <a:latin typeface="Arial"/>
                <a:cs typeface="Arial"/>
              </a:rPr>
              <a:t>B </a:t>
            </a:r>
            <a:r>
              <a:rPr dirty="0" sz="1600">
                <a:solidFill>
                  <a:srgbClr val="002F55"/>
                </a:solidFill>
                <a:latin typeface="Arial"/>
                <a:cs typeface="Arial"/>
              </a:rPr>
              <a:t>allows </a:t>
            </a:r>
            <a:r>
              <a:rPr dirty="0" sz="1600" spc="5">
                <a:solidFill>
                  <a:srgbClr val="002F55"/>
                </a:solidFill>
                <a:latin typeface="Arial"/>
                <a:cs typeface="Arial"/>
              </a:rPr>
              <a:t>you </a:t>
            </a:r>
            <a:r>
              <a:rPr dirty="0" sz="1600">
                <a:solidFill>
                  <a:srgbClr val="002F55"/>
                </a:solidFill>
                <a:latin typeface="Arial"/>
                <a:cs typeface="Arial"/>
              </a:rPr>
              <a:t>to elect </a:t>
            </a:r>
            <a:r>
              <a:rPr dirty="0" sz="1600" spc="5">
                <a:solidFill>
                  <a:srgbClr val="002F55"/>
                </a:solidFill>
                <a:latin typeface="Arial"/>
                <a:cs typeface="Arial"/>
              </a:rPr>
              <a:t>one </a:t>
            </a:r>
            <a:r>
              <a:rPr dirty="0" sz="1600">
                <a:solidFill>
                  <a:srgbClr val="002F55"/>
                </a:solidFill>
                <a:latin typeface="Arial"/>
                <a:cs typeface="Arial"/>
              </a:rPr>
              <a:t>to five  times your </a:t>
            </a:r>
            <a:r>
              <a:rPr dirty="0" sz="1600" spc="5">
                <a:solidFill>
                  <a:srgbClr val="002F55"/>
                </a:solidFill>
                <a:latin typeface="Arial"/>
                <a:cs typeface="Arial"/>
              </a:rPr>
              <a:t>base </a:t>
            </a:r>
            <a:r>
              <a:rPr dirty="0" sz="1600">
                <a:solidFill>
                  <a:srgbClr val="002F55"/>
                </a:solidFill>
                <a:latin typeface="Arial"/>
                <a:cs typeface="Arial"/>
              </a:rPr>
              <a:t>rate of </a:t>
            </a:r>
            <a:r>
              <a:rPr dirty="0" sz="1600" spc="5">
                <a:solidFill>
                  <a:srgbClr val="002F55"/>
                </a:solidFill>
                <a:latin typeface="Arial"/>
                <a:cs typeface="Arial"/>
              </a:rPr>
              <a:t>pay </a:t>
            </a:r>
            <a:r>
              <a:rPr dirty="0" sz="1600">
                <a:solidFill>
                  <a:srgbClr val="002F55"/>
                </a:solidFill>
                <a:latin typeface="Arial"/>
                <a:cs typeface="Arial"/>
              </a:rPr>
              <a:t>in additional life  insurance coverage. This additional coverage  </a:t>
            </a:r>
            <a:r>
              <a:rPr dirty="0" sz="1600" spc="5">
                <a:solidFill>
                  <a:srgbClr val="002F55"/>
                </a:solidFill>
                <a:latin typeface="Arial"/>
                <a:cs typeface="Arial"/>
              </a:rPr>
              <a:t>comes </a:t>
            </a:r>
            <a:r>
              <a:rPr dirty="0" sz="1600">
                <a:solidFill>
                  <a:srgbClr val="002F55"/>
                </a:solidFill>
                <a:latin typeface="Arial"/>
                <a:cs typeface="Arial"/>
              </a:rPr>
              <a:t>at </a:t>
            </a:r>
            <a:r>
              <a:rPr dirty="0" sz="1600" spc="5">
                <a:solidFill>
                  <a:srgbClr val="002F55"/>
                </a:solidFill>
                <a:latin typeface="Arial"/>
                <a:cs typeface="Arial"/>
              </a:rPr>
              <a:t>a </a:t>
            </a:r>
            <a:r>
              <a:rPr dirty="0" sz="1600">
                <a:solidFill>
                  <a:srgbClr val="002F55"/>
                </a:solidFill>
                <a:latin typeface="Arial"/>
                <a:cs typeface="Arial"/>
              </a:rPr>
              <a:t>cost. This cost is very </a:t>
            </a:r>
            <a:r>
              <a:rPr dirty="0" sz="1600" spc="5">
                <a:solidFill>
                  <a:srgbClr val="002F55"/>
                </a:solidFill>
                <a:latin typeface="Arial"/>
                <a:cs typeface="Arial"/>
              </a:rPr>
              <a:t>cheap </a:t>
            </a:r>
            <a:r>
              <a:rPr dirty="0" sz="1600">
                <a:solidFill>
                  <a:srgbClr val="002F55"/>
                </a:solidFill>
                <a:latin typeface="Arial"/>
                <a:cs typeface="Arial"/>
              </a:rPr>
              <a:t>for  younger federal </a:t>
            </a:r>
            <a:r>
              <a:rPr dirty="0" sz="1600" spc="5">
                <a:solidFill>
                  <a:srgbClr val="002F55"/>
                </a:solidFill>
                <a:latin typeface="Arial"/>
                <a:cs typeface="Arial"/>
              </a:rPr>
              <a:t>employees however </a:t>
            </a:r>
            <a:r>
              <a:rPr dirty="0" sz="1600">
                <a:solidFill>
                  <a:srgbClr val="002F55"/>
                </a:solidFill>
                <a:latin typeface="Arial"/>
                <a:cs typeface="Arial"/>
              </a:rPr>
              <a:t>it begins to  increase every five years beginning at </a:t>
            </a:r>
            <a:r>
              <a:rPr dirty="0" sz="1600" spc="5">
                <a:solidFill>
                  <a:srgbClr val="002F55"/>
                </a:solidFill>
                <a:latin typeface="Arial"/>
                <a:cs typeface="Arial"/>
              </a:rPr>
              <a:t>age</a:t>
            </a:r>
            <a:r>
              <a:rPr dirty="0" sz="1600" spc="40">
                <a:solidFill>
                  <a:srgbClr val="002F55"/>
                </a:solidFill>
                <a:latin typeface="Arial"/>
                <a:cs typeface="Arial"/>
              </a:rPr>
              <a:t> </a:t>
            </a:r>
            <a:r>
              <a:rPr dirty="0" sz="1600">
                <a:solidFill>
                  <a:srgbClr val="002F55"/>
                </a:solidFill>
                <a:latin typeface="Arial"/>
                <a:cs typeface="Arial"/>
              </a:rPr>
              <a:t>35.</a:t>
            </a:r>
            <a:endParaRPr sz="1600">
              <a:latin typeface="Arial"/>
              <a:cs typeface="Arial"/>
            </a:endParaRPr>
          </a:p>
          <a:p>
            <a:pPr>
              <a:lnSpc>
                <a:spcPct val="100000"/>
              </a:lnSpc>
              <a:spcBef>
                <a:spcPts val="10"/>
              </a:spcBef>
            </a:pPr>
            <a:endParaRPr sz="1950">
              <a:latin typeface="Times New Roman"/>
              <a:cs typeface="Times New Roman"/>
            </a:endParaRPr>
          </a:p>
          <a:p>
            <a:pPr marL="12700" marR="84455">
              <a:lnSpc>
                <a:spcPct val="117200"/>
              </a:lnSpc>
            </a:pPr>
            <a:r>
              <a:rPr dirty="0" sz="1600" spc="5">
                <a:solidFill>
                  <a:srgbClr val="002F55"/>
                </a:solidFill>
                <a:latin typeface="Arial"/>
                <a:cs typeface="Arial"/>
              </a:rPr>
              <a:t>The </a:t>
            </a:r>
            <a:r>
              <a:rPr dirty="0" sz="1600">
                <a:solidFill>
                  <a:srgbClr val="002F55"/>
                </a:solidFill>
                <a:latin typeface="Arial"/>
                <a:cs typeface="Arial"/>
              </a:rPr>
              <a:t>costs </a:t>
            </a:r>
            <a:r>
              <a:rPr dirty="0" sz="1600" spc="5">
                <a:solidFill>
                  <a:srgbClr val="002F55"/>
                </a:solidFill>
                <a:latin typeface="Arial"/>
                <a:cs typeface="Arial"/>
              </a:rPr>
              <a:t>see </a:t>
            </a:r>
            <a:r>
              <a:rPr dirty="0" sz="1600">
                <a:solidFill>
                  <a:srgbClr val="002F55"/>
                </a:solidFill>
                <a:latin typeface="Arial"/>
                <a:cs typeface="Arial"/>
              </a:rPr>
              <a:t>their largest increases </a:t>
            </a:r>
            <a:r>
              <a:rPr dirty="0" sz="1600" spc="5">
                <a:solidFill>
                  <a:srgbClr val="002F55"/>
                </a:solidFill>
                <a:latin typeface="Arial"/>
                <a:cs typeface="Arial"/>
              </a:rPr>
              <a:t>when you  </a:t>
            </a:r>
            <a:r>
              <a:rPr dirty="0" sz="1600">
                <a:solidFill>
                  <a:srgbClr val="002F55"/>
                </a:solidFill>
                <a:latin typeface="Arial"/>
                <a:cs typeface="Arial"/>
              </a:rPr>
              <a:t>will </a:t>
            </a:r>
            <a:r>
              <a:rPr dirty="0" sz="1600" spc="5">
                <a:solidFill>
                  <a:srgbClr val="002F55"/>
                </a:solidFill>
                <a:latin typeface="Arial"/>
                <a:cs typeface="Arial"/>
              </a:rPr>
              <a:t>be </a:t>
            </a:r>
            <a:r>
              <a:rPr dirty="0" sz="1600">
                <a:solidFill>
                  <a:srgbClr val="002F55"/>
                </a:solidFill>
                <a:latin typeface="Arial"/>
                <a:cs typeface="Arial"/>
              </a:rPr>
              <a:t>needing this protection the </a:t>
            </a:r>
            <a:r>
              <a:rPr dirty="0" sz="1600" spc="5">
                <a:solidFill>
                  <a:srgbClr val="002F55"/>
                </a:solidFill>
                <a:latin typeface="Arial"/>
                <a:cs typeface="Arial"/>
              </a:rPr>
              <a:t>most </a:t>
            </a:r>
            <a:r>
              <a:rPr dirty="0" sz="1600">
                <a:solidFill>
                  <a:srgbClr val="002F55"/>
                </a:solidFill>
                <a:latin typeface="Arial"/>
                <a:cs typeface="Arial"/>
              </a:rPr>
              <a:t>(ages  </a:t>
            </a:r>
            <a:r>
              <a:rPr dirty="0" sz="1600" spc="5">
                <a:solidFill>
                  <a:srgbClr val="002F55"/>
                </a:solidFill>
                <a:latin typeface="Arial"/>
                <a:cs typeface="Arial"/>
              </a:rPr>
              <a:t>55 and </a:t>
            </a:r>
            <a:r>
              <a:rPr dirty="0" sz="1600">
                <a:solidFill>
                  <a:srgbClr val="002F55"/>
                </a:solidFill>
                <a:latin typeface="Arial"/>
                <a:cs typeface="Arial"/>
              </a:rPr>
              <a:t>60). At </a:t>
            </a:r>
            <a:r>
              <a:rPr dirty="0" sz="1600" spc="5">
                <a:solidFill>
                  <a:srgbClr val="002F55"/>
                </a:solidFill>
                <a:latin typeface="Arial"/>
                <a:cs typeface="Arial"/>
              </a:rPr>
              <a:t>some </a:t>
            </a:r>
            <a:r>
              <a:rPr dirty="0" sz="1600">
                <a:solidFill>
                  <a:srgbClr val="002F55"/>
                </a:solidFill>
                <a:latin typeface="Arial"/>
                <a:cs typeface="Arial"/>
              </a:rPr>
              <a:t>point </a:t>
            </a:r>
            <a:r>
              <a:rPr dirty="0" sz="1600" spc="5">
                <a:solidFill>
                  <a:srgbClr val="002F55"/>
                </a:solidFill>
                <a:latin typeface="Arial"/>
                <a:cs typeface="Arial"/>
              </a:rPr>
              <a:t>FEGLI </a:t>
            </a:r>
            <a:r>
              <a:rPr dirty="0" sz="1600">
                <a:solidFill>
                  <a:srgbClr val="002F55"/>
                </a:solidFill>
                <a:latin typeface="Arial"/>
                <a:cs typeface="Arial"/>
              </a:rPr>
              <a:t>Option </a:t>
            </a:r>
            <a:r>
              <a:rPr dirty="0" sz="1600" spc="5">
                <a:solidFill>
                  <a:srgbClr val="002F55"/>
                </a:solidFill>
                <a:latin typeface="Arial"/>
                <a:cs typeface="Arial"/>
              </a:rPr>
              <a:t>B </a:t>
            </a:r>
            <a:r>
              <a:rPr dirty="0" sz="1600">
                <a:solidFill>
                  <a:srgbClr val="002F55"/>
                </a:solidFill>
                <a:latin typeface="Arial"/>
                <a:cs typeface="Arial"/>
              </a:rPr>
              <a:t>will  </a:t>
            </a:r>
            <a:r>
              <a:rPr dirty="0" sz="1600" spc="5">
                <a:solidFill>
                  <a:srgbClr val="002F55"/>
                </a:solidFill>
                <a:latin typeface="Arial"/>
                <a:cs typeface="Arial"/>
              </a:rPr>
              <a:t>become so </a:t>
            </a:r>
            <a:r>
              <a:rPr dirty="0" sz="1600">
                <a:solidFill>
                  <a:srgbClr val="002F55"/>
                </a:solidFill>
                <a:latin typeface="Arial"/>
                <a:cs typeface="Arial"/>
              </a:rPr>
              <a:t>expensive that </a:t>
            </a:r>
            <a:r>
              <a:rPr dirty="0" sz="1600" spc="5">
                <a:solidFill>
                  <a:srgbClr val="002F55"/>
                </a:solidFill>
                <a:latin typeface="Arial"/>
                <a:cs typeface="Arial"/>
              </a:rPr>
              <a:t>we see </a:t>
            </a:r>
            <a:r>
              <a:rPr dirty="0" sz="1600">
                <a:solidFill>
                  <a:srgbClr val="002F55"/>
                </a:solidFill>
                <a:latin typeface="Arial"/>
                <a:cs typeface="Arial"/>
              </a:rPr>
              <a:t>federal  </a:t>
            </a:r>
            <a:r>
              <a:rPr dirty="0" sz="1600" spc="5">
                <a:solidFill>
                  <a:srgbClr val="002F55"/>
                </a:solidFill>
                <a:latin typeface="Arial"/>
                <a:cs typeface="Arial"/>
              </a:rPr>
              <a:t>employees </a:t>
            </a:r>
            <a:r>
              <a:rPr dirty="0" sz="1600">
                <a:solidFill>
                  <a:srgbClr val="002F55"/>
                </a:solidFill>
                <a:latin typeface="Arial"/>
                <a:cs typeface="Arial"/>
              </a:rPr>
              <a:t>simply cancelling their</a:t>
            </a:r>
            <a:r>
              <a:rPr dirty="0" sz="1600" spc="5">
                <a:solidFill>
                  <a:srgbClr val="002F55"/>
                </a:solidFill>
                <a:latin typeface="Arial"/>
                <a:cs typeface="Arial"/>
              </a:rPr>
              <a:t> </a:t>
            </a:r>
            <a:r>
              <a:rPr dirty="0" sz="1600">
                <a:solidFill>
                  <a:srgbClr val="002F55"/>
                </a:solidFill>
                <a:latin typeface="Arial"/>
                <a:cs typeface="Arial"/>
              </a:rPr>
              <a:t>coverage.</a:t>
            </a:r>
            <a:endParaRPr sz="1600">
              <a:latin typeface="Arial"/>
              <a:cs typeface="Arial"/>
            </a:endParaRPr>
          </a:p>
          <a:p>
            <a:pPr marL="12700" marR="39370">
              <a:lnSpc>
                <a:spcPct val="117200"/>
              </a:lnSpc>
            </a:pPr>
            <a:r>
              <a:rPr dirty="0" sz="1600" spc="5">
                <a:solidFill>
                  <a:srgbClr val="002F55"/>
                </a:solidFill>
                <a:latin typeface="Arial"/>
                <a:cs typeface="Arial"/>
              </a:rPr>
              <a:t>Why pay </a:t>
            </a:r>
            <a:r>
              <a:rPr dirty="0" sz="1600">
                <a:solidFill>
                  <a:srgbClr val="002F55"/>
                </a:solidFill>
                <a:latin typeface="Arial"/>
                <a:cs typeface="Arial"/>
              </a:rPr>
              <a:t>too </a:t>
            </a:r>
            <a:r>
              <a:rPr dirty="0" sz="1600" spc="5">
                <a:solidFill>
                  <a:srgbClr val="002F55"/>
                </a:solidFill>
                <a:latin typeface="Arial"/>
                <a:cs typeface="Arial"/>
              </a:rPr>
              <a:t>much </a:t>
            </a:r>
            <a:r>
              <a:rPr dirty="0" sz="1600">
                <a:solidFill>
                  <a:srgbClr val="002F55"/>
                </a:solidFill>
                <a:latin typeface="Arial"/>
                <a:cs typeface="Arial"/>
              </a:rPr>
              <a:t>over your working career for  coverage that </a:t>
            </a:r>
            <a:r>
              <a:rPr dirty="0" sz="1600" spc="5">
                <a:solidFill>
                  <a:srgbClr val="002F55"/>
                </a:solidFill>
                <a:latin typeface="Arial"/>
                <a:cs typeface="Arial"/>
              </a:rPr>
              <a:t>you </a:t>
            </a:r>
            <a:r>
              <a:rPr dirty="0" sz="1600">
                <a:solidFill>
                  <a:srgbClr val="002F55"/>
                </a:solidFill>
                <a:latin typeface="Arial"/>
                <a:cs typeface="Arial"/>
              </a:rPr>
              <a:t>are eventually going to  cancel? At </a:t>
            </a:r>
            <a:r>
              <a:rPr dirty="0" sz="1600" spc="5">
                <a:solidFill>
                  <a:srgbClr val="002F55"/>
                </a:solidFill>
                <a:latin typeface="Arial"/>
                <a:cs typeface="Arial"/>
              </a:rPr>
              <a:t>FBPC, we </a:t>
            </a:r>
            <a:r>
              <a:rPr dirty="0" sz="1600">
                <a:solidFill>
                  <a:srgbClr val="002F55"/>
                </a:solidFill>
                <a:latin typeface="Arial"/>
                <a:cs typeface="Arial"/>
              </a:rPr>
              <a:t>provide personalized  </a:t>
            </a:r>
            <a:r>
              <a:rPr dirty="0" sz="1600" spc="5">
                <a:solidFill>
                  <a:srgbClr val="002F55"/>
                </a:solidFill>
                <a:latin typeface="Arial"/>
                <a:cs typeface="Arial"/>
              </a:rPr>
              <a:t>FEGLI </a:t>
            </a:r>
            <a:r>
              <a:rPr dirty="0" sz="1600">
                <a:solidFill>
                  <a:srgbClr val="002F55"/>
                </a:solidFill>
                <a:latin typeface="Arial"/>
                <a:cs typeface="Arial"/>
              </a:rPr>
              <a:t>Option </a:t>
            </a:r>
            <a:r>
              <a:rPr dirty="0" sz="1600" spc="5">
                <a:solidFill>
                  <a:srgbClr val="002F55"/>
                </a:solidFill>
                <a:latin typeface="Arial"/>
                <a:cs typeface="Arial"/>
              </a:rPr>
              <a:t>B </a:t>
            </a:r>
            <a:r>
              <a:rPr dirty="0" sz="1600">
                <a:solidFill>
                  <a:srgbClr val="002F55"/>
                </a:solidFill>
                <a:latin typeface="Arial"/>
                <a:cs typeface="Arial"/>
              </a:rPr>
              <a:t>comparisons to </a:t>
            </a:r>
            <a:r>
              <a:rPr dirty="0" sz="1600" spc="5">
                <a:solidFill>
                  <a:srgbClr val="002F55"/>
                </a:solidFill>
                <a:latin typeface="Arial"/>
                <a:cs typeface="Arial"/>
              </a:rPr>
              <a:t>see </a:t>
            </a:r>
            <a:r>
              <a:rPr dirty="0" sz="1600">
                <a:solidFill>
                  <a:srgbClr val="002F55"/>
                </a:solidFill>
                <a:latin typeface="Arial"/>
                <a:cs typeface="Arial"/>
              </a:rPr>
              <a:t>if there are  </a:t>
            </a:r>
            <a:r>
              <a:rPr dirty="0" sz="1600" spc="5">
                <a:solidFill>
                  <a:srgbClr val="002F55"/>
                </a:solidFill>
                <a:latin typeface="Arial"/>
                <a:cs typeface="Arial"/>
              </a:rPr>
              <a:t>more </a:t>
            </a:r>
            <a:r>
              <a:rPr dirty="0" sz="1600">
                <a:solidFill>
                  <a:srgbClr val="002F55"/>
                </a:solidFill>
                <a:latin typeface="Arial"/>
                <a:cs typeface="Arial"/>
              </a:rPr>
              <a:t>suitable </a:t>
            </a:r>
            <a:r>
              <a:rPr dirty="0" sz="1600" spc="5">
                <a:solidFill>
                  <a:srgbClr val="002F55"/>
                </a:solidFill>
                <a:latin typeface="Arial"/>
                <a:cs typeface="Arial"/>
              </a:rPr>
              <a:t>and </a:t>
            </a:r>
            <a:r>
              <a:rPr dirty="0" sz="1600">
                <a:solidFill>
                  <a:srgbClr val="002F55"/>
                </a:solidFill>
                <a:latin typeface="Arial"/>
                <a:cs typeface="Arial"/>
              </a:rPr>
              <a:t>cost effective options  available for</a:t>
            </a:r>
            <a:r>
              <a:rPr dirty="0" sz="1600" spc="-5">
                <a:solidFill>
                  <a:srgbClr val="002F55"/>
                </a:solidFill>
                <a:latin typeface="Arial"/>
                <a:cs typeface="Arial"/>
              </a:rPr>
              <a:t> </a:t>
            </a:r>
            <a:r>
              <a:rPr dirty="0" sz="1600">
                <a:solidFill>
                  <a:srgbClr val="002F55"/>
                </a:solidFill>
                <a:latin typeface="Arial"/>
                <a:cs typeface="Arial"/>
              </a:rPr>
              <a:t>you.</a:t>
            </a:r>
            <a:endParaRPr sz="16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100" rIns="0" bIns="0" rtlCol="0" vert="horz">
            <a:spAutoFit/>
          </a:bodyPr>
          <a:lstStyle/>
          <a:p>
            <a:pPr marL="1108075" marR="5080">
              <a:lnSpc>
                <a:spcPts val="2770"/>
              </a:lnSpc>
              <a:spcBef>
                <a:spcPts val="300"/>
              </a:spcBef>
            </a:pPr>
            <a:r>
              <a:rPr dirty="0" spc="5"/>
              <a:t>Not putting enough</a:t>
            </a:r>
            <a:r>
              <a:rPr dirty="0" spc="-70"/>
              <a:t> </a:t>
            </a:r>
            <a:r>
              <a:rPr dirty="0" spc="5"/>
              <a:t>into  TSP to receive the  maximum</a:t>
            </a:r>
            <a:r>
              <a:rPr dirty="0" spc="-10"/>
              <a:t> </a:t>
            </a:r>
            <a:r>
              <a:rPr dirty="0" spc="5"/>
              <a:t>matching</a:t>
            </a:r>
          </a:p>
        </p:txBody>
      </p:sp>
      <p:sp>
        <p:nvSpPr>
          <p:cNvPr id="3" name="object 3"/>
          <p:cNvSpPr txBox="1"/>
          <p:nvPr/>
        </p:nvSpPr>
        <p:spPr>
          <a:xfrm>
            <a:off x="104576" y="302958"/>
            <a:ext cx="991235" cy="1007110"/>
          </a:xfrm>
          <a:prstGeom prst="rect">
            <a:avLst/>
          </a:prstGeom>
        </p:spPr>
        <p:txBody>
          <a:bodyPr wrap="square" lIns="0" tIns="17780" rIns="0" bIns="0" rtlCol="0" vert="horz">
            <a:spAutoFit/>
          </a:bodyPr>
          <a:lstStyle/>
          <a:p>
            <a:pPr marL="12700">
              <a:lnSpc>
                <a:spcPct val="100000"/>
              </a:lnSpc>
              <a:spcBef>
                <a:spcPts val="140"/>
              </a:spcBef>
            </a:pPr>
            <a:r>
              <a:rPr dirty="0" sz="6400" spc="240">
                <a:solidFill>
                  <a:srgbClr val="E1221A"/>
                </a:solidFill>
                <a:latin typeface="Arial"/>
                <a:cs typeface="Arial"/>
              </a:rPr>
              <a:t>#3</a:t>
            </a:r>
            <a:endParaRPr sz="6400">
              <a:latin typeface="Arial"/>
              <a:cs typeface="Arial"/>
            </a:endParaRPr>
          </a:p>
        </p:txBody>
      </p:sp>
      <p:sp>
        <p:nvSpPr>
          <p:cNvPr id="4" name="object 4"/>
          <p:cNvSpPr txBox="1"/>
          <p:nvPr/>
        </p:nvSpPr>
        <p:spPr>
          <a:xfrm>
            <a:off x="225425" y="1856981"/>
            <a:ext cx="4240530" cy="4311650"/>
          </a:xfrm>
          <a:prstGeom prst="rect">
            <a:avLst/>
          </a:prstGeom>
        </p:spPr>
        <p:txBody>
          <a:bodyPr wrap="square" lIns="0" tIns="12065" rIns="0" bIns="0" rtlCol="0" vert="horz">
            <a:spAutoFit/>
          </a:bodyPr>
          <a:lstStyle/>
          <a:p>
            <a:pPr marL="12700" marR="5080">
              <a:lnSpc>
                <a:spcPct val="117200"/>
              </a:lnSpc>
              <a:spcBef>
                <a:spcPts val="95"/>
              </a:spcBef>
            </a:pPr>
            <a:r>
              <a:rPr dirty="0" sz="1600" spc="5">
                <a:solidFill>
                  <a:srgbClr val="002F55"/>
                </a:solidFill>
                <a:latin typeface="Arial"/>
                <a:cs typeface="Arial"/>
              </a:rPr>
              <a:t>The government does </a:t>
            </a:r>
            <a:r>
              <a:rPr dirty="0" sz="1600">
                <a:solidFill>
                  <a:srgbClr val="002F55"/>
                </a:solidFill>
                <a:latin typeface="Arial"/>
                <a:cs typeface="Arial"/>
              </a:rPr>
              <a:t>not give </a:t>
            </a:r>
            <a:r>
              <a:rPr dirty="0" sz="1600" spc="5">
                <a:solidFill>
                  <a:srgbClr val="002F55"/>
                </a:solidFill>
                <a:latin typeface="Arial"/>
                <a:cs typeface="Arial"/>
              </a:rPr>
              <a:t>you much </a:t>
            </a:r>
            <a:r>
              <a:rPr dirty="0" sz="1600">
                <a:solidFill>
                  <a:srgbClr val="002F55"/>
                </a:solidFill>
                <a:latin typeface="Arial"/>
                <a:cs typeface="Arial"/>
              </a:rPr>
              <a:t>for  free. </a:t>
            </a:r>
            <a:r>
              <a:rPr dirty="0" sz="1600" spc="5">
                <a:solidFill>
                  <a:srgbClr val="002F55"/>
                </a:solidFill>
                <a:latin typeface="Arial"/>
                <a:cs typeface="Arial"/>
              </a:rPr>
              <a:t>When </a:t>
            </a:r>
            <a:r>
              <a:rPr dirty="0" sz="1600">
                <a:solidFill>
                  <a:srgbClr val="002F55"/>
                </a:solidFill>
                <a:latin typeface="Arial"/>
                <a:cs typeface="Arial"/>
              </a:rPr>
              <a:t>they </a:t>
            </a:r>
            <a:r>
              <a:rPr dirty="0" sz="1600" spc="5">
                <a:solidFill>
                  <a:srgbClr val="002F55"/>
                </a:solidFill>
                <a:latin typeface="Arial"/>
                <a:cs typeface="Arial"/>
              </a:rPr>
              <a:t>do </a:t>
            </a:r>
            <a:r>
              <a:rPr dirty="0" sz="1600">
                <a:solidFill>
                  <a:srgbClr val="002F55"/>
                </a:solidFill>
                <a:latin typeface="Arial"/>
                <a:cs typeface="Arial"/>
              </a:rPr>
              <a:t>it is in your best interest to  take advantage of</a:t>
            </a:r>
            <a:r>
              <a:rPr dirty="0" sz="1600" spc="-5">
                <a:solidFill>
                  <a:srgbClr val="002F55"/>
                </a:solidFill>
                <a:latin typeface="Arial"/>
                <a:cs typeface="Arial"/>
              </a:rPr>
              <a:t> </a:t>
            </a:r>
            <a:r>
              <a:rPr dirty="0" sz="1600">
                <a:solidFill>
                  <a:srgbClr val="002F55"/>
                </a:solidFill>
                <a:latin typeface="Arial"/>
                <a:cs typeface="Arial"/>
              </a:rPr>
              <a:t>it.</a:t>
            </a:r>
            <a:endParaRPr sz="1600">
              <a:latin typeface="Arial"/>
              <a:cs typeface="Arial"/>
            </a:endParaRPr>
          </a:p>
          <a:p>
            <a:pPr>
              <a:lnSpc>
                <a:spcPct val="100000"/>
              </a:lnSpc>
              <a:spcBef>
                <a:spcPts val="10"/>
              </a:spcBef>
            </a:pPr>
            <a:endParaRPr sz="1950">
              <a:latin typeface="Times New Roman"/>
              <a:cs typeface="Times New Roman"/>
            </a:endParaRPr>
          </a:p>
          <a:p>
            <a:pPr marL="12700" marR="118110">
              <a:lnSpc>
                <a:spcPct val="117200"/>
              </a:lnSpc>
            </a:pPr>
            <a:r>
              <a:rPr dirty="0" sz="1600" spc="5">
                <a:solidFill>
                  <a:srgbClr val="002F55"/>
                </a:solidFill>
                <a:latin typeface="Arial"/>
                <a:cs typeface="Arial"/>
              </a:rPr>
              <a:t>The </a:t>
            </a:r>
            <a:r>
              <a:rPr dirty="0" sz="1600">
                <a:solidFill>
                  <a:srgbClr val="002F55"/>
                </a:solidFill>
                <a:latin typeface="Arial"/>
                <a:cs typeface="Arial"/>
              </a:rPr>
              <a:t>Thrift Savings Plan </a:t>
            </a:r>
            <a:r>
              <a:rPr dirty="0" sz="1600" spc="5">
                <a:solidFill>
                  <a:srgbClr val="002F55"/>
                </a:solidFill>
                <a:latin typeface="Arial"/>
                <a:cs typeface="Arial"/>
              </a:rPr>
              <a:t>(TSP) </a:t>
            </a:r>
            <a:r>
              <a:rPr dirty="0" sz="1600">
                <a:solidFill>
                  <a:srgbClr val="002F55"/>
                </a:solidFill>
                <a:latin typeface="Arial"/>
                <a:cs typeface="Arial"/>
              </a:rPr>
              <a:t>will </a:t>
            </a:r>
            <a:r>
              <a:rPr dirty="0" sz="1600" spc="5">
                <a:solidFill>
                  <a:srgbClr val="002F55"/>
                </a:solidFill>
                <a:latin typeface="Arial"/>
                <a:cs typeface="Arial"/>
              </a:rPr>
              <a:t>match </a:t>
            </a:r>
            <a:r>
              <a:rPr dirty="0" sz="1600">
                <a:solidFill>
                  <a:srgbClr val="002F55"/>
                </a:solidFill>
                <a:latin typeface="Arial"/>
                <a:cs typeface="Arial"/>
              </a:rPr>
              <a:t>the  first </a:t>
            </a:r>
            <a:r>
              <a:rPr dirty="0" sz="1600" spc="5">
                <a:solidFill>
                  <a:srgbClr val="002F55"/>
                </a:solidFill>
                <a:latin typeface="Arial"/>
                <a:cs typeface="Arial"/>
              </a:rPr>
              <a:t>5% </a:t>
            </a:r>
            <a:r>
              <a:rPr dirty="0" sz="1600">
                <a:solidFill>
                  <a:srgbClr val="002F55"/>
                </a:solidFill>
                <a:latin typeface="Arial"/>
                <a:cs typeface="Arial"/>
              </a:rPr>
              <a:t>of </a:t>
            </a:r>
            <a:r>
              <a:rPr dirty="0" sz="1600" spc="5">
                <a:solidFill>
                  <a:srgbClr val="002F55"/>
                </a:solidFill>
                <a:latin typeface="Arial"/>
                <a:cs typeface="Arial"/>
              </a:rPr>
              <a:t>a FERS </a:t>
            </a:r>
            <a:r>
              <a:rPr dirty="0" sz="1600">
                <a:solidFill>
                  <a:srgbClr val="002F55"/>
                </a:solidFill>
                <a:latin typeface="Arial"/>
                <a:cs typeface="Arial"/>
              </a:rPr>
              <a:t>employee's contributions.  </a:t>
            </a:r>
            <a:r>
              <a:rPr dirty="0" sz="1600" spc="5">
                <a:solidFill>
                  <a:srgbClr val="002F55"/>
                </a:solidFill>
                <a:latin typeface="Arial"/>
                <a:cs typeface="Arial"/>
              </a:rPr>
              <a:t>You </a:t>
            </a:r>
            <a:r>
              <a:rPr dirty="0" sz="1600">
                <a:solidFill>
                  <a:srgbClr val="002F55"/>
                </a:solidFill>
                <a:latin typeface="Arial"/>
                <a:cs typeface="Arial"/>
              </a:rPr>
              <a:t>put in </a:t>
            </a:r>
            <a:r>
              <a:rPr dirty="0" sz="1600" spc="5">
                <a:solidFill>
                  <a:srgbClr val="002F55"/>
                </a:solidFill>
                <a:latin typeface="Arial"/>
                <a:cs typeface="Arial"/>
              </a:rPr>
              <a:t>5% and </a:t>
            </a:r>
            <a:r>
              <a:rPr dirty="0" sz="1600">
                <a:solidFill>
                  <a:srgbClr val="002F55"/>
                </a:solidFill>
                <a:latin typeface="Arial"/>
                <a:cs typeface="Arial"/>
              </a:rPr>
              <a:t>the </a:t>
            </a:r>
            <a:r>
              <a:rPr dirty="0" sz="1600" spc="5">
                <a:solidFill>
                  <a:srgbClr val="002F55"/>
                </a:solidFill>
                <a:latin typeface="Arial"/>
                <a:cs typeface="Arial"/>
              </a:rPr>
              <a:t>government </a:t>
            </a:r>
            <a:r>
              <a:rPr dirty="0" sz="1600">
                <a:solidFill>
                  <a:srgbClr val="002F55"/>
                </a:solidFill>
                <a:latin typeface="Arial"/>
                <a:cs typeface="Arial"/>
              </a:rPr>
              <a:t>will</a:t>
            </a:r>
            <a:r>
              <a:rPr dirty="0" sz="1600" spc="-65">
                <a:solidFill>
                  <a:srgbClr val="002F55"/>
                </a:solidFill>
                <a:latin typeface="Arial"/>
                <a:cs typeface="Arial"/>
              </a:rPr>
              <a:t> </a:t>
            </a:r>
            <a:r>
              <a:rPr dirty="0" sz="1600" spc="5">
                <a:solidFill>
                  <a:srgbClr val="002F55"/>
                </a:solidFill>
                <a:latin typeface="Arial"/>
                <a:cs typeface="Arial"/>
              </a:rPr>
              <a:t>match  5%. </a:t>
            </a:r>
            <a:r>
              <a:rPr dirty="0" sz="1600">
                <a:solidFill>
                  <a:srgbClr val="002F55"/>
                </a:solidFill>
                <a:latin typeface="Arial"/>
                <a:cs typeface="Arial"/>
              </a:rPr>
              <a:t>Instantly, </a:t>
            </a:r>
            <a:r>
              <a:rPr dirty="0" sz="1600" spc="5">
                <a:solidFill>
                  <a:srgbClr val="002F55"/>
                </a:solidFill>
                <a:latin typeface="Arial"/>
                <a:cs typeface="Arial"/>
              </a:rPr>
              <a:t>you have made 100% on </a:t>
            </a:r>
            <a:r>
              <a:rPr dirty="0" sz="1600">
                <a:solidFill>
                  <a:srgbClr val="002F55"/>
                </a:solidFill>
                <a:latin typeface="Arial"/>
                <a:cs typeface="Arial"/>
              </a:rPr>
              <a:t>your  </a:t>
            </a:r>
            <a:r>
              <a:rPr dirty="0" sz="1600" spc="5">
                <a:solidFill>
                  <a:srgbClr val="002F55"/>
                </a:solidFill>
                <a:latin typeface="Arial"/>
                <a:cs typeface="Arial"/>
              </a:rPr>
              <a:t>money. </a:t>
            </a:r>
            <a:r>
              <a:rPr dirty="0" sz="1600">
                <a:solidFill>
                  <a:srgbClr val="002F55"/>
                </a:solidFill>
                <a:latin typeface="Arial"/>
                <a:cs typeface="Arial"/>
              </a:rPr>
              <a:t>This is the best investment that </a:t>
            </a:r>
            <a:r>
              <a:rPr dirty="0" sz="1600" spc="5">
                <a:solidFill>
                  <a:srgbClr val="002F55"/>
                </a:solidFill>
                <a:latin typeface="Arial"/>
                <a:cs typeface="Arial"/>
              </a:rPr>
              <a:t>you  </a:t>
            </a:r>
            <a:r>
              <a:rPr dirty="0" sz="1600">
                <a:solidFill>
                  <a:srgbClr val="002F55"/>
                </a:solidFill>
                <a:latin typeface="Arial"/>
                <a:cs typeface="Arial"/>
              </a:rPr>
              <a:t>could ever</a:t>
            </a:r>
            <a:r>
              <a:rPr dirty="0" sz="1600" spc="-5">
                <a:solidFill>
                  <a:srgbClr val="002F55"/>
                </a:solidFill>
                <a:latin typeface="Arial"/>
                <a:cs typeface="Arial"/>
              </a:rPr>
              <a:t> </a:t>
            </a:r>
            <a:r>
              <a:rPr dirty="0" sz="1600" spc="5">
                <a:solidFill>
                  <a:srgbClr val="002F55"/>
                </a:solidFill>
                <a:latin typeface="Arial"/>
                <a:cs typeface="Arial"/>
              </a:rPr>
              <a:t>make.</a:t>
            </a:r>
            <a:endParaRPr sz="1600">
              <a:latin typeface="Arial"/>
              <a:cs typeface="Arial"/>
            </a:endParaRPr>
          </a:p>
          <a:p>
            <a:pPr>
              <a:lnSpc>
                <a:spcPct val="100000"/>
              </a:lnSpc>
              <a:spcBef>
                <a:spcPts val="5"/>
              </a:spcBef>
            </a:pPr>
            <a:endParaRPr sz="1950">
              <a:latin typeface="Times New Roman"/>
              <a:cs typeface="Times New Roman"/>
            </a:endParaRPr>
          </a:p>
          <a:p>
            <a:pPr marL="12700" marR="311150">
              <a:lnSpc>
                <a:spcPct val="117200"/>
              </a:lnSpc>
            </a:pPr>
            <a:r>
              <a:rPr dirty="0" sz="1600" spc="5">
                <a:solidFill>
                  <a:srgbClr val="002F55"/>
                </a:solidFill>
                <a:latin typeface="Arial"/>
                <a:cs typeface="Arial"/>
              </a:rPr>
              <a:t>Take </a:t>
            </a:r>
            <a:r>
              <a:rPr dirty="0" sz="1600">
                <a:solidFill>
                  <a:srgbClr val="002F55"/>
                </a:solidFill>
                <a:latin typeface="Arial"/>
                <a:cs typeface="Arial"/>
              </a:rPr>
              <a:t>advantage of the </a:t>
            </a:r>
            <a:r>
              <a:rPr dirty="0" sz="1600" spc="5">
                <a:solidFill>
                  <a:srgbClr val="002F55"/>
                </a:solidFill>
                <a:latin typeface="Arial"/>
                <a:cs typeface="Arial"/>
              </a:rPr>
              <a:t>FREE MONEY </a:t>
            </a:r>
            <a:r>
              <a:rPr dirty="0" sz="1600">
                <a:solidFill>
                  <a:srgbClr val="002F55"/>
                </a:solidFill>
                <a:latin typeface="Arial"/>
                <a:cs typeface="Arial"/>
              </a:rPr>
              <a:t>the  </a:t>
            </a:r>
            <a:r>
              <a:rPr dirty="0" sz="1600" spc="5">
                <a:solidFill>
                  <a:srgbClr val="002F55"/>
                </a:solidFill>
                <a:latin typeface="Arial"/>
                <a:cs typeface="Arial"/>
              </a:rPr>
              <a:t>government wants </a:t>
            </a:r>
            <a:r>
              <a:rPr dirty="0" sz="1600">
                <a:solidFill>
                  <a:srgbClr val="002F55"/>
                </a:solidFill>
                <a:latin typeface="Arial"/>
                <a:cs typeface="Arial"/>
              </a:rPr>
              <a:t>to give you. If </a:t>
            </a:r>
            <a:r>
              <a:rPr dirty="0" sz="1600" spc="5">
                <a:solidFill>
                  <a:srgbClr val="002F55"/>
                </a:solidFill>
                <a:latin typeface="Arial"/>
                <a:cs typeface="Arial"/>
              </a:rPr>
              <a:t>you </a:t>
            </a:r>
            <a:r>
              <a:rPr dirty="0" sz="1600">
                <a:solidFill>
                  <a:srgbClr val="002F55"/>
                </a:solidFill>
                <a:latin typeface="Arial"/>
                <a:cs typeface="Arial"/>
              </a:rPr>
              <a:t>are</a:t>
            </a:r>
            <a:r>
              <a:rPr dirty="0" sz="1600" spc="-50">
                <a:solidFill>
                  <a:srgbClr val="002F55"/>
                </a:solidFill>
                <a:latin typeface="Arial"/>
                <a:cs typeface="Arial"/>
              </a:rPr>
              <a:t> </a:t>
            </a:r>
            <a:r>
              <a:rPr dirty="0" sz="1600" spc="5">
                <a:solidFill>
                  <a:srgbClr val="002F55"/>
                </a:solidFill>
                <a:latin typeface="Arial"/>
                <a:cs typeface="Arial"/>
              </a:rPr>
              <a:t>a  FERS employee </a:t>
            </a:r>
            <a:r>
              <a:rPr dirty="0" sz="1600">
                <a:solidFill>
                  <a:srgbClr val="002F55"/>
                </a:solidFill>
                <a:latin typeface="Arial"/>
                <a:cs typeface="Arial"/>
              </a:rPr>
              <a:t>find </a:t>
            </a:r>
            <a:r>
              <a:rPr dirty="0" sz="1600" spc="5">
                <a:solidFill>
                  <a:srgbClr val="002F55"/>
                </a:solidFill>
                <a:latin typeface="Arial"/>
                <a:cs typeface="Arial"/>
              </a:rPr>
              <a:t>a way </a:t>
            </a:r>
            <a:r>
              <a:rPr dirty="0" sz="1600">
                <a:solidFill>
                  <a:srgbClr val="002F55"/>
                </a:solidFill>
                <a:latin typeface="Arial"/>
                <a:cs typeface="Arial"/>
              </a:rPr>
              <a:t>to at least  contribute </a:t>
            </a:r>
            <a:r>
              <a:rPr dirty="0" sz="1600" spc="5">
                <a:solidFill>
                  <a:srgbClr val="002F55"/>
                </a:solidFill>
                <a:latin typeface="Arial"/>
                <a:cs typeface="Arial"/>
              </a:rPr>
              <a:t>5% </a:t>
            </a:r>
            <a:r>
              <a:rPr dirty="0" sz="1600">
                <a:solidFill>
                  <a:srgbClr val="002F55"/>
                </a:solidFill>
                <a:latin typeface="Arial"/>
                <a:cs typeface="Arial"/>
              </a:rPr>
              <a:t>to your </a:t>
            </a:r>
            <a:r>
              <a:rPr dirty="0" sz="1600" spc="5">
                <a:solidFill>
                  <a:srgbClr val="002F55"/>
                </a:solidFill>
                <a:latin typeface="Arial"/>
                <a:cs typeface="Arial"/>
              </a:rPr>
              <a:t>TSP</a:t>
            </a:r>
            <a:r>
              <a:rPr dirty="0" sz="1600" spc="-5">
                <a:solidFill>
                  <a:srgbClr val="002F55"/>
                </a:solidFill>
                <a:latin typeface="Arial"/>
                <a:cs typeface="Arial"/>
              </a:rPr>
              <a:t> </a:t>
            </a:r>
            <a:r>
              <a:rPr dirty="0" sz="1600">
                <a:solidFill>
                  <a:srgbClr val="002F55"/>
                </a:solidFill>
                <a:latin typeface="Arial"/>
                <a:cs typeface="Arial"/>
              </a:rPr>
              <a:t>account.</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100" rIns="0" bIns="0" rtlCol="0" vert="horz">
            <a:spAutoFit/>
          </a:bodyPr>
          <a:lstStyle/>
          <a:p>
            <a:pPr marL="1108075" marR="5080">
              <a:lnSpc>
                <a:spcPts val="2770"/>
              </a:lnSpc>
              <a:spcBef>
                <a:spcPts val="300"/>
              </a:spcBef>
            </a:pPr>
            <a:r>
              <a:rPr dirty="0" spc="5"/>
              <a:t>Not understanding all</a:t>
            </a:r>
            <a:r>
              <a:rPr dirty="0" spc="-70"/>
              <a:t> </a:t>
            </a:r>
            <a:r>
              <a:rPr dirty="0" spc="5"/>
              <a:t>of  the TSP distribution  options</a:t>
            </a:r>
          </a:p>
        </p:txBody>
      </p:sp>
      <p:sp>
        <p:nvSpPr>
          <p:cNvPr id="3" name="object 3"/>
          <p:cNvSpPr txBox="1"/>
          <p:nvPr/>
        </p:nvSpPr>
        <p:spPr>
          <a:xfrm>
            <a:off x="92223" y="302958"/>
            <a:ext cx="1016000" cy="1007110"/>
          </a:xfrm>
          <a:prstGeom prst="rect">
            <a:avLst/>
          </a:prstGeom>
        </p:spPr>
        <p:txBody>
          <a:bodyPr wrap="square" lIns="0" tIns="17780" rIns="0" bIns="0" rtlCol="0" vert="horz">
            <a:spAutoFit/>
          </a:bodyPr>
          <a:lstStyle/>
          <a:p>
            <a:pPr marL="12700">
              <a:lnSpc>
                <a:spcPct val="100000"/>
              </a:lnSpc>
              <a:spcBef>
                <a:spcPts val="140"/>
              </a:spcBef>
            </a:pPr>
            <a:r>
              <a:rPr dirty="0" sz="6400" spc="335">
                <a:solidFill>
                  <a:srgbClr val="E1221A"/>
                </a:solidFill>
                <a:latin typeface="Arial"/>
                <a:cs typeface="Arial"/>
              </a:rPr>
              <a:t>#4</a:t>
            </a:r>
            <a:endParaRPr sz="6400">
              <a:latin typeface="Arial"/>
              <a:cs typeface="Arial"/>
            </a:endParaRPr>
          </a:p>
        </p:txBody>
      </p:sp>
      <p:sp>
        <p:nvSpPr>
          <p:cNvPr id="4" name="object 4"/>
          <p:cNvSpPr txBox="1"/>
          <p:nvPr/>
        </p:nvSpPr>
        <p:spPr>
          <a:xfrm>
            <a:off x="225425" y="1856981"/>
            <a:ext cx="4354830" cy="4597400"/>
          </a:xfrm>
          <a:prstGeom prst="rect">
            <a:avLst/>
          </a:prstGeom>
        </p:spPr>
        <p:txBody>
          <a:bodyPr wrap="square" lIns="0" tIns="12065" rIns="0" bIns="0" rtlCol="0" vert="horz">
            <a:spAutoFit/>
          </a:bodyPr>
          <a:lstStyle/>
          <a:p>
            <a:pPr marL="12700" marR="5080">
              <a:lnSpc>
                <a:spcPct val="117200"/>
              </a:lnSpc>
              <a:spcBef>
                <a:spcPts val="95"/>
              </a:spcBef>
            </a:pPr>
            <a:r>
              <a:rPr dirty="0" sz="1600" spc="5">
                <a:solidFill>
                  <a:srgbClr val="002F55"/>
                </a:solidFill>
                <a:latin typeface="Arial"/>
                <a:cs typeface="Arial"/>
              </a:rPr>
              <a:t>The </a:t>
            </a:r>
            <a:r>
              <a:rPr dirty="0" sz="1600">
                <a:solidFill>
                  <a:srgbClr val="002F55"/>
                </a:solidFill>
                <a:latin typeface="Arial"/>
                <a:cs typeface="Arial"/>
              </a:rPr>
              <a:t>Thrift Savings Plan is great for  accumulation but </a:t>
            </a:r>
            <a:r>
              <a:rPr dirty="0" sz="1600" spc="5">
                <a:solidFill>
                  <a:srgbClr val="002F55"/>
                </a:solidFill>
                <a:latin typeface="Arial"/>
                <a:cs typeface="Arial"/>
              </a:rPr>
              <a:t>may </a:t>
            </a:r>
            <a:r>
              <a:rPr dirty="0" sz="1600">
                <a:solidFill>
                  <a:srgbClr val="002F55"/>
                </a:solidFill>
                <a:latin typeface="Arial"/>
                <a:cs typeface="Arial"/>
              </a:rPr>
              <a:t>not </a:t>
            </a:r>
            <a:r>
              <a:rPr dirty="0" sz="1600" spc="5">
                <a:solidFill>
                  <a:srgbClr val="002F55"/>
                </a:solidFill>
                <a:latin typeface="Arial"/>
                <a:cs typeface="Arial"/>
              </a:rPr>
              <a:t>be </a:t>
            </a:r>
            <a:r>
              <a:rPr dirty="0" sz="1600">
                <a:solidFill>
                  <a:srgbClr val="002F55"/>
                </a:solidFill>
                <a:latin typeface="Arial"/>
                <a:cs typeface="Arial"/>
              </a:rPr>
              <a:t>your best option  </a:t>
            </a:r>
            <a:r>
              <a:rPr dirty="0" sz="1600" spc="5">
                <a:solidFill>
                  <a:srgbClr val="002F55"/>
                </a:solidFill>
                <a:latin typeface="Arial"/>
                <a:cs typeface="Arial"/>
              </a:rPr>
              <a:t>when </a:t>
            </a:r>
            <a:r>
              <a:rPr dirty="0" sz="1600">
                <a:solidFill>
                  <a:srgbClr val="002F55"/>
                </a:solidFill>
                <a:latin typeface="Arial"/>
                <a:cs typeface="Arial"/>
              </a:rPr>
              <a:t>it </a:t>
            </a:r>
            <a:r>
              <a:rPr dirty="0" sz="1600" spc="5">
                <a:solidFill>
                  <a:srgbClr val="002F55"/>
                </a:solidFill>
                <a:latin typeface="Arial"/>
                <a:cs typeface="Arial"/>
              </a:rPr>
              <a:t>comes </a:t>
            </a:r>
            <a:r>
              <a:rPr dirty="0" sz="1600">
                <a:solidFill>
                  <a:srgbClr val="002F55"/>
                </a:solidFill>
                <a:latin typeface="Arial"/>
                <a:cs typeface="Arial"/>
              </a:rPr>
              <a:t>to distribution. </a:t>
            </a:r>
            <a:r>
              <a:rPr dirty="0" sz="1600" spc="5">
                <a:solidFill>
                  <a:srgbClr val="002F55"/>
                </a:solidFill>
                <a:latin typeface="Arial"/>
                <a:cs typeface="Arial"/>
              </a:rPr>
              <a:t>Do you </a:t>
            </a:r>
            <a:r>
              <a:rPr dirty="0" sz="1600">
                <a:solidFill>
                  <a:srgbClr val="002F55"/>
                </a:solidFill>
                <a:latin typeface="Arial"/>
                <a:cs typeface="Arial"/>
              </a:rPr>
              <a:t>withdraw  your funds, leave </a:t>
            </a:r>
            <a:r>
              <a:rPr dirty="0" sz="1600" spc="5">
                <a:solidFill>
                  <a:srgbClr val="002F55"/>
                </a:solidFill>
                <a:latin typeface="Arial"/>
                <a:cs typeface="Arial"/>
              </a:rPr>
              <a:t>them where </a:t>
            </a:r>
            <a:r>
              <a:rPr dirty="0" sz="1600">
                <a:solidFill>
                  <a:srgbClr val="002F55"/>
                </a:solidFill>
                <a:latin typeface="Arial"/>
                <a:cs typeface="Arial"/>
              </a:rPr>
              <a:t>they are, take the  lifetime annuity, or transfer your balance into  your </a:t>
            </a:r>
            <a:r>
              <a:rPr dirty="0" sz="1600" spc="5">
                <a:solidFill>
                  <a:srgbClr val="002F55"/>
                </a:solidFill>
                <a:latin typeface="Arial"/>
                <a:cs typeface="Arial"/>
              </a:rPr>
              <a:t>own IRA? </a:t>
            </a:r>
            <a:r>
              <a:rPr dirty="0" sz="1600">
                <a:solidFill>
                  <a:srgbClr val="002F55"/>
                </a:solidFill>
                <a:latin typeface="Arial"/>
                <a:cs typeface="Arial"/>
              </a:rPr>
              <a:t>Before </a:t>
            </a:r>
            <a:r>
              <a:rPr dirty="0" sz="1600" spc="5">
                <a:solidFill>
                  <a:srgbClr val="002F55"/>
                </a:solidFill>
                <a:latin typeface="Arial"/>
                <a:cs typeface="Arial"/>
              </a:rPr>
              <a:t>making any </a:t>
            </a:r>
            <a:r>
              <a:rPr dirty="0" sz="1600">
                <a:solidFill>
                  <a:srgbClr val="002F55"/>
                </a:solidFill>
                <a:latin typeface="Arial"/>
                <a:cs typeface="Arial"/>
              </a:rPr>
              <a:t>decision  regarding, it is important to understand all of the  options available both while </a:t>
            </a:r>
            <a:r>
              <a:rPr dirty="0" sz="1600" spc="5">
                <a:solidFill>
                  <a:srgbClr val="002F55"/>
                </a:solidFill>
                <a:latin typeface="Arial"/>
                <a:cs typeface="Arial"/>
              </a:rPr>
              <a:t>you </a:t>
            </a:r>
            <a:r>
              <a:rPr dirty="0" sz="1600">
                <a:solidFill>
                  <a:srgbClr val="002F55"/>
                </a:solidFill>
                <a:latin typeface="Arial"/>
                <a:cs typeface="Arial"/>
              </a:rPr>
              <a:t>are working  </a:t>
            </a:r>
            <a:r>
              <a:rPr dirty="0" sz="1600" spc="5">
                <a:solidFill>
                  <a:srgbClr val="002F55"/>
                </a:solidFill>
                <a:latin typeface="Arial"/>
                <a:cs typeface="Arial"/>
              </a:rPr>
              <a:t>and when you</a:t>
            </a:r>
            <a:r>
              <a:rPr dirty="0" sz="1600" spc="-15">
                <a:solidFill>
                  <a:srgbClr val="002F55"/>
                </a:solidFill>
                <a:latin typeface="Arial"/>
                <a:cs typeface="Arial"/>
              </a:rPr>
              <a:t> </a:t>
            </a:r>
            <a:r>
              <a:rPr dirty="0" sz="1600">
                <a:solidFill>
                  <a:srgbClr val="002F55"/>
                </a:solidFill>
                <a:latin typeface="Arial"/>
                <a:cs typeface="Arial"/>
              </a:rPr>
              <a:t>retire.</a:t>
            </a:r>
            <a:endParaRPr sz="1600">
              <a:latin typeface="Arial"/>
              <a:cs typeface="Arial"/>
            </a:endParaRPr>
          </a:p>
          <a:p>
            <a:pPr>
              <a:lnSpc>
                <a:spcPct val="100000"/>
              </a:lnSpc>
              <a:spcBef>
                <a:spcPts val="10"/>
              </a:spcBef>
            </a:pPr>
            <a:endParaRPr sz="1950">
              <a:latin typeface="Times New Roman"/>
              <a:cs typeface="Times New Roman"/>
            </a:endParaRPr>
          </a:p>
          <a:p>
            <a:pPr marL="12700" marR="75565">
              <a:lnSpc>
                <a:spcPct val="117200"/>
              </a:lnSpc>
            </a:pPr>
            <a:r>
              <a:rPr dirty="0" sz="1600" spc="5">
                <a:solidFill>
                  <a:srgbClr val="002F55"/>
                </a:solidFill>
                <a:latin typeface="Arial"/>
                <a:cs typeface="Arial"/>
              </a:rPr>
              <a:t>There </a:t>
            </a:r>
            <a:r>
              <a:rPr dirty="0" sz="1600">
                <a:solidFill>
                  <a:srgbClr val="002F55"/>
                </a:solidFill>
                <a:latin typeface="Arial"/>
                <a:cs typeface="Arial"/>
              </a:rPr>
              <a:t>is not </a:t>
            </a:r>
            <a:r>
              <a:rPr dirty="0" sz="1600" spc="5">
                <a:solidFill>
                  <a:srgbClr val="002F55"/>
                </a:solidFill>
                <a:latin typeface="Arial"/>
                <a:cs typeface="Arial"/>
              </a:rPr>
              <a:t>a </a:t>
            </a:r>
            <a:r>
              <a:rPr dirty="0" sz="1600">
                <a:solidFill>
                  <a:srgbClr val="002F55"/>
                </a:solidFill>
                <a:latin typeface="Arial"/>
                <a:cs typeface="Arial"/>
              </a:rPr>
              <a:t>"one size fits all" solution </a:t>
            </a:r>
            <a:r>
              <a:rPr dirty="0" sz="1600" spc="5">
                <a:solidFill>
                  <a:srgbClr val="002F55"/>
                </a:solidFill>
                <a:latin typeface="Arial"/>
                <a:cs typeface="Arial"/>
              </a:rPr>
              <a:t>when </a:t>
            </a:r>
            <a:r>
              <a:rPr dirty="0" sz="1600">
                <a:solidFill>
                  <a:srgbClr val="002F55"/>
                </a:solidFill>
                <a:latin typeface="Arial"/>
                <a:cs typeface="Arial"/>
              </a:rPr>
              <a:t>it  </a:t>
            </a:r>
            <a:r>
              <a:rPr dirty="0" sz="1600" spc="5">
                <a:solidFill>
                  <a:srgbClr val="002F55"/>
                </a:solidFill>
                <a:latin typeface="Arial"/>
                <a:cs typeface="Arial"/>
              </a:rPr>
              <a:t>comes </a:t>
            </a:r>
            <a:r>
              <a:rPr dirty="0" sz="1600">
                <a:solidFill>
                  <a:srgbClr val="002F55"/>
                </a:solidFill>
                <a:latin typeface="Arial"/>
                <a:cs typeface="Arial"/>
              </a:rPr>
              <a:t>to choosing the appropriate </a:t>
            </a:r>
            <a:r>
              <a:rPr dirty="0" sz="1600" spc="5">
                <a:solidFill>
                  <a:srgbClr val="002F55"/>
                </a:solidFill>
                <a:latin typeface="Arial"/>
                <a:cs typeface="Arial"/>
              </a:rPr>
              <a:t>TSP  </a:t>
            </a:r>
            <a:r>
              <a:rPr dirty="0" sz="1600">
                <a:solidFill>
                  <a:srgbClr val="002F55"/>
                </a:solidFill>
                <a:latin typeface="Arial"/>
                <a:cs typeface="Arial"/>
              </a:rPr>
              <a:t>distribution option. </a:t>
            </a:r>
            <a:r>
              <a:rPr dirty="0" sz="1600" spc="5">
                <a:solidFill>
                  <a:srgbClr val="002F55"/>
                </a:solidFill>
                <a:latin typeface="Arial"/>
                <a:cs typeface="Arial"/>
              </a:rPr>
              <a:t>Many </a:t>
            </a:r>
            <a:r>
              <a:rPr dirty="0" sz="1600">
                <a:solidFill>
                  <a:srgbClr val="002F55"/>
                </a:solidFill>
                <a:latin typeface="Arial"/>
                <a:cs typeface="Arial"/>
              </a:rPr>
              <a:t>questions </a:t>
            </a:r>
            <a:r>
              <a:rPr dirty="0" sz="1600" spc="5">
                <a:solidFill>
                  <a:srgbClr val="002F55"/>
                </a:solidFill>
                <a:latin typeface="Arial"/>
                <a:cs typeface="Arial"/>
              </a:rPr>
              <a:t>need </a:t>
            </a:r>
            <a:r>
              <a:rPr dirty="0" sz="1600">
                <a:solidFill>
                  <a:srgbClr val="002F55"/>
                </a:solidFill>
                <a:latin typeface="Arial"/>
                <a:cs typeface="Arial"/>
              </a:rPr>
              <a:t>to </a:t>
            </a:r>
            <a:r>
              <a:rPr dirty="0" sz="1600" spc="5">
                <a:solidFill>
                  <a:srgbClr val="002F55"/>
                </a:solidFill>
                <a:latin typeface="Arial"/>
                <a:cs typeface="Arial"/>
              </a:rPr>
              <a:t>be  answered and many </a:t>
            </a:r>
            <a:r>
              <a:rPr dirty="0" sz="1600">
                <a:solidFill>
                  <a:srgbClr val="002F55"/>
                </a:solidFill>
                <a:latin typeface="Arial"/>
                <a:cs typeface="Arial"/>
              </a:rPr>
              <a:t>factors </a:t>
            </a:r>
            <a:r>
              <a:rPr dirty="0" sz="1600" spc="5">
                <a:solidFill>
                  <a:srgbClr val="002F55"/>
                </a:solidFill>
                <a:latin typeface="Arial"/>
                <a:cs typeface="Arial"/>
              </a:rPr>
              <a:t>need </a:t>
            </a:r>
            <a:r>
              <a:rPr dirty="0" sz="1600">
                <a:solidFill>
                  <a:srgbClr val="002F55"/>
                </a:solidFill>
                <a:latin typeface="Arial"/>
                <a:cs typeface="Arial"/>
              </a:rPr>
              <a:t>to </a:t>
            </a:r>
            <a:r>
              <a:rPr dirty="0" sz="1600" spc="5">
                <a:solidFill>
                  <a:srgbClr val="002F55"/>
                </a:solidFill>
                <a:latin typeface="Arial"/>
                <a:cs typeface="Arial"/>
              </a:rPr>
              <a:t>be  </a:t>
            </a:r>
            <a:r>
              <a:rPr dirty="0" sz="1600">
                <a:solidFill>
                  <a:srgbClr val="002F55"/>
                </a:solidFill>
                <a:latin typeface="Arial"/>
                <a:cs typeface="Arial"/>
              </a:rPr>
              <a:t>considered before </a:t>
            </a:r>
            <a:r>
              <a:rPr dirty="0" sz="1600" spc="5">
                <a:solidFill>
                  <a:srgbClr val="002F55"/>
                </a:solidFill>
                <a:latin typeface="Arial"/>
                <a:cs typeface="Arial"/>
              </a:rPr>
              <a:t>recommending </a:t>
            </a:r>
            <a:r>
              <a:rPr dirty="0" sz="1600">
                <a:solidFill>
                  <a:srgbClr val="002F55"/>
                </a:solidFill>
                <a:latin typeface="Arial"/>
                <a:cs typeface="Arial"/>
              </a:rPr>
              <a:t>the </a:t>
            </a:r>
            <a:r>
              <a:rPr dirty="0" sz="1600" spc="5">
                <a:solidFill>
                  <a:srgbClr val="002F55"/>
                </a:solidFill>
                <a:latin typeface="Arial"/>
                <a:cs typeface="Arial"/>
              </a:rPr>
              <a:t>most  </a:t>
            </a:r>
            <a:r>
              <a:rPr dirty="0" sz="1600">
                <a:solidFill>
                  <a:srgbClr val="002F55"/>
                </a:solidFill>
                <a:latin typeface="Arial"/>
                <a:cs typeface="Arial"/>
              </a:rPr>
              <a:t>suitable solution for</a:t>
            </a:r>
            <a:r>
              <a:rPr dirty="0" sz="1600" spc="-5">
                <a:solidFill>
                  <a:srgbClr val="002F55"/>
                </a:solidFill>
                <a:latin typeface="Arial"/>
                <a:cs typeface="Arial"/>
              </a:rPr>
              <a:t> </a:t>
            </a:r>
            <a:r>
              <a:rPr dirty="0" sz="1600">
                <a:solidFill>
                  <a:srgbClr val="002F55"/>
                </a:solidFill>
                <a:latin typeface="Arial"/>
                <a:cs typeface="Arial"/>
              </a:rPr>
              <a:t>you.</a:t>
            </a:r>
            <a:endParaRPr sz="16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100" rIns="0" bIns="0" rtlCol="0" vert="horz">
            <a:spAutoFit/>
          </a:bodyPr>
          <a:lstStyle/>
          <a:p>
            <a:pPr marL="1108075" marR="5080">
              <a:lnSpc>
                <a:spcPts val="2770"/>
              </a:lnSpc>
              <a:spcBef>
                <a:spcPts val="300"/>
              </a:spcBef>
            </a:pPr>
            <a:r>
              <a:rPr dirty="0" spc="5"/>
              <a:t>Neglecting to save</a:t>
            </a:r>
            <a:r>
              <a:rPr dirty="0" spc="-65"/>
              <a:t> </a:t>
            </a:r>
            <a:r>
              <a:rPr dirty="0" spc="5"/>
              <a:t>and  plan well enough for  retirement</a:t>
            </a:r>
          </a:p>
        </p:txBody>
      </p:sp>
      <p:sp>
        <p:nvSpPr>
          <p:cNvPr id="3" name="object 3"/>
          <p:cNvSpPr txBox="1"/>
          <p:nvPr/>
        </p:nvSpPr>
        <p:spPr>
          <a:xfrm>
            <a:off x="117971" y="302958"/>
            <a:ext cx="964565" cy="1007110"/>
          </a:xfrm>
          <a:prstGeom prst="rect">
            <a:avLst/>
          </a:prstGeom>
        </p:spPr>
        <p:txBody>
          <a:bodyPr wrap="square" lIns="0" tIns="17780" rIns="0" bIns="0" rtlCol="0" vert="horz">
            <a:spAutoFit/>
          </a:bodyPr>
          <a:lstStyle/>
          <a:p>
            <a:pPr marL="12700">
              <a:lnSpc>
                <a:spcPct val="100000"/>
              </a:lnSpc>
              <a:spcBef>
                <a:spcPts val="140"/>
              </a:spcBef>
            </a:pPr>
            <a:r>
              <a:rPr dirty="0" sz="6400" spc="135">
                <a:solidFill>
                  <a:srgbClr val="E1221A"/>
                </a:solidFill>
                <a:latin typeface="Arial"/>
                <a:cs typeface="Arial"/>
              </a:rPr>
              <a:t>#5</a:t>
            </a:r>
            <a:endParaRPr sz="6400">
              <a:latin typeface="Arial"/>
              <a:cs typeface="Arial"/>
            </a:endParaRPr>
          </a:p>
        </p:txBody>
      </p:sp>
      <p:sp>
        <p:nvSpPr>
          <p:cNvPr id="4" name="object 4"/>
          <p:cNvSpPr txBox="1">
            <a:spLocks noGrp="1"/>
          </p:cNvSpPr>
          <p:nvPr>
            <p:ph type="body" idx="1"/>
          </p:nvPr>
        </p:nvSpPr>
        <p:spPr>
          <a:prstGeom prst="rect"/>
        </p:spPr>
        <p:txBody>
          <a:bodyPr wrap="square" lIns="0" tIns="12065" rIns="0" bIns="0" rtlCol="0" vert="horz">
            <a:spAutoFit/>
          </a:bodyPr>
          <a:lstStyle/>
          <a:p>
            <a:pPr marL="78740" marR="131445">
              <a:lnSpc>
                <a:spcPct val="117200"/>
              </a:lnSpc>
              <a:spcBef>
                <a:spcPts val="95"/>
              </a:spcBef>
            </a:pPr>
            <a:r>
              <a:rPr dirty="0" spc="5"/>
              <a:t>When </a:t>
            </a:r>
            <a:r>
              <a:rPr dirty="0"/>
              <a:t>performing </a:t>
            </a:r>
            <a:r>
              <a:rPr dirty="0" spc="5"/>
              <a:t>a </a:t>
            </a:r>
            <a:r>
              <a:rPr dirty="0"/>
              <a:t>personalized benefits </a:t>
            </a:r>
            <a:r>
              <a:rPr dirty="0" spc="5"/>
              <a:t>and  </a:t>
            </a:r>
            <a:r>
              <a:rPr dirty="0"/>
              <a:t>retirement analysis, </a:t>
            </a:r>
            <a:r>
              <a:rPr dirty="0" spc="5"/>
              <a:t>we </a:t>
            </a:r>
            <a:r>
              <a:rPr dirty="0"/>
              <a:t>typically </a:t>
            </a:r>
            <a:r>
              <a:rPr dirty="0" spc="5"/>
              <a:t>see </a:t>
            </a:r>
            <a:r>
              <a:rPr dirty="0"/>
              <a:t>federal  </a:t>
            </a:r>
            <a:r>
              <a:rPr dirty="0" spc="5"/>
              <a:t>employees </a:t>
            </a:r>
            <a:r>
              <a:rPr dirty="0"/>
              <a:t>taking </a:t>
            </a:r>
            <a:r>
              <a:rPr dirty="0" spc="5"/>
              <a:t>home 50-70% </a:t>
            </a:r>
            <a:r>
              <a:rPr dirty="0"/>
              <a:t>of their pre-  retirement income. For </a:t>
            </a:r>
            <a:r>
              <a:rPr dirty="0" spc="5"/>
              <a:t>most </a:t>
            </a:r>
            <a:r>
              <a:rPr dirty="0"/>
              <a:t>this </a:t>
            </a:r>
            <a:r>
              <a:rPr dirty="0" spc="5"/>
              <a:t>amount </a:t>
            </a:r>
            <a:r>
              <a:rPr dirty="0"/>
              <a:t>will  not </a:t>
            </a:r>
            <a:r>
              <a:rPr dirty="0" spc="5"/>
              <a:t>be </a:t>
            </a:r>
            <a:r>
              <a:rPr dirty="0"/>
              <a:t>adequate. </a:t>
            </a:r>
            <a:r>
              <a:rPr dirty="0" spc="5"/>
              <a:t>The employee </a:t>
            </a:r>
            <a:r>
              <a:rPr dirty="0"/>
              <a:t>will </a:t>
            </a:r>
            <a:r>
              <a:rPr dirty="0" spc="5"/>
              <a:t>have </a:t>
            </a:r>
            <a:r>
              <a:rPr dirty="0"/>
              <a:t>two  options if they continue </a:t>
            </a:r>
            <a:r>
              <a:rPr dirty="0" spc="5"/>
              <a:t>on </a:t>
            </a:r>
            <a:r>
              <a:rPr dirty="0"/>
              <a:t>their current path:  drastically reduce their lifestyle in retirement or  continue working. In order to avoid this  shortfall, </a:t>
            </a:r>
            <a:r>
              <a:rPr dirty="0" spc="5"/>
              <a:t>a </a:t>
            </a:r>
            <a:r>
              <a:rPr dirty="0"/>
              <a:t>supplemental retirement plan  specifically designed for federal </a:t>
            </a:r>
            <a:r>
              <a:rPr dirty="0" spc="5"/>
              <a:t>employees may  be </a:t>
            </a:r>
            <a:r>
              <a:rPr dirty="0"/>
              <a:t>the best</a:t>
            </a:r>
            <a:r>
              <a:rPr dirty="0" spc="-10"/>
              <a:t> </a:t>
            </a:r>
            <a:r>
              <a:rPr dirty="0"/>
              <a:t>solution.</a:t>
            </a:r>
          </a:p>
          <a:p>
            <a:pPr marL="45720">
              <a:lnSpc>
                <a:spcPct val="100000"/>
              </a:lnSpc>
              <a:spcBef>
                <a:spcPts val="50"/>
              </a:spcBef>
            </a:pPr>
            <a:endParaRPr sz="2200">
              <a:latin typeface="Times New Roman"/>
              <a:cs typeface="Times New Roman"/>
            </a:endParaRPr>
          </a:p>
          <a:p>
            <a:pPr marL="78740">
              <a:lnSpc>
                <a:spcPct val="100000"/>
              </a:lnSpc>
            </a:pPr>
            <a:r>
              <a:rPr dirty="0" spc="5"/>
              <a:t>To see where you </a:t>
            </a:r>
            <a:r>
              <a:rPr dirty="0"/>
              <a:t>currently stand </a:t>
            </a:r>
            <a:r>
              <a:rPr dirty="0" spc="5"/>
              <a:t>and how</a:t>
            </a:r>
            <a:r>
              <a:rPr dirty="0" spc="-50"/>
              <a:t> </a:t>
            </a:r>
            <a:r>
              <a:rPr dirty="0" spc="5"/>
              <a:t>you</a:t>
            </a:r>
          </a:p>
          <a:p>
            <a:pPr marL="67945" marR="813435" indent="10795">
              <a:lnSpc>
                <a:spcPts val="1720"/>
              </a:lnSpc>
              <a:spcBef>
                <a:spcPts val="555"/>
              </a:spcBef>
            </a:pPr>
            <a:r>
              <a:rPr dirty="0"/>
              <a:t>are trending towards retirement, visit our  complimentary</a:t>
            </a:r>
            <a:r>
              <a:rPr dirty="0" spc="-5"/>
              <a:t> </a:t>
            </a:r>
            <a:r>
              <a:rPr dirty="0"/>
              <a:t>benefits</a:t>
            </a:r>
          </a:p>
          <a:p>
            <a:pPr marL="58419" marR="5080">
              <a:lnSpc>
                <a:spcPct val="101200"/>
              </a:lnSpc>
              <a:spcBef>
                <a:spcPts val="65"/>
              </a:spcBef>
            </a:pPr>
            <a:r>
              <a:rPr dirty="0"/>
              <a:t>website (www.federalbenefitplanconsultants.com)  to request your</a:t>
            </a:r>
            <a:r>
              <a:rPr dirty="0" spc="10"/>
              <a:t> </a:t>
            </a:r>
            <a:r>
              <a:rPr dirty="0"/>
              <a:t>evaluation.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100" rIns="0" bIns="0" rtlCol="0" vert="horz">
            <a:spAutoFit/>
          </a:bodyPr>
          <a:lstStyle/>
          <a:p>
            <a:pPr marL="1108075" marR="5080">
              <a:lnSpc>
                <a:spcPts val="2770"/>
              </a:lnSpc>
              <a:spcBef>
                <a:spcPts val="300"/>
              </a:spcBef>
            </a:pPr>
            <a:r>
              <a:rPr dirty="0" spc="5"/>
              <a:t>Foregoing the</a:t>
            </a:r>
            <a:r>
              <a:rPr dirty="0" spc="-60"/>
              <a:t> </a:t>
            </a:r>
            <a:r>
              <a:rPr dirty="0" spc="5"/>
              <a:t>opportunity  to purchase back prior  military</a:t>
            </a:r>
            <a:r>
              <a:rPr dirty="0" spc="-5"/>
              <a:t> </a:t>
            </a:r>
            <a:r>
              <a:rPr dirty="0" spc="5"/>
              <a:t>time</a:t>
            </a:r>
          </a:p>
        </p:txBody>
      </p:sp>
      <p:sp>
        <p:nvSpPr>
          <p:cNvPr id="3" name="object 3"/>
          <p:cNvSpPr txBox="1"/>
          <p:nvPr/>
        </p:nvSpPr>
        <p:spPr>
          <a:xfrm>
            <a:off x="87015" y="302958"/>
            <a:ext cx="1026794" cy="1007110"/>
          </a:xfrm>
          <a:prstGeom prst="rect">
            <a:avLst/>
          </a:prstGeom>
        </p:spPr>
        <p:txBody>
          <a:bodyPr wrap="square" lIns="0" tIns="17780" rIns="0" bIns="0" rtlCol="0" vert="horz">
            <a:spAutoFit/>
          </a:bodyPr>
          <a:lstStyle/>
          <a:p>
            <a:pPr marL="12700">
              <a:lnSpc>
                <a:spcPct val="100000"/>
              </a:lnSpc>
              <a:spcBef>
                <a:spcPts val="140"/>
              </a:spcBef>
            </a:pPr>
            <a:r>
              <a:rPr dirty="0" sz="6400" spc="380">
                <a:solidFill>
                  <a:srgbClr val="E1221A"/>
                </a:solidFill>
                <a:latin typeface="Arial"/>
                <a:cs typeface="Arial"/>
              </a:rPr>
              <a:t>#6</a:t>
            </a:r>
            <a:endParaRPr sz="6400">
              <a:latin typeface="Arial"/>
              <a:cs typeface="Arial"/>
            </a:endParaRPr>
          </a:p>
        </p:txBody>
      </p:sp>
      <p:sp>
        <p:nvSpPr>
          <p:cNvPr id="4" name="object 4"/>
          <p:cNvSpPr txBox="1"/>
          <p:nvPr/>
        </p:nvSpPr>
        <p:spPr>
          <a:xfrm>
            <a:off x="225425" y="1856981"/>
            <a:ext cx="4286250" cy="5168900"/>
          </a:xfrm>
          <a:prstGeom prst="rect">
            <a:avLst/>
          </a:prstGeom>
        </p:spPr>
        <p:txBody>
          <a:bodyPr wrap="square" lIns="0" tIns="12065" rIns="0" bIns="0" rtlCol="0" vert="horz">
            <a:spAutoFit/>
          </a:bodyPr>
          <a:lstStyle/>
          <a:p>
            <a:pPr marL="12700" marR="94615">
              <a:lnSpc>
                <a:spcPct val="117200"/>
              </a:lnSpc>
              <a:spcBef>
                <a:spcPts val="95"/>
              </a:spcBef>
            </a:pPr>
            <a:r>
              <a:rPr dirty="0" sz="1600">
                <a:solidFill>
                  <a:srgbClr val="002F55"/>
                </a:solidFill>
                <a:latin typeface="Arial"/>
                <a:cs typeface="Arial"/>
              </a:rPr>
              <a:t>If </a:t>
            </a:r>
            <a:r>
              <a:rPr dirty="0" sz="1600" spc="5">
                <a:solidFill>
                  <a:srgbClr val="002F55"/>
                </a:solidFill>
                <a:latin typeface="Arial"/>
                <a:cs typeface="Arial"/>
              </a:rPr>
              <a:t>you </a:t>
            </a:r>
            <a:r>
              <a:rPr dirty="0" sz="1600">
                <a:solidFill>
                  <a:srgbClr val="002F55"/>
                </a:solidFill>
                <a:latin typeface="Arial"/>
                <a:cs typeface="Arial"/>
              </a:rPr>
              <a:t>served in the </a:t>
            </a:r>
            <a:r>
              <a:rPr dirty="0" sz="1600" spc="5">
                <a:solidFill>
                  <a:srgbClr val="002F55"/>
                </a:solidFill>
                <a:latin typeface="Arial"/>
                <a:cs typeface="Arial"/>
              </a:rPr>
              <a:t>Armed </a:t>
            </a:r>
            <a:r>
              <a:rPr dirty="0" sz="1600">
                <a:solidFill>
                  <a:srgbClr val="002F55"/>
                </a:solidFill>
                <a:latin typeface="Arial"/>
                <a:cs typeface="Arial"/>
              </a:rPr>
              <a:t>Forces </a:t>
            </a:r>
            <a:r>
              <a:rPr dirty="0" sz="1600" spc="5">
                <a:solidFill>
                  <a:srgbClr val="002F55"/>
                </a:solidFill>
                <a:latin typeface="Arial"/>
                <a:cs typeface="Arial"/>
              </a:rPr>
              <a:t>and </a:t>
            </a:r>
            <a:r>
              <a:rPr dirty="0" sz="1600">
                <a:solidFill>
                  <a:srgbClr val="002F55"/>
                </a:solidFill>
                <a:latin typeface="Arial"/>
                <a:cs typeface="Arial"/>
              </a:rPr>
              <a:t>did not  accrue </a:t>
            </a:r>
            <a:r>
              <a:rPr dirty="0" sz="1600" spc="5">
                <a:solidFill>
                  <a:srgbClr val="002F55"/>
                </a:solidFill>
                <a:latin typeface="Arial"/>
                <a:cs typeface="Arial"/>
              </a:rPr>
              <a:t>enough </a:t>
            </a:r>
            <a:r>
              <a:rPr dirty="0" sz="1600">
                <a:solidFill>
                  <a:srgbClr val="002F55"/>
                </a:solidFill>
                <a:latin typeface="Arial"/>
                <a:cs typeface="Arial"/>
              </a:rPr>
              <a:t>time to </a:t>
            </a:r>
            <a:r>
              <a:rPr dirty="0" sz="1600" spc="5">
                <a:solidFill>
                  <a:srgbClr val="002F55"/>
                </a:solidFill>
                <a:latin typeface="Arial"/>
                <a:cs typeface="Arial"/>
              </a:rPr>
              <a:t>be </a:t>
            </a:r>
            <a:r>
              <a:rPr dirty="0" sz="1600">
                <a:solidFill>
                  <a:srgbClr val="002F55"/>
                </a:solidFill>
                <a:latin typeface="Arial"/>
                <a:cs typeface="Arial"/>
              </a:rPr>
              <a:t>eligible for </a:t>
            </a:r>
            <a:r>
              <a:rPr dirty="0" sz="1600" spc="5">
                <a:solidFill>
                  <a:srgbClr val="002F55"/>
                </a:solidFill>
                <a:latin typeface="Arial"/>
                <a:cs typeface="Arial"/>
              </a:rPr>
              <a:t>a </a:t>
            </a:r>
            <a:r>
              <a:rPr dirty="0" sz="1600">
                <a:solidFill>
                  <a:srgbClr val="002F55"/>
                </a:solidFill>
                <a:latin typeface="Arial"/>
                <a:cs typeface="Arial"/>
              </a:rPr>
              <a:t>military  pension, </a:t>
            </a:r>
            <a:r>
              <a:rPr dirty="0" sz="1600" spc="5">
                <a:solidFill>
                  <a:srgbClr val="002F55"/>
                </a:solidFill>
                <a:latin typeface="Arial"/>
                <a:cs typeface="Arial"/>
              </a:rPr>
              <a:t>you can </a:t>
            </a:r>
            <a:r>
              <a:rPr dirty="0" sz="1600">
                <a:solidFill>
                  <a:srgbClr val="002F55"/>
                </a:solidFill>
                <a:latin typeface="Arial"/>
                <a:cs typeface="Arial"/>
              </a:rPr>
              <a:t>purchase that time </a:t>
            </a:r>
            <a:r>
              <a:rPr dirty="0" sz="1600" spc="5">
                <a:solidFill>
                  <a:srgbClr val="002F55"/>
                </a:solidFill>
                <a:latin typeface="Arial"/>
                <a:cs typeface="Arial"/>
              </a:rPr>
              <a:t>back and  have </a:t>
            </a:r>
            <a:r>
              <a:rPr dirty="0" sz="1600">
                <a:solidFill>
                  <a:srgbClr val="002F55"/>
                </a:solidFill>
                <a:latin typeface="Arial"/>
                <a:cs typeface="Arial"/>
              </a:rPr>
              <a:t>it count towards your federal retirement  calculation. In order to get credit, </a:t>
            </a:r>
            <a:r>
              <a:rPr dirty="0" sz="1600" spc="5">
                <a:solidFill>
                  <a:srgbClr val="002F55"/>
                </a:solidFill>
                <a:latin typeface="Arial"/>
                <a:cs typeface="Arial"/>
              </a:rPr>
              <a:t>you must  make </a:t>
            </a:r>
            <a:r>
              <a:rPr dirty="0" sz="1600">
                <a:solidFill>
                  <a:srgbClr val="002F55"/>
                </a:solidFill>
                <a:latin typeface="Arial"/>
                <a:cs typeface="Arial"/>
              </a:rPr>
              <a:t>your full deposit prior to</a:t>
            </a:r>
            <a:r>
              <a:rPr dirty="0" sz="1600" spc="10">
                <a:solidFill>
                  <a:srgbClr val="002F55"/>
                </a:solidFill>
                <a:latin typeface="Arial"/>
                <a:cs typeface="Arial"/>
              </a:rPr>
              <a:t> </a:t>
            </a:r>
            <a:r>
              <a:rPr dirty="0" sz="1600">
                <a:solidFill>
                  <a:srgbClr val="002F55"/>
                </a:solidFill>
                <a:latin typeface="Arial"/>
                <a:cs typeface="Arial"/>
              </a:rPr>
              <a:t>retirement.</a:t>
            </a:r>
            <a:endParaRPr sz="1600">
              <a:latin typeface="Arial"/>
              <a:cs typeface="Arial"/>
            </a:endParaRPr>
          </a:p>
          <a:p>
            <a:pPr>
              <a:lnSpc>
                <a:spcPct val="100000"/>
              </a:lnSpc>
              <a:spcBef>
                <a:spcPts val="50"/>
              </a:spcBef>
            </a:pPr>
            <a:endParaRPr sz="2200">
              <a:latin typeface="Times New Roman"/>
              <a:cs typeface="Times New Roman"/>
            </a:endParaRPr>
          </a:p>
          <a:p>
            <a:pPr marL="12700">
              <a:lnSpc>
                <a:spcPct val="100000"/>
              </a:lnSpc>
            </a:pPr>
            <a:r>
              <a:rPr dirty="0" sz="1600" spc="5">
                <a:solidFill>
                  <a:srgbClr val="002F55"/>
                </a:solidFill>
                <a:latin typeface="Arial"/>
                <a:cs typeface="Arial"/>
              </a:rPr>
              <a:t>To </a:t>
            </a:r>
            <a:r>
              <a:rPr dirty="0" sz="1600">
                <a:solidFill>
                  <a:srgbClr val="002F55"/>
                </a:solidFill>
                <a:latin typeface="Arial"/>
                <a:cs typeface="Arial"/>
              </a:rPr>
              <a:t>request your deposit</a:t>
            </a:r>
            <a:r>
              <a:rPr dirty="0" sz="1600" spc="-5">
                <a:solidFill>
                  <a:srgbClr val="002F55"/>
                </a:solidFill>
                <a:latin typeface="Arial"/>
                <a:cs typeface="Arial"/>
              </a:rPr>
              <a:t> </a:t>
            </a:r>
            <a:r>
              <a:rPr dirty="0" sz="1600">
                <a:solidFill>
                  <a:srgbClr val="002F55"/>
                </a:solidFill>
                <a:latin typeface="Arial"/>
                <a:cs typeface="Arial"/>
              </a:rPr>
              <a:t>amount:</a:t>
            </a:r>
            <a:endParaRPr sz="1600">
              <a:latin typeface="Arial"/>
              <a:cs typeface="Arial"/>
            </a:endParaRPr>
          </a:p>
          <a:p>
            <a:pPr marL="409575" indent="-113030">
              <a:lnSpc>
                <a:spcPct val="100000"/>
              </a:lnSpc>
              <a:spcBef>
                <a:spcPts val="330"/>
              </a:spcBef>
              <a:buChar char="-"/>
              <a:tabLst>
                <a:tab pos="421640" algn="l"/>
              </a:tabLst>
            </a:pPr>
            <a:r>
              <a:rPr dirty="0" sz="1600" spc="5">
                <a:solidFill>
                  <a:srgbClr val="002F55"/>
                </a:solidFill>
                <a:latin typeface="Arial"/>
                <a:cs typeface="Arial"/>
              </a:rPr>
              <a:t>Complete Form </a:t>
            </a:r>
            <a:r>
              <a:rPr dirty="0" sz="1600">
                <a:solidFill>
                  <a:srgbClr val="002F55"/>
                </a:solidFill>
                <a:latin typeface="Arial"/>
                <a:cs typeface="Arial"/>
              </a:rPr>
              <a:t>RI</a:t>
            </a:r>
            <a:r>
              <a:rPr dirty="0" sz="1600" spc="-20">
                <a:solidFill>
                  <a:srgbClr val="002F55"/>
                </a:solidFill>
                <a:latin typeface="Arial"/>
                <a:cs typeface="Arial"/>
              </a:rPr>
              <a:t> </a:t>
            </a:r>
            <a:r>
              <a:rPr dirty="0" sz="1600">
                <a:solidFill>
                  <a:srgbClr val="002F55"/>
                </a:solidFill>
                <a:latin typeface="Arial"/>
                <a:cs typeface="Arial"/>
              </a:rPr>
              <a:t>20-97</a:t>
            </a:r>
            <a:endParaRPr sz="1600">
              <a:latin typeface="Arial"/>
              <a:cs typeface="Arial"/>
            </a:endParaRPr>
          </a:p>
          <a:p>
            <a:pPr marL="409575" marR="322580" indent="-113030">
              <a:lnSpc>
                <a:spcPct val="117200"/>
              </a:lnSpc>
              <a:buChar char="-"/>
              <a:tabLst>
                <a:tab pos="421640" algn="l"/>
              </a:tabLst>
            </a:pPr>
            <a:r>
              <a:rPr dirty="0" sz="1600">
                <a:solidFill>
                  <a:srgbClr val="002F55"/>
                </a:solidFill>
                <a:latin typeface="Arial"/>
                <a:cs typeface="Arial"/>
              </a:rPr>
              <a:t>Attach </a:t>
            </a:r>
            <a:r>
              <a:rPr dirty="0" sz="1600" spc="5">
                <a:solidFill>
                  <a:srgbClr val="002F55"/>
                </a:solidFill>
                <a:latin typeface="Arial"/>
                <a:cs typeface="Arial"/>
              </a:rPr>
              <a:t>DD-214 </a:t>
            </a:r>
            <a:r>
              <a:rPr dirty="0" sz="1600">
                <a:solidFill>
                  <a:srgbClr val="002F55"/>
                </a:solidFill>
                <a:latin typeface="Arial"/>
                <a:cs typeface="Arial"/>
              </a:rPr>
              <a:t>to RI 20-97 </a:t>
            </a:r>
            <a:r>
              <a:rPr dirty="0" sz="1600" spc="5">
                <a:solidFill>
                  <a:srgbClr val="002F55"/>
                </a:solidFill>
                <a:latin typeface="Arial"/>
                <a:cs typeface="Arial"/>
              </a:rPr>
              <a:t>and send</a:t>
            </a:r>
            <a:r>
              <a:rPr dirty="0" sz="1600" spc="-30">
                <a:solidFill>
                  <a:srgbClr val="002F55"/>
                </a:solidFill>
                <a:latin typeface="Arial"/>
                <a:cs typeface="Arial"/>
              </a:rPr>
              <a:t> </a:t>
            </a:r>
            <a:r>
              <a:rPr dirty="0" sz="1600">
                <a:solidFill>
                  <a:srgbClr val="002F55"/>
                </a:solidFill>
                <a:latin typeface="Arial"/>
                <a:cs typeface="Arial"/>
              </a:rPr>
              <a:t>to  appropriate military finance</a:t>
            </a:r>
            <a:r>
              <a:rPr dirty="0" sz="1600" spc="5">
                <a:solidFill>
                  <a:srgbClr val="002F55"/>
                </a:solidFill>
                <a:latin typeface="Arial"/>
                <a:cs typeface="Arial"/>
              </a:rPr>
              <a:t> </a:t>
            </a:r>
            <a:r>
              <a:rPr dirty="0" sz="1600">
                <a:solidFill>
                  <a:srgbClr val="002F55"/>
                </a:solidFill>
                <a:latin typeface="Arial"/>
                <a:cs typeface="Arial"/>
              </a:rPr>
              <a:t>center</a:t>
            </a:r>
            <a:endParaRPr sz="1600">
              <a:latin typeface="Arial"/>
              <a:cs typeface="Arial"/>
            </a:endParaRPr>
          </a:p>
          <a:p>
            <a:pPr marL="409575" marR="834390" indent="-113030">
              <a:lnSpc>
                <a:spcPct val="117200"/>
              </a:lnSpc>
              <a:buChar char="-"/>
              <a:tabLst>
                <a:tab pos="421640" algn="l"/>
              </a:tabLst>
            </a:pPr>
            <a:r>
              <a:rPr dirty="0" sz="1600" spc="5">
                <a:solidFill>
                  <a:srgbClr val="002F55"/>
                </a:solidFill>
                <a:latin typeface="Arial"/>
                <a:cs typeface="Arial"/>
              </a:rPr>
              <a:t>You </a:t>
            </a:r>
            <a:r>
              <a:rPr dirty="0" sz="1600">
                <a:solidFill>
                  <a:srgbClr val="002F55"/>
                </a:solidFill>
                <a:latin typeface="Arial"/>
                <a:cs typeface="Arial"/>
              </a:rPr>
              <a:t>will receive est. mil. earnings  computation</a:t>
            </a:r>
            <a:endParaRPr sz="1600">
              <a:latin typeface="Arial"/>
              <a:cs typeface="Arial"/>
            </a:endParaRPr>
          </a:p>
          <a:p>
            <a:pPr marL="409575" marR="5080" indent="-113030">
              <a:lnSpc>
                <a:spcPct val="117200"/>
              </a:lnSpc>
              <a:buChar char="-"/>
              <a:tabLst>
                <a:tab pos="421640" algn="l"/>
              </a:tabLst>
            </a:pPr>
            <a:r>
              <a:rPr dirty="0" sz="1600" spc="5">
                <a:solidFill>
                  <a:srgbClr val="002F55"/>
                </a:solidFill>
                <a:latin typeface="Arial"/>
                <a:cs typeface="Arial"/>
              </a:rPr>
              <a:t>Complete SF-3108 and </a:t>
            </a:r>
            <a:r>
              <a:rPr dirty="0" sz="1600">
                <a:solidFill>
                  <a:srgbClr val="002F55"/>
                </a:solidFill>
                <a:latin typeface="Arial"/>
                <a:cs typeface="Arial"/>
              </a:rPr>
              <a:t>submit along with  RI 20-97 </a:t>
            </a:r>
            <a:r>
              <a:rPr dirty="0" sz="1600" spc="5">
                <a:solidFill>
                  <a:srgbClr val="002F55"/>
                </a:solidFill>
                <a:latin typeface="Arial"/>
                <a:cs typeface="Arial"/>
              </a:rPr>
              <a:t>and DD-214 </a:t>
            </a:r>
            <a:r>
              <a:rPr dirty="0" sz="1600">
                <a:solidFill>
                  <a:srgbClr val="002F55"/>
                </a:solidFill>
                <a:latin typeface="Arial"/>
                <a:cs typeface="Arial"/>
              </a:rPr>
              <a:t>to </a:t>
            </a:r>
            <a:r>
              <a:rPr dirty="0" sz="1600" spc="5">
                <a:solidFill>
                  <a:srgbClr val="002F55"/>
                </a:solidFill>
                <a:latin typeface="Arial"/>
                <a:cs typeface="Arial"/>
              </a:rPr>
              <a:t>HR </a:t>
            </a:r>
            <a:r>
              <a:rPr dirty="0" sz="1600">
                <a:solidFill>
                  <a:srgbClr val="002F55"/>
                </a:solidFill>
                <a:latin typeface="Arial"/>
                <a:cs typeface="Arial"/>
              </a:rPr>
              <a:t>for</a:t>
            </a:r>
            <a:r>
              <a:rPr dirty="0" sz="1600" spc="-10">
                <a:solidFill>
                  <a:srgbClr val="002F55"/>
                </a:solidFill>
                <a:latin typeface="Arial"/>
                <a:cs typeface="Arial"/>
              </a:rPr>
              <a:t> </a:t>
            </a:r>
            <a:r>
              <a:rPr dirty="0" sz="1600">
                <a:solidFill>
                  <a:srgbClr val="002F55"/>
                </a:solidFill>
                <a:latin typeface="Arial"/>
                <a:cs typeface="Arial"/>
              </a:rPr>
              <a:t>processing</a:t>
            </a:r>
            <a:endParaRPr sz="1600">
              <a:latin typeface="Arial"/>
              <a:cs typeface="Arial"/>
            </a:endParaRPr>
          </a:p>
          <a:p>
            <a:pPr marL="409575" marR="175260" indent="-113030">
              <a:lnSpc>
                <a:spcPct val="117200"/>
              </a:lnSpc>
              <a:buChar char="-"/>
              <a:tabLst>
                <a:tab pos="421640" algn="l"/>
              </a:tabLst>
            </a:pPr>
            <a:r>
              <a:rPr dirty="0" sz="1600" spc="5">
                <a:solidFill>
                  <a:srgbClr val="002F55"/>
                </a:solidFill>
                <a:latin typeface="Arial"/>
                <a:cs typeface="Arial"/>
              </a:rPr>
              <a:t>You </a:t>
            </a:r>
            <a:r>
              <a:rPr dirty="0" sz="1600">
                <a:solidFill>
                  <a:srgbClr val="002F55"/>
                </a:solidFill>
                <a:latin typeface="Arial"/>
                <a:cs typeface="Arial"/>
              </a:rPr>
              <a:t>will </a:t>
            </a:r>
            <a:r>
              <a:rPr dirty="0" sz="1600" spc="5">
                <a:solidFill>
                  <a:srgbClr val="002F55"/>
                </a:solidFill>
                <a:latin typeface="Arial"/>
                <a:cs typeface="Arial"/>
              </a:rPr>
              <a:t>be </a:t>
            </a:r>
            <a:r>
              <a:rPr dirty="0" sz="1600">
                <a:solidFill>
                  <a:srgbClr val="002F55"/>
                </a:solidFill>
                <a:latin typeface="Arial"/>
                <a:cs typeface="Arial"/>
              </a:rPr>
              <a:t>informed of deposit </a:t>
            </a:r>
            <a:r>
              <a:rPr dirty="0" sz="1600" spc="5">
                <a:solidFill>
                  <a:srgbClr val="002F55"/>
                </a:solidFill>
                <a:latin typeface="Arial"/>
                <a:cs typeface="Arial"/>
              </a:rPr>
              <a:t>amount  and </a:t>
            </a:r>
            <a:r>
              <a:rPr dirty="0" sz="1600">
                <a:solidFill>
                  <a:srgbClr val="002F55"/>
                </a:solidFill>
                <a:latin typeface="Arial"/>
                <a:cs typeface="Arial"/>
              </a:rPr>
              <a:t>required to </a:t>
            </a:r>
            <a:r>
              <a:rPr dirty="0" sz="1600" spc="5">
                <a:solidFill>
                  <a:srgbClr val="002F55"/>
                </a:solidFill>
                <a:latin typeface="Arial"/>
                <a:cs typeface="Arial"/>
              </a:rPr>
              <a:t>choose payment method  </a:t>
            </a:r>
            <a:r>
              <a:rPr dirty="0" sz="1600">
                <a:solidFill>
                  <a:srgbClr val="002F55"/>
                </a:solidFill>
                <a:latin typeface="Arial"/>
                <a:cs typeface="Arial"/>
              </a:rPr>
              <a:t>(check, </a:t>
            </a:r>
            <a:r>
              <a:rPr dirty="0" sz="1600" spc="5">
                <a:solidFill>
                  <a:srgbClr val="002F55"/>
                </a:solidFill>
                <a:latin typeface="Arial"/>
                <a:cs typeface="Arial"/>
              </a:rPr>
              <a:t>money </a:t>
            </a:r>
            <a:r>
              <a:rPr dirty="0" sz="1600">
                <a:solidFill>
                  <a:srgbClr val="002F55"/>
                </a:solidFill>
                <a:latin typeface="Arial"/>
                <a:cs typeface="Arial"/>
              </a:rPr>
              <a:t>order, payroll</a:t>
            </a:r>
            <a:r>
              <a:rPr dirty="0" sz="1600" spc="30">
                <a:solidFill>
                  <a:srgbClr val="002F55"/>
                </a:solidFill>
                <a:latin typeface="Arial"/>
                <a:cs typeface="Arial"/>
              </a:rPr>
              <a:t> </a:t>
            </a:r>
            <a:r>
              <a:rPr dirty="0" sz="1600">
                <a:solidFill>
                  <a:srgbClr val="002F55"/>
                </a:solidFill>
                <a:latin typeface="Arial"/>
                <a:cs typeface="Arial"/>
              </a:rPr>
              <a:t>deductions)</a:t>
            </a:r>
            <a:endParaRPr sz="1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100" rIns="0" bIns="0" rtlCol="0" vert="horz">
            <a:spAutoFit/>
          </a:bodyPr>
          <a:lstStyle/>
          <a:p>
            <a:pPr marL="1108075" marR="5080">
              <a:lnSpc>
                <a:spcPts val="2770"/>
              </a:lnSpc>
              <a:spcBef>
                <a:spcPts val="300"/>
              </a:spcBef>
            </a:pPr>
            <a:r>
              <a:rPr dirty="0" spc="5"/>
              <a:t>Making the wrong  Survivor Benefit</a:t>
            </a:r>
            <a:r>
              <a:rPr dirty="0" spc="-65"/>
              <a:t> </a:t>
            </a:r>
            <a:r>
              <a:rPr dirty="0" spc="5"/>
              <a:t>selection  in</a:t>
            </a:r>
            <a:r>
              <a:rPr dirty="0" spc="-5"/>
              <a:t> </a:t>
            </a:r>
            <a:r>
              <a:rPr dirty="0" spc="5"/>
              <a:t>retirement</a:t>
            </a:r>
          </a:p>
        </p:txBody>
      </p:sp>
      <p:sp>
        <p:nvSpPr>
          <p:cNvPr id="3" name="object 3"/>
          <p:cNvSpPr txBox="1"/>
          <p:nvPr/>
        </p:nvSpPr>
        <p:spPr>
          <a:xfrm>
            <a:off x="130323" y="302958"/>
            <a:ext cx="939800" cy="1007110"/>
          </a:xfrm>
          <a:prstGeom prst="rect">
            <a:avLst/>
          </a:prstGeom>
        </p:spPr>
        <p:txBody>
          <a:bodyPr wrap="square" lIns="0" tIns="17780" rIns="0" bIns="0" rtlCol="0" vert="horz">
            <a:spAutoFit/>
          </a:bodyPr>
          <a:lstStyle/>
          <a:p>
            <a:pPr marL="12700">
              <a:lnSpc>
                <a:spcPct val="100000"/>
              </a:lnSpc>
              <a:spcBef>
                <a:spcPts val="140"/>
              </a:spcBef>
            </a:pPr>
            <a:r>
              <a:rPr dirty="0" sz="6400" spc="40">
                <a:solidFill>
                  <a:srgbClr val="E1221A"/>
                </a:solidFill>
                <a:latin typeface="Arial"/>
                <a:cs typeface="Arial"/>
              </a:rPr>
              <a:t>#7</a:t>
            </a:r>
            <a:endParaRPr sz="6400">
              <a:latin typeface="Arial"/>
              <a:cs typeface="Arial"/>
            </a:endParaRPr>
          </a:p>
        </p:txBody>
      </p:sp>
      <p:sp>
        <p:nvSpPr>
          <p:cNvPr id="4" name="object 4"/>
          <p:cNvSpPr txBox="1"/>
          <p:nvPr/>
        </p:nvSpPr>
        <p:spPr>
          <a:xfrm>
            <a:off x="225425" y="1868373"/>
            <a:ext cx="4337685" cy="5054600"/>
          </a:xfrm>
          <a:prstGeom prst="rect">
            <a:avLst/>
          </a:prstGeom>
        </p:spPr>
        <p:txBody>
          <a:bodyPr wrap="square" lIns="0" tIns="12065" rIns="0" bIns="0" rtlCol="0" vert="horz">
            <a:spAutoFit/>
          </a:bodyPr>
          <a:lstStyle/>
          <a:p>
            <a:pPr marL="12700" marR="5080">
              <a:lnSpc>
                <a:spcPct val="115399"/>
              </a:lnSpc>
              <a:spcBef>
                <a:spcPts val="95"/>
              </a:spcBef>
            </a:pPr>
            <a:r>
              <a:rPr dirty="0" sz="1300">
                <a:solidFill>
                  <a:srgbClr val="002F55"/>
                </a:solidFill>
                <a:latin typeface="Arial"/>
                <a:cs typeface="Arial"/>
              </a:rPr>
              <a:t>The Survivor's Benefit Plan (SBP) allows your spouse to  continue receiving a percentage of your pension in the  event you die first in retirement. To provide this benefit you  will receive a reduced retirement annuity. In our opinion,  this is a very poor piece of life insurance. Think about it  logically. </a:t>
            </a:r>
            <a:r>
              <a:rPr dirty="0" sz="1300" spc="5">
                <a:solidFill>
                  <a:srgbClr val="002F55"/>
                </a:solidFill>
                <a:latin typeface="Arial"/>
                <a:cs typeface="Arial"/>
              </a:rPr>
              <a:t>A </a:t>
            </a:r>
            <a:r>
              <a:rPr dirty="0" sz="1300">
                <a:solidFill>
                  <a:srgbClr val="002F55"/>
                </a:solidFill>
                <a:latin typeface="Arial"/>
                <a:cs typeface="Arial"/>
              </a:rPr>
              <a:t>premium is paid (reduced pension). If you die  first, your spouse gets a death benefit (DB). However,  unlike traditional life insurance, this </a:t>
            </a:r>
            <a:r>
              <a:rPr dirty="0" sz="1300" spc="5">
                <a:solidFill>
                  <a:srgbClr val="002F55"/>
                </a:solidFill>
                <a:latin typeface="Arial"/>
                <a:cs typeface="Arial"/>
              </a:rPr>
              <a:t>DB </a:t>
            </a:r>
            <a:r>
              <a:rPr dirty="0" sz="1300">
                <a:solidFill>
                  <a:srgbClr val="002F55"/>
                </a:solidFill>
                <a:latin typeface="Arial"/>
                <a:cs typeface="Arial"/>
              </a:rPr>
              <a:t>is taxable and paid  to your spouse monthly instead of in a lump</a:t>
            </a:r>
            <a:r>
              <a:rPr dirty="0" sz="1300" spc="15">
                <a:solidFill>
                  <a:srgbClr val="002F55"/>
                </a:solidFill>
                <a:latin typeface="Arial"/>
                <a:cs typeface="Arial"/>
              </a:rPr>
              <a:t> </a:t>
            </a:r>
            <a:r>
              <a:rPr dirty="0" sz="1300">
                <a:solidFill>
                  <a:srgbClr val="002F55"/>
                </a:solidFill>
                <a:latin typeface="Arial"/>
                <a:cs typeface="Arial"/>
              </a:rPr>
              <a:t>sum.</a:t>
            </a:r>
            <a:endParaRPr sz="1300">
              <a:latin typeface="Arial"/>
              <a:cs typeface="Arial"/>
            </a:endParaRPr>
          </a:p>
          <a:p>
            <a:pPr>
              <a:lnSpc>
                <a:spcPct val="100000"/>
              </a:lnSpc>
              <a:spcBef>
                <a:spcPts val="20"/>
              </a:spcBef>
            </a:pPr>
            <a:endParaRPr sz="1550">
              <a:latin typeface="Times New Roman"/>
              <a:cs typeface="Times New Roman"/>
            </a:endParaRPr>
          </a:p>
          <a:p>
            <a:pPr marL="12700" marR="59690">
              <a:lnSpc>
                <a:spcPct val="115399"/>
              </a:lnSpc>
            </a:pPr>
            <a:r>
              <a:rPr dirty="0" sz="1300">
                <a:solidFill>
                  <a:srgbClr val="002F55"/>
                </a:solidFill>
                <a:latin typeface="Arial"/>
                <a:cs typeface="Arial"/>
              </a:rPr>
              <a:t>Despite its flaws, the main attraction to the </a:t>
            </a:r>
            <a:r>
              <a:rPr dirty="0" sz="1300" spc="5">
                <a:solidFill>
                  <a:srgbClr val="002F55"/>
                </a:solidFill>
                <a:latin typeface="Arial"/>
                <a:cs typeface="Arial"/>
              </a:rPr>
              <a:t>SBP </a:t>
            </a:r>
            <a:r>
              <a:rPr dirty="0" sz="1300">
                <a:solidFill>
                  <a:srgbClr val="002F55"/>
                </a:solidFill>
                <a:latin typeface="Arial"/>
                <a:cs typeface="Arial"/>
              </a:rPr>
              <a:t>is the fact  that they attach the federal employee health benefits  (FEHB) to it. If you, the federal employee, pass away first  in retirement and you did not elect a </a:t>
            </a:r>
            <a:r>
              <a:rPr dirty="0" sz="1300" spc="5">
                <a:solidFill>
                  <a:srgbClr val="002F55"/>
                </a:solidFill>
                <a:latin typeface="Arial"/>
                <a:cs typeface="Arial"/>
              </a:rPr>
              <a:t>SBP </a:t>
            </a:r>
            <a:r>
              <a:rPr dirty="0" sz="1300">
                <a:solidFill>
                  <a:srgbClr val="002F55"/>
                </a:solidFill>
                <a:latin typeface="Arial"/>
                <a:cs typeface="Arial"/>
              </a:rPr>
              <a:t>option then your  </a:t>
            </a:r>
            <a:r>
              <a:rPr dirty="0" sz="1300" spc="5">
                <a:solidFill>
                  <a:srgbClr val="002F55"/>
                </a:solidFill>
                <a:latin typeface="Arial"/>
                <a:cs typeface="Arial"/>
              </a:rPr>
              <a:t>FEHB </a:t>
            </a:r>
            <a:r>
              <a:rPr dirty="0" sz="1300">
                <a:solidFill>
                  <a:srgbClr val="002F55"/>
                </a:solidFill>
                <a:latin typeface="Arial"/>
                <a:cs typeface="Arial"/>
              </a:rPr>
              <a:t>dies with you. However, if you want to make sure  your spouse can continue the </a:t>
            </a:r>
            <a:r>
              <a:rPr dirty="0" sz="1300" spc="5">
                <a:solidFill>
                  <a:srgbClr val="002F55"/>
                </a:solidFill>
                <a:latin typeface="Arial"/>
                <a:cs typeface="Arial"/>
              </a:rPr>
              <a:t>FEHB </a:t>
            </a:r>
            <a:r>
              <a:rPr dirty="0" sz="1300">
                <a:solidFill>
                  <a:srgbClr val="002F55"/>
                </a:solidFill>
                <a:latin typeface="Arial"/>
                <a:cs typeface="Arial"/>
              </a:rPr>
              <a:t>if you pass away first  then you need to elect at least the minimum </a:t>
            </a:r>
            <a:r>
              <a:rPr dirty="0" sz="1300" spc="5">
                <a:solidFill>
                  <a:srgbClr val="002F55"/>
                </a:solidFill>
                <a:latin typeface="Arial"/>
                <a:cs typeface="Arial"/>
              </a:rPr>
              <a:t>SBP</a:t>
            </a:r>
            <a:r>
              <a:rPr dirty="0" sz="1300" spc="45">
                <a:solidFill>
                  <a:srgbClr val="002F55"/>
                </a:solidFill>
                <a:latin typeface="Arial"/>
                <a:cs typeface="Arial"/>
              </a:rPr>
              <a:t> </a:t>
            </a:r>
            <a:r>
              <a:rPr dirty="0" sz="1300">
                <a:solidFill>
                  <a:srgbClr val="002F55"/>
                </a:solidFill>
                <a:latin typeface="Arial"/>
                <a:cs typeface="Arial"/>
              </a:rPr>
              <a:t>option.</a:t>
            </a:r>
            <a:endParaRPr sz="1300">
              <a:latin typeface="Arial"/>
              <a:cs typeface="Arial"/>
            </a:endParaRPr>
          </a:p>
          <a:p>
            <a:pPr>
              <a:lnSpc>
                <a:spcPct val="100000"/>
              </a:lnSpc>
              <a:spcBef>
                <a:spcPts val="15"/>
              </a:spcBef>
            </a:pPr>
            <a:endParaRPr sz="1550">
              <a:latin typeface="Times New Roman"/>
              <a:cs typeface="Times New Roman"/>
            </a:endParaRPr>
          </a:p>
          <a:p>
            <a:pPr marL="12700" marR="59690">
              <a:lnSpc>
                <a:spcPct val="115399"/>
              </a:lnSpc>
            </a:pPr>
            <a:r>
              <a:rPr dirty="0" sz="1300">
                <a:solidFill>
                  <a:srgbClr val="002F55"/>
                </a:solidFill>
                <a:latin typeface="Arial"/>
                <a:cs typeface="Arial"/>
              </a:rPr>
              <a:t>It is important to note that in most cases an employee's  </a:t>
            </a:r>
            <a:r>
              <a:rPr dirty="0" sz="1300" spc="5">
                <a:solidFill>
                  <a:srgbClr val="002F55"/>
                </a:solidFill>
                <a:latin typeface="Arial"/>
                <a:cs typeface="Arial"/>
              </a:rPr>
              <a:t>SBP </a:t>
            </a:r>
            <a:r>
              <a:rPr dirty="0" sz="1300">
                <a:solidFill>
                  <a:srgbClr val="002F55"/>
                </a:solidFill>
                <a:latin typeface="Arial"/>
                <a:cs typeface="Arial"/>
              </a:rPr>
              <a:t>selection at retirement is an irrevocable decision.  Understanding all the options available will help you make  the most suitable </a:t>
            </a:r>
            <a:r>
              <a:rPr dirty="0" sz="1300" spc="5">
                <a:solidFill>
                  <a:srgbClr val="002F55"/>
                </a:solidFill>
                <a:latin typeface="Arial"/>
                <a:cs typeface="Arial"/>
              </a:rPr>
              <a:t>SBP</a:t>
            </a:r>
            <a:r>
              <a:rPr dirty="0" sz="1300" spc="-5">
                <a:solidFill>
                  <a:srgbClr val="002F55"/>
                </a:solidFill>
                <a:latin typeface="Arial"/>
                <a:cs typeface="Arial"/>
              </a:rPr>
              <a:t> </a:t>
            </a:r>
            <a:r>
              <a:rPr dirty="0" sz="1300">
                <a:solidFill>
                  <a:srgbClr val="002F55"/>
                </a:solidFill>
                <a:latin typeface="Arial"/>
                <a:cs typeface="Arial"/>
              </a:rPr>
              <a:t>choice.</a:t>
            </a:r>
            <a:endParaRPr sz="13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F5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 Majewski</dc:creator>
  <cp:keywords>DAC8VqgdX4g</cp:keywords>
  <dc:title>Top 10 Mistakes Federal Employees Make</dc:title>
  <dcterms:created xsi:type="dcterms:W3CDTF">2019-07-22T03:23:14Z</dcterms:created>
  <dcterms:modified xsi:type="dcterms:W3CDTF">2019-07-22T03:23:14Z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2018-07-05T00:00:00Z</vt:filetime>
  </property>
  <property fmtid="{D5CDD505-2E9C-101B-9397-08002B2CF9AE}" pid="3" name="Creator">
    <vt:lpwstr>Canva</vt:lpwstr>
  </property>
  <property fmtid="{D5CDD505-2E9C-101B-9397-08002B2CF9AE}" pid="4" name="LastSaved">
    <vt:filetime>2019-07-22T00:00:00Z</vt:filetime>
  </property>
</Properties>
</file>