
<file path=[Content_Types].xml><?xml version="1.0" encoding="utf-8"?>
<Types xmlns="http://schemas.openxmlformats.org/package/2006/content-types">
  <Default Extension="png" ContentType="image/png"/>
  <Default Extension="jpeg" ContentType="image/jpeg"/>
  <Default Extension="jpe"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6" r:id="rId7"/>
    <p:sldId id="261" r:id="rId8"/>
    <p:sldId id="264" r:id="rId9"/>
    <p:sldId id="262" r:id="rId10"/>
    <p:sldId id="263" r:id="rId11"/>
    <p:sldId id="265"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44D4B66-AE4F-497E-95BE-9C2AD2D72F05}"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F1FD9F36-3B95-40DD-B464-BF1320433A5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4D4B66-AE4F-497E-95BE-9C2AD2D72F05}"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D9F36-3B95-40DD-B464-BF1320433A5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4D4B66-AE4F-497E-95BE-9C2AD2D72F05}"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D9F36-3B95-40DD-B464-BF1320433A5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4D4B66-AE4F-497E-95BE-9C2AD2D72F05}" type="datetimeFigureOut">
              <a:rPr lang="en-US" smtClean="0"/>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FD9F36-3B95-40DD-B464-BF1320433A5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944D4B66-AE4F-497E-95BE-9C2AD2D72F05}" type="datetimeFigureOut">
              <a:rPr lang="en-US" smtClean="0"/>
              <a:t>12/5/2016</a:t>
            </a:fld>
            <a:endParaRPr lang="en-US"/>
          </a:p>
        </p:txBody>
      </p:sp>
      <p:sp>
        <p:nvSpPr>
          <p:cNvPr id="8" name="Slide Number Placeholder 7"/>
          <p:cNvSpPr>
            <a:spLocks noGrp="1"/>
          </p:cNvSpPr>
          <p:nvPr>
            <p:ph type="sldNum" sz="quarter" idx="11"/>
          </p:nvPr>
        </p:nvSpPr>
        <p:spPr/>
        <p:txBody>
          <a:bodyPr/>
          <a:lstStyle/>
          <a:p>
            <a:fld id="{F1FD9F36-3B95-40DD-B464-BF1320433A5C}"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4D4B66-AE4F-497E-95BE-9C2AD2D72F05}"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FD9F36-3B95-40DD-B464-BF1320433A5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4D4B66-AE4F-497E-95BE-9C2AD2D72F05}" type="datetimeFigureOut">
              <a:rPr lang="en-US" smtClean="0"/>
              <a:t>12/5/2016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FD9F36-3B95-40DD-B464-BF1320433A5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4D4B66-AE4F-497E-95BE-9C2AD2D72F05}" type="datetimeFigureOut">
              <a:rPr lang="en-US" smtClean="0"/>
              <a:t>12/5/2016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FD9F36-3B95-40DD-B464-BF1320433A5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D4B66-AE4F-497E-95BE-9C2AD2D72F05}" type="datetimeFigureOut">
              <a:rPr lang="en-US" smtClean="0"/>
              <a:t>12/5/2016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FD9F36-3B95-40DD-B464-BF1320433A5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4D4B66-AE4F-497E-95BE-9C2AD2D72F05}"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FD9F36-3B95-40DD-B464-BF1320433A5C}"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4D4B66-AE4F-497E-95BE-9C2AD2D72F05}" type="datetimeFigureOut">
              <a:rPr lang="en-US" smtClean="0"/>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F1FD9F36-3B95-40DD-B464-BF1320433A5C}" type="slidenum">
              <a:rPr lang="en-US" smtClean="0"/>
              <a:t>‹#›</a:t>
            </a:fld>
            <a:endParaRPr 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944D4B66-AE4F-497E-95BE-9C2AD2D72F05}" type="datetimeFigureOut">
              <a:rPr lang="en-US" smtClean="0"/>
              <a:t>12/5/2016</a:t>
            </a:fld>
            <a:endParaRPr 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F1FD9F36-3B95-40DD-B464-BF1320433A5C}" type="slidenum">
              <a:rPr lang="en-US" smtClean="0"/>
              <a:t>‹#›</a:t>
            </a:fld>
            <a:endParaRPr lang="en-US"/>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8382000" cy="4953000"/>
          </a:xfrm>
        </p:spPr>
        <p:txBody>
          <a:bodyPr/>
          <a:lstStyle/>
          <a:p>
            <a:r>
              <a:rPr lang="en-US" dirty="0" smtClean="0"/>
              <a:t>Emergency Medical Responder</a:t>
            </a:r>
            <a:endParaRPr lang="en-US" dirty="0"/>
          </a:p>
        </p:txBody>
      </p:sp>
      <p:sp>
        <p:nvSpPr>
          <p:cNvPr id="3" name="Subtitle 2"/>
          <p:cNvSpPr>
            <a:spLocks noGrp="1"/>
          </p:cNvSpPr>
          <p:nvPr>
            <p:ph type="subTitle" idx="1"/>
          </p:nvPr>
        </p:nvSpPr>
        <p:spPr/>
        <p:txBody>
          <a:bodyPr/>
          <a:lstStyle/>
          <a:p>
            <a:r>
              <a:rPr lang="en-US" dirty="0" smtClean="0"/>
              <a:t>Chapin Area Rescue Squad</a:t>
            </a:r>
            <a:endParaRPr lang="en-US" dirty="0"/>
          </a:p>
        </p:txBody>
      </p:sp>
    </p:spTree>
    <p:extLst>
      <p:ext uri="{BB962C8B-B14F-4D97-AF65-F5344CB8AC3E}">
        <p14:creationId xmlns:p14="http://schemas.microsoft.com/office/powerpoint/2010/main" val="363070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Improvement</a:t>
            </a:r>
            <a:endParaRPr lang="en-US" dirty="0"/>
          </a:p>
        </p:txBody>
      </p:sp>
      <p:sp>
        <p:nvSpPr>
          <p:cNvPr id="3" name="Content Placeholder 2"/>
          <p:cNvSpPr>
            <a:spLocks noGrp="1"/>
          </p:cNvSpPr>
          <p:nvPr>
            <p:ph idx="1"/>
          </p:nvPr>
        </p:nvSpPr>
        <p:spPr>
          <a:xfrm>
            <a:off x="457200" y="1447800"/>
            <a:ext cx="7620000" cy="5257800"/>
          </a:xfrm>
        </p:spPr>
        <p:txBody>
          <a:bodyPr>
            <a:normAutofit fontScale="92500" lnSpcReduction="10000"/>
          </a:bodyPr>
          <a:lstStyle/>
          <a:p>
            <a:pPr>
              <a:spcBef>
                <a:spcPct val="35000"/>
              </a:spcBef>
            </a:pPr>
            <a:r>
              <a:rPr lang="en-US" altLang="en-US" dirty="0"/>
              <a:t>Process used by medical care systems to evaluate the effectiveness and safety of current treatments and procedures</a:t>
            </a:r>
          </a:p>
          <a:p>
            <a:pPr>
              <a:spcBef>
                <a:spcPct val="35000"/>
              </a:spcBef>
            </a:pPr>
            <a:r>
              <a:rPr lang="en-US" altLang="en-US" dirty="0"/>
              <a:t>Six components:</a:t>
            </a:r>
          </a:p>
          <a:p>
            <a:pPr lvl="1">
              <a:spcBef>
                <a:spcPct val="35000"/>
              </a:spcBef>
            </a:pPr>
            <a:r>
              <a:rPr lang="en-US" altLang="en-US" dirty="0"/>
              <a:t>Safety: The actions of EMRs must not cause harm to patients, bystanders, or EMS providers</a:t>
            </a:r>
            <a:r>
              <a:rPr lang="en-US" altLang="en-US" dirty="0" smtClean="0"/>
              <a:t>.</a:t>
            </a:r>
          </a:p>
          <a:p>
            <a:pPr lvl="1">
              <a:spcBef>
                <a:spcPct val="35000"/>
              </a:spcBef>
            </a:pPr>
            <a:r>
              <a:rPr lang="en-US" altLang="en-US" dirty="0"/>
              <a:t>Effectiveness: EMR care should be based on scientific knowledge and provide the desired benefit to the patient.</a:t>
            </a:r>
          </a:p>
          <a:p>
            <a:pPr lvl="1">
              <a:spcBef>
                <a:spcPct val="35000"/>
              </a:spcBef>
            </a:pPr>
            <a:r>
              <a:rPr lang="en-US" altLang="en-US" dirty="0"/>
              <a:t>Patient-centeredness: Be responsive to the patient’s physical needs as well as his or her values, religion, and heritage.</a:t>
            </a:r>
          </a:p>
          <a:p>
            <a:pPr lvl="1">
              <a:spcBef>
                <a:spcPct val="35000"/>
              </a:spcBef>
            </a:pPr>
            <a:r>
              <a:rPr lang="en-US" altLang="en-US" dirty="0"/>
              <a:t>Timeliness: Provide care in a timely manner</a:t>
            </a:r>
            <a:r>
              <a:rPr lang="en-US" altLang="en-US" dirty="0" smtClean="0"/>
              <a:t>.</a:t>
            </a:r>
          </a:p>
          <a:p>
            <a:pPr lvl="1">
              <a:spcBef>
                <a:spcPct val="35000"/>
              </a:spcBef>
            </a:pPr>
            <a:r>
              <a:rPr lang="en-US" altLang="en-US" dirty="0"/>
              <a:t>Efficiency: Always strive to deliver care without wasting supplies, equipment, or time.</a:t>
            </a:r>
          </a:p>
          <a:p>
            <a:pPr lvl="1">
              <a:spcBef>
                <a:spcPct val="35000"/>
              </a:spcBef>
            </a:pPr>
            <a:r>
              <a:rPr lang="en-US" altLang="en-US" dirty="0"/>
              <a:t>Equitability: Patient care should not vary between people of different genders, ethnic backgrounds, geographic locations, or socioeconomic levels.</a:t>
            </a:r>
          </a:p>
          <a:p>
            <a:pPr lvl="1">
              <a:spcBef>
                <a:spcPct val="35000"/>
              </a:spcBef>
            </a:pPr>
            <a:endParaRPr lang="en-US" altLang="en-US" dirty="0"/>
          </a:p>
          <a:p>
            <a:pPr lvl="1">
              <a:spcBef>
                <a:spcPct val="35000"/>
              </a:spcBef>
            </a:pPr>
            <a:endParaRPr lang="en-US" altLang="en-US" dirty="0"/>
          </a:p>
          <a:p>
            <a:endParaRPr lang="en-US" dirty="0"/>
          </a:p>
        </p:txBody>
      </p:sp>
    </p:spTree>
    <p:extLst>
      <p:ext uri="{BB962C8B-B14F-4D97-AF65-F5344CB8AC3E}">
        <p14:creationId xmlns:p14="http://schemas.microsoft.com/office/powerpoint/2010/main" val="1958075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Documentation</a:t>
            </a:r>
            <a:endParaRPr lang="en-US" dirty="0"/>
          </a:p>
        </p:txBody>
      </p:sp>
      <p:sp>
        <p:nvSpPr>
          <p:cNvPr id="3" name="Content Placeholder 2"/>
          <p:cNvSpPr>
            <a:spLocks noGrp="1"/>
          </p:cNvSpPr>
          <p:nvPr>
            <p:ph idx="1"/>
          </p:nvPr>
        </p:nvSpPr>
        <p:spPr>
          <a:xfrm>
            <a:off x="457200" y="1752600"/>
            <a:ext cx="8229600" cy="4876800"/>
          </a:xfrm>
        </p:spPr>
        <p:txBody>
          <a:bodyPr/>
          <a:lstStyle/>
          <a:p>
            <a:pPr>
              <a:spcBef>
                <a:spcPct val="35000"/>
              </a:spcBef>
            </a:pPr>
            <a:r>
              <a:rPr lang="en-US" altLang="en-US" dirty="0" smtClean="0"/>
              <a:t>CARS uses computer based reporting often times EMRs will not complete the reports, however…</a:t>
            </a:r>
          </a:p>
          <a:p>
            <a:pPr>
              <a:spcBef>
                <a:spcPct val="35000"/>
              </a:spcBef>
            </a:pPr>
            <a:r>
              <a:rPr lang="en-US" altLang="en-US" dirty="0" smtClean="0"/>
              <a:t>Documentation </a:t>
            </a:r>
            <a:r>
              <a:rPr lang="en-US" altLang="en-US" dirty="0"/>
              <a:t>should include:</a:t>
            </a:r>
          </a:p>
          <a:p>
            <a:pPr lvl="1">
              <a:spcBef>
                <a:spcPct val="35000"/>
              </a:spcBef>
            </a:pPr>
            <a:r>
              <a:rPr lang="en-US" altLang="en-US" dirty="0"/>
              <a:t>The condition of the patient when found</a:t>
            </a:r>
          </a:p>
          <a:p>
            <a:pPr lvl="1">
              <a:spcBef>
                <a:spcPct val="35000"/>
              </a:spcBef>
            </a:pPr>
            <a:r>
              <a:rPr lang="en-US" altLang="en-US" dirty="0"/>
              <a:t>The patient’s description of the injury/illness</a:t>
            </a:r>
          </a:p>
          <a:p>
            <a:pPr lvl="1">
              <a:spcBef>
                <a:spcPct val="35000"/>
              </a:spcBef>
            </a:pPr>
            <a:r>
              <a:rPr lang="en-US" altLang="en-US" dirty="0"/>
              <a:t>The initial and later vital signs</a:t>
            </a:r>
          </a:p>
          <a:p>
            <a:pPr lvl="1">
              <a:spcBef>
                <a:spcPct val="35000"/>
              </a:spcBef>
            </a:pPr>
            <a:r>
              <a:rPr lang="en-US" altLang="en-US" dirty="0"/>
              <a:t>The treatment you gave the patient</a:t>
            </a:r>
          </a:p>
          <a:p>
            <a:pPr lvl="1">
              <a:spcBef>
                <a:spcPct val="35000"/>
              </a:spcBef>
            </a:pPr>
            <a:r>
              <a:rPr lang="en-US" altLang="en-US" dirty="0"/>
              <a:t>The agency and personnel who took over treatment of the patient</a:t>
            </a:r>
          </a:p>
          <a:p>
            <a:pPr lvl="1">
              <a:spcBef>
                <a:spcPct val="35000"/>
              </a:spcBef>
            </a:pPr>
            <a:r>
              <a:rPr lang="en-US" altLang="en-US" dirty="0"/>
              <a:t>Any other helpful facts</a:t>
            </a:r>
          </a:p>
          <a:p>
            <a:endParaRPr lang="en-US" dirty="0"/>
          </a:p>
        </p:txBody>
      </p:sp>
    </p:spTree>
    <p:extLst>
      <p:ext uri="{BB962C8B-B14F-4D97-AF65-F5344CB8AC3E}">
        <p14:creationId xmlns:p14="http://schemas.microsoft.com/office/powerpoint/2010/main" val="3752404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US" dirty="0"/>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altLang="en-US" dirty="0"/>
              <a:t>The four basic goals of EMR training are to know what not to do, how to use your EMR life support kit, how to improvise, and how to assist other EMS providers.</a:t>
            </a:r>
          </a:p>
          <a:p>
            <a:pPr marL="342900" indent="-342900">
              <a:buFont typeface="Arial" panose="020B0604020202020204" pitchFamily="34" charset="0"/>
              <a:buChar char="•"/>
            </a:pPr>
            <a:r>
              <a:rPr lang="en-US" altLang="en-US" dirty="0"/>
              <a:t>The typical sequence of events of the EMS system is reporting, dispatch, emergency medical response, EMS vehicle response, and hospital care</a:t>
            </a:r>
            <a:r>
              <a:rPr lang="en-US" altLang="en-US" dirty="0" smtClean="0"/>
              <a:t>.</a:t>
            </a:r>
          </a:p>
          <a:p>
            <a:pPr marL="342900" indent="-342900">
              <a:buFont typeface="Arial" panose="020B0604020202020204" pitchFamily="34" charset="0"/>
              <a:buChar char="•"/>
            </a:pPr>
            <a:r>
              <a:rPr lang="en-US" altLang="en-US" dirty="0"/>
              <a:t>The overall leader of the medical care team is the physician or medical director.</a:t>
            </a:r>
          </a:p>
          <a:p>
            <a:pPr marL="342900" indent="-342900">
              <a:buFont typeface="Arial" panose="020B0604020202020204" pitchFamily="34" charset="0"/>
              <a:buChar char="•"/>
            </a:pPr>
            <a:endParaRPr lang="en-US" altLang="en-US" dirty="0"/>
          </a:p>
          <a:p>
            <a:endParaRPr lang="en-US" dirty="0"/>
          </a:p>
        </p:txBody>
      </p:sp>
    </p:spTree>
    <p:extLst>
      <p:ext uri="{BB962C8B-B14F-4D97-AF65-F5344CB8AC3E}">
        <p14:creationId xmlns:p14="http://schemas.microsoft.com/office/powerpoint/2010/main" val="558547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1:</a:t>
            </a:r>
            <a:br>
              <a:rPr lang="en-US" dirty="0" smtClean="0"/>
            </a:br>
            <a:r>
              <a:rPr lang="en-US" dirty="0" smtClean="0"/>
              <a:t>EMS Systems</a:t>
            </a:r>
            <a:endParaRPr lang="en-US" dirty="0"/>
          </a:p>
        </p:txBody>
      </p:sp>
      <p:pic>
        <p:nvPicPr>
          <p:cNvPr id="1026" name="Picture 2" descr="C:\Users\Byce\Desktop\110APPLE\IMG_0194.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19200" y="1676400"/>
            <a:ext cx="6420909" cy="481568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6636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a:bodyPr>
          <a:lstStyle/>
          <a:p>
            <a:pPr marL="342900" indent="-342900">
              <a:buFont typeface="Arial" panose="020B0604020202020204" pitchFamily="34" charset="0"/>
              <a:buChar char="•"/>
            </a:pPr>
            <a:r>
              <a:rPr lang="en-US" sz="2400" dirty="0" smtClean="0"/>
              <a:t>Understand EMS Systems and how they impact public health</a:t>
            </a:r>
          </a:p>
          <a:p>
            <a:pPr marL="342900" indent="-342900">
              <a:buFont typeface="Arial" panose="020B0604020202020204" pitchFamily="34" charset="0"/>
              <a:buChar char="•"/>
            </a:pPr>
            <a:r>
              <a:rPr lang="en-US" sz="2400" dirty="0" smtClean="0"/>
              <a:t>Identify the role of EMRs in the system</a:t>
            </a:r>
          </a:p>
          <a:p>
            <a:pPr marL="342900" indent="-342900">
              <a:buFont typeface="Arial" panose="020B0604020202020204" pitchFamily="34" charset="0"/>
              <a:buChar char="•"/>
            </a:pPr>
            <a:r>
              <a:rPr lang="en-US" sz="2400" dirty="0" smtClean="0"/>
              <a:t>Understand the importance of Quality Improvement</a:t>
            </a:r>
          </a:p>
          <a:p>
            <a:pPr marL="342900" indent="-342900">
              <a:buFont typeface="Arial" panose="020B0604020202020204" pitchFamily="34" charset="0"/>
              <a:buChar char="•"/>
            </a:pPr>
            <a:r>
              <a:rPr lang="en-US" sz="2400" dirty="0" smtClean="0"/>
              <a:t>Identify the importance of documentation and EMS research </a:t>
            </a:r>
            <a:endParaRPr lang="en-US" sz="2400" dirty="0"/>
          </a:p>
        </p:txBody>
      </p:sp>
    </p:spTree>
    <p:extLst>
      <p:ext uri="{BB962C8B-B14F-4D97-AF65-F5344CB8AC3E}">
        <p14:creationId xmlns:p14="http://schemas.microsoft.com/office/powerpoint/2010/main" val="3814242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a:spcBef>
                <a:spcPct val="35000"/>
              </a:spcBef>
            </a:pPr>
            <a:r>
              <a:rPr lang="en-US" altLang="en-US" dirty="0"/>
              <a:t>An emergency medical responder (EMR) is the first medically trained person to arrive on the scene of an emergency</a:t>
            </a:r>
            <a:r>
              <a:rPr lang="en-US" altLang="en-US" dirty="0" smtClean="0"/>
              <a:t>.</a:t>
            </a:r>
          </a:p>
          <a:p>
            <a:pPr>
              <a:spcBef>
                <a:spcPct val="35000"/>
              </a:spcBef>
            </a:pPr>
            <a:r>
              <a:rPr lang="en-US" altLang="en-US" dirty="0" smtClean="0"/>
              <a:t>For the CARS, you most likely will operate the ambulance and arrive with an EMT/paramedic</a:t>
            </a:r>
            <a:endParaRPr lang="en-US" altLang="en-US" dirty="0"/>
          </a:p>
          <a:p>
            <a:pPr>
              <a:spcBef>
                <a:spcPct val="35000"/>
              </a:spcBef>
            </a:pPr>
            <a:r>
              <a:rPr lang="en-US" altLang="en-US" dirty="0" smtClean="0"/>
              <a:t>Nationally, EMR </a:t>
            </a:r>
            <a:r>
              <a:rPr lang="en-US" altLang="en-US" dirty="0"/>
              <a:t>initial care is usually followed by:</a:t>
            </a:r>
          </a:p>
          <a:p>
            <a:pPr lvl="1">
              <a:spcBef>
                <a:spcPct val="35000"/>
              </a:spcBef>
            </a:pPr>
            <a:r>
              <a:rPr lang="en-US" altLang="en-US" dirty="0"/>
              <a:t>Emergency medical technicians (EMTs)</a:t>
            </a:r>
          </a:p>
          <a:p>
            <a:pPr lvl="1">
              <a:spcBef>
                <a:spcPct val="35000"/>
              </a:spcBef>
            </a:pPr>
            <a:r>
              <a:rPr lang="en-US" altLang="en-US" dirty="0"/>
              <a:t>Paramedics</a:t>
            </a:r>
          </a:p>
          <a:p>
            <a:pPr lvl="1">
              <a:spcBef>
                <a:spcPct val="35000"/>
              </a:spcBef>
            </a:pPr>
            <a:r>
              <a:rPr lang="en-US" altLang="en-US" dirty="0"/>
              <a:t>Nurses and physicians</a:t>
            </a:r>
          </a:p>
          <a:p>
            <a:pPr lvl="1">
              <a:spcBef>
                <a:spcPct val="35000"/>
              </a:spcBef>
            </a:pPr>
            <a:r>
              <a:rPr lang="en-US" altLang="en-US" dirty="0"/>
              <a:t>Other allied health professionals</a:t>
            </a:r>
          </a:p>
          <a:p>
            <a:endParaRPr lang="en-US" dirty="0"/>
          </a:p>
        </p:txBody>
      </p:sp>
    </p:spTree>
    <p:extLst>
      <p:ext uri="{BB962C8B-B14F-4D97-AF65-F5344CB8AC3E}">
        <p14:creationId xmlns:p14="http://schemas.microsoft.com/office/powerpoint/2010/main" val="3548107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EMS System</a:t>
            </a:r>
            <a:endParaRPr lang="en-US" dirty="0"/>
          </a:p>
        </p:txBody>
      </p:sp>
      <p:sp>
        <p:nvSpPr>
          <p:cNvPr id="3" name="Content Placeholder 2"/>
          <p:cNvSpPr>
            <a:spLocks noGrp="1"/>
          </p:cNvSpPr>
          <p:nvPr>
            <p:ph idx="1"/>
          </p:nvPr>
        </p:nvSpPr>
        <p:spPr>
          <a:xfrm>
            <a:off x="457200" y="1752600"/>
            <a:ext cx="5791200" cy="4876800"/>
          </a:xfrm>
        </p:spPr>
        <p:txBody>
          <a:bodyPr/>
          <a:lstStyle/>
          <a:p>
            <a:pPr marL="342900" indent="-342900">
              <a:buFont typeface="Arial" panose="020B0604020202020204" pitchFamily="34" charset="0"/>
              <a:buChar char="•"/>
            </a:pPr>
            <a:r>
              <a:rPr lang="en-US" dirty="0" smtClean="0"/>
              <a:t>Reporting (caller to 911)</a:t>
            </a:r>
          </a:p>
          <a:p>
            <a:pPr marL="342900" indent="-342900">
              <a:buFont typeface="Arial" panose="020B0604020202020204" pitchFamily="34" charset="0"/>
              <a:buChar char="•"/>
            </a:pPr>
            <a:r>
              <a:rPr lang="en-US" dirty="0" smtClean="0"/>
              <a:t>Dispatch (West Central Joint Dispatch aka Control)</a:t>
            </a:r>
          </a:p>
          <a:p>
            <a:pPr marL="342900" indent="-342900">
              <a:buFont typeface="Arial" panose="020B0604020202020204" pitchFamily="34" charset="0"/>
              <a:buChar char="•"/>
            </a:pPr>
            <a:r>
              <a:rPr lang="en-US" dirty="0" smtClean="0"/>
              <a:t>EMS Response (with LE and Fire)</a:t>
            </a:r>
          </a:p>
          <a:p>
            <a:pPr marL="342900" indent="-342900">
              <a:buFont typeface="Arial" panose="020B0604020202020204" pitchFamily="34" charset="0"/>
              <a:buChar char="•"/>
            </a:pPr>
            <a:r>
              <a:rPr lang="en-US" dirty="0" smtClean="0"/>
              <a:t>Advanced Care (ALS if needed)</a:t>
            </a:r>
          </a:p>
          <a:p>
            <a:pPr marL="342900" indent="-342900">
              <a:buFont typeface="Arial" panose="020B0604020202020204" pitchFamily="34" charset="0"/>
              <a:buChar char="•"/>
            </a:pPr>
            <a:r>
              <a:rPr lang="en-US" dirty="0" smtClean="0"/>
              <a:t>Hospital (PAH or patient choice)</a:t>
            </a:r>
          </a:p>
          <a:p>
            <a:pPr marL="342900" indent="-342900">
              <a:buFont typeface="Arial" panose="020B0604020202020204" pitchFamily="34" charset="0"/>
              <a:buChar char="•"/>
            </a:pPr>
            <a:r>
              <a:rPr lang="en-US" dirty="0" smtClean="0"/>
              <a:t>Specialty Care Center (Stroke, Burn, Cardiac) </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2286000"/>
            <a:ext cx="3060141" cy="4565073"/>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59773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EMS History</a:t>
            </a:r>
            <a:endParaRPr lang="en-US" dirty="0"/>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dirty="0" smtClean="0"/>
              <a:t>Ambulance transport during WWI</a:t>
            </a:r>
          </a:p>
          <a:p>
            <a:pPr marL="342900" indent="-342900">
              <a:buFont typeface="Arial" panose="020B0604020202020204" pitchFamily="34" charset="0"/>
              <a:buChar char="•"/>
            </a:pPr>
            <a:r>
              <a:rPr lang="en-US" dirty="0" smtClean="0"/>
              <a:t>In the 50s and 60s was provided by funeral homes</a:t>
            </a:r>
          </a:p>
          <a:p>
            <a:pPr marL="342900" indent="-342900">
              <a:buFont typeface="Arial" panose="020B0604020202020204" pitchFamily="34" charset="0"/>
              <a:buChar char="•"/>
            </a:pPr>
            <a:r>
              <a:rPr lang="en-US" dirty="0" smtClean="0"/>
              <a:t>Rescue Squads later, but lagged behind military care</a:t>
            </a:r>
          </a:p>
          <a:p>
            <a:pPr marL="342900" indent="-342900">
              <a:buFont typeface="Arial" panose="020B0604020202020204" pitchFamily="34" charset="0"/>
              <a:buChar char="•"/>
            </a:pPr>
            <a:r>
              <a:rPr lang="en-US" altLang="en-US" dirty="0"/>
              <a:t>1966, </a:t>
            </a:r>
            <a:r>
              <a:rPr lang="en-US" altLang="en-US" i="1" dirty="0"/>
              <a:t>Accidental Death and Disability: The Neglected Disease of Modern </a:t>
            </a:r>
            <a:r>
              <a:rPr lang="en-US" altLang="en-US" i="1" dirty="0" smtClean="0"/>
              <a:t>Society</a:t>
            </a:r>
          </a:p>
          <a:p>
            <a:pPr marL="342900" indent="-342900">
              <a:buFont typeface="Arial" panose="020B0604020202020204" pitchFamily="34" charset="0"/>
              <a:buChar char="•"/>
            </a:pPr>
            <a:r>
              <a:rPr lang="en-US" dirty="0" smtClean="0"/>
              <a:t>1970s DOT became oversight for EMS nationally</a:t>
            </a:r>
          </a:p>
          <a:p>
            <a:pPr marL="342900" indent="-342900">
              <a:buFont typeface="Arial" panose="020B0604020202020204" pitchFamily="34" charset="0"/>
              <a:buChar char="•"/>
            </a:pPr>
            <a:r>
              <a:rPr lang="en-US" dirty="0" smtClean="0"/>
              <a:t>1980s EMS saw advanced care become common</a:t>
            </a:r>
          </a:p>
          <a:p>
            <a:pPr marL="342900" indent="-342900">
              <a:buFont typeface="Arial" panose="020B0604020202020204" pitchFamily="34" charset="0"/>
              <a:buChar char="•"/>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4724401"/>
            <a:ext cx="3379688" cy="2098964"/>
          </a:xfrm>
          <a:prstGeom prst="rect">
            <a:avLst/>
          </a:prstGeom>
        </p:spPr>
      </p:pic>
    </p:spTree>
    <p:extLst>
      <p:ext uri="{BB962C8B-B14F-4D97-AF65-F5344CB8AC3E}">
        <p14:creationId xmlns:p14="http://schemas.microsoft.com/office/powerpoint/2010/main" val="1526180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the EMR</a:t>
            </a:r>
            <a:endParaRPr lang="en-US" dirty="0"/>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400" dirty="0" smtClean="0"/>
              <a:t>EMR skills form the foundation of the EMS training</a:t>
            </a:r>
          </a:p>
          <a:p>
            <a:pPr marL="342900" indent="-342900">
              <a:buFont typeface="Arial" panose="020B0604020202020204" pitchFamily="34" charset="0"/>
              <a:buChar char="•"/>
            </a:pPr>
            <a:r>
              <a:rPr lang="en-US" sz="2400" dirty="0" smtClean="0"/>
              <a:t>As an initial responder, offer first assessment of what is happening</a:t>
            </a:r>
          </a:p>
          <a:p>
            <a:pPr marL="342900" indent="-342900">
              <a:buFont typeface="Arial" panose="020B0604020202020204" pitchFamily="34" charset="0"/>
              <a:buChar char="•"/>
            </a:pPr>
            <a:r>
              <a:rPr lang="en-US" sz="2400" dirty="0" smtClean="0"/>
              <a:t>Initiate care that will impact all future decisions</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76800" y="4116238"/>
            <a:ext cx="3901440" cy="2598506"/>
          </a:xfrm>
          <a:prstGeom prst="rect">
            <a:avLst/>
          </a:prstGeom>
        </p:spPr>
      </p:pic>
    </p:spTree>
    <p:extLst>
      <p:ext uri="{BB962C8B-B14F-4D97-AF65-F5344CB8AC3E}">
        <p14:creationId xmlns:p14="http://schemas.microsoft.com/office/powerpoint/2010/main" val="154173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EMR Training</a:t>
            </a:r>
            <a:endParaRPr lang="en-US" dirty="0"/>
          </a:p>
        </p:txBody>
      </p:sp>
      <p:sp>
        <p:nvSpPr>
          <p:cNvPr id="3" name="Content Placeholder 2"/>
          <p:cNvSpPr>
            <a:spLocks noGrp="1"/>
          </p:cNvSpPr>
          <p:nvPr>
            <p:ph idx="1"/>
          </p:nvPr>
        </p:nvSpPr>
        <p:spPr>
          <a:xfrm>
            <a:off x="457200" y="1752600"/>
            <a:ext cx="8001000" cy="4724400"/>
          </a:xfrm>
        </p:spPr>
        <p:txBody>
          <a:bodyPr/>
          <a:lstStyle/>
          <a:p>
            <a:pPr>
              <a:spcBef>
                <a:spcPct val="35000"/>
              </a:spcBef>
            </a:pPr>
            <a:r>
              <a:rPr lang="en-US" altLang="en-US" sz="2800" dirty="0"/>
              <a:t>Skills are divided into two main groups:</a:t>
            </a:r>
          </a:p>
          <a:p>
            <a:pPr lvl="1">
              <a:spcBef>
                <a:spcPct val="35000"/>
              </a:spcBef>
            </a:pPr>
            <a:r>
              <a:rPr lang="en-US" altLang="en-US" dirty="0"/>
              <a:t>Those needed to treat injured trauma patients:</a:t>
            </a:r>
          </a:p>
          <a:p>
            <a:pPr lvl="2"/>
            <a:r>
              <a:rPr lang="en-US" altLang="en-US" sz="2400" dirty="0"/>
              <a:t>Controlling airway, breathing, and circulation</a:t>
            </a:r>
          </a:p>
          <a:p>
            <a:pPr lvl="2"/>
            <a:r>
              <a:rPr lang="en-US" altLang="en-US" sz="2400" dirty="0"/>
              <a:t>Controlling external bleeding (hemorrhage)</a:t>
            </a:r>
          </a:p>
          <a:p>
            <a:pPr lvl="2"/>
            <a:r>
              <a:rPr lang="en-US" altLang="en-US" sz="2400" dirty="0"/>
              <a:t>Treating shock</a:t>
            </a:r>
          </a:p>
          <a:p>
            <a:pPr lvl="2"/>
            <a:r>
              <a:rPr lang="en-US" altLang="en-US" sz="2400" dirty="0"/>
              <a:t>Treating wounds</a:t>
            </a:r>
          </a:p>
          <a:p>
            <a:pPr lvl="2"/>
            <a:r>
              <a:rPr lang="en-US" altLang="en-US" sz="2400" dirty="0"/>
              <a:t>Splinting injuries to stabilize </a:t>
            </a:r>
            <a:r>
              <a:rPr lang="en-US" altLang="en-US" sz="2400" dirty="0" smtClean="0"/>
              <a:t>extremities</a:t>
            </a:r>
          </a:p>
          <a:p>
            <a:pPr lvl="1"/>
            <a:endParaRPr lang="en-US" altLang="en-US" sz="2600"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0600" y="5090899"/>
            <a:ext cx="4076700" cy="1739392"/>
          </a:xfrm>
          <a:prstGeom prst="rect">
            <a:avLst/>
          </a:prstGeom>
        </p:spPr>
      </p:pic>
    </p:spTree>
    <p:extLst>
      <p:ext uri="{BB962C8B-B14F-4D97-AF65-F5344CB8AC3E}">
        <p14:creationId xmlns:p14="http://schemas.microsoft.com/office/powerpoint/2010/main" val="3096445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EMR Training</a:t>
            </a:r>
            <a:endParaRPr lang="en-US" dirty="0"/>
          </a:p>
        </p:txBody>
      </p:sp>
      <p:sp>
        <p:nvSpPr>
          <p:cNvPr id="3" name="Content Placeholder 2"/>
          <p:cNvSpPr>
            <a:spLocks noGrp="1"/>
          </p:cNvSpPr>
          <p:nvPr>
            <p:ph idx="1"/>
          </p:nvPr>
        </p:nvSpPr>
        <p:spPr>
          <a:xfrm>
            <a:off x="457200" y="1752600"/>
            <a:ext cx="7620000" cy="4800600"/>
          </a:xfrm>
        </p:spPr>
        <p:txBody>
          <a:bodyPr>
            <a:normAutofit lnSpcReduction="10000"/>
          </a:bodyPr>
          <a:lstStyle/>
          <a:p>
            <a:pPr marL="274320" lvl="1" indent="0">
              <a:spcBef>
                <a:spcPct val="35000"/>
              </a:spcBef>
              <a:buNone/>
            </a:pPr>
            <a:r>
              <a:rPr lang="en-US" altLang="en-US" sz="2400" b="1" dirty="0"/>
              <a:t>Those needed to care for patients experiencing illness or serious medical problems:</a:t>
            </a:r>
          </a:p>
          <a:p>
            <a:pPr lvl="2"/>
            <a:r>
              <a:rPr lang="en-US" altLang="en-US" sz="2400" dirty="0"/>
              <a:t>Heart attacks</a:t>
            </a:r>
          </a:p>
          <a:p>
            <a:pPr lvl="2"/>
            <a:r>
              <a:rPr lang="en-US" altLang="en-US" sz="2400" dirty="0"/>
              <a:t>Seizures</a:t>
            </a:r>
          </a:p>
          <a:p>
            <a:pPr lvl="2"/>
            <a:r>
              <a:rPr lang="en-US" altLang="en-US" sz="2400" dirty="0"/>
              <a:t>Problems associated with excessive heat or cold</a:t>
            </a:r>
          </a:p>
          <a:p>
            <a:pPr lvl="2"/>
            <a:r>
              <a:rPr lang="en-US" altLang="en-US" sz="2400" dirty="0"/>
              <a:t>Alcohol and drug abuse</a:t>
            </a:r>
          </a:p>
          <a:p>
            <a:pPr lvl="2"/>
            <a:r>
              <a:rPr lang="en-US" altLang="en-US" sz="2400" dirty="0" smtClean="0"/>
              <a:t>Poisonings</a:t>
            </a:r>
          </a:p>
          <a:p>
            <a:pPr lvl="2"/>
            <a:r>
              <a:rPr lang="en-US" altLang="en-US" sz="2400" dirty="0"/>
              <a:t>Bites and stings</a:t>
            </a:r>
          </a:p>
          <a:p>
            <a:pPr lvl="2"/>
            <a:r>
              <a:rPr lang="en-US" altLang="en-US" sz="2400" dirty="0"/>
              <a:t>Altered mental status</a:t>
            </a:r>
          </a:p>
          <a:p>
            <a:pPr lvl="2"/>
            <a:r>
              <a:rPr lang="en-US" altLang="en-US" sz="2400" dirty="0"/>
              <a:t>Behavioral or psychological crises</a:t>
            </a:r>
          </a:p>
          <a:p>
            <a:pPr lvl="2"/>
            <a:r>
              <a:rPr lang="en-US" altLang="en-US" sz="2400" dirty="0"/>
              <a:t>Emergency childbirth</a:t>
            </a:r>
          </a:p>
          <a:p>
            <a:pPr lvl="2"/>
            <a:endParaRPr lang="en-US" altLang="en-US" sz="2400"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400" y="4092911"/>
            <a:ext cx="3416300" cy="2564775"/>
          </a:xfrm>
          <a:prstGeom prst="rect">
            <a:avLst/>
          </a:prstGeom>
        </p:spPr>
      </p:pic>
    </p:spTree>
    <p:extLst>
      <p:ext uri="{BB962C8B-B14F-4D97-AF65-F5344CB8AC3E}">
        <p14:creationId xmlns:p14="http://schemas.microsoft.com/office/powerpoint/2010/main" val="40849179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34</TotalTime>
  <Words>591</Words>
  <Application>Microsoft Office PowerPoint</Application>
  <PresentationFormat>On-screen Show (4:3)</PresentationFormat>
  <Paragraphs>76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Essential</vt:lpstr>
      <vt:lpstr>Emergency Medical Responder</vt:lpstr>
      <vt:lpstr>Chapter 1: EMS Systems</vt:lpstr>
      <vt:lpstr>Objectives</vt:lpstr>
      <vt:lpstr>Introduction</vt:lpstr>
      <vt:lpstr>The EMS System</vt:lpstr>
      <vt:lpstr>EMS History</vt:lpstr>
      <vt:lpstr>Role of the EMR</vt:lpstr>
      <vt:lpstr>EMR Training</vt:lpstr>
      <vt:lpstr>EMR Training</vt:lpstr>
      <vt:lpstr>Quality Improvement</vt:lpstr>
      <vt:lpstr>Documentation</vt:lpstr>
      <vt:lpstr>Review</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Byce McCormick</dc:creator>
  <cp:lastModifiedBy>Byce McCormick</cp:lastModifiedBy>
  <cp:revision>5</cp:revision>
  <dcterms:created xsi:type="dcterms:W3CDTF">2016-12-05T14:57:19Z</dcterms:created>
  <dcterms:modified xsi:type="dcterms:W3CDTF">2016-12-05T15:32:13Z</dcterms:modified>
</cp:coreProperties>
</file>