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956" y="-3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8B001B9-65E9-406B-AB6D-5448607381EB}" type="datetimeFigureOut">
              <a:rPr lang="en-US" smtClean="0"/>
              <a:t>11/16/2018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58BD095-BF25-408F-9DB5-09743A7B59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8BD095-BF25-408F-9DB5-09743A7B59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8BD095-BF25-408F-9DB5-09743A7B59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8BD095-BF25-408F-9DB5-09743A7B59DA}"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8BD095-BF25-408F-9DB5-09743A7B59D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8BD095-BF25-408F-9DB5-09743A7B59DA}"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58BD095-BF25-408F-9DB5-09743A7B59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58BD095-BF25-408F-9DB5-09743A7B59DA}"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8B001B9-65E9-406B-AB6D-5448607381EB}" type="datetimeFigureOut">
              <a:rPr lang="en-US" smtClean="0"/>
              <a:t>11/16/2018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58BD095-BF25-408F-9DB5-09743A7B59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8B001B9-65E9-406B-AB6D-5448607381EB}" type="datetimeFigureOut">
              <a:rPr lang="en-US" smtClean="0"/>
              <a:t>11/16/2018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8BD095-BF25-408F-9DB5-09743A7B59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8B001B9-65E9-406B-AB6D-5448607381EB}" type="datetimeFigureOut">
              <a:rPr lang="en-US" smtClean="0"/>
              <a:t>11/16/2018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58BD095-BF25-408F-9DB5-09743A7B59D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8B001B9-65E9-406B-AB6D-5448607381EB}" type="datetimeFigureOut">
              <a:rPr lang="en-US" smtClean="0"/>
              <a:t>11/16/2018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58BD095-BF25-408F-9DB5-09743A7B59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829761"/>
          </a:xfrm>
        </p:spPr>
        <p:txBody>
          <a:bodyPr>
            <a:noAutofit/>
          </a:bodyPr>
          <a:lstStyle/>
          <a:p>
            <a:pPr algn="ctr"/>
            <a:r>
              <a:rPr lang="en-US" sz="6000" dirty="0" smtClean="0">
                <a:latin typeface="Times New Roman" pitchFamily="18" charset="0"/>
                <a:cs typeface="Times New Roman" pitchFamily="18" charset="0"/>
              </a:rPr>
              <a:t>Farming Church Cultivation Plans</a:t>
            </a:r>
            <a:endParaRPr lang="en-US" sz="6000" dirty="0">
              <a:latin typeface="Times New Roman" pitchFamily="18" charset="0"/>
              <a:cs typeface="Times New Roman" pitchFamily="18" charset="0"/>
            </a:endParaRPr>
          </a:p>
        </p:txBody>
      </p:sp>
      <p:pic>
        <p:nvPicPr>
          <p:cNvPr id="4" name="Picture 3" descr="is.jpg"/>
          <p:cNvPicPr>
            <a:picLocks noChangeAspect="1"/>
          </p:cNvPicPr>
          <p:nvPr/>
        </p:nvPicPr>
        <p:blipFill>
          <a:blip r:embed="rId2" cstate="print"/>
          <a:stretch>
            <a:fillRect/>
          </a:stretch>
        </p:blipFill>
        <p:spPr>
          <a:xfrm>
            <a:off x="2438400" y="3276600"/>
            <a:ext cx="4330700" cy="26543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latin typeface="Times New Roman" pitchFamily="18" charset="0"/>
                <a:cs typeface="Times New Roman" pitchFamily="18" charset="0"/>
              </a:rPr>
              <a:t>Develop more interactive activities for faith formation for all ages (i.e. skits, plays, packing snack packs)</a:t>
            </a:r>
          </a:p>
          <a:p>
            <a:pPr lvl="1"/>
            <a:r>
              <a:rPr lang="en-US" sz="2800" dirty="0" smtClean="0">
                <a:latin typeface="Times New Roman" pitchFamily="18" charset="0"/>
                <a:cs typeface="Times New Roman" pitchFamily="18" charset="0"/>
              </a:rPr>
              <a:t>- Expand Bible Studies</a:t>
            </a:r>
          </a:p>
          <a:p>
            <a:pPr lvl="1"/>
            <a:r>
              <a:rPr lang="en-US" sz="2800" dirty="0" smtClean="0">
                <a:latin typeface="Times New Roman" pitchFamily="18" charset="0"/>
                <a:cs typeface="Times New Roman" pitchFamily="18" charset="0"/>
              </a:rPr>
              <a:t> -Invite other churches</a:t>
            </a:r>
          </a:p>
          <a:p>
            <a:pPr lvl="1"/>
            <a:r>
              <a:rPr lang="en-US" sz="2800" dirty="0" smtClean="0">
                <a:latin typeface="Times New Roman" pitchFamily="18" charset="0"/>
                <a:cs typeface="Times New Roman" pitchFamily="18" charset="0"/>
              </a:rPr>
              <a:t> -18-30 </a:t>
            </a:r>
            <a:r>
              <a:rPr lang="en-US" sz="2800" dirty="0" err="1" smtClean="0">
                <a:latin typeface="Times New Roman" pitchFamily="18" charset="0"/>
                <a:cs typeface="Times New Roman" pitchFamily="18" charset="0"/>
              </a:rPr>
              <a:t>ish</a:t>
            </a:r>
            <a:r>
              <a:rPr lang="en-US" sz="2800" dirty="0" smtClean="0">
                <a:latin typeface="Times New Roman" pitchFamily="18" charset="0"/>
                <a:cs typeface="Times New Roman" pitchFamily="18" charset="0"/>
              </a:rPr>
              <a:t> age group</a:t>
            </a:r>
          </a:p>
          <a:p>
            <a:pPr lvl="1"/>
            <a:r>
              <a:rPr lang="en-US" sz="2800" dirty="0" smtClean="0">
                <a:latin typeface="Times New Roman" pitchFamily="18" charset="0"/>
                <a:cs typeface="Times New Roman" pitchFamily="18" charset="0"/>
              </a:rPr>
              <a:t> -Various locations </a:t>
            </a:r>
            <a:endParaRPr lang="en-US" sz="2800" dirty="0" smtClean="0">
              <a:latin typeface="Times New Roman" pitchFamily="18" charset="0"/>
              <a:cs typeface="Times New Roman" pitchFamily="18" charset="0"/>
            </a:endParaRPr>
          </a:p>
          <a:p>
            <a:pPr lvl="3"/>
            <a:r>
              <a:rPr lang="en-US" sz="2800" dirty="0" smtClean="0">
                <a:latin typeface="Times New Roman" pitchFamily="18" charset="0"/>
                <a:cs typeface="Times New Roman" pitchFamily="18" charset="0"/>
              </a:rPr>
              <a:t>and </a:t>
            </a:r>
            <a:r>
              <a:rPr lang="en-US" sz="2800" dirty="0" smtClean="0">
                <a:latin typeface="Times New Roman" pitchFamily="18" charset="0"/>
                <a:cs typeface="Times New Roman" pitchFamily="18" charset="0"/>
              </a:rPr>
              <a:t>times of day</a:t>
            </a:r>
            <a:endParaRPr lang="en-US" sz="28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en-US" sz="6000" dirty="0" smtClean="0">
                <a:latin typeface="Times New Roman" pitchFamily="18" charset="0"/>
                <a:cs typeface="Times New Roman" pitchFamily="18" charset="0"/>
              </a:rPr>
              <a:t>Faith Formation Plan</a:t>
            </a:r>
            <a:endParaRPr lang="en-US" sz="6000" dirty="0">
              <a:latin typeface="Times New Roman" pitchFamily="18" charset="0"/>
              <a:cs typeface="Times New Roman" pitchFamily="18" charset="0"/>
            </a:endParaRPr>
          </a:p>
        </p:txBody>
      </p:sp>
      <p:pic>
        <p:nvPicPr>
          <p:cNvPr id="4" name="Picture 3" descr="download (1).jpg"/>
          <p:cNvPicPr>
            <a:picLocks noChangeAspect="1"/>
          </p:cNvPicPr>
          <p:nvPr/>
        </p:nvPicPr>
        <p:blipFill>
          <a:blip r:embed="rId2" cstate="print"/>
          <a:stretch>
            <a:fillRect/>
          </a:stretch>
        </p:blipFill>
        <p:spPr>
          <a:xfrm>
            <a:off x="4724400" y="3505200"/>
            <a:ext cx="3771692" cy="250989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1"/>
            <a:r>
              <a:rPr lang="en-US" sz="1600" b="1" dirty="0" smtClean="0">
                <a:latin typeface="Times New Roman" pitchFamily="18" charset="0"/>
                <a:cs typeface="Times New Roman" pitchFamily="18" charset="0"/>
              </a:rPr>
              <a:t>To better serve and hold each other accountable, each Council Member received a copy of Church Council duties as outlined in our Constitution.  This list will be also mailed to the congregation prior to nominating and electing new council members.</a:t>
            </a:r>
          </a:p>
          <a:p>
            <a:r>
              <a:rPr lang="en-US" sz="1600" b="1" dirty="0" smtClean="0">
                <a:latin typeface="Times New Roman" pitchFamily="18" charset="0"/>
                <a:cs typeface="Times New Roman" pitchFamily="18" charset="0"/>
              </a:rPr>
              <a:t> </a:t>
            </a:r>
          </a:p>
          <a:p>
            <a:pPr lvl="1"/>
            <a:r>
              <a:rPr lang="en-US" sz="1600" b="1" dirty="0" smtClean="0">
                <a:latin typeface="Times New Roman" pitchFamily="18" charset="0"/>
                <a:cs typeface="Times New Roman" pitchFamily="18" charset="0"/>
              </a:rPr>
              <a:t>Small wins – below are items we can publicly affirm in living towards our church’s calling: </a:t>
            </a:r>
          </a:p>
          <a:p>
            <a:pPr lvl="2"/>
            <a:r>
              <a:rPr lang="en-US" sz="1600" b="1" dirty="0" smtClean="0">
                <a:latin typeface="Times New Roman" pitchFamily="18" charset="0"/>
                <a:cs typeface="Times New Roman" pitchFamily="18" charset="0"/>
              </a:rPr>
              <a:t>New Pastor (not small)</a:t>
            </a:r>
          </a:p>
          <a:p>
            <a:pPr lvl="3"/>
            <a:r>
              <a:rPr lang="en-US" sz="1600" b="1" dirty="0" smtClean="0">
                <a:latin typeface="Times New Roman" pitchFamily="18" charset="0"/>
                <a:cs typeface="Times New Roman" pitchFamily="18" charset="0"/>
              </a:rPr>
              <a:t>New opportunities (Faith Formation Plan)</a:t>
            </a:r>
          </a:p>
          <a:p>
            <a:pPr lvl="2"/>
            <a:r>
              <a:rPr lang="en-US" sz="1600" b="1" dirty="0" smtClean="0">
                <a:latin typeface="Times New Roman" pitchFamily="18" charset="0"/>
                <a:cs typeface="Times New Roman" pitchFamily="18" charset="0"/>
              </a:rPr>
              <a:t>Our Music Program</a:t>
            </a:r>
          </a:p>
          <a:p>
            <a:pPr lvl="3"/>
            <a:r>
              <a:rPr lang="en-US" sz="1600" b="1" dirty="0" smtClean="0">
                <a:latin typeface="Times New Roman" pitchFamily="18" charset="0"/>
                <a:cs typeface="Times New Roman" pitchFamily="18" charset="0"/>
              </a:rPr>
              <a:t>New Cantor</a:t>
            </a:r>
          </a:p>
          <a:p>
            <a:pPr lvl="3"/>
            <a:r>
              <a:rPr lang="en-US" sz="1600" b="1" dirty="0" smtClean="0">
                <a:latin typeface="Times New Roman" pitchFamily="18" charset="0"/>
                <a:cs typeface="Times New Roman" pitchFamily="18" charset="0"/>
              </a:rPr>
              <a:t>Favorite Hymn Suggestions</a:t>
            </a:r>
          </a:p>
          <a:p>
            <a:pPr lvl="3"/>
            <a:r>
              <a:rPr lang="en-US" sz="1600" b="1" dirty="0" smtClean="0">
                <a:latin typeface="Times New Roman" pitchFamily="18" charset="0"/>
                <a:cs typeface="Times New Roman" pitchFamily="18" charset="0"/>
              </a:rPr>
              <a:t>Larger choir</a:t>
            </a:r>
          </a:p>
          <a:p>
            <a:pPr lvl="3"/>
            <a:r>
              <a:rPr lang="en-US" sz="1600" b="1" dirty="0" smtClean="0">
                <a:latin typeface="Times New Roman" pitchFamily="18" charset="0"/>
                <a:cs typeface="Times New Roman" pitchFamily="18" charset="0"/>
              </a:rPr>
              <a:t>Concerts (Rich Mullins)</a:t>
            </a:r>
          </a:p>
          <a:p>
            <a:pPr lvl="2"/>
            <a:r>
              <a:rPr lang="en-US" sz="1600" b="1" dirty="0" smtClean="0">
                <a:latin typeface="Times New Roman" pitchFamily="18" charset="0"/>
                <a:cs typeface="Times New Roman" pitchFamily="18" charset="0"/>
              </a:rPr>
              <a:t>Member Care</a:t>
            </a:r>
          </a:p>
          <a:p>
            <a:pPr lvl="2"/>
            <a:r>
              <a:rPr lang="en-US" sz="1600" b="1" dirty="0" smtClean="0">
                <a:latin typeface="Times New Roman" pitchFamily="18" charset="0"/>
                <a:cs typeface="Times New Roman" pitchFamily="18" charset="0"/>
              </a:rPr>
              <a:t>Church Security</a:t>
            </a:r>
          </a:p>
          <a:p>
            <a:pPr lvl="2"/>
            <a:r>
              <a:rPr lang="en-US" sz="1600" b="1" dirty="0" smtClean="0">
                <a:latin typeface="Times New Roman" pitchFamily="18" charset="0"/>
                <a:cs typeface="Times New Roman" pitchFamily="18" charset="0"/>
              </a:rPr>
              <a:t>Enhanced Website and Social Media.</a:t>
            </a:r>
            <a:endParaRPr lang="en-US" sz="1600" b="1"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en-US" sz="5400" dirty="0" smtClean="0">
                <a:latin typeface="Times New Roman" pitchFamily="18" charset="0"/>
                <a:cs typeface="Times New Roman" pitchFamily="18" charset="0"/>
              </a:rPr>
              <a:t>Trust Cultivation Plan</a:t>
            </a:r>
            <a:endParaRPr lang="en-US" sz="5400" dirty="0">
              <a:latin typeface="Times New Roman" pitchFamily="18" charset="0"/>
              <a:cs typeface="Times New Roman" pitchFamily="18" charset="0"/>
            </a:endParaRPr>
          </a:p>
        </p:txBody>
      </p:sp>
      <p:pic>
        <p:nvPicPr>
          <p:cNvPr id="4" name="Picture 3" descr="istock_000005012679_large.jpg"/>
          <p:cNvPicPr>
            <a:picLocks noChangeAspect="1"/>
          </p:cNvPicPr>
          <p:nvPr/>
        </p:nvPicPr>
        <p:blipFill>
          <a:blip r:embed="rId2" cstate="print"/>
          <a:stretch>
            <a:fillRect/>
          </a:stretch>
        </p:blipFill>
        <p:spPr>
          <a:xfrm>
            <a:off x="5029200" y="3733800"/>
            <a:ext cx="3429000" cy="2286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400" dirty="0" smtClean="0">
                <a:latin typeface="Times New Roman" pitchFamily="18" charset="0"/>
                <a:cs typeface="Times New Roman" pitchFamily="18" charset="0"/>
              </a:rPr>
              <a:t>Leadership Cultivation Plan</a:t>
            </a:r>
            <a:endParaRPr lang="en-US" sz="4400" dirty="0">
              <a:latin typeface="Times New Roman" pitchFamily="18" charset="0"/>
              <a:cs typeface="Times New Roman" pitchFamily="18" charset="0"/>
            </a:endParaRPr>
          </a:p>
        </p:txBody>
      </p:sp>
      <p:pic>
        <p:nvPicPr>
          <p:cNvPr id="6" name="Picture 5" descr="images (2).jpg"/>
          <p:cNvPicPr>
            <a:picLocks noChangeAspect="1"/>
          </p:cNvPicPr>
          <p:nvPr/>
        </p:nvPicPr>
        <p:blipFill>
          <a:blip r:embed="rId2" cstate="print"/>
          <a:stretch>
            <a:fillRect/>
          </a:stretch>
        </p:blipFill>
        <p:spPr>
          <a:xfrm>
            <a:off x="5714584" y="4419600"/>
            <a:ext cx="2848391" cy="1895475"/>
          </a:xfrm>
          <a:prstGeom prst="rect">
            <a:avLst/>
          </a:prstGeom>
        </p:spPr>
      </p:pic>
      <p:sp>
        <p:nvSpPr>
          <p:cNvPr id="7" name="Content Placeholder 6"/>
          <p:cNvSpPr>
            <a:spLocks noGrp="1"/>
          </p:cNvSpPr>
          <p:nvPr>
            <p:ph idx="1"/>
          </p:nvPr>
        </p:nvSpPr>
        <p:spPr>
          <a:xfrm>
            <a:off x="1143000" y="1295400"/>
            <a:ext cx="7391400" cy="4995671"/>
          </a:xfrm>
        </p:spPr>
        <p:txBody>
          <a:bodyPr>
            <a:noAutofit/>
          </a:bodyPr>
          <a:lstStyle/>
          <a:p>
            <a:pPr lvl="0"/>
            <a:r>
              <a:rPr lang="en-US" sz="2800" dirty="0" smtClean="0">
                <a:latin typeface="Times New Roman" pitchFamily="18" charset="0"/>
                <a:cs typeface="Times New Roman" pitchFamily="18" charset="0"/>
              </a:rPr>
              <a:t>Church Council will take some Personality/Leadership Style Inventories to help us identify our styles, develop a common language and better understand each other.  Once </a:t>
            </a:r>
            <a:r>
              <a:rPr lang="en-US" sz="2800" dirty="0" smtClean="0">
                <a:latin typeface="Times New Roman" pitchFamily="18" charset="0"/>
                <a:cs typeface="Times New Roman" pitchFamily="18" charset="0"/>
              </a:rPr>
              <a:t>council decides </a:t>
            </a:r>
            <a:r>
              <a:rPr lang="en-US" sz="2800" dirty="0" smtClean="0">
                <a:latin typeface="Times New Roman" pitchFamily="18" charset="0"/>
                <a:cs typeface="Times New Roman" pitchFamily="18" charset="0"/>
              </a:rPr>
              <a:t>which inventory is most helpful, we will invite the congregation to take the inventory through our Sunday School classes. </a:t>
            </a:r>
            <a:endParaRPr lang="en-US" sz="2800" dirty="0" smtClean="0">
              <a:latin typeface="Times New Roman" pitchFamily="18" charset="0"/>
              <a:cs typeface="Times New Roman" pitchFamily="18" charset="0"/>
            </a:endParaRPr>
          </a:p>
          <a:p>
            <a:pPr lvl="0"/>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 (3).jpg"/>
          <p:cNvPicPr>
            <a:picLocks noGrp="1" noChangeAspect="1"/>
          </p:cNvPicPr>
          <p:nvPr>
            <p:ph idx="1"/>
          </p:nvPr>
        </p:nvPicPr>
        <p:blipFill>
          <a:blip r:embed="rId2" cstate="print"/>
          <a:stretch>
            <a:fillRect/>
          </a:stretch>
        </p:blipFill>
        <p:spPr>
          <a:xfrm>
            <a:off x="381000" y="3276600"/>
            <a:ext cx="3581400" cy="2413837"/>
          </a:xfrm>
        </p:spPr>
      </p:pic>
      <p:sp>
        <p:nvSpPr>
          <p:cNvPr id="3" name="Title 2"/>
          <p:cNvSpPr>
            <a:spLocks noGrp="1"/>
          </p:cNvSpPr>
          <p:nvPr>
            <p:ph type="title"/>
          </p:nvPr>
        </p:nvSpPr>
        <p:spPr/>
        <p:txBody>
          <a:bodyPr>
            <a:normAutofit/>
          </a:bodyPr>
          <a:lstStyle/>
          <a:p>
            <a:r>
              <a:rPr lang="en-US" dirty="0" smtClean="0">
                <a:latin typeface="Times New Roman" pitchFamily="18" charset="0"/>
                <a:cs typeface="Times New Roman" pitchFamily="18" charset="0"/>
              </a:rPr>
              <a:t>Leadership Cultivation Plan cont.</a:t>
            </a:r>
            <a:endParaRPr lang="en-US" dirty="0">
              <a:latin typeface="Times New Roman" pitchFamily="18" charset="0"/>
              <a:cs typeface="Times New Roman" pitchFamily="18" charset="0"/>
            </a:endParaRPr>
          </a:p>
        </p:txBody>
      </p:sp>
      <p:sp>
        <p:nvSpPr>
          <p:cNvPr id="6" name="Rectangle 5"/>
          <p:cNvSpPr/>
          <p:nvPr/>
        </p:nvSpPr>
        <p:spPr>
          <a:xfrm>
            <a:off x="4038600" y="3048000"/>
            <a:ext cx="4572000" cy="3170099"/>
          </a:xfrm>
          <a:prstGeom prst="rect">
            <a:avLst/>
          </a:prstGeom>
        </p:spPr>
        <p:txBody>
          <a:bodyPr wrap="square">
            <a:spAutoFit/>
          </a:bodyPr>
          <a:lstStyle/>
          <a:p>
            <a:pPr lvl="0"/>
            <a:endParaRPr lang="en-US" dirty="0" smtClean="0">
              <a:latin typeface="Times New Roman" pitchFamily="18" charset="0"/>
              <a:cs typeface="Times New Roman" pitchFamily="18" charset="0"/>
            </a:endParaRPr>
          </a:p>
          <a:p>
            <a:pPr lvl="0"/>
            <a:r>
              <a:rPr lang="en-US" sz="2600" dirty="0" smtClean="0">
                <a:latin typeface="Times New Roman" pitchFamily="18" charset="0"/>
                <a:cs typeface="Times New Roman" pitchFamily="18" charset="0"/>
              </a:rPr>
              <a:t>Pastor Gina will meet with each council member over the next few months to discuss how things are going between us and God.  She is encouraging each of us to start daily devotionals if we are not already.</a:t>
            </a:r>
            <a:endParaRPr lang="en-US" sz="2600" dirty="0">
              <a:latin typeface="Times New Roman" pitchFamily="18" charset="0"/>
              <a:cs typeface="Times New Roman" pitchFamily="18" charset="0"/>
            </a:endParaRPr>
          </a:p>
        </p:txBody>
      </p:sp>
      <p:sp>
        <p:nvSpPr>
          <p:cNvPr id="7" name="Rectangle 6"/>
          <p:cNvSpPr/>
          <p:nvPr/>
        </p:nvSpPr>
        <p:spPr>
          <a:xfrm>
            <a:off x="533400" y="1295400"/>
            <a:ext cx="6934200" cy="1692771"/>
          </a:xfrm>
          <a:prstGeom prst="rect">
            <a:avLst/>
          </a:prstGeom>
        </p:spPr>
        <p:txBody>
          <a:bodyPr wrap="square">
            <a:spAutoFit/>
          </a:bodyPr>
          <a:lstStyle/>
          <a:p>
            <a:pPr lvl="0"/>
            <a:r>
              <a:rPr lang="en-US" sz="2600" dirty="0" smtClean="0">
                <a:latin typeface="Times New Roman" pitchFamily="18" charset="0"/>
                <a:cs typeface="Times New Roman" pitchFamily="18" charset="0"/>
              </a:rPr>
              <a:t>Church Council will be watching each other this month looking for Christ-like leadership in others.  We are each going to bring back what we saw to our next meeting.</a:t>
            </a:r>
            <a:endParaRPr lang="en-US" sz="2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Vision</a:t>
            </a:r>
          </a:p>
          <a:p>
            <a:endParaRPr lang="en-US" dirty="0"/>
          </a:p>
        </p:txBody>
      </p:sp>
      <p:sp>
        <p:nvSpPr>
          <p:cNvPr id="3" name="Title 2"/>
          <p:cNvSpPr>
            <a:spLocks noGrp="1"/>
          </p:cNvSpPr>
          <p:nvPr>
            <p:ph type="title"/>
          </p:nvPr>
        </p:nvSpPr>
        <p:spPr/>
        <p:txBody>
          <a:bodyPr>
            <a:normAutofit/>
          </a:bodyPr>
          <a:lstStyle/>
          <a:p>
            <a:r>
              <a:rPr lang="en-US" sz="4800" dirty="0" smtClean="0">
                <a:latin typeface="Times New Roman" pitchFamily="18" charset="0"/>
                <a:cs typeface="Times New Roman" pitchFamily="18" charset="0"/>
              </a:rPr>
              <a:t>Future Plans</a:t>
            </a:r>
            <a:endParaRPr lang="en-US" sz="4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181</TotalTime>
  <Words>209</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Farming Church Cultivation Plans</vt:lpstr>
      <vt:lpstr>Faith Formation Plan</vt:lpstr>
      <vt:lpstr>Trust Cultivation Plan</vt:lpstr>
      <vt:lpstr>Leadership Cultivation Plan</vt:lpstr>
      <vt:lpstr>Leadership Cultivation Plan cont.</vt:lpstr>
      <vt:lpstr>Future Plans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Farming Church Cultivation Plans</dc:title>
  <dc:creator>Diane Boulware</dc:creator>
  <cp:lastModifiedBy>Diane Boulware</cp:lastModifiedBy>
  <cp:revision>10</cp:revision>
  <dcterms:created xsi:type="dcterms:W3CDTF">2018-11-17T01:50:48Z</dcterms:created>
  <dcterms:modified xsi:type="dcterms:W3CDTF">2018-11-17T04:52:30Z</dcterms:modified>
</cp:coreProperties>
</file>