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0" r:id="rId4"/>
    <p:sldId id="259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72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108E-49FD-4C8E-9923-709BC3B4CEB1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F063-ED8A-4BE0-896F-4BCAFA966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10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108E-49FD-4C8E-9923-709BC3B4CEB1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F063-ED8A-4BE0-896F-4BCAFA966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2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108E-49FD-4C8E-9923-709BC3B4CEB1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F063-ED8A-4BE0-896F-4BCAFA966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5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108E-49FD-4C8E-9923-709BC3B4CEB1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F063-ED8A-4BE0-896F-4BCAFA966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9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108E-49FD-4C8E-9923-709BC3B4CEB1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F063-ED8A-4BE0-896F-4BCAFA966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17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108E-49FD-4C8E-9923-709BC3B4CEB1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F063-ED8A-4BE0-896F-4BCAFA966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29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108E-49FD-4C8E-9923-709BC3B4CEB1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F063-ED8A-4BE0-896F-4BCAFA966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04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108E-49FD-4C8E-9923-709BC3B4CEB1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F063-ED8A-4BE0-896F-4BCAFA966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6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108E-49FD-4C8E-9923-709BC3B4CEB1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F063-ED8A-4BE0-896F-4BCAFA966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06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108E-49FD-4C8E-9923-709BC3B4CEB1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F063-ED8A-4BE0-896F-4BCAFA966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4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108E-49FD-4C8E-9923-709BC3B4CEB1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6F063-ED8A-4BE0-896F-4BCAFA966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8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108E-49FD-4C8E-9923-709BC3B4CEB1}" type="datetimeFigureOut">
              <a:rPr lang="en-GB" smtClean="0"/>
              <a:t>17/08/2017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6F063-ED8A-4BE0-896F-4BCAFA966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820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Our </a:t>
            </a:r>
            <a:r>
              <a:rPr lang="en-GB" b="1" dirty="0"/>
              <a:t>E</a:t>
            </a:r>
            <a:r>
              <a:rPr lang="en-GB" b="1" dirty="0" smtClean="0"/>
              <a:t>xperience of Evacuating a Critical Care Unit - UHNM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2232248"/>
          </a:xfrm>
        </p:spPr>
        <p:txBody>
          <a:bodyPr/>
          <a:lstStyle/>
          <a:p>
            <a:r>
              <a:rPr lang="en-GB" dirty="0" smtClean="0"/>
              <a:t>Matron Claire Hughes </a:t>
            </a:r>
          </a:p>
          <a:p>
            <a:r>
              <a:rPr lang="en-GB" dirty="0" smtClean="0"/>
              <a:t>Deputy Matron Lesley Smith</a:t>
            </a:r>
          </a:p>
          <a:p>
            <a:r>
              <a:rPr lang="en-GB" dirty="0" smtClean="0"/>
              <a:t>Aspiring Matron Jill Bogucki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6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Our Location</a:t>
            </a:r>
            <a:endParaRPr lang="en-GB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0" y="1600200"/>
            <a:ext cx="8050179" cy="4525963"/>
          </a:xfrm>
        </p:spPr>
      </p:pic>
    </p:spTree>
    <p:extLst>
      <p:ext uri="{BB962C8B-B14F-4D97-AF65-F5344CB8AC3E}">
        <p14:creationId xmlns:p14="http://schemas.microsoft.com/office/powerpoint/2010/main" val="6125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Wednesday 7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June 2017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7 Cages lined up along the corridor</a:t>
            </a:r>
          </a:p>
          <a:p>
            <a:endParaRPr lang="en-GB" dirty="0" smtClean="0"/>
          </a:p>
          <a:p>
            <a:r>
              <a:rPr lang="en-GB" dirty="0" smtClean="0"/>
              <a:t>3 Cages set alight</a:t>
            </a:r>
          </a:p>
          <a:p>
            <a:endParaRPr lang="en-GB" dirty="0"/>
          </a:p>
          <a:p>
            <a:r>
              <a:rPr lang="en-GB" dirty="0" smtClean="0"/>
              <a:t>18:00hrs – Reported smell of smoke LG2 outside theatres directly opposite Critical Care</a:t>
            </a:r>
          </a:p>
          <a:p>
            <a:endParaRPr lang="en-GB" dirty="0" smtClean="0"/>
          </a:p>
          <a:p>
            <a:r>
              <a:rPr lang="en-GB" dirty="0" smtClean="0"/>
              <a:t>Fire Brigade arrived within minutes</a:t>
            </a:r>
          </a:p>
          <a:p>
            <a:endParaRPr lang="en-GB" dirty="0"/>
          </a:p>
          <a:p>
            <a:r>
              <a:rPr lang="en-GB" dirty="0" smtClean="0"/>
              <a:t>18:25hrs – Critical Care instructed to evacuate</a:t>
            </a:r>
          </a:p>
          <a:p>
            <a:endParaRPr lang="en-GB" dirty="0"/>
          </a:p>
          <a:p>
            <a:r>
              <a:rPr lang="en-GB" dirty="0" smtClean="0"/>
              <a:t>18:30hrs – Major Incident protocol activated</a:t>
            </a:r>
          </a:p>
          <a:p>
            <a:endParaRPr lang="en-GB" dirty="0"/>
          </a:p>
        </p:txBody>
      </p:sp>
      <p:pic>
        <p:nvPicPr>
          <p:cNvPr id="5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28" y="938544"/>
            <a:ext cx="3391593" cy="4522124"/>
          </a:xfrm>
        </p:spPr>
      </p:pic>
    </p:spTree>
    <p:extLst>
      <p:ext uri="{BB962C8B-B14F-4D97-AF65-F5344CB8AC3E}">
        <p14:creationId xmlns:p14="http://schemas.microsoft.com/office/powerpoint/2010/main" val="11025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Critical Care Floor Plan</a:t>
            </a:r>
            <a:endParaRPr lang="en-GB" sz="32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5 Pods containing 8 beds = 40 patients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Smoke visibly seen in Pod 1 &amp; 5 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Pod 1,2 &amp; 5  evacuated level 3 patients to theatres  in the Lyme building through the fire escape in pod 3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The remaining level 2 patients from the above pods were evacuated into pod 3 and SAU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2775" y="847827"/>
            <a:ext cx="5350817" cy="4464496"/>
          </a:xfrm>
        </p:spPr>
      </p:pic>
    </p:spTree>
    <p:extLst>
      <p:ext uri="{BB962C8B-B14F-4D97-AF65-F5344CB8AC3E}">
        <p14:creationId xmlns:p14="http://schemas.microsoft.com/office/powerpoint/2010/main" val="36160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3600" dirty="0" smtClean="0"/>
              <a:t>Plan of Action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Nurse in charge coordinated the entire incident</a:t>
            </a:r>
          </a:p>
          <a:p>
            <a:endParaRPr lang="en-GB" dirty="0"/>
          </a:p>
          <a:p>
            <a:r>
              <a:rPr lang="en-GB" dirty="0" smtClean="0"/>
              <a:t>Luckily – staff still on site due to timing of incident</a:t>
            </a:r>
          </a:p>
          <a:p>
            <a:endParaRPr lang="en-GB" dirty="0"/>
          </a:p>
          <a:p>
            <a:r>
              <a:rPr lang="en-GB" dirty="0" smtClean="0"/>
              <a:t>More luckily – audit afternoon for theatres therefore CEPOD activity only,  subsequently available spaces in anaesthetic rooms and PACU</a:t>
            </a:r>
          </a:p>
          <a:p>
            <a:endParaRPr lang="en-GB" dirty="0" smtClean="0"/>
          </a:p>
          <a:p>
            <a:r>
              <a:rPr lang="en-GB" dirty="0" smtClean="0"/>
              <a:t>Human Factors training evidently came into fruition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392" y="273050"/>
            <a:ext cx="586408" cy="585311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6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</p:spPr>
        <p:txBody>
          <a:bodyPr>
            <a:noAutofit/>
          </a:bodyPr>
          <a:lstStyle/>
          <a:p>
            <a:r>
              <a:rPr lang="en-GB" sz="3200" dirty="0" smtClean="0"/>
              <a:t>From Start to Finish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19256" cy="469106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Consultants aware of evacuation plans and process commenced (4 Consultants on site) (3 Junior Doctors) &amp; (3 ACCP’s)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Plan A&amp;B discussed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A–move sickest patients first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/>
              <a:t>B-move as per protocol - 1 pod at a time considering fire compartments (preferred option)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All pods informed of incident and evacuation plans – preparation required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SOC assisted with information regarding available bed space, anaesthetic cover, theatre staff &amp; equipment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NIC ensured O2 available for all patients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Pod 5 patients put onto portable vents ready for transfer – first patient ready within 20 minutes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Non ventilated patients prepared for evacuation to car park area adjacent to the pods. Patients with higher acuity evacuated to PACU – then it started to rain!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NIC liaised with fire officer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32 patients evacuated to a safe area within 1 hour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8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8291264" cy="5721499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Staff remained calm due to Nurse in Charge enhanced communications  (evidenced by feedback from other departments)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The wider Critical Care Team ensured timely decontamination of affected areas to minimise further disruption.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Patients able to return to pods at 20:10hrs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All patients back on the unit by 21:00hrs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Staff debrief undertaken at </a:t>
            </a:r>
            <a:r>
              <a:rPr lang="en-GB" smtClean="0"/>
              <a:t>21:30hrs  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2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8291264" cy="5721499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Post Incident Learning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Critical care (Specialities) to work collaboratively at times of major incident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More Major Incident training – Utilising SIM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To increase attendance to Corporate Fire Training for Managers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Consider evacuation plans including multiple exit strategies depending on location of incident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Assembly point A &amp; B for staff coming on site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Clear communication for staff not on duty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Fire officer lacked understanding of preparation time required to evacuate a Critically ill patient </a:t>
            </a:r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Ability to identify where patients were evacuated to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Nurse in charge unaware of assistance potentially available from the West Midlands Hazard Response Team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6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Critical Care – Command Centre</a:t>
            </a:r>
            <a:endParaRPr lang="en-GB" sz="32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9887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477</Words>
  <Application>Microsoft Office PowerPoint</Application>
  <PresentationFormat>On-screen Show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Our Experience of Evacuating a Critical Care Unit - UHNM</vt:lpstr>
      <vt:lpstr>Our Location</vt:lpstr>
      <vt:lpstr>Wednesday 7th June 2017</vt:lpstr>
      <vt:lpstr>Critical Care Floor Plan</vt:lpstr>
      <vt:lpstr> Plan of Action</vt:lpstr>
      <vt:lpstr>From Start to Finish</vt:lpstr>
      <vt:lpstr>PowerPoint Presentation</vt:lpstr>
      <vt:lpstr>PowerPoint Presentation</vt:lpstr>
      <vt:lpstr>Critical Care – Command Centre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Hughes, Claire (RJE) UHNS</dc:creator>
  <cp:lastModifiedBy>Angela Himsworth</cp:lastModifiedBy>
  <cp:revision>27</cp:revision>
  <dcterms:created xsi:type="dcterms:W3CDTF">2017-07-03T08:40:19Z</dcterms:created>
  <dcterms:modified xsi:type="dcterms:W3CDTF">2017-08-17T12:01:23Z</dcterms:modified>
</cp:coreProperties>
</file>