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256" r:id="rId2"/>
    <p:sldId id="283" r:id="rId3"/>
    <p:sldId id="284" r:id="rId4"/>
    <p:sldId id="288" r:id="rId5"/>
    <p:sldId id="257" r:id="rId6"/>
    <p:sldId id="277" r:id="rId7"/>
    <p:sldId id="258" r:id="rId8"/>
    <p:sldId id="259" r:id="rId9"/>
    <p:sldId id="260" r:id="rId10"/>
    <p:sldId id="261" r:id="rId11"/>
    <p:sldId id="273" r:id="rId12"/>
    <p:sldId id="275" r:id="rId13"/>
    <p:sldId id="274" r:id="rId14"/>
    <p:sldId id="287" r:id="rId15"/>
    <p:sldId id="262" r:id="rId16"/>
    <p:sldId id="263" r:id="rId17"/>
    <p:sldId id="276" r:id="rId18"/>
    <p:sldId id="264" r:id="rId19"/>
    <p:sldId id="265" r:id="rId20"/>
    <p:sldId id="278" r:id="rId21"/>
    <p:sldId id="285" r:id="rId22"/>
    <p:sldId id="267" r:id="rId23"/>
    <p:sldId id="279" r:id="rId24"/>
    <p:sldId id="268" r:id="rId25"/>
    <p:sldId id="269" r:id="rId26"/>
    <p:sldId id="280" r:id="rId27"/>
    <p:sldId id="281" r:id="rId28"/>
    <p:sldId id="282" r:id="rId29"/>
    <p:sldId id="266" r:id="rId30"/>
    <p:sldId id="286" r:id="rId31"/>
    <p:sldId id="270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34FB22-D54F-4C3D-A3F3-C8E8B081F3ED}" type="datetimeFigureOut">
              <a:rPr lang="en-US" smtClean="0"/>
              <a:t>10/16/2015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C75B23-CFAD-436D-8B68-B9CF1E752A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487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5B23-CFAD-436D-8B68-B9CF1E752A9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07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5B23-CFAD-436D-8B68-B9CF1E752A9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04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5B23-CFAD-436D-8B68-B9CF1E752A9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282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5B23-CFAD-436D-8B68-B9CF1E752A9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26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5B23-CFAD-436D-8B68-B9CF1E752A9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054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5B23-CFAD-436D-8B68-B9CF1E752A9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66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5B23-CFAD-436D-8B68-B9CF1E752A9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39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5B23-CFAD-436D-8B68-B9CF1E752A9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85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5B23-CFAD-436D-8B68-B9CF1E752A9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82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5B23-CFAD-436D-8B68-B9CF1E752A9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226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5B23-CFAD-436D-8B68-B9CF1E752A9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299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5B23-CFAD-436D-8B68-B9CF1E752A9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542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5B23-CFAD-436D-8B68-B9CF1E752A9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0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5B23-CFAD-436D-8B68-B9CF1E752A9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821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5B23-CFAD-436D-8B68-B9CF1E752A9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5832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5B23-CFAD-436D-8B68-B9CF1E752A9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120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5B23-CFAD-436D-8B68-B9CF1E752A9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763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5B23-CFAD-436D-8B68-B9CF1E752A9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728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5B23-CFAD-436D-8B68-B9CF1E752A9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706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5B23-CFAD-436D-8B68-B9CF1E752A9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25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5B23-CFAD-436D-8B68-B9CF1E752A9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349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Medicaid- reason why you can’t double bill while in hospital</a:t>
            </a:r>
          </a:p>
          <a:p>
            <a:r>
              <a:rPr lang="en-US" dirty="0" smtClean="0"/>
              <a:t>Consolidated-</a:t>
            </a:r>
            <a:r>
              <a:rPr lang="en-US" baseline="0" dirty="0" smtClean="0"/>
              <a:t> needs  have to be met  PFDSW- $30,000 cap and this can’t be used for 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5B23-CFAD-436D-8B68-B9CF1E752A9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889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5B23-CFAD-436D-8B68-B9CF1E752A9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040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5B23-CFAD-436D-8B68-B9CF1E752A9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87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5B23-CFAD-436D-8B68-B9CF1E752A9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851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5B23-CFAD-436D-8B68-B9CF1E752A9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8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5B23-CFAD-436D-8B68-B9CF1E752A9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21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02A6-E00D-497B-889B-AC1540C27AF0}" type="datetimeFigureOut">
              <a:rPr lang="en-US" smtClean="0"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FA02-B6FC-42AC-9370-CB221ADDF9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02A6-E00D-497B-889B-AC1540C27AF0}" type="datetimeFigureOut">
              <a:rPr lang="en-US" smtClean="0"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FA02-B6FC-42AC-9370-CB221ADDF9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02A6-E00D-497B-889B-AC1540C27AF0}" type="datetimeFigureOut">
              <a:rPr lang="en-US" smtClean="0"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FA02-B6FC-42AC-9370-CB221ADDF92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02A6-E00D-497B-889B-AC1540C27AF0}" type="datetimeFigureOut">
              <a:rPr lang="en-US" smtClean="0"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FA02-B6FC-42AC-9370-CB221ADDF9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02A6-E00D-497B-889B-AC1540C27AF0}" type="datetimeFigureOut">
              <a:rPr lang="en-US" smtClean="0"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FA02-B6FC-42AC-9370-CB221ADDF9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02A6-E00D-497B-889B-AC1540C27AF0}" type="datetimeFigureOut">
              <a:rPr lang="en-US" smtClean="0"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FA02-B6FC-42AC-9370-CB221ADDF9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02A6-E00D-497B-889B-AC1540C27AF0}" type="datetimeFigureOut">
              <a:rPr lang="en-US" smtClean="0"/>
              <a:t>10/16/2015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FA02-B6FC-42AC-9370-CB221ADDF9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02A6-E00D-497B-889B-AC1540C27AF0}" type="datetimeFigureOut">
              <a:rPr lang="en-US" smtClean="0"/>
              <a:t>10/16/2015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FA02-B6FC-42AC-9370-CB221ADDF9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02A6-E00D-497B-889B-AC1540C27AF0}" type="datetimeFigureOut">
              <a:rPr lang="en-US" smtClean="0"/>
              <a:t>10/16/2015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FA02-B6FC-42AC-9370-CB221ADDF9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02A6-E00D-497B-889B-AC1540C27AF0}" type="datetimeFigureOut">
              <a:rPr lang="en-US" smtClean="0"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FA02-B6FC-42AC-9370-CB221ADDF9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02A6-E00D-497B-889B-AC1540C27AF0}" type="datetimeFigureOut">
              <a:rPr lang="en-US" smtClean="0"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FA02-B6FC-42AC-9370-CB221ADDF9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12902A6-E00D-497B-889B-AC1540C27AF0}" type="datetimeFigureOut">
              <a:rPr lang="en-US" smtClean="0"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8E6FA02-B6FC-42AC-9370-CB221ADDF9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hs.state.pa.us/cs/groups/webcontent/documents/document/c_179843.pdf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pacode.com/secure/data/055/chapter51/chap51toc.html" TargetMode="External"/><Relationship Id="rId4" Type="http://schemas.openxmlformats.org/officeDocument/2006/relationships/hyperlink" Target="http://www.pacode.com/secure/data/055/chapter6500/chap6500toc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palifesharing.com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hs.state.pa.us/provider/longtermcareservices/index.htm" TargetMode="External"/><Relationship Id="rId5" Type="http://schemas.openxmlformats.org/officeDocument/2006/relationships/hyperlink" Target="http://pic.odpconsulting.net/" TargetMode="External"/><Relationship Id="rId4" Type="http://schemas.openxmlformats.org/officeDocument/2006/relationships/hyperlink" Target="http://www.odpconsulting.net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hs.state.pa.us/publications/medichecksearch/index.htm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exclusions.oig.hhs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ols.usps.com/go/ZipLookupAction_input" TargetMode="External"/><Relationship Id="rId4" Type="http://schemas.openxmlformats.org/officeDocument/2006/relationships/hyperlink" Target="https://ujsportal.pacourts.u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1170508"/>
          </a:xfrm>
        </p:spPr>
        <p:txBody>
          <a:bodyPr>
            <a:normAutofit/>
          </a:bodyPr>
          <a:lstStyle/>
          <a:p>
            <a:r>
              <a:rPr lang="en-US" dirty="0" smtClean="0"/>
              <a:t>2015 Lifesharing Conference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590800"/>
            <a:ext cx="7162800" cy="28956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Everything you wanted to know about budgets!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dirty="0"/>
          </a:p>
          <a:p>
            <a:pPr algn="r"/>
            <a:r>
              <a:rPr lang="en-US" sz="2200" dirty="0" smtClean="0"/>
              <a:t>Presented by Maggie Rothenberger</a:t>
            </a:r>
          </a:p>
          <a:p>
            <a:pPr algn="r"/>
            <a:r>
              <a:rPr lang="en-US" sz="2200" dirty="0" smtClean="0"/>
              <a:t>Director, Lifesharing, KenCrest Services</a:t>
            </a:r>
            <a:endParaRPr lang="en-US" sz="2200" dirty="0"/>
          </a:p>
        </p:txBody>
      </p:sp>
      <p:pic>
        <p:nvPicPr>
          <p:cNvPr id="4" name="Picture 3" descr="KenCrest_Logo_CMYK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715000"/>
            <a:ext cx="2901438" cy="97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5557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227" y="3280836"/>
            <a:ext cx="8773469" cy="260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Family Living? Don’t you mean Lifesharing?</a:t>
            </a:r>
            <a:endParaRPr lang="en-US" dirty="0"/>
          </a:p>
        </p:txBody>
      </p:sp>
      <p:pic>
        <p:nvPicPr>
          <p:cNvPr id="5" name="Picture 4" descr="KenCrest_Logo_CMYK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5867400"/>
            <a:ext cx="2362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66800"/>
            <a:ext cx="1981200" cy="260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866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more you spent on programming in 2014, determine your rates for this fiscal year 2016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u="sng" dirty="0" smtClean="0"/>
              <a:t>Eligible costs- </a:t>
            </a:r>
            <a:r>
              <a:rPr lang="en-US" dirty="0" smtClean="0"/>
              <a:t>are costs associated with providing waiver services.  (Staffing, benefits etc.)</a:t>
            </a:r>
          </a:p>
          <a:p>
            <a:r>
              <a:rPr lang="en-US" u="sng" dirty="0" smtClean="0"/>
              <a:t>Ineligible costs</a:t>
            </a:r>
            <a:r>
              <a:rPr lang="en-US" dirty="0" smtClean="0"/>
              <a:t>- fire extinguishers, smoke detectors et.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Based Rates</a:t>
            </a:r>
            <a:endParaRPr lang="en-US" dirty="0"/>
          </a:p>
        </p:txBody>
      </p:sp>
      <p:pic>
        <p:nvPicPr>
          <p:cNvPr id="5" name="Picture 4" descr="KenCrest_Logo_CMYK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867400"/>
            <a:ext cx="2362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1655079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663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Zone 1</a:t>
            </a:r>
            <a:r>
              <a:rPr lang="en-US" dirty="0" smtClean="0"/>
              <a:t>- Adams, Cumberland, Dauphin, Delaware, Lancaster, Lebanon, Lehigh, Montgomery, Northampton, Perry, Philadelphia and York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  <a:p>
            <a:r>
              <a:rPr lang="en-US" u="sng" dirty="0" smtClean="0"/>
              <a:t>Zone 2</a:t>
            </a:r>
            <a:r>
              <a:rPr lang="en-US" dirty="0" smtClean="0"/>
              <a:t>- Allegheny, Berks, bucks, Chester, Franklin, Fulton</a:t>
            </a:r>
          </a:p>
          <a:p>
            <a:endParaRPr lang="en-US" dirty="0"/>
          </a:p>
          <a:p>
            <a:r>
              <a:rPr lang="en-US" u="sng" dirty="0" smtClean="0"/>
              <a:t>Zone 3</a:t>
            </a:r>
            <a:r>
              <a:rPr lang="en-US" dirty="0" smtClean="0"/>
              <a:t>- All others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Zone Rates</a:t>
            </a:r>
            <a:endParaRPr lang="en-US" dirty="0"/>
          </a:p>
        </p:txBody>
      </p:sp>
      <p:pic>
        <p:nvPicPr>
          <p:cNvPr id="4" name="Picture 3" descr="KenCrest_Logo_CMYK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867400"/>
            <a:ext cx="2362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362200" cy="237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196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Provider Rates- FY 2016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981200"/>
            <a:ext cx="5107781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171" y="1913929"/>
            <a:ext cx="2893219" cy="159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808" y="3810000"/>
            <a:ext cx="51339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KenCrest_Logo_CMYK.t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1782" y="6095429"/>
            <a:ext cx="2172217" cy="72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3447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3200400"/>
            <a:ext cx="7408333" cy="3163888"/>
          </a:xfrm>
        </p:spPr>
        <p:txBody>
          <a:bodyPr/>
          <a:lstStyle/>
          <a:p>
            <a:r>
              <a:rPr lang="en-US" dirty="0" smtClean="0"/>
              <a:t>Initially all 3 welfare fraud checks</a:t>
            </a:r>
          </a:p>
          <a:p>
            <a:r>
              <a:rPr lang="en-US" dirty="0" smtClean="0"/>
              <a:t>Non contiguous check through ODP</a:t>
            </a:r>
          </a:p>
          <a:p>
            <a:r>
              <a:rPr lang="en-US" dirty="0" smtClean="0"/>
              <a:t>Load the site in HCSIS</a:t>
            </a:r>
          </a:p>
          <a:p>
            <a:r>
              <a:rPr lang="en-US" dirty="0" smtClean="0"/>
              <a:t>Complete Promise application</a:t>
            </a:r>
          </a:p>
          <a:p>
            <a:r>
              <a:rPr lang="en-US" dirty="0" smtClean="0"/>
              <a:t>When application returned, be sure to have the SC’s attach the services in the ISP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Don’t forget your checks and loads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463948"/>
            <a:ext cx="1676400" cy="141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95400"/>
            <a:ext cx="16002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enCrest_Logo_CMYK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5867400"/>
            <a:ext cx="2362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5394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10709"/>
            <a:ext cx="8229600" cy="123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Supplemental Habilitation- Unit based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/>
              <a:t>(</a:t>
            </a:r>
            <a:r>
              <a:rPr lang="en-US" sz="3100" dirty="0" smtClean="0"/>
              <a:t>Licensed Only)</a:t>
            </a:r>
            <a:endParaRPr lang="en-US" sz="31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62" y="3048000"/>
            <a:ext cx="6172200" cy="336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enCrest_Logo_CMYK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6016988"/>
            <a:ext cx="2362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3819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68" y="1600200"/>
            <a:ext cx="8229600" cy="111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Additional Individualized Staffing- Unit Based</a:t>
            </a:r>
            <a:br>
              <a:rPr lang="en-US" sz="3600" dirty="0" smtClean="0"/>
            </a:br>
            <a:r>
              <a:rPr lang="en-US" dirty="0" smtClean="0"/>
              <a:t> </a:t>
            </a:r>
            <a:r>
              <a:rPr lang="en-US" sz="3100" dirty="0" smtClean="0"/>
              <a:t>(Licensed only)</a:t>
            </a:r>
            <a:endParaRPr lang="en-US" sz="31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7067550" cy="187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82" y="4617578"/>
            <a:ext cx="7022563" cy="167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enCrest_Logo_CMYK.t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6045366"/>
            <a:ext cx="2362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4576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9140"/>
            <a:ext cx="8763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DP 1035- submit to SC and AE for AIS and SH</a:t>
            </a:r>
            <a:endParaRPr lang="en-US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4267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enCrest_Logo_CMYK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5867400"/>
            <a:ext cx="2362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604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362200"/>
            <a:ext cx="883410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30 Hour Rule- Part of the 6500 </a:t>
            </a:r>
            <a:r>
              <a:rPr lang="en-US" dirty="0" smtClean="0"/>
              <a:t>regs</a:t>
            </a:r>
            <a:endParaRPr lang="en-US" dirty="0"/>
          </a:p>
        </p:txBody>
      </p:sp>
      <p:pic>
        <p:nvPicPr>
          <p:cNvPr id="5" name="Picture 4" descr="KenCrest_Logo_CMYK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6022491"/>
            <a:ext cx="2133600" cy="71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0736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7408333" cy="345069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6500.4</a:t>
            </a:r>
            <a:r>
              <a:rPr lang="en-US" dirty="0"/>
              <a:t>. Definitions.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Relative</a:t>
            </a:r>
            <a:r>
              <a:rPr lang="en-US" dirty="0" smtClean="0"/>
              <a:t>—A </a:t>
            </a:r>
            <a:r>
              <a:rPr lang="en-US" dirty="0"/>
              <a:t>parent, child, stepparent, stepchild, grandparent, grandchild, brother, sister, half brother, half sister, aunt, uncle, niece or nephew.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</a:t>
            </a:r>
            <a:r>
              <a:rPr lang="en-US" b="1" i="1" u="sng" dirty="0" smtClean="0"/>
              <a:t>CAN’T</a:t>
            </a:r>
            <a:r>
              <a:rPr lang="en-US" dirty="0" smtClean="0"/>
              <a:t> do Lifesharing? </a:t>
            </a:r>
            <a:br>
              <a:rPr lang="en-US" dirty="0" smtClean="0"/>
            </a:br>
            <a:r>
              <a:rPr lang="en-US" dirty="0" smtClean="0"/>
              <a:t>It’s a licensing regulation</a:t>
            </a:r>
            <a:endParaRPr lang="en-US" dirty="0"/>
          </a:p>
        </p:txBody>
      </p:sp>
      <p:pic>
        <p:nvPicPr>
          <p:cNvPr id="4" name="Picture 3" descr="KenCrest_Logo_CMYK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867400"/>
            <a:ext cx="2362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00200"/>
            <a:ext cx="28194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917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86000"/>
            <a:ext cx="8305800" cy="413649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/>
              </a:rPr>
              <a:t>Service Definitions</a:t>
            </a:r>
          </a:p>
          <a:p>
            <a:pPr marL="553720" lvl="2"/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/>
              </a:rPr>
              <a:t>http://www.dhs.state.pa.us/cs/groups/webcontent/documents/document/c_179843.pdf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/>
              </a:rPr>
              <a:t>Rate memo</a:t>
            </a:r>
          </a:p>
          <a:p>
            <a:pPr lvl="1"/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/>
              </a:rPr>
              <a:t>http://documents.odpconsulting.net/alfresco/d/d/workspace/SpacesStore/6c8b77eb-981b-4f00-8776-c226d7c8f358/FY_2015-2016_Proposed_Department_Established_Fees_Info_Memo_048-15.pdf</a:t>
            </a:r>
            <a:endParaRPr lang="en-US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hlinkClick r:id="rId3"/>
            </a:endParaRPr>
          </a:p>
          <a:p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/>
              </a:rPr>
              <a:t>Chapter 6500- licensing regulations</a:t>
            </a:r>
          </a:p>
          <a:p>
            <a:pPr lvl="1"/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/>
              </a:rPr>
              <a:t>http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/>
              </a:rPr>
              <a:t>://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/>
              </a:rPr>
              <a:t>www.pacode.com/secure/data/055/chapter6500/chap6500toc.html</a:t>
            </a:r>
            <a:endParaRPr lang="en-US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hlinkClick r:id="rId5"/>
              </a:rPr>
              <a:t>Chapter 51- Waiver regulations</a:t>
            </a:r>
          </a:p>
          <a:p>
            <a:pPr lvl="1"/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hlinkClick r:id="rId5"/>
              </a:rPr>
              <a:t>http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hlinkClick r:id="rId5"/>
              </a:rPr>
              <a:t>://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hlinkClick r:id="rId5"/>
              </a:rPr>
              <a:t>www.pacode.com/secure/data/055/chapter51/chap51toc.html</a:t>
            </a:r>
            <a:endParaRPr lang="en-US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4" name="Picture 3" descr="KenCrest_Logo_CMYK.t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90163" y="6065838"/>
            <a:ext cx="2362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2400"/>
            <a:ext cx="1447800" cy="201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441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2730392"/>
            <a:ext cx="5645624" cy="411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Revision?</a:t>
            </a:r>
            <a:endParaRPr lang="en-US" dirty="0"/>
          </a:p>
        </p:txBody>
      </p:sp>
      <p:pic>
        <p:nvPicPr>
          <p:cNvPr id="5" name="Picture 4" descr="KenCrest_Logo_CMYK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2701" y="5885598"/>
            <a:ext cx="2362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4" y="2362200"/>
            <a:ext cx="9154804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98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065866"/>
            <a:ext cx="7924799" cy="38015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These are state funds only and not drawn down from Medicaid</a:t>
            </a:r>
          </a:p>
          <a:p>
            <a:r>
              <a:rPr lang="en-US" dirty="0" smtClean="0"/>
              <a:t>Sometimes base funds are used for people who don’t qualify for waiver services but still need supports</a:t>
            </a:r>
          </a:p>
          <a:p>
            <a:r>
              <a:rPr lang="en-US" dirty="0" smtClean="0"/>
              <a:t>Requires a separate contract with the Administrative Entity</a:t>
            </a:r>
          </a:p>
          <a:p>
            <a:r>
              <a:rPr lang="en-US" dirty="0" smtClean="0"/>
              <a:t>Not all agencies have a base funding contract</a:t>
            </a:r>
          </a:p>
          <a:p>
            <a:r>
              <a:rPr lang="en-US" dirty="0" smtClean="0"/>
              <a:t>If you have one, you can provide base funded services</a:t>
            </a:r>
          </a:p>
          <a:p>
            <a:r>
              <a:rPr lang="en-US" dirty="0" smtClean="0"/>
              <a:t>Base funded services may have different codes…be sure to check your service definitions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Funding</a:t>
            </a:r>
            <a:endParaRPr lang="en-US" dirty="0"/>
          </a:p>
        </p:txBody>
      </p:sp>
      <p:pic>
        <p:nvPicPr>
          <p:cNvPr id="5" name="Picture 4" descr="KenCrest_Logo_CMYK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5867400"/>
            <a:ext cx="2362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9504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7662333" cy="3588015"/>
          </a:xfrm>
        </p:spPr>
        <p:txBody>
          <a:bodyPr/>
          <a:lstStyle/>
          <a:p>
            <a:r>
              <a:rPr lang="en-US" sz="4000" dirty="0"/>
              <a:t>Why are they important to you?</a:t>
            </a:r>
          </a:p>
          <a:p>
            <a:pPr lvl="1"/>
            <a:r>
              <a:rPr lang="en-US" sz="2800" dirty="0" smtClean="0"/>
              <a:t>Home </a:t>
            </a:r>
            <a:r>
              <a:rPr lang="en-US" sz="2800" dirty="0"/>
              <a:t>and Community habilitation- in place of a day program (8am-5pm)</a:t>
            </a:r>
          </a:p>
          <a:p>
            <a:pPr lvl="1"/>
            <a:r>
              <a:rPr lang="en-US" sz="2800" dirty="0"/>
              <a:t>Home modifications</a:t>
            </a:r>
          </a:p>
          <a:p>
            <a:pPr lvl="1"/>
            <a:r>
              <a:rPr lang="en-US" sz="2800" dirty="0"/>
              <a:t>Vehicle </a:t>
            </a:r>
            <a:r>
              <a:rPr lang="en-US" sz="2800" dirty="0" smtClean="0"/>
              <a:t>modifications</a:t>
            </a:r>
          </a:p>
          <a:p>
            <a:pPr lvl="1"/>
            <a:r>
              <a:rPr lang="en-US" sz="2800" dirty="0" smtClean="0"/>
              <a:t>Nursing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Lifesharing discreet eligible services</a:t>
            </a:r>
            <a:endParaRPr lang="en-US" dirty="0"/>
          </a:p>
        </p:txBody>
      </p:sp>
      <p:pic>
        <p:nvPicPr>
          <p:cNvPr id="5" name="Picture 4" descr="KenCrest_Logo_CMYK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867400"/>
            <a:ext cx="2362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61867"/>
            <a:ext cx="2362200" cy="190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500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394592"/>
            <a:ext cx="8840876" cy="142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 and Community Habilitation</a:t>
            </a:r>
            <a:br>
              <a:rPr lang="en-US" dirty="0" smtClean="0"/>
            </a:br>
            <a:r>
              <a:rPr lang="en-US" dirty="0" smtClean="0"/>
              <a:t>as a day program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982281"/>
            <a:ext cx="70104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By the way….Anything can be habilitation!!!!</a:t>
            </a:r>
            <a:endParaRPr lang="en-US" sz="24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599"/>
            <a:ext cx="84582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enCrest_Logo_CMYK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2272" y="6039680"/>
            <a:ext cx="2362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7355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687" y="2286000"/>
            <a:ext cx="857104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Home modifications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67" y="4343400"/>
            <a:ext cx="8508810" cy="174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enCrest_Logo_CMYK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5867400"/>
            <a:ext cx="2362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838200"/>
            <a:ext cx="2495550" cy="176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051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206" y="2057400"/>
            <a:ext cx="7808794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Vehicle Modifications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62" y="5486401"/>
            <a:ext cx="783495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enCrest_Logo_CMYK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24215" y="5179757"/>
            <a:ext cx="1828800" cy="6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62" y="304800"/>
            <a:ext cx="2718769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370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731" y="1752600"/>
            <a:ext cx="2184742" cy="404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1" y="2133600"/>
            <a:ext cx="6781800" cy="419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Services</a:t>
            </a:r>
            <a:endParaRPr lang="en-US" dirty="0"/>
          </a:p>
        </p:txBody>
      </p:sp>
      <p:pic>
        <p:nvPicPr>
          <p:cNvPr id="5" name="Picture 4" descr="KenCrest_Logo_CMYK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6206954"/>
            <a:ext cx="1941394" cy="65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9566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2133600"/>
            <a:ext cx="822075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Service Requirements</a:t>
            </a:r>
            <a:br>
              <a:rPr lang="en-US" dirty="0" smtClean="0"/>
            </a:br>
            <a:r>
              <a:rPr lang="en-US" sz="3600" dirty="0" smtClean="0"/>
              <a:t>(must be RN or LPN)</a:t>
            </a:r>
            <a:endParaRPr lang="en-US" sz="3600" dirty="0"/>
          </a:p>
        </p:txBody>
      </p:sp>
      <p:pic>
        <p:nvPicPr>
          <p:cNvPr id="5" name="Picture 4" descr="KenCrest_Logo_CMYK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8818" y="5996462"/>
            <a:ext cx="2362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4443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986087"/>
            <a:ext cx="7408333" cy="3450696"/>
          </a:xfrm>
        </p:spPr>
        <p:txBody>
          <a:bodyPr/>
          <a:lstStyle/>
          <a:p>
            <a:r>
              <a:rPr lang="en-US" sz="2800" dirty="0" smtClean="0"/>
              <a:t>Ideas you can use it for?????</a:t>
            </a:r>
          </a:p>
          <a:p>
            <a:pPr lvl="1"/>
            <a:r>
              <a:rPr lang="en-US" sz="2400" dirty="0" smtClean="0"/>
              <a:t>Increased medical need</a:t>
            </a:r>
          </a:p>
          <a:p>
            <a:pPr lvl="1"/>
            <a:r>
              <a:rPr lang="en-US" sz="2400" dirty="0" smtClean="0"/>
              <a:t>Increased behavioral need</a:t>
            </a:r>
          </a:p>
          <a:p>
            <a:pPr lvl="1"/>
            <a:r>
              <a:rPr lang="en-US" sz="2400" dirty="0" smtClean="0"/>
              <a:t>Increased transportation</a:t>
            </a:r>
          </a:p>
          <a:p>
            <a:pPr lvl="1"/>
            <a:r>
              <a:rPr lang="en-US" sz="2400" dirty="0" smtClean="0"/>
              <a:t>Benjamin and Harry Settlements for adaptations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Cost budget….What?</a:t>
            </a:r>
            <a:endParaRPr lang="en-US" dirty="0"/>
          </a:p>
        </p:txBody>
      </p:sp>
      <p:pic>
        <p:nvPicPr>
          <p:cNvPr id="4" name="Picture 3" descr="KenCrest_Logo_CMYK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867400"/>
            <a:ext cx="2362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28670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384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 part of the cost report</a:t>
            </a:r>
          </a:p>
          <a:p>
            <a:r>
              <a:rPr lang="en-US" dirty="0" smtClean="0"/>
              <a:t>Can be considered retained earnings</a:t>
            </a:r>
          </a:p>
          <a:p>
            <a:r>
              <a:rPr lang="en-US" dirty="0" smtClean="0"/>
              <a:t>Can use revenues to supplement intake                                 and to pay for ineligible expenses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Fee for Service</a:t>
            </a:r>
            <a:br>
              <a:rPr lang="en-US" dirty="0" smtClean="0"/>
            </a:br>
            <a:r>
              <a:rPr lang="en-US" dirty="0" smtClean="0"/>
              <a:t>Discreet or Ala carte services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2155735" cy="277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enCrest_Logo_CMYK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5867400"/>
            <a:ext cx="2362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5665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399" y="2675466"/>
            <a:ext cx="7747001" cy="3801533"/>
          </a:xfrm>
        </p:spPr>
        <p:txBody>
          <a:bodyPr/>
          <a:lstStyle/>
          <a:p>
            <a:r>
              <a:rPr lang="en-US" dirty="0" smtClean="0">
                <a:ln w="3175">
                  <a:solidFill>
                    <a:schemeClr val="tx1"/>
                  </a:solidFill>
                </a:ln>
                <a:hlinkClick r:id="rId3"/>
              </a:rPr>
              <a:t>www.palifesharing.com</a:t>
            </a:r>
            <a:endParaRPr lang="en-US" dirty="0" smtClean="0">
              <a:ln w="3175">
                <a:solidFill>
                  <a:schemeClr val="tx1"/>
                </a:solidFill>
              </a:ln>
            </a:endParaRPr>
          </a:p>
          <a:p>
            <a:endParaRPr lang="en-US" dirty="0" smtClean="0">
              <a:ln w="3175">
                <a:solidFill>
                  <a:schemeClr val="tx1"/>
                </a:solidFill>
              </a:ln>
              <a:hlinkClick r:id="rId4"/>
            </a:endParaRPr>
          </a:p>
          <a:p>
            <a:r>
              <a:rPr lang="en-US" dirty="0" smtClean="0">
                <a:ln w="3175">
                  <a:solidFill>
                    <a:schemeClr val="tx1"/>
                  </a:solidFill>
                </a:ln>
                <a:hlinkClick r:id="rId4"/>
              </a:rPr>
              <a:t>http</a:t>
            </a:r>
            <a:r>
              <a:rPr lang="en-US" dirty="0">
                <a:ln w="3175">
                  <a:solidFill>
                    <a:schemeClr val="tx1"/>
                  </a:solidFill>
                </a:ln>
                <a:hlinkClick r:id="rId4"/>
              </a:rPr>
              <a:t>://www.odpconsulting.net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hlinkClick r:id="rId4"/>
              </a:rPr>
              <a:t>/</a:t>
            </a:r>
            <a:endParaRPr lang="en-US" dirty="0" smtClean="0">
              <a:ln w="3175">
                <a:solidFill>
                  <a:schemeClr val="tx1"/>
                </a:solidFill>
              </a:ln>
            </a:endParaRPr>
          </a:p>
          <a:p>
            <a:endParaRPr lang="en-US" dirty="0">
              <a:ln w="3175">
                <a:solidFill>
                  <a:schemeClr val="tx1"/>
                </a:solidFill>
              </a:ln>
            </a:endParaRPr>
          </a:p>
          <a:p>
            <a:r>
              <a:rPr lang="en-US" dirty="0">
                <a:ln w="3175">
                  <a:solidFill>
                    <a:schemeClr val="tx1"/>
                  </a:solidFill>
                </a:ln>
                <a:hlinkClick r:id="rId5"/>
              </a:rPr>
              <a:t>http://pic.odpconsulting.net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hlinkClick r:id="rId5"/>
              </a:rPr>
              <a:t>/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</a:rPr>
              <a:t> (provider information center)</a:t>
            </a:r>
          </a:p>
          <a:p>
            <a:r>
              <a:rPr lang="en-US" dirty="0">
                <a:ln w="3175">
                  <a:solidFill>
                    <a:schemeClr val="tx1"/>
                  </a:solidFill>
                </a:ln>
                <a:hlinkClick r:id="rId6"/>
              </a:rPr>
              <a:t>http://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hlinkClick r:id="rId6"/>
              </a:rPr>
              <a:t>www.dhs.state.pa.us/provider/longtermcareservices/index.htm</a:t>
            </a:r>
            <a:endParaRPr lang="en-US" dirty="0" smtClean="0">
              <a:ln w="3175">
                <a:solidFill>
                  <a:schemeClr val="tx1"/>
                </a:solidFill>
              </a:ln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Websites that are your friends</a:t>
            </a:r>
            <a:endParaRPr lang="en-US" dirty="0"/>
          </a:p>
        </p:txBody>
      </p:sp>
      <p:pic>
        <p:nvPicPr>
          <p:cNvPr id="4" name="Picture 3" descr="KenCrest_Logo_CMYK.t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5867400"/>
            <a:ext cx="2362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1905000"/>
            <a:ext cx="22764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552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Respite</a:t>
            </a:r>
          </a:p>
          <a:p>
            <a:endParaRPr lang="en-US" dirty="0"/>
          </a:p>
          <a:p>
            <a:r>
              <a:rPr lang="en-US" dirty="0" smtClean="0"/>
              <a:t>Home and Community Habilitation</a:t>
            </a:r>
          </a:p>
          <a:p>
            <a:endParaRPr lang="en-US" dirty="0"/>
          </a:p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 Based Services </a:t>
            </a:r>
            <a:br>
              <a:rPr lang="en-US" dirty="0" smtClean="0"/>
            </a:br>
            <a:r>
              <a:rPr lang="en-US" dirty="0" smtClean="0"/>
              <a:t>Why is a good idea to do them?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67200"/>
            <a:ext cx="3476208" cy="206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enCrest_Logo_CMYK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867400"/>
            <a:ext cx="2362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8297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let’s practice</a:t>
            </a:r>
            <a:endParaRPr lang="en-US" dirty="0"/>
          </a:p>
        </p:txBody>
      </p:sp>
      <p:pic>
        <p:nvPicPr>
          <p:cNvPr id="4" name="Picture 3" descr="KenCrest_Logo_CMYK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867400"/>
            <a:ext cx="2362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0151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86140"/>
            <a:ext cx="8051800" cy="410633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u="sng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hlinkClick r:id="rId2"/>
            </a:endParaRPr>
          </a:p>
          <a:p>
            <a:pPr marL="0" indent="0">
              <a:buNone/>
            </a:pPr>
            <a:r>
              <a:rPr lang="en-US" sz="2000" u="sng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Welfare Fraud checks</a:t>
            </a:r>
            <a:r>
              <a:rPr lang="en-US" sz="2000" u="sng" dirty="0" smtClean="0">
                <a:ln w="3175">
                  <a:solidFill>
                    <a:schemeClr val="tx1"/>
                  </a:solidFill>
                </a:ln>
                <a:hlinkClick r:id="rId2"/>
              </a:rPr>
              <a:t>:</a:t>
            </a:r>
          </a:p>
          <a:p>
            <a:r>
              <a:rPr lang="en-US" sz="2000" u="sng" dirty="0" smtClean="0">
                <a:ln w="3175">
                  <a:solidFill>
                    <a:schemeClr val="tx1"/>
                  </a:solidFill>
                </a:ln>
                <a:hlinkClick r:id="rId2"/>
              </a:rPr>
              <a:t>https</a:t>
            </a:r>
            <a:r>
              <a:rPr lang="en-US" sz="2000" u="sng" dirty="0">
                <a:ln w="3175">
                  <a:solidFill>
                    <a:schemeClr val="tx1"/>
                  </a:solidFill>
                </a:ln>
                <a:hlinkClick r:id="rId2"/>
              </a:rPr>
              <a:t>://exclusions.oig.hhs.gov/</a:t>
            </a:r>
            <a:endParaRPr lang="en-US" sz="2000" dirty="0">
              <a:ln w="3175">
                <a:solidFill>
                  <a:schemeClr val="tx1"/>
                </a:solidFill>
              </a:ln>
            </a:endParaRPr>
          </a:p>
          <a:p>
            <a:r>
              <a:rPr lang="en-US" sz="2000" u="sng" dirty="0" smtClean="0">
                <a:ln w="3175">
                  <a:solidFill>
                    <a:schemeClr val="tx1"/>
                  </a:solidFill>
                </a:ln>
                <a:hlinkClick r:id="rId3"/>
              </a:rPr>
              <a:t>http</a:t>
            </a:r>
            <a:r>
              <a:rPr lang="en-US" sz="2000" u="sng" dirty="0">
                <a:ln w="3175">
                  <a:solidFill>
                    <a:schemeClr val="tx1"/>
                  </a:solidFill>
                </a:ln>
                <a:hlinkClick r:id="rId3"/>
              </a:rPr>
              <a:t>://www.dhs.state.pa.us/publications/medichecksearch/index.htm</a:t>
            </a:r>
            <a:endParaRPr lang="en-US" sz="2000" dirty="0">
              <a:ln w="3175">
                <a:solidFill>
                  <a:schemeClr val="tx1"/>
                </a:solidFill>
              </a:ln>
            </a:endParaRPr>
          </a:p>
          <a:p>
            <a:r>
              <a:rPr lang="en-US" sz="2000" u="sng" dirty="0" smtClean="0">
                <a:ln w="3175">
                  <a:solidFill>
                    <a:schemeClr val="tx1"/>
                  </a:solidFill>
                </a:ln>
              </a:rPr>
              <a:t>https://www.sam.gov/portal/SAM</a:t>
            </a:r>
            <a:endParaRPr lang="en-US" sz="2000" dirty="0" smtClean="0">
              <a:ln w="3175">
                <a:solidFill>
                  <a:schemeClr val="tx1"/>
                </a:solidFill>
              </a:ln>
            </a:endParaRPr>
          </a:p>
          <a:p>
            <a:pPr marL="0" indent="0">
              <a:buNone/>
            </a:pPr>
            <a:endParaRPr lang="en-US" sz="2000" dirty="0" smtClean="0">
              <a:ln w="3175">
                <a:solidFill>
                  <a:schemeClr val="tx1"/>
                </a:solidFill>
              </a:ln>
            </a:endParaRPr>
          </a:p>
          <a:p>
            <a:pPr marL="0" indent="0">
              <a:buNone/>
            </a:pPr>
            <a:r>
              <a:rPr lang="en-US" sz="2000" dirty="0" smtClean="0">
                <a:ln w="3175">
                  <a:solidFill>
                    <a:schemeClr val="tx1"/>
                  </a:solidFill>
                </a:ln>
              </a:rPr>
              <a:t>Free </a:t>
            </a:r>
            <a:r>
              <a:rPr lang="en-US" sz="2000" dirty="0">
                <a:ln w="3175">
                  <a:solidFill>
                    <a:schemeClr val="tx1"/>
                  </a:solidFill>
                </a:ln>
              </a:rPr>
              <a:t>Criminal site:</a:t>
            </a:r>
          </a:p>
          <a:p>
            <a:r>
              <a:rPr lang="en-US" sz="2000" u="sng" dirty="0">
                <a:ln w="3175">
                  <a:solidFill>
                    <a:schemeClr val="tx1"/>
                  </a:solidFill>
                </a:ln>
                <a:hlinkClick r:id="rId4"/>
              </a:rPr>
              <a:t>https://ujsportal.pacourts.us/</a:t>
            </a:r>
            <a:endParaRPr lang="en-US" sz="2000" dirty="0">
              <a:ln w="3175">
                <a:solidFill>
                  <a:schemeClr val="tx1"/>
                </a:solidFill>
              </a:ln>
            </a:endParaRPr>
          </a:p>
          <a:p>
            <a:pPr marL="0" indent="0">
              <a:buNone/>
            </a:pPr>
            <a:r>
              <a:rPr lang="en-US" sz="2000" dirty="0">
                <a:ln w="3175">
                  <a:solidFill>
                    <a:schemeClr val="tx1"/>
                  </a:solidFill>
                </a:ln>
              </a:rPr>
              <a:t> </a:t>
            </a:r>
          </a:p>
          <a:p>
            <a:pPr marL="0" indent="0">
              <a:buNone/>
            </a:pPr>
            <a:r>
              <a:rPr lang="en-US" sz="2000" dirty="0" smtClean="0">
                <a:ln w="3175">
                  <a:solidFill>
                    <a:schemeClr val="tx1"/>
                  </a:solidFill>
                </a:ln>
              </a:rPr>
              <a:t>USPS </a:t>
            </a:r>
            <a:r>
              <a:rPr lang="en-US" sz="2000" dirty="0">
                <a:ln w="3175">
                  <a:solidFill>
                    <a:schemeClr val="tx1"/>
                  </a:solidFill>
                </a:ln>
              </a:rPr>
              <a:t>site for Zip to run non-contiguous;</a:t>
            </a:r>
          </a:p>
          <a:p>
            <a:pPr lvl="1"/>
            <a:r>
              <a:rPr lang="en-US" sz="2000" u="sng" dirty="0">
                <a:ln w="3175">
                  <a:solidFill>
                    <a:schemeClr val="tx1"/>
                  </a:solidFill>
                </a:ln>
                <a:hlinkClick r:id="rId5"/>
              </a:rPr>
              <a:t>https://</a:t>
            </a:r>
            <a:r>
              <a:rPr lang="en-US" sz="2000" u="sng" dirty="0" smtClean="0">
                <a:ln w="3175">
                  <a:solidFill>
                    <a:schemeClr val="tx1"/>
                  </a:solidFill>
                </a:ln>
                <a:hlinkClick r:id="rId5"/>
              </a:rPr>
              <a:t>tools.usps.com/go/ZipLookupAction_input</a:t>
            </a:r>
            <a:endParaRPr lang="en-US" sz="2000" u="sng" dirty="0" smtClean="0">
              <a:ln w="3175">
                <a:solidFill>
                  <a:schemeClr val="tx1"/>
                </a:solidFill>
              </a:ln>
            </a:endParaRPr>
          </a:p>
          <a:p>
            <a:pPr lvl="1"/>
            <a:endParaRPr lang="en-US" sz="1800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Websites that are your </a:t>
            </a:r>
            <a:r>
              <a:rPr lang="en-US" dirty="0" smtClean="0"/>
              <a:t>friends- Continued</a:t>
            </a:r>
            <a:endParaRPr lang="en-US" dirty="0"/>
          </a:p>
        </p:txBody>
      </p:sp>
      <p:pic>
        <p:nvPicPr>
          <p:cNvPr id="4" name="Picture 3" descr="KenCrest_Logo_CMYK.t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0260" y="6033993"/>
            <a:ext cx="2362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862" y="1447800"/>
            <a:ext cx="1751009" cy="174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793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Medicare</a:t>
            </a:r>
            <a:r>
              <a:rPr lang="en-US" dirty="0" smtClean="0"/>
              <a:t>- entitlement program- pay into it and you are entitled to get something out of it.  (SSDI)</a:t>
            </a:r>
          </a:p>
          <a:p>
            <a:r>
              <a:rPr lang="en-US" u="sng" dirty="0" smtClean="0"/>
              <a:t>Medicaid</a:t>
            </a:r>
            <a:r>
              <a:rPr lang="en-US" dirty="0" smtClean="0"/>
              <a:t>- needs based.  You need to meet the qualifications to obtain this. (SSI)</a:t>
            </a:r>
          </a:p>
          <a:p>
            <a:r>
              <a:rPr lang="en-US" dirty="0" smtClean="0"/>
              <a:t>Waiver funding is from Medicaid which is needs based</a:t>
            </a:r>
          </a:p>
          <a:p>
            <a:r>
              <a:rPr lang="en-US" dirty="0" smtClean="0"/>
              <a:t>Consolidated (2176) and PFDSW- ones we will be working on today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Waiver funding</a:t>
            </a:r>
            <a:endParaRPr lang="en-US" dirty="0"/>
          </a:p>
        </p:txBody>
      </p:sp>
      <p:pic>
        <p:nvPicPr>
          <p:cNvPr id="4" name="Picture 3" descr="KenCrest_Logo_CMYK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867400"/>
            <a:ext cx="2362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9345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waiver funding is split between federal and state dollars?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Federal is: %52.01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State is: %47.99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know…..</a:t>
            </a:r>
            <a:endParaRPr lang="en-US" dirty="0"/>
          </a:p>
        </p:txBody>
      </p:sp>
      <p:pic>
        <p:nvPicPr>
          <p:cNvPr id="4" name="Picture 3" descr="KenCrest_Logo_CMYK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867400"/>
            <a:ext cx="2362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983" y="348275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792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538" y="2907321"/>
            <a:ext cx="7408862" cy="298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dirty="0" smtClean="0"/>
              <a:t>Residential Habilitation</a:t>
            </a:r>
            <a:br>
              <a:rPr lang="en-US" dirty="0" smtClean="0"/>
            </a:br>
            <a:r>
              <a:rPr lang="en-US" sz="2700" dirty="0" smtClean="0"/>
              <a:t>(bundled/ per diem services)</a:t>
            </a:r>
            <a:endParaRPr lang="en-US" sz="27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1295400" cy="207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enCrest_Logo_CMYK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5867400"/>
            <a:ext cx="2362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259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3" y="2902102"/>
            <a:ext cx="8788317" cy="109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Residential Habilitation is daily billing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4" y="3886200"/>
            <a:ext cx="826467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enCrest_Logo_CMYK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5867400"/>
            <a:ext cx="2362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6854" y="5638800"/>
            <a:ext cx="5509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Substitute care is considered to be in program as money is being paid for a service.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025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285" y="2895600"/>
            <a:ext cx="8742981" cy="287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633728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Not able to use some discreet services because it’s residential habilitation</a:t>
            </a:r>
            <a:endParaRPr lang="en-US" dirty="0"/>
          </a:p>
        </p:txBody>
      </p:sp>
      <p:pic>
        <p:nvPicPr>
          <p:cNvPr id="5" name="Picture 4" descr="KenCrest_Logo_CMYK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5867400"/>
            <a:ext cx="2362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85200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342</TotalTime>
  <Words>671</Words>
  <Application>Microsoft Office PowerPoint</Application>
  <PresentationFormat>On-screen Show (4:3)</PresentationFormat>
  <Paragraphs>149</Paragraphs>
  <Slides>31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Waveform</vt:lpstr>
      <vt:lpstr>2015 Lifesharing Conference</vt:lpstr>
      <vt:lpstr>Resources</vt:lpstr>
      <vt:lpstr>Websites that are your friends</vt:lpstr>
      <vt:lpstr>Websites that are your friends- Continued</vt:lpstr>
      <vt:lpstr>Waiver funding</vt:lpstr>
      <vt:lpstr>Did you know…..</vt:lpstr>
      <vt:lpstr>Residential Habilitation (bundled/ per diem services)</vt:lpstr>
      <vt:lpstr>Residential Habilitation is daily billing</vt:lpstr>
      <vt:lpstr>Not able to use some discreet services because it’s residential habilitation</vt:lpstr>
      <vt:lpstr>Family Living? Don’t you mean Lifesharing?</vt:lpstr>
      <vt:lpstr>Cost Based Rates</vt:lpstr>
      <vt:lpstr>Zone Rates</vt:lpstr>
      <vt:lpstr>New Provider Rates- FY 2016</vt:lpstr>
      <vt:lpstr>Don’t forget your checks and loads</vt:lpstr>
      <vt:lpstr>Supplemental Habilitation- Unit based (Licensed Only)</vt:lpstr>
      <vt:lpstr>Additional Individualized Staffing- Unit Based  (Licensed only)</vt:lpstr>
      <vt:lpstr>DP 1035- submit to SC and AE for AIS and SH</vt:lpstr>
      <vt:lpstr>30 Hour Rule- Part of the 6500 regs</vt:lpstr>
      <vt:lpstr>Who CAN’T do Lifesharing?  It’s a licensing regulation</vt:lpstr>
      <vt:lpstr>Critical Revision?</vt:lpstr>
      <vt:lpstr>Base Funding</vt:lpstr>
      <vt:lpstr>Lifesharing discreet eligible services</vt:lpstr>
      <vt:lpstr>Home and Community Habilitation as a day program </vt:lpstr>
      <vt:lpstr>Home modifications</vt:lpstr>
      <vt:lpstr>Vehicle Modifications</vt:lpstr>
      <vt:lpstr>Nursing Services</vt:lpstr>
      <vt:lpstr>Service Requirements (must be RN or LPN)</vt:lpstr>
      <vt:lpstr>High Cost budget….What?</vt:lpstr>
      <vt:lpstr>Fee for Service Discreet or Ala carte services</vt:lpstr>
      <vt:lpstr>Home Based Services  Why is a good idea to do them?</vt:lpstr>
      <vt:lpstr>Now let’s practice</vt:lpstr>
    </vt:vector>
  </TitlesOfParts>
  <Company>KenCrest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Lifesharing Conference</dc:title>
  <dc:creator>Maggie Rothenberger</dc:creator>
  <cp:lastModifiedBy>Maggie Rothenberger</cp:lastModifiedBy>
  <cp:revision>120</cp:revision>
  <cp:lastPrinted>2015-10-14T20:28:42Z</cp:lastPrinted>
  <dcterms:created xsi:type="dcterms:W3CDTF">2015-10-12T19:19:27Z</dcterms:created>
  <dcterms:modified xsi:type="dcterms:W3CDTF">2015-10-16T14:38:10Z</dcterms:modified>
</cp:coreProperties>
</file>