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1066" r:id="rId3"/>
    <p:sldId id="1106" r:id="rId4"/>
    <p:sldId id="1060" r:id="rId5"/>
    <p:sldId id="1091" r:id="rId6"/>
    <p:sldId id="1107" r:id="rId7"/>
    <p:sldId id="1108" r:id="rId8"/>
    <p:sldId id="1099" r:id="rId9"/>
    <p:sldId id="1127" r:id="rId10"/>
    <p:sldId id="1100" r:id="rId11"/>
    <p:sldId id="1128" r:id="rId12"/>
    <p:sldId id="1109" r:id="rId13"/>
    <p:sldId id="1110" r:id="rId14"/>
    <p:sldId id="275" r:id="rId15"/>
    <p:sldId id="280" r:id="rId16"/>
    <p:sldId id="1111" r:id="rId17"/>
    <p:sldId id="1124" r:id="rId18"/>
    <p:sldId id="281" r:id="rId19"/>
    <p:sldId id="1101" r:id="rId20"/>
    <p:sldId id="1112" r:id="rId21"/>
    <p:sldId id="336" r:id="rId22"/>
    <p:sldId id="1115" r:id="rId23"/>
    <p:sldId id="296" r:id="rId24"/>
    <p:sldId id="297" r:id="rId25"/>
    <p:sldId id="335" r:id="rId26"/>
    <p:sldId id="299" r:id="rId27"/>
    <p:sldId id="1130" r:id="rId28"/>
    <p:sldId id="1116" r:id="rId29"/>
    <p:sldId id="1097" r:id="rId30"/>
    <p:sldId id="1117" r:id="rId31"/>
    <p:sldId id="1122" r:id="rId32"/>
    <p:sldId id="279" r:id="rId33"/>
    <p:sldId id="1118" r:id="rId34"/>
    <p:sldId id="1113" r:id="rId35"/>
    <p:sldId id="1125" r:id="rId36"/>
    <p:sldId id="1083" r:id="rId37"/>
    <p:sldId id="1126" r:id="rId38"/>
    <p:sldId id="1119" r:id="rId39"/>
    <p:sldId id="1121" r:id="rId40"/>
    <p:sldId id="1057" r:id="rId41"/>
    <p:sldId id="1075" r:id="rId42"/>
    <p:sldId id="286" r:id="rId43"/>
    <p:sldId id="331" r:id="rId44"/>
    <p:sldId id="1048" r:id="rId45"/>
    <p:sldId id="1065" r:id="rId46"/>
    <p:sldId id="1062" r:id="rId47"/>
    <p:sldId id="1129" r:id="rId48"/>
    <p:sldId id="1081" r:id="rId49"/>
    <p:sldId id="25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1081" autoAdjust="0"/>
  </p:normalViewPr>
  <p:slideViewPr>
    <p:cSldViewPr snapToGrid="0" snapToObjects="1">
      <p:cViewPr varScale="1">
        <p:scale>
          <a:sx n="40" d="100"/>
          <a:sy n="40" d="100"/>
        </p:scale>
        <p:origin x="1675"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C9CFD-6B3A-44B3-9673-2005070D2132}" type="datetimeFigureOut">
              <a:rPr lang="en-US" smtClean="0"/>
              <a:t>04/19/2022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7608C-F0F7-420E-9203-0B21AE7932CC}" type="slidenum">
              <a:rPr lang="en-US" smtClean="0"/>
              <a:t>‹#›</a:t>
            </a:fld>
            <a:endParaRPr lang="en-US"/>
          </a:p>
        </p:txBody>
      </p:sp>
    </p:spTree>
    <p:extLst>
      <p:ext uri="{BB962C8B-B14F-4D97-AF65-F5344CB8AC3E}">
        <p14:creationId xmlns:p14="http://schemas.microsoft.com/office/powerpoint/2010/main" val="399617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DIN Regular"/>
              </a:rPr>
              <a:t>And even though a quarter of workplaces have seen more women than men leave their organizations in 2021 as a result of family care responsibilities, only 4% of employers have attempted to create better family care opportunities to attract and retain workers. That’s according to the results of the latest FP Flash Survey conducted by Fisher Phillips, with over 600 respondents providing their thoughts between November 3-9. The results of this survey provide an eye-opening glimpse into the tenuous state of affairs that the nation’s employers find themselves in, many nervous about whether 2022 will bring about a much-needed rebound toward normalcy – or whether an Omicron-driven descent further into the workforce shortage doldrums. Here are the five biggest takeaways from our survey, and some action items you can take to address the family care gap and associated “she-cession” at your workplace.</a:t>
            </a:r>
          </a:p>
          <a:p>
            <a:br>
              <a:rPr lang="en-US" b="0" i="0" dirty="0">
                <a:solidFill>
                  <a:srgbClr val="000000"/>
                </a:solidFill>
                <a:effectLst/>
                <a:latin typeface="DIN Regular"/>
              </a:rPr>
            </a:br>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953572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Recruiting via social media is also on the rise:</a:t>
            </a:r>
          </a:p>
          <a:p>
            <a:pPr lvl="1"/>
            <a:r>
              <a:rPr lang="en-US" dirty="0"/>
              <a:t>High speed</a:t>
            </a:r>
          </a:p>
          <a:p>
            <a:pPr lvl="1"/>
            <a:r>
              <a:rPr lang="en-US" dirty="0"/>
              <a:t>Cost effective</a:t>
            </a:r>
          </a:p>
          <a:p>
            <a:pPr lvl="1"/>
            <a:r>
              <a:rPr lang="en-US" dirty="0"/>
              <a:t>Current employees may play a role (i.e. sharing job postings)</a:t>
            </a:r>
          </a:p>
          <a:p>
            <a:r>
              <a:rPr lang="en-US" dirty="0"/>
              <a:t>Know your audience.</a:t>
            </a:r>
          </a:p>
          <a:p>
            <a:pPr lvl="1"/>
            <a:r>
              <a:rPr lang="en-US" dirty="0"/>
              <a:t>Gen X:  Facebook</a:t>
            </a:r>
          </a:p>
          <a:p>
            <a:pPr lvl="1"/>
            <a:r>
              <a:rPr lang="en-US" dirty="0"/>
              <a:t>Millennials:  Facebook; Instagram</a:t>
            </a:r>
          </a:p>
          <a:p>
            <a:pPr lvl="1"/>
            <a:r>
              <a:rPr lang="en-US" dirty="0"/>
              <a:t>Gen Z:  Instagram; YouTube; Snapchat; Facebook </a:t>
            </a:r>
          </a:p>
        </p:txBody>
      </p:sp>
      <p:sp>
        <p:nvSpPr>
          <p:cNvPr id="4" name="Slide Number Placeholder 3"/>
          <p:cNvSpPr>
            <a:spLocks noGrp="1"/>
          </p:cNvSpPr>
          <p:nvPr>
            <p:ph type="sldNum" sz="quarter" idx="10"/>
          </p:nvPr>
        </p:nvSpPr>
        <p:spPr/>
        <p:txBody>
          <a:bodyPr/>
          <a:lstStyle/>
          <a:p>
            <a:fld id="{59D09671-493B-4FA3-B87C-19D7670708B0}" type="slidenum">
              <a:rPr lang="en-US" smtClean="0"/>
              <a:t>21</a:t>
            </a:fld>
            <a:endParaRPr lang="en-US"/>
          </a:p>
        </p:txBody>
      </p:sp>
    </p:spTree>
    <p:extLst>
      <p:ext uri="{BB962C8B-B14F-4D97-AF65-F5344CB8AC3E}">
        <p14:creationId xmlns:p14="http://schemas.microsoft.com/office/powerpoint/2010/main" val="387747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103894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seeing a trend that a hiring process that combines virtual and in-person processes will be come increasingly standard, with the thought that the reduced cost and time savings of conducting recruiting efforts virtually is worth it.</a:t>
            </a:r>
          </a:p>
          <a:p>
            <a:endParaRPr lang="en-US" dirty="0"/>
          </a:p>
          <a:p>
            <a:r>
              <a:rPr lang="en-US" dirty="0"/>
              <a:t>But you have to know how to effectively use virtual recruiting and to leverage it to your advantage.</a:t>
            </a:r>
          </a:p>
        </p:txBody>
      </p:sp>
      <p:sp>
        <p:nvSpPr>
          <p:cNvPr id="4" name="Slide Number Placeholder 3"/>
          <p:cNvSpPr>
            <a:spLocks noGrp="1"/>
          </p:cNvSpPr>
          <p:nvPr>
            <p:ph type="sldNum" sz="quarter" idx="10"/>
          </p:nvPr>
        </p:nvSpPr>
        <p:spPr/>
        <p:txBody>
          <a:bodyPr/>
          <a:lstStyle/>
          <a:p>
            <a:fld id="{59D09671-493B-4FA3-B87C-19D7670708B0}" type="slidenum">
              <a:rPr lang="en-US" smtClean="0"/>
              <a:t>23</a:t>
            </a:fld>
            <a:endParaRPr lang="en-US"/>
          </a:p>
        </p:txBody>
      </p:sp>
    </p:spTree>
    <p:extLst>
      <p:ext uri="{BB962C8B-B14F-4D97-AF65-F5344CB8AC3E}">
        <p14:creationId xmlns:p14="http://schemas.microsoft.com/office/powerpoint/2010/main" val="284037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you’re evaluating the position, consider whether it is one that could be done remotely.</a:t>
            </a:r>
          </a:p>
          <a:p>
            <a:endParaRPr lang="en-US" dirty="0"/>
          </a:p>
          <a:p>
            <a:r>
              <a:rPr lang="en-US" dirty="0"/>
              <a:t>Although not necessarily a new concept, the pandemic caused many companies really across the globe to have to reconsider how it can get its employees to work.  Now this obviously doesn’t apply in all industries – if you’re in the manufacturing business, your workforce is obviously not working remotely – but many companies have found ways to make it work.</a:t>
            </a:r>
          </a:p>
          <a:p>
            <a:endParaRPr lang="en-US" dirty="0"/>
          </a:p>
          <a:p>
            <a:r>
              <a:rPr lang="en-US" dirty="0"/>
              <a:t>It has really become the new reality for a lot of employers.  </a:t>
            </a:r>
          </a:p>
          <a:p>
            <a:endParaRPr lang="en-US" dirty="0"/>
          </a:p>
          <a:p>
            <a:r>
              <a:rPr lang="en-US" dirty="0"/>
              <a:t>Now, that brings on its own set of legal issues (like pay and tax implications, potential regulatory issues) – which really is a topic for another presentation but which I’m happy to discuss with you offline if you have questions about – but remote work is something that has kept a certain demographic of employee engaged.</a:t>
            </a:r>
          </a:p>
        </p:txBody>
      </p:sp>
      <p:sp>
        <p:nvSpPr>
          <p:cNvPr id="4" name="Slide Number Placeholder 3"/>
          <p:cNvSpPr>
            <a:spLocks noGrp="1"/>
          </p:cNvSpPr>
          <p:nvPr>
            <p:ph type="sldNum" sz="quarter" idx="10"/>
          </p:nvPr>
        </p:nvSpPr>
        <p:spPr/>
        <p:txBody>
          <a:bodyPr/>
          <a:lstStyle/>
          <a:p>
            <a:fld id="{59D09671-493B-4FA3-B87C-19D7670708B0}" type="slidenum">
              <a:rPr lang="en-US" smtClean="0"/>
              <a:t>24</a:t>
            </a:fld>
            <a:endParaRPr lang="en-US"/>
          </a:p>
        </p:txBody>
      </p:sp>
    </p:spTree>
    <p:extLst>
      <p:ext uri="{BB962C8B-B14F-4D97-AF65-F5344CB8AC3E}">
        <p14:creationId xmlns:p14="http://schemas.microsoft.com/office/powerpoint/2010/main" val="4158882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Retirements - </a:t>
            </a:r>
            <a:r>
              <a:rPr lang="en-US" sz="2800" dirty="0">
                <a:latin typeface="+mn-lt"/>
              </a:rPr>
              <a:t>layoffs; reemployment at 60 is not easy</a:t>
            </a:r>
          </a:p>
          <a:p>
            <a:pPr lvl="1"/>
            <a:r>
              <a:rPr lang="en-US" sz="2800" dirty="0">
                <a:latin typeface="+mn-lt"/>
              </a:rPr>
              <a:t>2.5MM missing workers are retirees (Goldman Sachs)</a:t>
            </a:r>
          </a:p>
          <a:p>
            <a:r>
              <a:rPr lang="en-US" dirty="0">
                <a:latin typeface="+mn-lt"/>
              </a:rPr>
              <a:t>Automated hiring</a:t>
            </a:r>
          </a:p>
          <a:p>
            <a:pPr lvl="1"/>
            <a:r>
              <a:rPr lang="en-US" sz="2800" dirty="0">
                <a:latin typeface="+mn-lt"/>
              </a:rPr>
              <a:t>Over 10MM workers are filtered out by hiring software (Harvard Business)</a:t>
            </a:r>
          </a:p>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064646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DIN Bold"/>
              </a:rPr>
              <a:t>Meaningfully engage your staff. </a:t>
            </a:r>
            <a:r>
              <a:rPr lang="en-US" b="0" i="0" dirty="0">
                <a:solidFill>
                  <a:srgbClr val="000000"/>
                </a:solidFill>
                <a:effectLst/>
                <a:latin typeface="DIN Regular"/>
              </a:rPr>
              <a:t>Leaders should conduct night shift and weekend meetings with staff and listen to their ideas and concerns. Listening to, respecting, and responding to staff concerns will help identify opportunities to implement meaningful changes that are responsive to employee needs. Following through on these opportunities will help retain valued staff and attract productive new employees.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DIN Regular"/>
              </a:rPr>
              <a:t>Many parents and caregivers do not feel comfortable voicing when they need help or when need to take time to care for their family. These deeply rooted cultural hesitancies should be eradicated through an overhaul to the company culture.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DIN Regular"/>
              </a:rPr>
              <a:t>Employers should increase communication around available caregiving benefits, provide data on the percentage of employees accessing these benefits, and have executives and other leadership lead by example in accessing these benefits.</a:t>
            </a:r>
          </a:p>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793485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DIN Regular"/>
              </a:rPr>
              <a:t>Many parents and caregivers do not feel comfortable voicing when they need help or when need to take time to care for their family. These deeply rooted cultural hesitancies should be eradicated through an overhaul to the company culture.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DIN Regular"/>
              </a:rPr>
              <a:t>Employers should increase communication around available caregiving benefits, provide data on the percentage of employees accessing these benefits, and have executives and other leadership lead by example in accessing these benefits.</a:t>
            </a:r>
          </a:p>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720845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1" dirty="0">
                <a:solidFill>
                  <a:srgbClr val="000000"/>
                </a:solidFill>
                <a:effectLst/>
                <a:latin typeface="DIN Bold"/>
              </a:rPr>
              <a:t>Adjust Policies and Benefits to Support Working Caregivers:</a:t>
            </a:r>
            <a:r>
              <a:rPr lang="en-US" b="0" i="0" dirty="0">
                <a:solidFill>
                  <a:srgbClr val="000000"/>
                </a:solidFill>
                <a:effectLst/>
                <a:latin typeface="DIN Regular"/>
              </a:rPr>
              <a:t> Depending on the size of your business, consider offering on-site childcare or subsidies for childcare. If this scale of benefits is not possible, consider working with various agencies to offer employees the benefit of pre-screened back-up childcare providers, set up nanny-share opportunities, or offer paid family leave. Another option is to offer flexible working arrangements such as job-sharing or reduced hours to accommodate caregiving responsibilities. Finally, consider offering other mental health benefits such as flex days and/or access to therapy to curb the likely existence of burnout associated with juggling work and family care responsibilities. Regardless of the size of your business, it is key that there is a transparency of the caregiving benefits offered and employees are encouraged to access them.</a:t>
            </a:r>
          </a:p>
          <a:p>
            <a:pPr algn="l"/>
            <a:r>
              <a:rPr lang="en-US" b="0" i="0" dirty="0">
                <a:solidFill>
                  <a:srgbClr val="000000"/>
                </a:solidFill>
                <a:effectLst/>
                <a:latin typeface="DIN Bold"/>
              </a:rPr>
              <a:t>3 Steps to Curb the “She-cession” At Your Workplace</a:t>
            </a:r>
            <a:endParaRPr lang="en-US" b="0" i="0" dirty="0">
              <a:solidFill>
                <a:srgbClr val="000000"/>
              </a:solidFill>
              <a:effectLst/>
              <a:latin typeface="DIN Regular"/>
            </a:endParaRPr>
          </a:p>
          <a:p>
            <a:pPr algn="l"/>
            <a:r>
              <a:rPr lang="en-US" b="0" i="0" dirty="0">
                <a:solidFill>
                  <a:srgbClr val="000000"/>
                </a:solidFill>
                <a:effectLst/>
                <a:latin typeface="DIN Regular"/>
              </a:rPr>
              <a:t>Cleverly coined the “she-cession,” the term refers to the mass exodus of women from the workforce since the start of the pandemic. Recent labor statistics report a loss of upwards of 2.5 million women leaving the U.S. workforce since March 2020. Nearly two years into the pandemic, our survey reveals that 28% of employers – with a particular impact in the healthcare, hospitality, retail and other high-contact industries – are continuing to see women leave the workforce to a larger extent than men. Additionally, many women who left the workforce in 2020 simply have not returned. Of those women returning, many are changing industries and leaving those hit hardest by the pandemic (such as the healthcare and the hospitality industries).  </a:t>
            </a:r>
          </a:p>
          <a:p>
            <a:pPr algn="l"/>
            <a:r>
              <a:rPr lang="en-US" b="0" i="0" dirty="0">
                <a:solidFill>
                  <a:srgbClr val="000000"/>
                </a:solidFill>
                <a:effectLst/>
                <a:latin typeface="DIN Regular"/>
              </a:rPr>
              <a:t>If the workforce shortage crisis is to end, getting women back into the workforce will be key to any form of economic recovery. Therefore, in order to rebound as quickly as possible and take advantage of the many women looking to return to rewarding job opportunities, you should act quickly and decisively to implement efforts to curb the damage of “she-cession.” Three critical steps include:</a:t>
            </a:r>
          </a:p>
          <a:p>
            <a:pPr algn="l"/>
            <a:r>
              <a:rPr lang="en-US" b="0" i="1" dirty="0">
                <a:solidFill>
                  <a:srgbClr val="000000"/>
                </a:solidFill>
                <a:effectLst/>
                <a:latin typeface="DIN Bold"/>
              </a:rPr>
              <a:t>Step 1: Empower Women.</a:t>
            </a:r>
            <a:r>
              <a:rPr lang="en-US" b="0" i="0" dirty="0">
                <a:solidFill>
                  <a:srgbClr val="000000"/>
                </a:solidFill>
                <a:effectLst/>
                <a:latin typeface="DIN Regular"/>
              </a:rPr>
              <a:t> It is important for female workers to connect with female leaders within your organization. Create a forum for women leaders and employees to come together and share ideas and support each other’s efforts. Take formal steps such as creating support systems including an on-ramp path for women returning to the workforce or sponsoring programs for women to advocate for each other.</a:t>
            </a:r>
          </a:p>
          <a:p>
            <a:pPr algn="l"/>
            <a:r>
              <a:rPr lang="en-US" b="0" i="1" dirty="0">
                <a:solidFill>
                  <a:srgbClr val="000000"/>
                </a:solidFill>
                <a:effectLst/>
                <a:latin typeface="DIN Bold"/>
              </a:rPr>
              <a:t>Step 2: Invest in DEI Efforts.</a:t>
            </a:r>
            <a:r>
              <a:rPr lang="en-US" b="0" i="0" dirty="0">
                <a:solidFill>
                  <a:srgbClr val="000000"/>
                </a:solidFill>
                <a:effectLst/>
                <a:latin typeface="DIN Regular"/>
              </a:rPr>
              <a:t> Your organization could play a key role towards mending what has been broken. Invest in equity efforts including unconscious bias training and have leaders speak out against gender or caregiver biases in the workplace. Perform an annual pay equity analysis to undercover and rectify wage discrepancies. Track outcomes for promotions and raises by various categories including gender to ensure the company’s practices are fair and consistent.</a:t>
            </a:r>
          </a:p>
          <a:p>
            <a:pPr algn="l"/>
            <a:r>
              <a:rPr lang="en-US" b="0" i="1" dirty="0">
                <a:solidFill>
                  <a:srgbClr val="000000"/>
                </a:solidFill>
                <a:effectLst/>
                <a:latin typeface="DIN Bold"/>
              </a:rPr>
              <a:t>Step 3: Be Transparent and Communicate Openly.</a:t>
            </a:r>
            <a:r>
              <a:rPr lang="en-US" b="0" i="0" dirty="0">
                <a:solidFill>
                  <a:srgbClr val="000000"/>
                </a:solidFill>
                <a:effectLst/>
                <a:latin typeface="DIN Regular"/>
              </a:rPr>
              <a:t> Transparency is a non-negotiable for the post-COVID workforce. Following your efforts in Step 1 and 2, communicate to the workforce about what you’ve uncovered and the steps you are taking to improve the culture of the workplace. Communicate often with women in the workforce and include women’s voices and interests in the decision-making process. Share updates on business changes and any key decisions that impact employees’ lives. Celebrate and champion women’s achievements and efforts.</a:t>
            </a:r>
          </a:p>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918472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DIN Regular"/>
              </a:rPr>
              <a:t> Depending on the size of your business, consider offering on-site childcare or subsidies for childcare. If this scale of benefits is not possible, consider working with various agencies to offer employees the benefit of pre-screened back-up childcare providers, set up nanny-share opportunities, or offer paid family leave. Another option is to offer flexible working arrangements such as job-sharing or reduced hours to accommodate caregiving responsibilities. Finally, consider offering other mental health benefits such as flex days and/or access to therapy to curb the likely existence of burnout associated with juggling work and family care responsibilities. Regardless of the size of your business, it is key that there is a transparency of the caregiving benefits offered and employees are encouraged to access them.</a:t>
            </a:r>
          </a:p>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518455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US" dirty="0"/>
              <a:t>Gen Z makes up a significant portion of the modern workforce.</a:t>
            </a:r>
          </a:p>
          <a:p>
            <a:pPr lvl="1">
              <a:spcAft>
                <a:spcPts val="1000"/>
              </a:spcAft>
            </a:pPr>
            <a:r>
              <a:rPr lang="en-US" dirty="0"/>
              <a:t>According to Microsoft’s 2021 Work Trend Index, moving fully remote has been difficult for this generation:</a:t>
            </a:r>
          </a:p>
          <a:p>
            <a:pPr lvl="2">
              <a:spcBef>
                <a:spcPts val="1000"/>
              </a:spcBef>
              <a:spcAft>
                <a:spcPts val="1000"/>
              </a:spcAft>
            </a:pPr>
            <a:r>
              <a:rPr lang="en-US" dirty="0"/>
              <a:t>Lack of in-person networking options</a:t>
            </a:r>
          </a:p>
          <a:p>
            <a:pPr lvl="2">
              <a:spcBef>
                <a:spcPts val="1000"/>
              </a:spcBef>
              <a:spcAft>
                <a:spcPts val="1000"/>
              </a:spcAft>
            </a:pPr>
            <a:r>
              <a:rPr lang="en-US" dirty="0"/>
              <a:t>Greater impact of isolation from remote work</a:t>
            </a:r>
          </a:p>
          <a:p>
            <a:pPr lvl="2">
              <a:spcBef>
                <a:spcPts val="1000"/>
              </a:spcBef>
              <a:spcAft>
                <a:spcPts val="1000"/>
              </a:spcAft>
            </a:pPr>
            <a:r>
              <a:rPr lang="en-US" dirty="0"/>
              <a:t>Lack of financial means to create proper workplaces at home</a:t>
            </a:r>
          </a:p>
          <a:p>
            <a:pPr lvl="2">
              <a:spcBef>
                <a:spcPts val="1000"/>
              </a:spcBef>
              <a:spcAft>
                <a:spcPts val="1000"/>
              </a:spcAft>
            </a:pPr>
            <a:r>
              <a:rPr lang="en-US" dirty="0"/>
              <a:t>Struggling to maintain work/life balance</a:t>
            </a:r>
          </a:p>
          <a:p>
            <a:pPr lvl="2">
              <a:spcBef>
                <a:spcPts val="1000"/>
              </a:spcBef>
              <a:spcAft>
                <a:spcPts val="1000"/>
              </a:spcAft>
            </a:pPr>
            <a:r>
              <a:rPr lang="en-US" dirty="0"/>
              <a:t>Lack of engagement</a:t>
            </a:r>
          </a:p>
          <a:p>
            <a:pPr lvl="2">
              <a:spcBef>
                <a:spcPts val="1000"/>
              </a:spcBef>
              <a:spcAft>
                <a:spcPts val="1000"/>
              </a:spcAft>
            </a:pPr>
            <a:r>
              <a:rPr lang="en-US" dirty="0"/>
              <a:t>Loss of connections may mean loss of innovation</a:t>
            </a:r>
          </a:p>
          <a:p>
            <a:pPr marL="457200" lvl="1" indent="0">
              <a:buNone/>
            </a:pPr>
            <a:r>
              <a:rPr lang="en-US" sz="2000" dirty="0"/>
              <a:t>		</a:t>
            </a:r>
            <a:r>
              <a:rPr lang="en-US" sz="1500" dirty="0">
                <a:hlinkClick r:id="rId3"/>
              </a:rPr>
              <a:t>https://www.microsoft.com/en-us/worklab/work-trend-index/hybrid-work</a:t>
            </a:r>
            <a:endParaRPr lang="en-US" sz="1500" dirty="0"/>
          </a:p>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7441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63791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US" dirty="0"/>
              <a:t>Gen Z makes up a significant portion of the modern workforce.</a:t>
            </a:r>
          </a:p>
          <a:p>
            <a:pPr lvl="1">
              <a:spcAft>
                <a:spcPts val="1000"/>
              </a:spcAft>
            </a:pPr>
            <a:r>
              <a:rPr lang="en-US" dirty="0"/>
              <a:t>According to Microsoft’s 2021 Work Trend Index, moving fully remote has been difficult for this generation:</a:t>
            </a:r>
          </a:p>
          <a:p>
            <a:pPr lvl="2">
              <a:spcBef>
                <a:spcPts val="1000"/>
              </a:spcBef>
              <a:spcAft>
                <a:spcPts val="1000"/>
              </a:spcAft>
            </a:pPr>
            <a:r>
              <a:rPr lang="en-US" dirty="0"/>
              <a:t>Lack of in-person networking options</a:t>
            </a:r>
          </a:p>
          <a:p>
            <a:pPr lvl="2">
              <a:spcBef>
                <a:spcPts val="1000"/>
              </a:spcBef>
              <a:spcAft>
                <a:spcPts val="1000"/>
              </a:spcAft>
            </a:pPr>
            <a:r>
              <a:rPr lang="en-US" dirty="0"/>
              <a:t>Greater impact of isolation from remote work</a:t>
            </a:r>
          </a:p>
          <a:p>
            <a:pPr lvl="2">
              <a:spcBef>
                <a:spcPts val="1000"/>
              </a:spcBef>
              <a:spcAft>
                <a:spcPts val="1000"/>
              </a:spcAft>
            </a:pPr>
            <a:r>
              <a:rPr lang="en-US" dirty="0"/>
              <a:t>Lack of financial means to create proper workplaces at home</a:t>
            </a:r>
          </a:p>
          <a:p>
            <a:pPr lvl="2">
              <a:spcBef>
                <a:spcPts val="1000"/>
              </a:spcBef>
              <a:spcAft>
                <a:spcPts val="1000"/>
              </a:spcAft>
            </a:pPr>
            <a:r>
              <a:rPr lang="en-US" dirty="0"/>
              <a:t>Struggling to maintain work/life balance</a:t>
            </a:r>
          </a:p>
          <a:p>
            <a:pPr lvl="2">
              <a:spcBef>
                <a:spcPts val="1000"/>
              </a:spcBef>
              <a:spcAft>
                <a:spcPts val="1000"/>
              </a:spcAft>
            </a:pPr>
            <a:r>
              <a:rPr lang="en-US" dirty="0"/>
              <a:t>Lack of engagement</a:t>
            </a:r>
          </a:p>
          <a:p>
            <a:pPr lvl="2">
              <a:spcBef>
                <a:spcPts val="1000"/>
              </a:spcBef>
              <a:spcAft>
                <a:spcPts val="1000"/>
              </a:spcAft>
            </a:pPr>
            <a:r>
              <a:rPr lang="en-US" dirty="0"/>
              <a:t>Loss of connections may mean loss of innovation</a:t>
            </a:r>
          </a:p>
          <a:p>
            <a:pPr marL="457200" lvl="1" indent="0">
              <a:buNone/>
            </a:pPr>
            <a:r>
              <a:rPr lang="en-US" sz="2000" dirty="0"/>
              <a:t>		</a:t>
            </a:r>
            <a:r>
              <a:rPr lang="en-US" sz="1500" dirty="0">
                <a:hlinkClick r:id="rId3"/>
              </a:rPr>
              <a:t>https://www.microsoft.com/en-us/worklab/work-trend-index/hybrid-work</a:t>
            </a:r>
            <a:endParaRPr lang="en-US" sz="1500" dirty="0"/>
          </a:p>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005348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011132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910391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competition for talent, I think it’s important to be aware of what the modern workforce looks like.</a:t>
            </a:r>
          </a:p>
          <a:p>
            <a:endParaRPr lang="en-US" dirty="0"/>
          </a:p>
          <a:p>
            <a:r>
              <a:rPr lang="en-US" dirty="0"/>
              <a:t>This new demographic of employee is often considered to be more technologically advanced than prior generations.  </a:t>
            </a:r>
          </a:p>
          <a:p>
            <a:endParaRPr lang="en-US" dirty="0"/>
          </a:p>
          <a:p>
            <a:r>
              <a:rPr lang="en-US" dirty="0"/>
              <a:t>Also considered more socially aware.  “Diversity, equity, and inclusion” is not just a catchphrase; it’s a requirement.</a:t>
            </a:r>
          </a:p>
          <a:p>
            <a:endParaRPr lang="en-US" dirty="0"/>
          </a:p>
          <a:p>
            <a:r>
              <a:rPr lang="en-US" dirty="0"/>
              <a:t>This has greatly influenced hiring.</a:t>
            </a:r>
          </a:p>
          <a:p>
            <a:endParaRPr lang="en-US" dirty="0"/>
          </a:p>
        </p:txBody>
      </p:sp>
      <p:sp>
        <p:nvSpPr>
          <p:cNvPr id="4" name="Slide Number Placeholder 3"/>
          <p:cNvSpPr>
            <a:spLocks noGrp="1"/>
          </p:cNvSpPr>
          <p:nvPr>
            <p:ph type="sldNum" sz="quarter" idx="10"/>
          </p:nvPr>
        </p:nvSpPr>
        <p:spPr/>
        <p:txBody>
          <a:bodyPr/>
          <a:lstStyle/>
          <a:p>
            <a:fld id="{59D09671-493B-4FA3-B87C-19D7670708B0}" type="slidenum">
              <a:rPr lang="en-US" smtClean="0"/>
              <a:t>42</a:t>
            </a:fld>
            <a:endParaRPr lang="en-US"/>
          </a:p>
        </p:txBody>
      </p:sp>
    </p:spTree>
    <p:extLst>
      <p:ext uri="{BB962C8B-B14F-4D97-AF65-F5344CB8AC3E}">
        <p14:creationId xmlns:p14="http://schemas.microsoft.com/office/powerpoint/2010/main" val="523195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want options:</a:t>
            </a:r>
          </a:p>
          <a:p>
            <a:pPr lvl="1">
              <a:buFont typeface="Wingdings" panose="05000000000000000000" pitchFamily="2" charset="2"/>
              <a:buChar char="Ø"/>
            </a:pPr>
            <a:r>
              <a:rPr lang="en-US" dirty="0"/>
              <a:t>Work-life balance</a:t>
            </a:r>
          </a:p>
          <a:p>
            <a:pPr lvl="1">
              <a:buFont typeface="Wingdings" panose="05000000000000000000" pitchFamily="2" charset="2"/>
              <a:buChar char="Ø"/>
            </a:pPr>
            <a:r>
              <a:rPr lang="en-US" dirty="0"/>
              <a:t>Flexibility</a:t>
            </a:r>
          </a:p>
          <a:p>
            <a:pPr lvl="1">
              <a:buFont typeface="Wingdings" panose="05000000000000000000" pitchFamily="2" charset="2"/>
              <a:buChar char="Ø"/>
            </a:pPr>
            <a:r>
              <a:rPr lang="en-US" dirty="0"/>
              <a:t>Remote or hybrid or in-person environment</a:t>
            </a:r>
          </a:p>
          <a:p>
            <a:r>
              <a:rPr lang="en-US" dirty="0"/>
              <a:t>Security has become front and center in the minds of many employees:</a:t>
            </a:r>
          </a:p>
          <a:p>
            <a:pPr lvl="1">
              <a:buFont typeface="Wingdings" panose="05000000000000000000" pitchFamily="2" charset="2"/>
              <a:buChar char="Ø"/>
            </a:pPr>
            <a:r>
              <a:rPr lang="en-US" dirty="0"/>
              <a:t>Financial</a:t>
            </a:r>
          </a:p>
          <a:p>
            <a:pPr lvl="1">
              <a:buFont typeface="Wingdings" panose="05000000000000000000" pitchFamily="2" charset="2"/>
              <a:buChar char="Ø"/>
            </a:pPr>
            <a:r>
              <a:rPr lang="en-US" dirty="0"/>
              <a:t>Benefits</a:t>
            </a:r>
          </a:p>
          <a:p>
            <a:pPr lvl="1">
              <a:buFont typeface="Wingdings" panose="05000000000000000000" pitchFamily="2" charset="2"/>
              <a:buChar char="Ø"/>
            </a:pPr>
            <a:r>
              <a:rPr lang="en-US" dirty="0"/>
              <a:t>Company stability</a:t>
            </a:r>
          </a:p>
          <a:p>
            <a:endParaRPr lang="en-US" dirty="0"/>
          </a:p>
        </p:txBody>
      </p:sp>
      <p:sp>
        <p:nvSpPr>
          <p:cNvPr id="4" name="Slide Number Placeholder 3"/>
          <p:cNvSpPr>
            <a:spLocks noGrp="1"/>
          </p:cNvSpPr>
          <p:nvPr>
            <p:ph type="sldNum" sz="quarter" idx="10"/>
          </p:nvPr>
        </p:nvSpPr>
        <p:spPr/>
        <p:txBody>
          <a:bodyPr/>
          <a:lstStyle/>
          <a:p>
            <a:fld id="{59D09671-493B-4FA3-B87C-19D7670708B0}" type="slidenum">
              <a:rPr lang="en-US" smtClean="0"/>
              <a:t>43</a:t>
            </a:fld>
            <a:endParaRPr lang="en-US"/>
          </a:p>
        </p:txBody>
      </p:sp>
    </p:spTree>
    <p:extLst>
      <p:ext uri="{BB962C8B-B14F-4D97-AF65-F5344CB8AC3E}">
        <p14:creationId xmlns:p14="http://schemas.microsoft.com/office/powerpoint/2010/main" val="3061433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04195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9552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Retirements - </a:t>
            </a:r>
            <a:r>
              <a:rPr lang="en-US" sz="2800" dirty="0">
                <a:latin typeface="+mn-lt"/>
              </a:rPr>
              <a:t>layoffs; reemployment at 60 is not easy</a:t>
            </a:r>
          </a:p>
          <a:p>
            <a:pPr lvl="1"/>
            <a:r>
              <a:rPr lang="en-US" sz="2800" dirty="0">
                <a:latin typeface="+mn-lt"/>
              </a:rPr>
              <a:t>2.5MM missing workers are retirees (Goldman Sachs)</a:t>
            </a:r>
          </a:p>
          <a:p>
            <a:r>
              <a:rPr lang="en-US" dirty="0">
                <a:latin typeface="+mn-lt"/>
              </a:rPr>
              <a:t>Automated hiring</a:t>
            </a:r>
          </a:p>
          <a:p>
            <a:pPr lvl="1"/>
            <a:r>
              <a:rPr lang="en-US" sz="2800" dirty="0">
                <a:latin typeface="+mn-lt"/>
              </a:rPr>
              <a:t>Over 10MM workers are filtered out by hiring software (Harvard Business)</a:t>
            </a:r>
          </a:p>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421122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Retirements - </a:t>
            </a:r>
            <a:r>
              <a:rPr lang="en-US" sz="2800" dirty="0">
                <a:latin typeface="+mn-lt"/>
              </a:rPr>
              <a:t>layoffs; reemployment at 60 is not easy</a:t>
            </a:r>
          </a:p>
          <a:p>
            <a:pPr lvl="1"/>
            <a:r>
              <a:rPr lang="en-US" sz="2800" dirty="0">
                <a:latin typeface="+mn-lt"/>
              </a:rPr>
              <a:t>2.5MM missing workers are retirees (Goldman Sachs)</a:t>
            </a:r>
          </a:p>
          <a:p>
            <a:r>
              <a:rPr lang="en-US" dirty="0">
                <a:latin typeface="+mn-lt"/>
              </a:rPr>
              <a:t>Automated hiring</a:t>
            </a:r>
          </a:p>
          <a:p>
            <a:pPr lvl="1"/>
            <a:r>
              <a:rPr lang="en-US" sz="2800" dirty="0">
                <a:latin typeface="+mn-lt"/>
              </a:rPr>
              <a:t>Over 10MM workers are filtered out by hiring software (Harvard Business)</a:t>
            </a:r>
          </a:p>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769345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Retirements - </a:t>
            </a:r>
            <a:r>
              <a:rPr lang="en-US" sz="2800" dirty="0">
                <a:latin typeface="+mn-lt"/>
              </a:rPr>
              <a:t>layoffs; reemployment at 60 is not easy</a:t>
            </a:r>
          </a:p>
          <a:p>
            <a:pPr lvl="1"/>
            <a:r>
              <a:rPr lang="en-US" sz="2800" dirty="0">
                <a:latin typeface="+mn-lt"/>
              </a:rPr>
              <a:t>2.5MM missing workers are retirees (Goldman Sachs)</a:t>
            </a:r>
          </a:p>
          <a:p>
            <a:r>
              <a:rPr lang="en-US" dirty="0">
                <a:latin typeface="+mn-lt"/>
              </a:rPr>
              <a:t>Automated hiring</a:t>
            </a:r>
          </a:p>
          <a:p>
            <a:pPr lvl="1"/>
            <a:r>
              <a:rPr lang="en-US" sz="2800" dirty="0">
                <a:latin typeface="+mn-lt"/>
              </a:rPr>
              <a:t>Over 10MM workers are filtered out by hiring software (Harvard Business)</a:t>
            </a:r>
          </a:p>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365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891110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25580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pandemic has changed people’s mindsets</a:t>
            </a:r>
            <a:r>
              <a:rPr lang="en-US" dirty="0"/>
              <a:t>.  Some people have had to confront a lot of loss over the last year and a half, and perhaps this brought about a realization that our time here is limited.  Its caused employees to reflect on their own career trajectory and decide whether they are happy doing the same job or want to do something else.  And some employees are simply scared of working in person and getting sick.</a:t>
            </a:r>
          </a:p>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747932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7BB61-1B7A-DA48-A40D-7F132A77D5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EBC3F3-5DF2-CC42-A6F2-1C790C742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9D6661-0E07-8048-A2FB-4E6449F607F5}"/>
              </a:ext>
            </a:extLst>
          </p:cNvPr>
          <p:cNvSpPr>
            <a:spLocks noGrp="1"/>
          </p:cNvSpPr>
          <p:nvPr>
            <p:ph type="dt" sz="half" idx="10"/>
          </p:nvPr>
        </p:nvSpPr>
        <p:spPr/>
        <p:txBody>
          <a:bodyPr/>
          <a:lstStyle/>
          <a:p>
            <a:fld id="{D0DE46C4-0A89-2341-8DC1-D2DADAD5F7F4}" type="datetimeFigureOut">
              <a:rPr lang="en-US" smtClean="0"/>
              <a:t>04/19/2022</a:t>
            </a:fld>
            <a:endParaRPr lang="en-US"/>
          </a:p>
        </p:txBody>
      </p:sp>
      <p:sp>
        <p:nvSpPr>
          <p:cNvPr id="5" name="Footer Placeholder 4">
            <a:extLst>
              <a:ext uri="{FF2B5EF4-FFF2-40B4-BE49-F238E27FC236}">
                <a16:creationId xmlns:a16="http://schemas.microsoft.com/office/drawing/2014/main" id="{07E2348D-F496-7A43-AA8B-9F25385A6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17D0C-9E20-824D-ADB8-E1515C220518}"/>
              </a:ext>
            </a:extLst>
          </p:cNvPr>
          <p:cNvSpPr>
            <a:spLocks noGrp="1"/>
          </p:cNvSpPr>
          <p:nvPr>
            <p:ph type="sldNum" sz="quarter" idx="12"/>
          </p:nvPr>
        </p:nvSpPr>
        <p:spPr/>
        <p:txBody>
          <a:bodyPr/>
          <a:lstStyle/>
          <a:p>
            <a:fld id="{B45D54F6-4358-B549-B481-BC4FE5B9E85A}" type="slidenum">
              <a:rPr lang="en-US" smtClean="0"/>
              <a:t>‹#›</a:t>
            </a:fld>
            <a:endParaRPr lang="en-US"/>
          </a:p>
        </p:txBody>
      </p:sp>
    </p:spTree>
    <p:extLst>
      <p:ext uri="{BB962C8B-B14F-4D97-AF65-F5344CB8AC3E}">
        <p14:creationId xmlns:p14="http://schemas.microsoft.com/office/powerpoint/2010/main" val="582199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AF3E3-34EA-8245-A989-EF511005C9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C4B58F-F5D5-D845-BA8D-4CE33A2A41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342C9-327A-3042-ADF3-80BD46799FDA}"/>
              </a:ext>
            </a:extLst>
          </p:cNvPr>
          <p:cNvSpPr>
            <a:spLocks noGrp="1"/>
          </p:cNvSpPr>
          <p:nvPr>
            <p:ph type="dt" sz="half" idx="10"/>
          </p:nvPr>
        </p:nvSpPr>
        <p:spPr/>
        <p:txBody>
          <a:bodyPr/>
          <a:lstStyle/>
          <a:p>
            <a:fld id="{D0DE46C4-0A89-2341-8DC1-D2DADAD5F7F4}" type="datetimeFigureOut">
              <a:rPr lang="en-US" smtClean="0"/>
              <a:t>04/19/2022</a:t>
            </a:fld>
            <a:endParaRPr lang="en-US"/>
          </a:p>
        </p:txBody>
      </p:sp>
      <p:sp>
        <p:nvSpPr>
          <p:cNvPr id="5" name="Footer Placeholder 4">
            <a:extLst>
              <a:ext uri="{FF2B5EF4-FFF2-40B4-BE49-F238E27FC236}">
                <a16:creationId xmlns:a16="http://schemas.microsoft.com/office/drawing/2014/main" id="{966608A6-DCD2-2447-A96C-B839DFF35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41E8E-67AF-CB43-8F2F-4D27A0D05506}"/>
              </a:ext>
            </a:extLst>
          </p:cNvPr>
          <p:cNvSpPr>
            <a:spLocks noGrp="1"/>
          </p:cNvSpPr>
          <p:nvPr>
            <p:ph type="sldNum" sz="quarter" idx="12"/>
          </p:nvPr>
        </p:nvSpPr>
        <p:spPr/>
        <p:txBody>
          <a:bodyPr/>
          <a:lstStyle/>
          <a:p>
            <a:fld id="{B45D54F6-4358-B549-B481-BC4FE5B9E85A}" type="slidenum">
              <a:rPr lang="en-US" smtClean="0"/>
              <a:t>‹#›</a:t>
            </a:fld>
            <a:endParaRPr lang="en-US"/>
          </a:p>
        </p:txBody>
      </p:sp>
    </p:spTree>
    <p:extLst>
      <p:ext uri="{BB962C8B-B14F-4D97-AF65-F5344CB8AC3E}">
        <p14:creationId xmlns:p14="http://schemas.microsoft.com/office/powerpoint/2010/main" val="285180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F93625-5E25-C24B-8CF0-ED1A6D7FF7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16466A-14E1-C449-8BEF-78480423F7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102FF-C356-FD42-8902-49D1DF39094A}"/>
              </a:ext>
            </a:extLst>
          </p:cNvPr>
          <p:cNvSpPr>
            <a:spLocks noGrp="1"/>
          </p:cNvSpPr>
          <p:nvPr>
            <p:ph type="dt" sz="half" idx="10"/>
          </p:nvPr>
        </p:nvSpPr>
        <p:spPr/>
        <p:txBody>
          <a:bodyPr/>
          <a:lstStyle/>
          <a:p>
            <a:fld id="{D0DE46C4-0A89-2341-8DC1-D2DADAD5F7F4}" type="datetimeFigureOut">
              <a:rPr lang="en-US" smtClean="0"/>
              <a:t>04/19/2022</a:t>
            </a:fld>
            <a:endParaRPr lang="en-US"/>
          </a:p>
        </p:txBody>
      </p:sp>
      <p:sp>
        <p:nvSpPr>
          <p:cNvPr id="5" name="Footer Placeholder 4">
            <a:extLst>
              <a:ext uri="{FF2B5EF4-FFF2-40B4-BE49-F238E27FC236}">
                <a16:creationId xmlns:a16="http://schemas.microsoft.com/office/drawing/2014/main" id="{879781EF-A4C7-D94C-B4E2-573260ECA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B23A8-5EF2-6C48-B278-869B4079C378}"/>
              </a:ext>
            </a:extLst>
          </p:cNvPr>
          <p:cNvSpPr>
            <a:spLocks noGrp="1"/>
          </p:cNvSpPr>
          <p:nvPr>
            <p:ph type="sldNum" sz="quarter" idx="12"/>
          </p:nvPr>
        </p:nvSpPr>
        <p:spPr/>
        <p:txBody>
          <a:bodyPr/>
          <a:lstStyle/>
          <a:p>
            <a:fld id="{B45D54F6-4358-B549-B481-BC4FE5B9E85A}" type="slidenum">
              <a:rPr lang="en-US" smtClean="0"/>
              <a:t>‹#›</a:t>
            </a:fld>
            <a:endParaRPr lang="en-US"/>
          </a:p>
        </p:txBody>
      </p:sp>
    </p:spTree>
    <p:extLst>
      <p:ext uri="{BB962C8B-B14F-4D97-AF65-F5344CB8AC3E}">
        <p14:creationId xmlns:p14="http://schemas.microsoft.com/office/powerpoint/2010/main" val="726994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894A04D-A409-404D-A213-1DF806D8CD6D}"/>
              </a:ext>
            </a:extLst>
          </p:cNvPr>
          <p:cNvSpPr>
            <a:spLocks noGrp="1"/>
          </p:cNvSpPr>
          <p:nvPr>
            <p:ph type="ftr" sz="quarter" idx="11"/>
          </p:nvPr>
        </p:nvSpPr>
        <p:spPr>
          <a:xfrm>
            <a:off x="4038600" y="6243474"/>
            <a:ext cx="4114800" cy="365125"/>
          </a:xfrm>
          <a:prstGeom prst="rect">
            <a:avLst/>
          </a:prstGeom>
        </p:spPr>
        <p:txBody>
          <a:bodyPr/>
          <a:lstStyle/>
          <a:p>
            <a:endParaRPr lang="en-US" dirty="0"/>
          </a:p>
        </p:txBody>
      </p:sp>
      <p:sp>
        <p:nvSpPr>
          <p:cNvPr id="9" name="Date Placeholder 3">
            <a:extLst>
              <a:ext uri="{FF2B5EF4-FFF2-40B4-BE49-F238E27FC236}">
                <a16:creationId xmlns:a16="http://schemas.microsoft.com/office/drawing/2014/main" id="{87063A3D-7F70-448A-8C3E-5333D6776B56}"/>
              </a:ext>
            </a:extLst>
          </p:cNvPr>
          <p:cNvSpPr>
            <a:spLocks noGrp="1"/>
          </p:cNvSpPr>
          <p:nvPr>
            <p:ph type="dt" sz="half" idx="2"/>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04/19/2022</a:t>
            </a:fld>
            <a:endParaRPr lang="en-US" dirty="0"/>
          </a:p>
        </p:txBody>
      </p:sp>
      <p:sp>
        <p:nvSpPr>
          <p:cNvPr id="10" name="Title Placeholder 1">
            <a:extLst>
              <a:ext uri="{FF2B5EF4-FFF2-40B4-BE49-F238E27FC236}">
                <a16:creationId xmlns:a16="http://schemas.microsoft.com/office/drawing/2014/main" id="{4F594872-7F18-4591-87B0-361485D383EA}"/>
              </a:ext>
            </a:extLst>
          </p:cNvPr>
          <p:cNvSpPr>
            <a:spLocks noGrp="1"/>
          </p:cNvSpPr>
          <p:nvPr>
            <p:ph type="title"/>
          </p:nvPr>
        </p:nvSpPr>
        <p:spPr>
          <a:xfrm>
            <a:off x="656214" y="365125"/>
            <a:ext cx="1079970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A22BF9B-FCD9-4AFE-A592-968388C1C954}"/>
              </a:ext>
            </a:extLst>
          </p:cNvPr>
          <p:cNvSpPr>
            <a:spLocks noGrp="1"/>
          </p:cNvSpPr>
          <p:nvPr>
            <p:ph type="sldNum" sz="quarter" idx="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dirty="0"/>
          </a:p>
        </p:txBody>
      </p:sp>
      <p:sp>
        <p:nvSpPr>
          <p:cNvPr id="16" name="Text Placeholder 15">
            <a:extLst>
              <a:ext uri="{FF2B5EF4-FFF2-40B4-BE49-F238E27FC236}">
                <a16:creationId xmlns:a16="http://schemas.microsoft.com/office/drawing/2014/main" id="{83BCB240-6ACB-4AA4-B3CD-DEF1566E806B}"/>
              </a:ext>
            </a:extLst>
          </p:cNvPr>
          <p:cNvSpPr>
            <a:spLocks noGrp="1"/>
          </p:cNvSpPr>
          <p:nvPr>
            <p:ph type="body" sz="quarter" idx="12"/>
          </p:nvPr>
        </p:nvSpPr>
        <p:spPr>
          <a:xfrm>
            <a:off x="655637" y="1817687"/>
            <a:ext cx="10799709" cy="41743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060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40F0-3A88-354D-B644-69A45D81F5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CE2D3E-2115-AD44-9F55-8E9B464098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CB34E-A161-0D4C-8543-DECAD332F8B9}"/>
              </a:ext>
            </a:extLst>
          </p:cNvPr>
          <p:cNvSpPr>
            <a:spLocks noGrp="1"/>
          </p:cNvSpPr>
          <p:nvPr>
            <p:ph type="dt" sz="half" idx="10"/>
          </p:nvPr>
        </p:nvSpPr>
        <p:spPr/>
        <p:txBody>
          <a:bodyPr/>
          <a:lstStyle/>
          <a:p>
            <a:fld id="{D0DE46C4-0A89-2341-8DC1-D2DADAD5F7F4}" type="datetimeFigureOut">
              <a:rPr lang="en-US" smtClean="0"/>
              <a:t>04/19/2022</a:t>
            </a:fld>
            <a:endParaRPr lang="en-US"/>
          </a:p>
        </p:txBody>
      </p:sp>
      <p:sp>
        <p:nvSpPr>
          <p:cNvPr id="5" name="Footer Placeholder 4">
            <a:extLst>
              <a:ext uri="{FF2B5EF4-FFF2-40B4-BE49-F238E27FC236}">
                <a16:creationId xmlns:a16="http://schemas.microsoft.com/office/drawing/2014/main" id="{BAF82131-9DD4-3042-93C2-24A7C7D7C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AC7F9-6EBB-F448-B559-E7BCA78A67DD}"/>
              </a:ext>
            </a:extLst>
          </p:cNvPr>
          <p:cNvSpPr>
            <a:spLocks noGrp="1"/>
          </p:cNvSpPr>
          <p:nvPr>
            <p:ph type="sldNum" sz="quarter" idx="12"/>
          </p:nvPr>
        </p:nvSpPr>
        <p:spPr/>
        <p:txBody>
          <a:bodyPr/>
          <a:lstStyle/>
          <a:p>
            <a:fld id="{B45D54F6-4358-B549-B481-BC4FE5B9E85A}" type="slidenum">
              <a:rPr lang="en-US" smtClean="0"/>
              <a:t>‹#›</a:t>
            </a:fld>
            <a:endParaRPr lang="en-US"/>
          </a:p>
        </p:txBody>
      </p:sp>
      <p:pic>
        <p:nvPicPr>
          <p:cNvPr id="7" name="Picture 6">
            <a:extLst>
              <a:ext uri="{FF2B5EF4-FFF2-40B4-BE49-F238E27FC236}">
                <a16:creationId xmlns:a16="http://schemas.microsoft.com/office/drawing/2014/main" id="{C21C9EA3-DF52-4462-BB98-B9E221E132E3}"/>
              </a:ext>
            </a:extLst>
          </p:cNvPr>
          <p:cNvPicPr>
            <a:picLocks noChangeAspect="1"/>
          </p:cNvPicPr>
          <p:nvPr userDrawn="1"/>
        </p:nvPicPr>
        <p:blipFill>
          <a:blip r:embed="rId2"/>
          <a:stretch>
            <a:fillRect/>
          </a:stretch>
        </p:blipFill>
        <p:spPr>
          <a:xfrm>
            <a:off x="1" y="0"/>
            <a:ext cx="12192000" cy="6857999"/>
          </a:xfrm>
          <a:prstGeom prst="rect">
            <a:avLst/>
          </a:prstGeom>
        </p:spPr>
      </p:pic>
    </p:spTree>
    <p:extLst>
      <p:ext uri="{BB962C8B-B14F-4D97-AF65-F5344CB8AC3E}">
        <p14:creationId xmlns:p14="http://schemas.microsoft.com/office/powerpoint/2010/main" val="301889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60F1-7111-F94B-A3C4-01203E0C9D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4727DB-7067-F543-B738-4FF04E5512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EE2D5B-A5D1-4843-963C-A3BCF9BAC171}"/>
              </a:ext>
            </a:extLst>
          </p:cNvPr>
          <p:cNvSpPr>
            <a:spLocks noGrp="1"/>
          </p:cNvSpPr>
          <p:nvPr>
            <p:ph type="dt" sz="half" idx="10"/>
          </p:nvPr>
        </p:nvSpPr>
        <p:spPr/>
        <p:txBody>
          <a:bodyPr/>
          <a:lstStyle/>
          <a:p>
            <a:fld id="{D0DE46C4-0A89-2341-8DC1-D2DADAD5F7F4}" type="datetimeFigureOut">
              <a:rPr lang="en-US" smtClean="0"/>
              <a:t>04/19/2022</a:t>
            </a:fld>
            <a:endParaRPr lang="en-US"/>
          </a:p>
        </p:txBody>
      </p:sp>
      <p:sp>
        <p:nvSpPr>
          <p:cNvPr id="5" name="Footer Placeholder 4">
            <a:extLst>
              <a:ext uri="{FF2B5EF4-FFF2-40B4-BE49-F238E27FC236}">
                <a16:creationId xmlns:a16="http://schemas.microsoft.com/office/drawing/2014/main" id="{0D3C1DBC-EA1D-0E46-AFF6-0D7940C63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2E43C-0BAD-B64F-9EEF-B02396D2AB06}"/>
              </a:ext>
            </a:extLst>
          </p:cNvPr>
          <p:cNvSpPr>
            <a:spLocks noGrp="1"/>
          </p:cNvSpPr>
          <p:nvPr>
            <p:ph type="sldNum" sz="quarter" idx="12"/>
          </p:nvPr>
        </p:nvSpPr>
        <p:spPr/>
        <p:txBody>
          <a:bodyPr/>
          <a:lstStyle/>
          <a:p>
            <a:fld id="{B45D54F6-4358-B549-B481-BC4FE5B9E85A}" type="slidenum">
              <a:rPr lang="en-US" smtClean="0"/>
              <a:t>‹#›</a:t>
            </a:fld>
            <a:endParaRPr lang="en-US"/>
          </a:p>
        </p:txBody>
      </p:sp>
    </p:spTree>
    <p:extLst>
      <p:ext uri="{BB962C8B-B14F-4D97-AF65-F5344CB8AC3E}">
        <p14:creationId xmlns:p14="http://schemas.microsoft.com/office/powerpoint/2010/main" val="361072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D6A2-07D6-FF41-A540-37586714CD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BD7419-6BDE-194B-8B46-5AC0776DA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335E01-BC3C-F149-A78E-68EF1861CC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14AEDA-BF79-A745-A78A-9C201546C251}"/>
              </a:ext>
            </a:extLst>
          </p:cNvPr>
          <p:cNvSpPr>
            <a:spLocks noGrp="1"/>
          </p:cNvSpPr>
          <p:nvPr>
            <p:ph type="dt" sz="half" idx="10"/>
          </p:nvPr>
        </p:nvSpPr>
        <p:spPr/>
        <p:txBody>
          <a:bodyPr/>
          <a:lstStyle/>
          <a:p>
            <a:fld id="{D0DE46C4-0A89-2341-8DC1-D2DADAD5F7F4}" type="datetimeFigureOut">
              <a:rPr lang="en-US" smtClean="0"/>
              <a:t>04/19/2022</a:t>
            </a:fld>
            <a:endParaRPr lang="en-US"/>
          </a:p>
        </p:txBody>
      </p:sp>
      <p:sp>
        <p:nvSpPr>
          <p:cNvPr id="6" name="Footer Placeholder 5">
            <a:extLst>
              <a:ext uri="{FF2B5EF4-FFF2-40B4-BE49-F238E27FC236}">
                <a16:creationId xmlns:a16="http://schemas.microsoft.com/office/drawing/2014/main" id="{D968E142-BE2E-E444-AC79-99958007B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A73EB-7F5D-8543-9BB6-F8A8FDC20AF3}"/>
              </a:ext>
            </a:extLst>
          </p:cNvPr>
          <p:cNvSpPr>
            <a:spLocks noGrp="1"/>
          </p:cNvSpPr>
          <p:nvPr>
            <p:ph type="sldNum" sz="quarter" idx="12"/>
          </p:nvPr>
        </p:nvSpPr>
        <p:spPr/>
        <p:txBody>
          <a:bodyPr/>
          <a:lstStyle/>
          <a:p>
            <a:fld id="{B45D54F6-4358-B549-B481-BC4FE5B9E85A}" type="slidenum">
              <a:rPr lang="en-US" smtClean="0"/>
              <a:t>‹#›</a:t>
            </a:fld>
            <a:endParaRPr lang="en-US"/>
          </a:p>
        </p:txBody>
      </p:sp>
    </p:spTree>
    <p:extLst>
      <p:ext uri="{BB962C8B-B14F-4D97-AF65-F5344CB8AC3E}">
        <p14:creationId xmlns:p14="http://schemas.microsoft.com/office/powerpoint/2010/main" val="299100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4958-D5C6-AD41-AACD-2030351FEC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087B1E-7AC6-024C-8F38-3FBBB69339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416AD5-0A7D-024D-822A-4D91016A7C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CCE3CE-1AF0-544E-AF07-A1D6E585CA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73F9B8-607A-6748-8736-CCBDFCEA07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87E95B-164C-E244-A675-E11ACFAA93D4}"/>
              </a:ext>
            </a:extLst>
          </p:cNvPr>
          <p:cNvSpPr>
            <a:spLocks noGrp="1"/>
          </p:cNvSpPr>
          <p:nvPr>
            <p:ph type="dt" sz="half" idx="10"/>
          </p:nvPr>
        </p:nvSpPr>
        <p:spPr/>
        <p:txBody>
          <a:bodyPr/>
          <a:lstStyle/>
          <a:p>
            <a:fld id="{D0DE46C4-0A89-2341-8DC1-D2DADAD5F7F4}" type="datetimeFigureOut">
              <a:rPr lang="en-US" smtClean="0"/>
              <a:t>04/19/2022</a:t>
            </a:fld>
            <a:endParaRPr lang="en-US"/>
          </a:p>
        </p:txBody>
      </p:sp>
      <p:sp>
        <p:nvSpPr>
          <p:cNvPr id="8" name="Footer Placeholder 7">
            <a:extLst>
              <a:ext uri="{FF2B5EF4-FFF2-40B4-BE49-F238E27FC236}">
                <a16:creationId xmlns:a16="http://schemas.microsoft.com/office/drawing/2014/main" id="{892D4FC1-D8AD-5E43-82D0-51B4639DD9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F3CE0A-2E89-A94B-9774-55D1AB782141}"/>
              </a:ext>
            </a:extLst>
          </p:cNvPr>
          <p:cNvSpPr>
            <a:spLocks noGrp="1"/>
          </p:cNvSpPr>
          <p:nvPr>
            <p:ph type="sldNum" sz="quarter" idx="12"/>
          </p:nvPr>
        </p:nvSpPr>
        <p:spPr/>
        <p:txBody>
          <a:bodyPr/>
          <a:lstStyle/>
          <a:p>
            <a:fld id="{B45D54F6-4358-B549-B481-BC4FE5B9E85A}" type="slidenum">
              <a:rPr lang="en-US" smtClean="0"/>
              <a:t>‹#›</a:t>
            </a:fld>
            <a:endParaRPr lang="en-US"/>
          </a:p>
        </p:txBody>
      </p:sp>
    </p:spTree>
    <p:extLst>
      <p:ext uri="{BB962C8B-B14F-4D97-AF65-F5344CB8AC3E}">
        <p14:creationId xmlns:p14="http://schemas.microsoft.com/office/powerpoint/2010/main" val="10227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4C95C-4533-A44C-A75C-96E9132FBC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C982C7-471C-0847-816D-DE622D0950C1}"/>
              </a:ext>
            </a:extLst>
          </p:cNvPr>
          <p:cNvSpPr>
            <a:spLocks noGrp="1"/>
          </p:cNvSpPr>
          <p:nvPr>
            <p:ph type="dt" sz="half" idx="10"/>
          </p:nvPr>
        </p:nvSpPr>
        <p:spPr/>
        <p:txBody>
          <a:bodyPr/>
          <a:lstStyle/>
          <a:p>
            <a:fld id="{D0DE46C4-0A89-2341-8DC1-D2DADAD5F7F4}" type="datetimeFigureOut">
              <a:rPr lang="en-US" smtClean="0"/>
              <a:t>04/19/2022</a:t>
            </a:fld>
            <a:endParaRPr lang="en-US"/>
          </a:p>
        </p:txBody>
      </p:sp>
      <p:sp>
        <p:nvSpPr>
          <p:cNvPr id="4" name="Footer Placeholder 3">
            <a:extLst>
              <a:ext uri="{FF2B5EF4-FFF2-40B4-BE49-F238E27FC236}">
                <a16:creationId xmlns:a16="http://schemas.microsoft.com/office/drawing/2014/main" id="{A9EB91A5-7823-1348-A6FC-EF615F22E8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C6912F-41A7-E243-9831-9ECBD6D559CC}"/>
              </a:ext>
            </a:extLst>
          </p:cNvPr>
          <p:cNvSpPr>
            <a:spLocks noGrp="1"/>
          </p:cNvSpPr>
          <p:nvPr>
            <p:ph type="sldNum" sz="quarter" idx="12"/>
          </p:nvPr>
        </p:nvSpPr>
        <p:spPr/>
        <p:txBody>
          <a:bodyPr/>
          <a:lstStyle/>
          <a:p>
            <a:fld id="{B45D54F6-4358-B549-B481-BC4FE5B9E85A}" type="slidenum">
              <a:rPr lang="en-US" smtClean="0"/>
              <a:t>‹#›</a:t>
            </a:fld>
            <a:endParaRPr lang="en-US"/>
          </a:p>
        </p:txBody>
      </p:sp>
    </p:spTree>
    <p:extLst>
      <p:ext uri="{BB962C8B-B14F-4D97-AF65-F5344CB8AC3E}">
        <p14:creationId xmlns:p14="http://schemas.microsoft.com/office/powerpoint/2010/main" val="130592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D3E30C-5706-9B48-A83A-5757C319F984}"/>
              </a:ext>
            </a:extLst>
          </p:cNvPr>
          <p:cNvSpPr>
            <a:spLocks noGrp="1"/>
          </p:cNvSpPr>
          <p:nvPr>
            <p:ph type="dt" sz="half" idx="10"/>
          </p:nvPr>
        </p:nvSpPr>
        <p:spPr/>
        <p:txBody>
          <a:bodyPr/>
          <a:lstStyle/>
          <a:p>
            <a:fld id="{D0DE46C4-0A89-2341-8DC1-D2DADAD5F7F4}" type="datetimeFigureOut">
              <a:rPr lang="en-US" smtClean="0"/>
              <a:t>04/19/2022</a:t>
            </a:fld>
            <a:endParaRPr lang="en-US"/>
          </a:p>
        </p:txBody>
      </p:sp>
      <p:sp>
        <p:nvSpPr>
          <p:cNvPr id="3" name="Footer Placeholder 2">
            <a:extLst>
              <a:ext uri="{FF2B5EF4-FFF2-40B4-BE49-F238E27FC236}">
                <a16:creationId xmlns:a16="http://schemas.microsoft.com/office/drawing/2014/main" id="{9B917569-4867-2B4E-91DA-3082FD73E7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A4B2C8-F507-664E-A3EB-213C24D10589}"/>
              </a:ext>
            </a:extLst>
          </p:cNvPr>
          <p:cNvSpPr>
            <a:spLocks noGrp="1"/>
          </p:cNvSpPr>
          <p:nvPr>
            <p:ph type="sldNum" sz="quarter" idx="12"/>
          </p:nvPr>
        </p:nvSpPr>
        <p:spPr/>
        <p:txBody>
          <a:bodyPr/>
          <a:lstStyle/>
          <a:p>
            <a:fld id="{B45D54F6-4358-B549-B481-BC4FE5B9E85A}" type="slidenum">
              <a:rPr lang="en-US" smtClean="0"/>
              <a:t>‹#›</a:t>
            </a:fld>
            <a:endParaRPr lang="en-US"/>
          </a:p>
        </p:txBody>
      </p:sp>
    </p:spTree>
    <p:extLst>
      <p:ext uri="{BB962C8B-B14F-4D97-AF65-F5344CB8AC3E}">
        <p14:creationId xmlns:p14="http://schemas.microsoft.com/office/powerpoint/2010/main" val="377329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B1F2-114C-B740-88CD-D1F010FB26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8BBE7F-0708-984A-A5D4-C29F85361B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473017-1496-6141-8F09-6AF80A47BF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3B76F3-FD15-6B45-8AB1-823D421CAF3E}"/>
              </a:ext>
            </a:extLst>
          </p:cNvPr>
          <p:cNvSpPr>
            <a:spLocks noGrp="1"/>
          </p:cNvSpPr>
          <p:nvPr>
            <p:ph type="dt" sz="half" idx="10"/>
          </p:nvPr>
        </p:nvSpPr>
        <p:spPr/>
        <p:txBody>
          <a:bodyPr/>
          <a:lstStyle/>
          <a:p>
            <a:fld id="{D0DE46C4-0A89-2341-8DC1-D2DADAD5F7F4}" type="datetimeFigureOut">
              <a:rPr lang="en-US" smtClean="0"/>
              <a:t>04/19/2022</a:t>
            </a:fld>
            <a:endParaRPr lang="en-US"/>
          </a:p>
        </p:txBody>
      </p:sp>
      <p:sp>
        <p:nvSpPr>
          <p:cNvPr id="6" name="Footer Placeholder 5">
            <a:extLst>
              <a:ext uri="{FF2B5EF4-FFF2-40B4-BE49-F238E27FC236}">
                <a16:creationId xmlns:a16="http://schemas.microsoft.com/office/drawing/2014/main" id="{2BB7547F-7551-4447-AB9B-3EE8D61748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6B3A5-D0AA-7A42-B89C-91479653174E}"/>
              </a:ext>
            </a:extLst>
          </p:cNvPr>
          <p:cNvSpPr>
            <a:spLocks noGrp="1"/>
          </p:cNvSpPr>
          <p:nvPr>
            <p:ph type="sldNum" sz="quarter" idx="12"/>
          </p:nvPr>
        </p:nvSpPr>
        <p:spPr/>
        <p:txBody>
          <a:bodyPr/>
          <a:lstStyle/>
          <a:p>
            <a:fld id="{B45D54F6-4358-B549-B481-BC4FE5B9E85A}" type="slidenum">
              <a:rPr lang="en-US" smtClean="0"/>
              <a:t>‹#›</a:t>
            </a:fld>
            <a:endParaRPr lang="en-US"/>
          </a:p>
        </p:txBody>
      </p:sp>
    </p:spTree>
    <p:extLst>
      <p:ext uri="{BB962C8B-B14F-4D97-AF65-F5344CB8AC3E}">
        <p14:creationId xmlns:p14="http://schemas.microsoft.com/office/powerpoint/2010/main" val="361904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2A65-C676-1C48-A033-E8BE51ABB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1F8088-A211-D242-AB06-D4954C34B4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5855598-AB97-AD4E-B5F6-6DBF11455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74763-132A-9E46-BABA-CFBA9F86667F}"/>
              </a:ext>
            </a:extLst>
          </p:cNvPr>
          <p:cNvSpPr>
            <a:spLocks noGrp="1"/>
          </p:cNvSpPr>
          <p:nvPr>
            <p:ph type="dt" sz="half" idx="10"/>
          </p:nvPr>
        </p:nvSpPr>
        <p:spPr/>
        <p:txBody>
          <a:bodyPr/>
          <a:lstStyle/>
          <a:p>
            <a:fld id="{D0DE46C4-0A89-2341-8DC1-D2DADAD5F7F4}" type="datetimeFigureOut">
              <a:rPr lang="en-US" smtClean="0"/>
              <a:t>04/19/2022</a:t>
            </a:fld>
            <a:endParaRPr lang="en-US"/>
          </a:p>
        </p:txBody>
      </p:sp>
      <p:sp>
        <p:nvSpPr>
          <p:cNvPr id="6" name="Footer Placeholder 5">
            <a:extLst>
              <a:ext uri="{FF2B5EF4-FFF2-40B4-BE49-F238E27FC236}">
                <a16:creationId xmlns:a16="http://schemas.microsoft.com/office/drawing/2014/main" id="{A89E4BC5-6520-D94C-B159-28AAF4218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90830-7784-6E49-A355-7A4645913908}"/>
              </a:ext>
            </a:extLst>
          </p:cNvPr>
          <p:cNvSpPr>
            <a:spLocks noGrp="1"/>
          </p:cNvSpPr>
          <p:nvPr>
            <p:ph type="sldNum" sz="quarter" idx="12"/>
          </p:nvPr>
        </p:nvSpPr>
        <p:spPr/>
        <p:txBody>
          <a:bodyPr/>
          <a:lstStyle/>
          <a:p>
            <a:fld id="{B45D54F6-4358-B549-B481-BC4FE5B9E85A}" type="slidenum">
              <a:rPr lang="en-US" smtClean="0"/>
              <a:t>‹#›</a:t>
            </a:fld>
            <a:endParaRPr lang="en-US"/>
          </a:p>
        </p:txBody>
      </p:sp>
    </p:spTree>
    <p:extLst>
      <p:ext uri="{BB962C8B-B14F-4D97-AF65-F5344CB8AC3E}">
        <p14:creationId xmlns:p14="http://schemas.microsoft.com/office/powerpoint/2010/main" val="291618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2724D2-1D90-6548-9B64-9CFFF7D18D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E616D1-6BC8-4A4E-84F0-7942D17C5E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306847-F863-A240-BEA0-4AD45DA135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E46C4-0A89-2341-8DC1-D2DADAD5F7F4}" type="datetimeFigureOut">
              <a:rPr lang="en-US" smtClean="0"/>
              <a:t>04/19/2022</a:t>
            </a:fld>
            <a:endParaRPr lang="en-US"/>
          </a:p>
        </p:txBody>
      </p:sp>
      <p:sp>
        <p:nvSpPr>
          <p:cNvPr id="5" name="Footer Placeholder 4">
            <a:extLst>
              <a:ext uri="{FF2B5EF4-FFF2-40B4-BE49-F238E27FC236}">
                <a16:creationId xmlns:a16="http://schemas.microsoft.com/office/drawing/2014/main" id="{91C60310-54B0-FD43-8DEC-9CAAFD4D61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D2FD0F-50F8-9E49-859F-F2AEA295F5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D54F6-4358-B549-B481-BC4FE5B9E85A}" type="slidenum">
              <a:rPr lang="en-US" smtClean="0"/>
              <a:t>‹#›</a:t>
            </a:fld>
            <a:endParaRPr lang="en-US"/>
          </a:p>
        </p:txBody>
      </p:sp>
      <p:pic>
        <p:nvPicPr>
          <p:cNvPr id="7" name="Picture 6">
            <a:extLst>
              <a:ext uri="{FF2B5EF4-FFF2-40B4-BE49-F238E27FC236}">
                <a16:creationId xmlns:a16="http://schemas.microsoft.com/office/drawing/2014/main" id="{A9C8ABA3-45B9-46B9-92A8-AD12183E2598}"/>
              </a:ext>
            </a:extLst>
          </p:cNvPr>
          <p:cNvPicPr>
            <a:picLocks noChangeAspect="1"/>
          </p:cNvPicPr>
          <p:nvPr userDrawn="1"/>
        </p:nvPicPr>
        <p:blipFill>
          <a:blip r:embed="rId14"/>
          <a:stretch>
            <a:fillRect/>
          </a:stretch>
        </p:blipFill>
        <p:spPr>
          <a:xfrm>
            <a:off x="0" y="-1"/>
            <a:ext cx="12192000" cy="6858001"/>
          </a:xfrm>
          <a:prstGeom prst="rect">
            <a:avLst/>
          </a:prstGeom>
        </p:spPr>
      </p:pic>
    </p:spTree>
    <p:extLst>
      <p:ext uri="{BB962C8B-B14F-4D97-AF65-F5344CB8AC3E}">
        <p14:creationId xmlns:p14="http://schemas.microsoft.com/office/powerpoint/2010/main" val="368255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jfi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id="{B076BF69-D72C-2E47-AB62-E8623BF5E19B}"/>
              </a:ext>
            </a:extLst>
          </p:cNvPr>
          <p:cNvPicPr>
            <a:picLocks noChangeAspect="1"/>
          </p:cNvPicPr>
          <p:nvPr/>
        </p:nvPicPr>
        <p:blipFill>
          <a:blip r:embed="rId2"/>
          <a:stretch>
            <a:fillRect/>
          </a:stretch>
        </p:blipFill>
        <p:spPr>
          <a:xfrm>
            <a:off x="1" y="100012"/>
            <a:ext cx="12188952" cy="6757987"/>
          </a:xfrm>
          <a:prstGeom prst="rect">
            <a:avLst/>
          </a:prstGeom>
        </p:spPr>
      </p:pic>
      <p:sp>
        <p:nvSpPr>
          <p:cNvPr id="10" name="TextBox 9">
            <a:extLst>
              <a:ext uri="{FF2B5EF4-FFF2-40B4-BE49-F238E27FC236}">
                <a16:creationId xmlns:a16="http://schemas.microsoft.com/office/drawing/2014/main" id="{D30A3E75-2245-1546-BFFB-F3EC642C7619}"/>
              </a:ext>
            </a:extLst>
          </p:cNvPr>
          <p:cNvSpPr txBox="1"/>
          <p:nvPr/>
        </p:nvSpPr>
        <p:spPr>
          <a:xfrm>
            <a:off x="7952411" y="2926138"/>
            <a:ext cx="4236542" cy="3539430"/>
          </a:xfrm>
          <a:prstGeom prst="rect">
            <a:avLst/>
          </a:prstGeom>
          <a:noFill/>
        </p:spPr>
        <p:txBody>
          <a:bodyPr wrap="square" rtlCol="0">
            <a:spAutoFit/>
          </a:bodyPr>
          <a:lstStyle/>
          <a:p>
            <a:pPr algn="ctr"/>
            <a:r>
              <a:rPr lang="en-US" sz="3200" dirty="0">
                <a:solidFill>
                  <a:schemeClr val="bg1"/>
                </a:solidFill>
              </a:rPr>
              <a:t>The Great Employee Migration and What to Do About It</a:t>
            </a:r>
          </a:p>
          <a:p>
            <a:pPr algn="ctr"/>
            <a:endParaRPr lang="en-US" sz="3200" dirty="0">
              <a:solidFill>
                <a:schemeClr val="bg1"/>
              </a:solidFill>
            </a:endParaRPr>
          </a:p>
          <a:p>
            <a:pPr algn="ctr"/>
            <a:r>
              <a:rPr lang="en-US" sz="3200" dirty="0">
                <a:solidFill>
                  <a:schemeClr val="bg1"/>
                </a:solidFill>
              </a:rPr>
              <a:t>Gregory Blueford</a:t>
            </a:r>
          </a:p>
          <a:p>
            <a:pPr algn="ctr"/>
            <a:endParaRPr lang="en-US" sz="3200" dirty="0">
              <a:solidFill>
                <a:schemeClr val="bg1"/>
              </a:solidFill>
            </a:endParaRPr>
          </a:p>
          <a:p>
            <a:pPr algn="ctr"/>
            <a:r>
              <a:rPr lang="en-US" sz="3200" dirty="0">
                <a:solidFill>
                  <a:schemeClr val="bg1"/>
                </a:solidFill>
              </a:rPr>
              <a:t>Associate, Fisher Phillips </a:t>
            </a:r>
          </a:p>
        </p:txBody>
      </p:sp>
    </p:spTree>
    <p:extLst>
      <p:ext uri="{BB962C8B-B14F-4D97-AF65-F5344CB8AC3E}">
        <p14:creationId xmlns:p14="http://schemas.microsoft.com/office/powerpoint/2010/main" val="1146095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C74-F9E1-4ED3-9173-1FA8015A4DC5}"/>
              </a:ext>
            </a:extLst>
          </p:cNvPr>
          <p:cNvSpPr>
            <a:spLocks noGrp="1"/>
          </p:cNvSpPr>
          <p:nvPr>
            <p:ph type="title"/>
          </p:nvPr>
        </p:nvSpPr>
        <p:spPr>
          <a:xfrm>
            <a:off x="178233" y="22226"/>
            <a:ext cx="10799709" cy="1325563"/>
          </a:xfrm>
        </p:spPr>
        <p:txBody>
          <a:bodyPr/>
          <a:lstStyle/>
          <a:p>
            <a:r>
              <a:rPr lang="en-US" b="1" dirty="0">
                <a:solidFill>
                  <a:srgbClr val="23335B"/>
                </a:solidFill>
                <a:latin typeface="+mn-lt"/>
              </a:rPr>
              <a:t>The Problem – What is the Cause?</a:t>
            </a:r>
            <a:endParaRPr lang="en-US" b="1" dirty="0"/>
          </a:p>
        </p:txBody>
      </p:sp>
      <p:sp>
        <p:nvSpPr>
          <p:cNvPr id="3" name="Text Placeholder 2">
            <a:extLst>
              <a:ext uri="{FF2B5EF4-FFF2-40B4-BE49-F238E27FC236}">
                <a16:creationId xmlns:a16="http://schemas.microsoft.com/office/drawing/2014/main" id="{6D073982-0183-4875-820D-DFA1EDB00FDA}"/>
              </a:ext>
            </a:extLst>
          </p:cNvPr>
          <p:cNvSpPr>
            <a:spLocks noGrp="1"/>
          </p:cNvSpPr>
          <p:nvPr>
            <p:ph type="body" sz="quarter" idx="12"/>
          </p:nvPr>
        </p:nvSpPr>
        <p:spPr>
          <a:xfrm>
            <a:off x="388938" y="1256577"/>
            <a:ext cx="9638290" cy="4874059"/>
          </a:xfrm>
        </p:spPr>
        <p:txBody>
          <a:bodyPr>
            <a:normAutofit/>
          </a:bodyPr>
          <a:lstStyle/>
          <a:p>
            <a:pPr marL="0" indent="0" algn="l">
              <a:buNone/>
            </a:pPr>
            <a:r>
              <a:rPr lang="en-US" b="1" i="0" u="sng" dirty="0">
                <a:solidFill>
                  <a:srgbClr val="C00000"/>
                </a:solidFill>
                <a:effectLst/>
                <a:latin typeface="+mn-lt"/>
              </a:rPr>
              <a:t>Flash Survey – What do Employers Say:</a:t>
            </a:r>
          </a:p>
          <a:p>
            <a:r>
              <a:rPr lang="en-US" b="0" i="0" dirty="0">
                <a:solidFill>
                  <a:srgbClr val="000000"/>
                </a:solidFill>
                <a:effectLst/>
                <a:latin typeface="+mn-lt"/>
              </a:rPr>
              <a:t>60% said that employees were departing for “higher-paying” jobs; </a:t>
            </a:r>
          </a:p>
          <a:p>
            <a:r>
              <a:rPr lang="en-US" b="0" i="0" dirty="0">
                <a:solidFill>
                  <a:srgbClr val="000000"/>
                </a:solidFill>
                <a:effectLst/>
                <a:latin typeface="+mn-lt"/>
              </a:rPr>
              <a:t>36% said that workers reported being stressed or “burned out;”</a:t>
            </a:r>
          </a:p>
          <a:p>
            <a:pPr lvl="1"/>
            <a:r>
              <a:rPr lang="en-US" dirty="0">
                <a:latin typeface="+mn-lt"/>
              </a:rPr>
              <a:t>Particularly in healthcare / education</a:t>
            </a:r>
            <a:endParaRPr lang="en-US" b="0" i="0" dirty="0">
              <a:solidFill>
                <a:srgbClr val="000000"/>
              </a:solidFill>
              <a:effectLst/>
              <a:latin typeface="+mn-lt"/>
            </a:endParaRPr>
          </a:p>
          <a:p>
            <a:r>
              <a:rPr lang="en-US" b="0" i="0" dirty="0">
                <a:solidFill>
                  <a:srgbClr val="000000"/>
                </a:solidFill>
                <a:effectLst/>
                <a:latin typeface="+mn-lt"/>
              </a:rPr>
              <a:t>35% cited family care responsibilities;</a:t>
            </a:r>
          </a:p>
          <a:p>
            <a:r>
              <a:rPr lang="en-US" b="0" i="0" dirty="0">
                <a:solidFill>
                  <a:srgbClr val="000000"/>
                </a:solidFill>
                <a:effectLst/>
                <a:latin typeface="+mn-lt"/>
              </a:rPr>
              <a:t>33% left for better work/life balance;</a:t>
            </a:r>
          </a:p>
          <a:p>
            <a:r>
              <a:rPr lang="en-US" b="0" i="0" dirty="0">
                <a:solidFill>
                  <a:srgbClr val="000000"/>
                </a:solidFill>
                <a:effectLst/>
                <a:latin typeface="+mn-lt"/>
              </a:rPr>
              <a:t>29% said departing for jobs with greater benefits/perks; and</a:t>
            </a:r>
          </a:p>
          <a:p>
            <a:r>
              <a:rPr lang="en-US" b="0" i="0" dirty="0">
                <a:solidFill>
                  <a:srgbClr val="000000"/>
                </a:solidFill>
                <a:effectLst/>
                <a:latin typeface="+mn-lt"/>
              </a:rPr>
              <a:t>22% are saw an increase in employees retiring from the workforce.</a:t>
            </a:r>
          </a:p>
          <a:p>
            <a:pPr marL="0" indent="0">
              <a:buNone/>
            </a:pPr>
            <a:endParaRPr lang="en-US" dirty="0"/>
          </a:p>
        </p:txBody>
      </p:sp>
    </p:spTree>
    <p:extLst>
      <p:ext uri="{BB962C8B-B14F-4D97-AF65-F5344CB8AC3E}">
        <p14:creationId xmlns:p14="http://schemas.microsoft.com/office/powerpoint/2010/main" val="2255796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C74-F9E1-4ED3-9173-1FA8015A4DC5}"/>
              </a:ext>
            </a:extLst>
          </p:cNvPr>
          <p:cNvSpPr>
            <a:spLocks noGrp="1"/>
          </p:cNvSpPr>
          <p:nvPr>
            <p:ph type="title"/>
          </p:nvPr>
        </p:nvSpPr>
        <p:spPr>
          <a:xfrm>
            <a:off x="167842" y="94962"/>
            <a:ext cx="10799709" cy="1325563"/>
          </a:xfrm>
        </p:spPr>
        <p:txBody>
          <a:bodyPr/>
          <a:lstStyle/>
          <a:p>
            <a:r>
              <a:rPr lang="en-US" b="1" dirty="0">
                <a:solidFill>
                  <a:srgbClr val="23335B"/>
                </a:solidFill>
                <a:latin typeface="+mn-lt"/>
              </a:rPr>
              <a:t>The Problem – What is the Cause?</a:t>
            </a:r>
            <a:endParaRPr lang="en-US" b="1" dirty="0"/>
          </a:p>
        </p:txBody>
      </p:sp>
      <p:sp>
        <p:nvSpPr>
          <p:cNvPr id="3" name="Text Placeholder 2">
            <a:extLst>
              <a:ext uri="{FF2B5EF4-FFF2-40B4-BE49-F238E27FC236}">
                <a16:creationId xmlns:a16="http://schemas.microsoft.com/office/drawing/2014/main" id="{6D073982-0183-4875-820D-DFA1EDB00FDA}"/>
              </a:ext>
            </a:extLst>
          </p:cNvPr>
          <p:cNvSpPr>
            <a:spLocks noGrp="1"/>
          </p:cNvSpPr>
          <p:nvPr>
            <p:ph type="body" sz="quarter" idx="12"/>
          </p:nvPr>
        </p:nvSpPr>
        <p:spPr>
          <a:xfrm>
            <a:off x="503236" y="1409411"/>
            <a:ext cx="9129137" cy="4874059"/>
          </a:xfrm>
        </p:spPr>
        <p:txBody>
          <a:bodyPr>
            <a:normAutofit lnSpcReduction="10000"/>
          </a:bodyPr>
          <a:lstStyle/>
          <a:p>
            <a:pPr marL="0" indent="0" algn="l">
              <a:buNone/>
            </a:pPr>
            <a:r>
              <a:rPr lang="en-US" b="1" i="0" u="sng" dirty="0">
                <a:solidFill>
                  <a:srgbClr val="C00000"/>
                </a:solidFill>
                <a:effectLst/>
                <a:latin typeface="+mn-lt"/>
              </a:rPr>
              <a:t>Studies – What do Employees Say:</a:t>
            </a:r>
          </a:p>
          <a:p>
            <a:r>
              <a:rPr lang="en-US" b="0" i="0" dirty="0">
                <a:solidFill>
                  <a:srgbClr val="000000"/>
                </a:solidFill>
                <a:effectLst/>
                <a:latin typeface="+mn-lt"/>
              </a:rPr>
              <a:t>The big three:</a:t>
            </a:r>
          </a:p>
          <a:p>
            <a:pPr lvl="1"/>
            <a:r>
              <a:rPr lang="en-US" sz="2800" dirty="0">
                <a:solidFill>
                  <a:srgbClr val="000000"/>
                </a:solidFill>
                <a:latin typeface="+mn-lt"/>
              </a:rPr>
              <a:t>Increased pay, the desire to work remotely, need for flexibility</a:t>
            </a:r>
          </a:p>
          <a:p>
            <a:r>
              <a:rPr lang="en-US" b="0" i="0" dirty="0">
                <a:solidFill>
                  <a:srgbClr val="000000"/>
                </a:solidFill>
                <a:effectLst/>
                <a:latin typeface="+mn-lt"/>
              </a:rPr>
              <a:t>Burn out – mental health</a:t>
            </a:r>
          </a:p>
          <a:p>
            <a:r>
              <a:rPr lang="en-US" b="0" i="0" dirty="0">
                <a:solidFill>
                  <a:srgbClr val="000000"/>
                </a:solidFill>
                <a:effectLst/>
                <a:latin typeface="+mn-lt"/>
              </a:rPr>
              <a:t>Feeling disconnected and not a part of the whole</a:t>
            </a:r>
          </a:p>
          <a:p>
            <a:r>
              <a:rPr lang="en-US" b="0" i="0" dirty="0">
                <a:solidFill>
                  <a:srgbClr val="000000"/>
                </a:solidFill>
                <a:effectLst/>
                <a:latin typeface="+mn-lt"/>
              </a:rPr>
              <a:t>Not feeling heard, cared for or invested in</a:t>
            </a:r>
          </a:p>
          <a:p>
            <a:r>
              <a:rPr lang="en-US" dirty="0">
                <a:solidFill>
                  <a:srgbClr val="000000"/>
                </a:solidFill>
                <a:latin typeface="+mn-lt"/>
              </a:rPr>
              <a:t>A demand for corporate responsibility</a:t>
            </a:r>
          </a:p>
          <a:p>
            <a:r>
              <a:rPr lang="en-US" b="0" i="0" dirty="0">
                <a:solidFill>
                  <a:srgbClr val="000000"/>
                </a:solidFill>
                <a:effectLst/>
                <a:latin typeface="+mn-lt"/>
              </a:rPr>
              <a:t>Alternative sources of revenue</a:t>
            </a:r>
          </a:p>
          <a:p>
            <a:r>
              <a:rPr lang="en-US" dirty="0">
                <a:solidFill>
                  <a:srgbClr val="000000"/>
                </a:solidFill>
                <a:latin typeface="+mn-lt"/>
              </a:rPr>
              <a:t>Readjusted priorities and expectations</a:t>
            </a:r>
            <a:endParaRPr lang="en-US" b="0" i="0" dirty="0">
              <a:solidFill>
                <a:srgbClr val="000000"/>
              </a:solidFill>
              <a:effectLst/>
              <a:latin typeface="+mn-lt"/>
            </a:endParaRPr>
          </a:p>
          <a:p>
            <a:pPr marL="0" indent="0">
              <a:buNone/>
            </a:pPr>
            <a:endParaRPr lang="en-US" dirty="0"/>
          </a:p>
        </p:txBody>
      </p:sp>
    </p:spTree>
    <p:extLst>
      <p:ext uri="{BB962C8B-B14F-4D97-AF65-F5344CB8AC3E}">
        <p14:creationId xmlns:p14="http://schemas.microsoft.com/office/powerpoint/2010/main" val="2576440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AD45-6726-44F4-85A9-6187B9559E08}"/>
              </a:ext>
            </a:extLst>
          </p:cNvPr>
          <p:cNvSpPr>
            <a:spLocks noGrp="1"/>
          </p:cNvSpPr>
          <p:nvPr>
            <p:ph type="title"/>
          </p:nvPr>
        </p:nvSpPr>
        <p:spPr>
          <a:xfrm>
            <a:off x="469178" y="366568"/>
            <a:ext cx="10799709" cy="1325563"/>
          </a:xfrm>
        </p:spPr>
        <p:txBody>
          <a:bodyPr/>
          <a:lstStyle/>
          <a:p>
            <a:r>
              <a:rPr lang="en-US" b="1" dirty="0">
                <a:solidFill>
                  <a:srgbClr val="23335B"/>
                </a:solidFill>
                <a:latin typeface="+mn-lt"/>
              </a:rPr>
              <a:t>But, the Problem has Changed – </a:t>
            </a:r>
            <a:br>
              <a:rPr lang="en-US" b="1" dirty="0">
                <a:solidFill>
                  <a:srgbClr val="23335B"/>
                </a:solidFill>
                <a:latin typeface="+mn-lt"/>
              </a:rPr>
            </a:br>
            <a:r>
              <a:rPr lang="en-US" b="1" dirty="0">
                <a:solidFill>
                  <a:srgbClr val="23335B"/>
                </a:solidFill>
                <a:latin typeface="+mn-lt"/>
              </a:rPr>
              <a:t>	</a:t>
            </a:r>
            <a:r>
              <a:rPr lang="en-US" b="1" i="1" dirty="0">
                <a:solidFill>
                  <a:srgbClr val="23335B"/>
                </a:solidFill>
                <a:latin typeface="+mn-lt"/>
              </a:rPr>
              <a:t>The Great Employee Migration</a:t>
            </a:r>
            <a:endParaRPr lang="en-US" b="1" dirty="0">
              <a:solidFill>
                <a:srgbClr val="23335B"/>
              </a:solidFill>
              <a:latin typeface="+mn-lt"/>
            </a:endParaRPr>
          </a:p>
        </p:txBody>
      </p:sp>
      <p:sp>
        <p:nvSpPr>
          <p:cNvPr id="3" name="Text Placeholder 2">
            <a:extLst>
              <a:ext uri="{FF2B5EF4-FFF2-40B4-BE49-F238E27FC236}">
                <a16:creationId xmlns:a16="http://schemas.microsoft.com/office/drawing/2014/main" id="{EDB0DFE8-E9D3-4214-81B9-537AE0ADA30F}"/>
              </a:ext>
            </a:extLst>
          </p:cNvPr>
          <p:cNvSpPr>
            <a:spLocks noGrp="1"/>
          </p:cNvSpPr>
          <p:nvPr>
            <p:ph type="body" sz="quarter" idx="12"/>
          </p:nvPr>
        </p:nvSpPr>
        <p:spPr>
          <a:xfrm>
            <a:off x="573087" y="2206336"/>
            <a:ext cx="8894619" cy="4391890"/>
          </a:xfrm>
        </p:spPr>
        <p:txBody>
          <a:bodyPr>
            <a:normAutofit/>
          </a:bodyPr>
          <a:lstStyle/>
          <a:p>
            <a:pPr marL="0" indent="0" algn="ctr">
              <a:buNone/>
            </a:pPr>
            <a:r>
              <a:rPr lang="en-US" sz="3200" b="1" i="1" dirty="0">
                <a:solidFill>
                  <a:srgbClr val="C00000"/>
                </a:solidFill>
                <a:latin typeface="+mn-lt"/>
              </a:rPr>
              <a:t>Employees are migrating from “crummy jobs” to “better jobs” and from “companies that don’t seem to care” to “companies that really </a:t>
            </a:r>
            <a:r>
              <a:rPr lang="en-US" sz="3200" b="1" i="1" dirty="0" err="1">
                <a:solidFill>
                  <a:srgbClr val="C00000"/>
                </a:solidFill>
                <a:latin typeface="+mn-lt"/>
              </a:rPr>
              <a:t>really</a:t>
            </a:r>
            <a:r>
              <a:rPr lang="en-US" sz="3200" b="1" i="1" dirty="0">
                <a:solidFill>
                  <a:srgbClr val="C00000"/>
                </a:solidFill>
                <a:latin typeface="+mn-lt"/>
              </a:rPr>
              <a:t> care.” And for many workers this means moving to companies with opportunities for growth, promotion, and even a new industry.</a:t>
            </a:r>
          </a:p>
        </p:txBody>
      </p:sp>
    </p:spTree>
    <p:extLst>
      <p:ext uri="{BB962C8B-B14F-4D97-AF65-F5344CB8AC3E}">
        <p14:creationId xmlns:p14="http://schemas.microsoft.com/office/powerpoint/2010/main" val="251075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AD45-6726-44F4-85A9-6187B9559E08}"/>
              </a:ext>
            </a:extLst>
          </p:cNvPr>
          <p:cNvSpPr>
            <a:spLocks noGrp="1"/>
          </p:cNvSpPr>
          <p:nvPr>
            <p:ph type="title"/>
          </p:nvPr>
        </p:nvSpPr>
        <p:spPr>
          <a:xfrm>
            <a:off x="386050" y="219652"/>
            <a:ext cx="10799709" cy="1325563"/>
          </a:xfrm>
        </p:spPr>
        <p:txBody>
          <a:bodyPr/>
          <a:lstStyle/>
          <a:p>
            <a:r>
              <a:rPr lang="en-US" b="1" dirty="0">
                <a:solidFill>
                  <a:srgbClr val="23335B"/>
                </a:solidFill>
                <a:latin typeface="+mn-lt"/>
              </a:rPr>
              <a:t>The Problem– </a:t>
            </a:r>
            <a:br>
              <a:rPr lang="en-US" b="1" dirty="0">
                <a:solidFill>
                  <a:srgbClr val="23335B"/>
                </a:solidFill>
                <a:latin typeface="+mn-lt"/>
              </a:rPr>
            </a:br>
            <a:r>
              <a:rPr lang="en-US" b="1" dirty="0">
                <a:solidFill>
                  <a:srgbClr val="23335B"/>
                </a:solidFill>
                <a:latin typeface="+mn-lt"/>
              </a:rPr>
              <a:t>	</a:t>
            </a:r>
            <a:r>
              <a:rPr lang="en-US" b="1" i="1" dirty="0">
                <a:solidFill>
                  <a:srgbClr val="23335B"/>
                </a:solidFill>
                <a:latin typeface="+mn-lt"/>
              </a:rPr>
              <a:t>The Great Employee Migration</a:t>
            </a:r>
            <a:endParaRPr lang="en-US" b="1" dirty="0">
              <a:solidFill>
                <a:srgbClr val="23335B"/>
              </a:solidFill>
              <a:latin typeface="+mn-lt"/>
            </a:endParaRPr>
          </a:p>
        </p:txBody>
      </p:sp>
      <p:sp>
        <p:nvSpPr>
          <p:cNvPr id="3" name="Text Placeholder 2">
            <a:extLst>
              <a:ext uri="{FF2B5EF4-FFF2-40B4-BE49-F238E27FC236}">
                <a16:creationId xmlns:a16="http://schemas.microsoft.com/office/drawing/2014/main" id="{EDB0DFE8-E9D3-4214-81B9-537AE0ADA30F}"/>
              </a:ext>
            </a:extLst>
          </p:cNvPr>
          <p:cNvSpPr>
            <a:spLocks noGrp="1"/>
          </p:cNvSpPr>
          <p:nvPr>
            <p:ph type="body" sz="quarter" idx="12"/>
          </p:nvPr>
        </p:nvSpPr>
        <p:spPr>
          <a:xfrm>
            <a:off x="656214" y="1837749"/>
            <a:ext cx="9506095" cy="4655126"/>
          </a:xfrm>
        </p:spPr>
        <p:txBody>
          <a:bodyPr>
            <a:normAutofit/>
          </a:bodyPr>
          <a:lstStyle/>
          <a:p>
            <a:r>
              <a:rPr lang="en-US" dirty="0">
                <a:latin typeface="+mn-lt"/>
              </a:rPr>
              <a:t>More than 45% of </a:t>
            </a:r>
            <a:r>
              <a:rPr lang="en-US" dirty="0" err="1">
                <a:latin typeface="+mn-lt"/>
              </a:rPr>
              <a:t>ees</a:t>
            </a:r>
            <a:r>
              <a:rPr lang="en-US" dirty="0">
                <a:latin typeface="+mn-lt"/>
              </a:rPr>
              <a:t> today work remotely (25% full time) = changing jobs is a simple as getting a new email address. </a:t>
            </a:r>
          </a:p>
          <a:p>
            <a:pPr marL="0" indent="0">
              <a:buNone/>
            </a:pPr>
            <a:endParaRPr lang="en-US" sz="1000" dirty="0">
              <a:latin typeface="+mn-lt"/>
            </a:endParaRPr>
          </a:p>
          <a:p>
            <a:r>
              <a:rPr lang="en-US" dirty="0">
                <a:latin typeface="+mn-lt"/>
              </a:rPr>
              <a:t>Only 11% of companies offer formal career programs for </a:t>
            </a:r>
            <a:r>
              <a:rPr lang="en-US" dirty="0" err="1">
                <a:latin typeface="+mn-lt"/>
              </a:rPr>
              <a:t>ees</a:t>
            </a:r>
            <a:r>
              <a:rPr lang="en-US" dirty="0">
                <a:latin typeface="+mn-lt"/>
              </a:rPr>
              <a:t> = the only opportunity to grow is by leaving. </a:t>
            </a:r>
          </a:p>
          <a:p>
            <a:pPr marL="0" indent="0">
              <a:buNone/>
            </a:pPr>
            <a:endParaRPr lang="en-US" sz="1000" dirty="0">
              <a:latin typeface="+mn-lt"/>
            </a:endParaRPr>
          </a:p>
          <a:p>
            <a:r>
              <a:rPr lang="en-US" dirty="0">
                <a:latin typeface="+mn-lt"/>
              </a:rPr>
              <a:t>Only 13% of companies survey </a:t>
            </a:r>
            <a:r>
              <a:rPr lang="en-US" dirty="0" err="1">
                <a:latin typeface="+mn-lt"/>
              </a:rPr>
              <a:t>ees</a:t>
            </a:r>
            <a:r>
              <a:rPr lang="en-US" dirty="0">
                <a:latin typeface="+mn-lt"/>
              </a:rPr>
              <a:t> to understand what they need = employers don’t understand what </a:t>
            </a:r>
            <a:r>
              <a:rPr lang="en-US" dirty="0" err="1">
                <a:latin typeface="+mn-lt"/>
              </a:rPr>
              <a:t>ees</a:t>
            </a:r>
            <a:r>
              <a:rPr lang="en-US" dirty="0">
                <a:latin typeface="+mn-lt"/>
              </a:rPr>
              <a:t> want</a:t>
            </a:r>
          </a:p>
          <a:p>
            <a:pPr marL="0" indent="0">
              <a:buNone/>
            </a:pPr>
            <a:endParaRPr lang="en-US" sz="1000" dirty="0">
              <a:latin typeface="+mn-lt"/>
            </a:endParaRPr>
          </a:p>
          <a:p>
            <a:r>
              <a:rPr lang="en-US" dirty="0">
                <a:latin typeface="+mn-lt"/>
              </a:rPr>
              <a:t>Only 18% actively manage and optimize workloads to remove stress = </a:t>
            </a:r>
            <a:r>
              <a:rPr lang="en-US" dirty="0" err="1">
                <a:latin typeface="+mn-lt"/>
              </a:rPr>
              <a:t>ees</a:t>
            </a:r>
            <a:r>
              <a:rPr lang="en-US" dirty="0">
                <a:latin typeface="+mn-lt"/>
              </a:rPr>
              <a:t> don’t feel that their employers care </a:t>
            </a:r>
          </a:p>
        </p:txBody>
      </p:sp>
    </p:spTree>
    <p:extLst>
      <p:ext uri="{BB962C8B-B14F-4D97-AF65-F5344CB8AC3E}">
        <p14:creationId xmlns:p14="http://schemas.microsoft.com/office/powerpoint/2010/main" val="2578699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D42505-B3FC-4D92-9931-A70382819FD1}"/>
              </a:ext>
            </a:extLst>
          </p:cNvPr>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1097797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2FA120-A7DC-452D-B1A8-A9BE253D4576}"/>
              </a:ext>
            </a:extLst>
          </p:cNvPr>
          <p:cNvSpPr txBox="1"/>
          <p:nvPr/>
        </p:nvSpPr>
        <p:spPr>
          <a:xfrm>
            <a:off x="573761" y="337434"/>
            <a:ext cx="5522239" cy="923330"/>
          </a:xfrm>
          <a:prstGeom prst="rect">
            <a:avLst/>
          </a:prstGeom>
          <a:noFill/>
        </p:spPr>
        <p:txBody>
          <a:bodyPr wrap="square" rtlCol="0">
            <a:spAutoFit/>
          </a:bodyPr>
          <a:lstStyle/>
          <a:p>
            <a:pPr algn="ctr"/>
            <a:r>
              <a:rPr lang="en-US" sz="5400" b="1" dirty="0">
                <a:solidFill>
                  <a:srgbClr val="23335B"/>
                </a:solidFill>
                <a:ea typeface="Cambria" panose="02040503050406030204" pitchFamily="18" charset="0"/>
              </a:rPr>
              <a:t>What Do We Do?</a:t>
            </a:r>
          </a:p>
        </p:txBody>
      </p:sp>
      <p:pic>
        <p:nvPicPr>
          <p:cNvPr id="3" name="Picture 2" descr="Diagram&#10;&#10;Description automatically generated with medium confidence">
            <a:extLst>
              <a:ext uri="{FF2B5EF4-FFF2-40B4-BE49-F238E27FC236}">
                <a16:creationId xmlns:a16="http://schemas.microsoft.com/office/drawing/2014/main" id="{1421F5EB-CE2C-42FF-B870-23320E344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031" y="1574832"/>
            <a:ext cx="6096752" cy="4491119"/>
          </a:xfrm>
          <a:prstGeom prst="rect">
            <a:avLst/>
          </a:prstGeom>
        </p:spPr>
      </p:pic>
    </p:spTree>
    <p:extLst>
      <p:ext uri="{BB962C8B-B14F-4D97-AF65-F5344CB8AC3E}">
        <p14:creationId xmlns:p14="http://schemas.microsoft.com/office/powerpoint/2010/main" val="685842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urniture, seat, chair&#10;&#10;Description automatically generated">
            <a:extLst>
              <a:ext uri="{FF2B5EF4-FFF2-40B4-BE49-F238E27FC236}">
                <a16:creationId xmlns:a16="http://schemas.microsoft.com/office/drawing/2014/main" id="{F991F872-9231-4FF0-9497-11F8BF779164}"/>
              </a:ext>
            </a:extLst>
          </p:cNvPr>
          <p:cNvPicPr>
            <a:picLocks noChangeAspect="1"/>
          </p:cNvPicPr>
          <p:nvPr/>
        </p:nvPicPr>
        <p:blipFill rotWithShape="1">
          <a:blip r:embed="rId3">
            <a:extLst>
              <a:ext uri="{28A0092B-C50C-407E-A947-70E740481C1C}">
                <a14:useLocalDpi xmlns:a14="http://schemas.microsoft.com/office/drawing/2010/main" val="0"/>
              </a:ext>
            </a:extLst>
          </a:blip>
          <a:srcRect l="40252"/>
          <a:stretch/>
        </p:blipFill>
        <p:spPr>
          <a:xfrm>
            <a:off x="6908750" y="4777505"/>
            <a:ext cx="3128868" cy="1866294"/>
          </a:xfrm>
          <a:prstGeom prst="rect">
            <a:avLst/>
          </a:prstGeom>
        </p:spPr>
      </p:pic>
      <p:sp>
        <p:nvSpPr>
          <p:cNvPr id="2" name="Title 1">
            <a:extLst>
              <a:ext uri="{FF2B5EF4-FFF2-40B4-BE49-F238E27FC236}">
                <a16:creationId xmlns:a16="http://schemas.microsoft.com/office/drawing/2014/main" id="{08096A4B-9C2C-4BE5-972F-885E90094A68}"/>
              </a:ext>
            </a:extLst>
          </p:cNvPr>
          <p:cNvSpPr>
            <a:spLocks noGrp="1"/>
          </p:cNvSpPr>
          <p:nvPr>
            <p:ph type="title"/>
          </p:nvPr>
        </p:nvSpPr>
        <p:spPr>
          <a:xfrm>
            <a:off x="536945" y="20914"/>
            <a:ext cx="10799709" cy="1325563"/>
          </a:xfrm>
        </p:spPr>
        <p:txBody>
          <a:bodyPr/>
          <a:lstStyle/>
          <a:p>
            <a:r>
              <a:rPr lang="en-US" b="1" dirty="0">
                <a:solidFill>
                  <a:srgbClr val="23335B"/>
                </a:solidFill>
                <a:latin typeface="+mn-lt"/>
              </a:rPr>
              <a:t>What Do We Do?</a:t>
            </a:r>
          </a:p>
        </p:txBody>
      </p:sp>
      <p:sp>
        <p:nvSpPr>
          <p:cNvPr id="3" name="Text Placeholder 2">
            <a:extLst>
              <a:ext uri="{FF2B5EF4-FFF2-40B4-BE49-F238E27FC236}">
                <a16:creationId xmlns:a16="http://schemas.microsoft.com/office/drawing/2014/main" id="{ECFC3E26-DBE2-4383-A362-6FBBD6CC4E76}"/>
              </a:ext>
            </a:extLst>
          </p:cNvPr>
          <p:cNvSpPr>
            <a:spLocks noGrp="1"/>
          </p:cNvSpPr>
          <p:nvPr>
            <p:ph type="body" sz="quarter" idx="12"/>
          </p:nvPr>
        </p:nvSpPr>
        <p:spPr>
          <a:xfrm>
            <a:off x="322073" y="1341839"/>
            <a:ext cx="10799709" cy="4174321"/>
          </a:xfrm>
        </p:spPr>
        <p:txBody>
          <a:bodyPr>
            <a:normAutofit lnSpcReduction="10000"/>
          </a:bodyPr>
          <a:lstStyle/>
          <a:p>
            <a:pPr marL="0" indent="0">
              <a:buNone/>
            </a:pPr>
            <a:r>
              <a:rPr lang="en-US" b="1" u="sng" dirty="0">
                <a:solidFill>
                  <a:srgbClr val="C00000"/>
                </a:solidFill>
                <a:latin typeface="+mn-lt"/>
              </a:rPr>
              <a:t>It’s too easy to leave – We Need to Create Stickiness</a:t>
            </a:r>
          </a:p>
          <a:p>
            <a:r>
              <a:rPr lang="en-US" dirty="0">
                <a:latin typeface="+mn-lt"/>
              </a:rPr>
              <a:t>The pandemic has changed employee mindsets –</a:t>
            </a:r>
          </a:p>
          <a:p>
            <a:pPr lvl="1"/>
            <a:r>
              <a:rPr lang="en-US" sz="2800" dirty="0">
                <a:latin typeface="+mn-lt"/>
              </a:rPr>
              <a:t>Employees know we can flex, </a:t>
            </a:r>
          </a:p>
          <a:p>
            <a:pPr lvl="1"/>
            <a:r>
              <a:rPr lang="en-US" sz="2800" dirty="0">
                <a:latin typeface="+mn-lt"/>
              </a:rPr>
              <a:t>That work can be accomplished in many ways</a:t>
            </a:r>
          </a:p>
          <a:p>
            <a:pPr lvl="1"/>
            <a:r>
              <a:rPr lang="en-US" sz="2800" dirty="0">
                <a:latin typeface="+mn-lt"/>
              </a:rPr>
              <a:t>That they are valuable</a:t>
            </a:r>
          </a:p>
          <a:p>
            <a:r>
              <a:rPr lang="en-US" dirty="0">
                <a:latin typeface="+mn-lt"/>
              </a:rPr>
              <a:t>Alternative sources of income</a:t>
            </a:r>
          </a:p>
          <a:p>
            <a:r>
              <a:rPr lang="en-US" dirty="0">
                <a:latin typeface="+mn-lt"/>
              </a:rPr>
              <a:t>Employers are upping their game, / greater competition</a:t>
            </a:r>
          </a:p>
          <a:p>
            <a:r>
              <a:rPr lang="en-US" dirty="0">
                <a:latin typeface="+mn-lt"/>
              </a:rPr>
              <a:t>Employee expectations are at an all time high</a:t>
            </a:r>
          </a:p>
          <a:p>
            <a:r>
              <a:rPr lang="en-US" dirty="0">
                <a:latin typeface="+mn-lt"/>
              </a:rPr>
              <a:t>Employees want different things</a:t>
            </a:r>
          </a:p>
          <a:p>
            <a:pPr marL="0" indent="0">
              <a:buNone/>
            </a:pPr>
            <a:endParaRPr lang="en-US" dirty="0"/>
          </a:p>
          <a:p>
            <a:endParaRPr lang="en-US" dirty="0"/>
          </a:p>
        </p:txBody>
      </p:sp>
    </p:spTree>
    <p:extLst>
      <p:ext uri="{BB962C8B-B14F-4D97-AF65-F5344CB8AC3E}">
        <p14:creationId xmlns:p14="http://schemas.microsoft.com/office/powerpoint/2010/main" val="2295829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6A4B-9C2C-4BE5-972F-885E90094A68}"/>
              </a:ext>
            </a:extLst>
          </p:cNvPr>
          <p:cNvSpPr>
            <a:spLocks noGrp="1"/>
          </p:cNvSpPr>
          <p:nvPr>
            <p:ph type="title"/>
          </p:nvPr>
        </p:nvSpPr>
        <p:spPr>
          <a:xfrm>
            <a:off x="258072" y="100081"/>
            <a:ext cx="10799709" cy="1325563"/>
          </a:xfrm>
        </p:spPr>
        <p:txBody>
          <a:bodyPr/>
          <a:lstStyle/>
          <a:p>
            <a:r>
              <a:rPr lang="en-US" b="1" dirty="0">
                <a:solidFill>
                  <a:srgbClr val="23335B"/>
                </a:solidFill>
                <a:latin typeface="+mn-lt"/>
              </a:rPr>
              <a:t>What Do We Do?</a:t>
            </a:r>
          </a:p>
        </p:txBody>
      </p:sp>
      <p:sp>
        <p:nvSpPr>
          <p:cNvPr id="3" name="Text Placeholder 2">
            <a:extLst>
              <a:ext uri="{FF2B5EF4-FFF2-40B4-BE49-F238E27FC236}">
                <a16:creationId xmlns:a16="http://schemas.microsoft.com/office/drawing/2014/main" id="{ECFC3E26-DBE2-4383-A362-6FBBD6CC4E76}"/>
              </a:ext>
            </a:extLst>
          </p:cNvPr>
          <p:cNvSpPr>
            <a:spLocks noGrp="1"/>
          </p:cNvSpPr>
          <p:nvPr>
            <p:ph type="body" sz="quarter" idx="12"/>
          </p:nvPr>
        </p:nvSpPr>
        <p:spPr>
          <a:xfrm>
            <a:off x="406855" y="1280171"/>
            <a:ext cx="9838581" cy="4802187"/>
          </a:xfrm>
        </p:spPr>
        <p:txBody>
          <a:bodyPr>
            <a:normAutofit fontScale="92500" lnSpcReduction="10000"/>
          </a:bodyPr>
          <a:lstStyle/>
          <a:p>
            <a:pPr marL="0" indent="0">
              <a:buNone/>
            </a:pPr>
            <a:r>
              <a:rPr lang="en-US" b="1" u="sng" dirty="0">
                <a:solidFill>
                  <a:srgbClr val="C00000"/>
                </a:solidFill>
                <a:latin typeface="+mn-lt"/>
              </a:rPr>
              <a:t>How Do You Create Stickiness – REMEMBER:</a:t>
            </a:r>
            <a:endParaRPr lang="en-US" dirty="0">
              <a:latin typeface="+mn-lt"/>
            </a:endParaRPr>
          </a:p>
          <a:p>
            <a:r>
              <a:rPr lang="en-US" dirty="0">
                <a:latin typeface="+mn-lt"/>
              </a:rPr>
              <a:t>They don’t see you investing in their growth / no career path </a:t>
            </a:r>
          </a:p>
          <a:p>
            <a:r>
              <a:rPr lang="en-US" dirty="0">
                <a:latin typeface="+mn-lt"/>
              </a:rPr>
              <a:t>They don’t feel like you care</a:t>
            </a:r>
          </a:p>
          <a:p>
            <a:r>
              <a:rPr lang="en-US" dirty="0">
                <a:latin typeface="+mn-lt"/>
              </a:rPr>
              <a:t>They feel detached</a:t>
            </a:r>
          </a:p>
          <a:p>
            <a:r>
              <a:rPr lang="en-US" dirty="0">
                <a:latin typeface="+mn-lt"/>
              </a:rPr>
              <a:t>They are stressed, exhausted and often dealing with mental health issues</a:t>
            </a:r>
          </a:p>
          <a:p>
            <a:r>
              <a:rPr lang="en-US" dirty="0">
                <a:latin typeface="+mn-lt"/>
              </a:rPr>
              <a:t>They expect corporate responsibly and good corporate citizenship</a:t>
            </a:r>
          </a:p>
          <a:p>
            <a:r>
              <a:rPr lang="en-US" dirty="0">
                <a:latin typeface="+mn-lt"/>
              </a:rPr>
              <a:t>They are demanding remote work, and they know it can be done</a:t>
            </a:r>
          </a:p>
          <a:p>
            <a:r>
              <a:rPr lang="en-US" dirty="0">
                <a:latin typeface="+mn-lt"/>
              </a:rPr>
              <a:t>They want greater work-life balance and flexibility</a:t>
            </a:r>
          </a:p>
          <a:p>
            <a:r>
              <a:rPr lang="en-US" dirty="0">
                <a:latin typeface="+mn-lt"/>
              </a:rPr>
              <a:t>They are feeling stressed / and burned out</a:t>
            </a:r>
          </a:p>
          <a:p>
            <a:pPr marL="0" indent="0" algn="ctr">
              <a:buNone/>
            </a:pPr>
            <a:r>
              <a:rPr lang="en-US" b="1" i="1" dirty="0">
                <a:solidFill>
                  <a:srgbClr val="23335B"/>
                </a:solidFill>
                <a:latin typeface="+mn-lt"/>
              </a:rPr>
              <a:t>= it’s time to embrace your workforce!</a:t>
            </a:r>
          </a:p>
          <a:p>
            <a:endParaRPr lang="en-US" dirty="0"/>
          </a:p>
          <a:p>
            <a:endParaRPr lang="en-US" dirty="0"/>
          </a:p>
        </p:txBody>
      </p:sp>
    </p:spTree>
    <p:extLst>
      <p:ext uri="{BB962C8B-B14F-4D97-AF65-F5344CB8AC3E}">
        <p14:creationId xmlns:p14="http://schemas.microsoft.com/office/powerpoint/2010/main" val="257849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699707-044D-450B-8EFD-DBC16B22F97C}"/>
              </a:ext>
            </a:extLst>
          </p:cNvPr>
          <p:cNvPicPr>
            <a:picLocks noChangeAspect="1"/>
          </p:cNvPicPr>
          <p:nvPr/>
        </p:nvPicPr>
        <p:blipFill>
          <a:blip r:embed="rId2"/>
          <a:stretch>
            <a:fillRect/>
          </a:stretch>
        </p:blipFill>
        <p:spPr>
          <a:xfrm>
            <a:off x="0" y="-1"/>
            <a:ext cx="12192000" cy="6863801"/>
          </a:xfrm>
          <a:prstGeom prst="rect">
            <a:avLst/>
          </a:prstGeom>
        </p:spPr>
      </p:pic>
    </p:spTree>
    <p:extLst>
      <p:ext uri="{BB962C8B-B14F-4D97-AF65-F5344CB8AC3E}">
        <p14:creationId xmlns:p14="http://schemas.microsoft.com/office/powerpoint/2010/main" val="2180278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5333-581F-4558-BFD0-9E4D8289BFD2}"/>
              </a:ext>
            </a:extLst>
          </p:cNvPr>
          <p:cNvSpPr>
            <a:spLocks noGrp="1"/>
          </p:cNvSpPr>
          <p:nvPr>
            <p:ph type="title"/>
          </p:nvPr>
        </p:nvSpPr>
        <p:spPr>
          <a:xfrm>
            <a:off x="258648" y="55148"/>
            <a:ext cx="10799709" cy="1325563"/>
          </a:xfrm>
        </p:spPr>
        <p:txBody>
          <a:bodyPr/>
          <a:lstStyle/>
          <a:p>
            <a:r>
              <a:rPr lang="en-US" b="1" dirty="0">
                <a:solidFill>
                  <a:srgbClr val="23335B"/>
                </a:solidFill>
                <a:latin typeface="+mn-lt"/>
              </a:rPr>
              <a:t>What Are Other Employers Doing?</a:t>
            </a:r>
            <a:endParaRPr lang="en-US" b="1" dirty="0"/>
          </a:p>
        </p:txBody>
      </p:sp>
      <p:sp>
        <p:nvSpPr>
          <p:cNvPr id="3" name="Text Placeholder 2">
            <a:extLst>
              <a:ext uri="{FF2B5EF4-FFF2-40B4-BE49-F238E27FC236}">
                <a16:creationId xmlns:a16="http://schemas.microsoft.com/office/drawing/2014/main" id="{7BC23FAE-D99D-4097-82AA-C97D9AE18F07}"/>
              </a:ext>
            </a:extLst>
          </p:cNvPr>
          <p:cNvSpPr>
            <a:spLocks noGrp="1"/>
          </p:cNvSpPr>
          <p:nvPr>
            <p:ph type="body" sz="quarter" idx="12"/>
          </p:nvPr>
        </p:nvSpPr>
        <p:spPr>
          <a:xfrm>
            <a:off x="258648" y="1188993"/>
            <a:ext cx="10277733" cy="5471008"/>
          </a:xfrm>
        </p:spPr>
        <p:txBody>
          <a:bodyPr>
            <a:normAutofit fontScale="92500"/>
          </a:bodyPr>
          <a:lstStyle/>
          <a:p>
            <a:r>
              <a:rPr lang="en-US" sz="2600" dirty="0">
                <a:solidFill>
                  <a:srgbClr val="000000"/>
                </a:solidFill>
                <a:latin typeface="+mn-lt"/>
              </a:rPr>
              <a:t>75% - </a:t>
            </a:r>
            <a:r>
              <a:rPr lang="en-US" sz="2600" dirty="0">
                <a:solidFill>
                  <a:srgbClr val="000000"/>
                </a:solidFill>
                <a:highlight>
                  <a:srgbClr val="FFFF00"/>
                </a:highlight>
                <a:latin typeface="+mn-lt"/>
              </a:rPr>
              <a:t>I</a:t>
            </a:r>
            <a:r>
              <a:rPr lang="en-US" sz="2600" b="0" i="0" dirty="0">
                <a:solidFill>
                  <a:srgbClr val="000000"/>
                </a:solidFill>
                <a:effectLst/>
                <a:highlight>
                  <a:srgbClr val="FFFF00"/>
                </a:highlight>
                <a:latin typeface="+mn-lt"/>
              </a:rPr>
              <a:t>ncreasing pay </a:t>
            </a:r>
            <a:r>
              <a:rPr lang="en-US" sz="2600" b="0" i="0" dirty="0">
                <a:solidFill>
                  <a:srgbClr val="000000"/>
                </a:solidFill>
                <a:effectLst/>
                <a:latin typeface="+mn-lt"/>
              </a:rPr>
              <a:t>was the step most often deployed by employers in 2021 to retain and recruit</a:t>
            </a:r>
          </a:p>
          <a:p>
            <a:r>
              <a:rPr lang="en-US" sz="2600" b="0" i="0" dirty="0">
                <a:solidFill>
                  <a:srgbClr val="000000"/>
                </a:solidFill>
                <a:effectLst/>
                <a:latin typeface="+mn-lt"/>
              </a:rPr>
              <a:t>38% - using </a:t>
            </a:r>
            <a:r>
              <a:rPr lang="en-US" sz="2600" b="0" i="0" dirty="0">
                <a:solidFill>
                  <a:srgbClr val="000000"/>
                </a:solidFill>
                <a:effectLst/>
                <a:highlight>
                  <a:srgbClr val="FFFF00"/>
                </a:highlight>
                <a:latin typeface="+mn-lt"/>
              </a:rPr>
              <a:t>creative hiring practices </a:t>
            </a:r>
            <a:r>
              <a:rPr lang="en-US" sz="2600" b="0" i="0" dirty="0">
                <a:solidFill>
                  <a:srgbClr val="000000"/>
                </a:solidFill>
                <a:effectLst/>
                <a:latin typeface="+mn-lt"/>
              </a:rPr>
              <a:t>– new sources, expanding the applicant pool, reducing desired experience, referral bonuses, etc.</a:t>
            </a:r>
            <a:endParaRPr lang="en-US" sz="2600" dirty="0">
              <a:solidFill>
                <a:srgbClr val="000000"/>
              </a:solidFill>
              <a:latin typeface="+mn-lt"/>
            </a:endParaRPr>
          </a:p>
          <a:p>
            <a:r>
              <a:rPr lang="en-US" sz="2600" b="0" i="0" dirty="0">
                <a:solidFill>
                  <a:srgbClr val="000000"/>
                </a:solidFill>
                <a:effectLst/>
                <a:latin typeface="+mn-lt"/>
              </a:rPr>
              <a:t>36% are offering </a:t>
            </a:r>
            <a:r>
              <a:rPr lang="en-US" sz="2600" b="0" i="0" dirty="0">
                <a:solidFill>
                  <a:srgbClr val="000000"/>
                </a:solidFill>
                <a:effectLst/>
                <a:highlight>
                  <a:srgbClr val="FFFF00"/>
                </a:highlight>
                <a:latin typeface="+mn-lt"/>
              </a:rPr>
              <a:t>additional benefits/perks</a:t>
            </a:r>
          </a:p>
          <a:p>
            <a:r>
              <a:rPr lang="en-US" sz="2600" b="0" i="0" dirty="0">
                <a:solidFill>
                  <a:srgbClr val="000000"/>
                </a:solidFill>
                <a:effectLst/>
                <a:latin typeface="+mn-lt"/>
              </a:rPr>
              <a:t>35% have </a:t>
            </a:r>
            <a:r>
              <a:rPr lang="en-US" sz="2600" b="0" i="0" dirty="0">
                <a:solidFill>
                  <a:srgbClr val="000000"/>
                </a:solidFill>
                <a:effectLst/>
                <a:highlight>
                  <a:srgbClr val="FFFF00"/>
                </a:highlight>
                <a:latin typeface="+mn-lt"/>
              </a:rPr>
              <a:t>increased workplace flexibility </a:t>
            </a:r>
            <a:r>
              <a:rPr lang="en-US" sz="2600" b="0" i="0" dirty="0">
                <a:solidFill>
                  <a:srgbClr val="000000"/>
                </a:solidFill>
                <a:effectLst/>
                <a:latin typeface="+mn-lt"/>
              </a:rPr>
              <a:t>(hours, schedules, dress code, etc.)</a:t>
            </a:r>
          </a:p>
          <a:p>
            <a:r>
              <a:rPr lang="en-US" sz="2600" b="0" i="0" dirty="0">
                <a:solidFill>
                  <a:srgbClr val="000000"/>
                </a:solidFill>
                <a:effectLst/>
                <a:latin typeface="+mn-lt"/>
              </a:rPr>
              <a:t>30% have </a:t>
            </a:r>
            <a:r>
              <a:rPr lang="en-US" sz="2600" b="0" i="0" dirty="0">
                <a:solidFill>
                  <a:srgbClr val="000000"/>
                </a:solidFill>
                <a:effectLst/>
                <a:highlight>
                  <a:srgbClr val="FFFF00"/>
                </a:highlight>
                <a:latin typeface="+mn-lt"/>
              </a:rPr>
              <a:t>increased remote work </a:t>
            </a:r>
            <a:r>
              <a:rPr lang="en-US" sz="2600" b="0" i="0" dirty="0">
                <a:solidFill>
                  <a:srgbClr val="000000"/>
                </a:solidFill>
                <a:effectLst/>
                <a:latin typeface="+mn-lt"/>
              </a:rPr>
              <a:t>options</a:t>
            </a:r>
          </a:p>
          <a:p>
            <a:r>
              <a:rPr lang="en-US" sz="2600" b="0" i="0" dirty="0">
                <a:solidFill>
                  <a:srgbClr val="000000"/>
                </a:solidFill>
                <a:effectLst/>
                <a:latin typeface="+mn-lt"/>
              </a:rPr>
              <a:t>29% are </a:t>
            </a:r>
            <a:r>
              <a:rPr lang="en-US" sz="2600" b="0" i="0" dirty="0">
                <a:solidFill>
                  <a:srgbClr val="000000"/>
                </a:solidFill>
                <a:effectLst/>
                <a:highlight>
                  <a:srgbClr val="FFFF00"/>
                </a:highlight>
                <a:latin typeface="+mn-lt"/>
              </a:rPr>
              <a:t>improving HR </a:t>
            </a:r>
            <a:r>
              <a:rPr lang="en-US" sz="2600" b="0" i="0" dirty="0">
                <a:solidFill>
                  <a:srgbClr val="000000"/>
                </a:solidFill>
                <a:effectLst/>
                <a:latin typeface="+mn-lt"/>
              </a:rPr>
              <a:t>processes (perhaps through technology) to speed up the recruiting and hiring process</a:t>
            </a:r>
          </a:p>
          <a:p>
            <a:r>
              <a:rPr lang="en-US" sz="2600" b="0" i="0" dirty="0">
                <a:solidFill>
                  <a:srgbClr val="000000"/>
                </a:solidFill>
                <a:effectLst/>
                <a:latin typeface="+mn-lt"/>
              </a:rPr>
              <a:t>24% are </a:t>
            </a:r>
            <a:r>
              <a:rPr lang="en-US" sz="2600" b="0" i="0" dirty="0">
                <a:solidFill>
                  <a:srgbClr val="000000"/>
                </a:solidFill>
                <a:effectLst/>
                <a:highlight>
                  <a:srgbClr val="FFFF00"/>
                </a:highlight>
                <a:latin typeface="+mn-lt"/>
              </a:rPr>
              <a:t>providing mental health support </a:t>
            </a:r>
            <a:r>
              <a:rPr lang="en-US" sz="2600" b="0" i="0" dirty="0">
                <a:solidFill>
                  <a:srgbClr val="000000"/>
                </a:solidFill>
                <a:effectLst/>
                <a:latin typeface="+mn-lt"/>
              </a:rPr>
              <a:t>and/or EAP offerings;</a:t>
            </a:r>
          </a:p>
          <a:p>
            <a:r>
              <a:rPr lang="en-US" sz="2600" b="0" i="0" dirty="0">
                <a:solidFill>
                  <a:srgbClr val="000000"/>
                </a:solidFill>
                <a:effectLst/>
                <a:latin typeface="+mn-lt"/>
              </a:rPr>
              <a:t>23% are ramping up </a:t>
            </a:r>
            <a:r>
              <a:rPr lang="en-US" sz="2600" b="0" i="0" dirty="0">
                <a:solidFill>
                  <a:srgbClr val="000000"/>
                </a:solidFill>
                <a:effectLst/>
                <a:highlight>
                  <a:srgbClr val="FFFF00"/>
                </a:highlight>
                <a:latin typeface="+mn-lt"/>
              </a:rPr>
              <a:t>workplace safety initiatives </a:t>
            </a:r>
            <a:r>
              <a:rPr lang="en-US" sz="2600" b="0" i="0" dirty="0">
                <a:solidFill>
                  <a:srgbClr val="000000"/>
                </a:solidFill>
                <a:effectLst/>
                <a:latin typeface="+mn-lt"/>
              </a:rPr>
              <a:t>or communicating existing safety measures</a:t>
            </a:r>
          </a:p>
          <a:p>
            <a:r>
              <a:rPr lang="en-US" sz="2600" b="0" i="0" dirty="0">
                <a:solidFill>
                  <a:srgbClr val="000000"/>
                </a:solidFill>
                <a:effectLst/>
                <a:latin typeface="+mn-lt"/>
              </a:rPr>
              <a:t>21% are </a:t>
            </a:r>
            <a:r>
              <a:rPr lang="en-US" sz="2600" b="0" i="0" dirty="0">
                <a:solidFill>
                  <a:srgbClr val="000000"/>
                </a:solidFill>
                <a:effectLst/>
                <a:highlight>
                  <a:srgbClr val="FFFF00"/>
                </a:highlight>
                <a:latin typeface="+mn-lt"/>
              </a:rPr>
              <a:t>surveying or auditing </a:t>
            </a:r>
            <a:r>
              <a:rPr lang="en-US" sz="2600" b="0" i="0" dirty="0">
                <a:solidFill>
                  <a:srgbClr val="000000"/>
                </a:solidFill>
                <a:effectLst/>
                <a:latin typeface="+mn-lt"/>
              </a:rPr>
              <a:t>employee satisfaction</a:t>
            </a:r>
          </a:p>
          <a:p>
            <a:endParaRPr lang="en-US" dirty="0"/>
          </a:p>
        </p:txBody>
      </p:sp>
    </p:spTree>
    <p:extLst>
      <p:ext uri="{BB962C8B-B14F-4D97-AF65-F5344CB8AC3E}">
        <p14:creationId xmlns:p14="http://schemas.microsoft.com/office/powerpoint/2010/main" val="261384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5C97077F-2507-4386-8F1F-7FDDE999CBAF}"/>
              </a:ext>
            </a:extLst>
          </p:cNvPr>
          <p:cNvPicPr>
            <a:picLocks noChangeAspect="1"/>
          </p:cNvPicPr>
          <p:nvPr/>
        </p:nvPicPr>
        <p:blipFill rotWithShape="1">
          <a:blip r:embed="rId2">
            <a:extLst>
              <a:ext uri="{28A0092B-C50C-407E-A947-70E740481C1C}">
                <a14:useLocalDpi xmlns:a14="http://schemas.microsoft.com/office/drawing/2010/main" val="0"/>
              </a:ext>
            </a:extLst>
          </a:blip>
          <a:srcRect l="9116" t="11521" r="8692" b="18347"/>
          <a:stretch/>
        </p:blipFill>
        <p:spPr>
          <a:xfrm>
            <a:off x="476437" y="696877"/>
            <a:ext cx="4724738" cy="1658646"/>
          </a:xfrm>
          <a:prstGeom prst="rect">
            <a:avLst/>
          </a:prstGeom>
        </p:spPr>
      </p:pic>
      <p:sp>
        <p:nvSpPr>
          <p:cNvPr id="10" name="TextBox 9">
            <a:extLst>
              <a:ext uri="{FF2B5EF4-FFF2-40B4-BE49-F238E27FC236}">
                <a16:creationId xmlns:a16="http://schemas.microsoft.com/office/drawing/2014/main" id="{C0447EBB-D22D-4CA2-8E4E-F1358476D261}"/>
              </a:ext>
            </a:extLst>
          </p:cNvPr>
          <p:cNvSpPr txBox="1"/>
          <p:nvPr/>
        </p:nvSpPr>
        <p:spPr>
          <a:xfrm>
            <a:off x="727411" y="2621142"/>
            <a:ext cx="7990317" cy="3416320"/>
          </a:xfrm>
          <a:prstGeom prst="rect">
            <a:avLst/>
          </a:prstGeom>
          <a:noFill/>
        </p:spPr>
        <p:txBody>
          <a:bodyPr wrap="square" rtlCol="0">
            <a:spAutoFit/>
          </a:bodyPr>
          <a:lstStyle/>
          <a:p>
            <a:pPr marL="742950" indent="-742950">
              <a:buFont typeface="+mj-lt"/>
              <a:buAutoNum type="arabicPeriod"/>
            </a:pPr>
            <a:r>
              <a:rPr lang="en-US" sz="3600" dirty="0">
                <a:solidFill>
                  <a:srgbClr val="23335B"/>
                </a:solidFill>
              </a:rPr>
              <a:t>The Problem</a:t>
            </a:r>
          </a:p>
          <a:p>
            <a:pPr marL="742950" indent="-742950">
              <a:buFont typeface="+mj-lt"/>
              <a:buAutoNum type="arabicPeriod"/>
            </a:pPr>
            <a:r>
              <a:rPr lang="en-US" sz="3600" dirty="0">
                <a:solidFill>
                  <a:srgbClr val="23335B"/>
                </a:solidFill>
              </a:rPr>
              <a:t>The Cause</a:t>
            </a:r>
          </a:p>
          <a:p>
            <a:pPr marL="742950" indent="-742950">
              <a:buFont typeface="+mj-lt"/>
              <a:buAutoNum type="arabicPeriod"/>
            </a:pPr>
            <a:r>
              <a:rPr lang="en-US" sz="3600" dirty="0">
                <a:solidFill>
                  <a:srgbClr val="23335B"/>
                </a:solidFill>
              </a:rPr>
              <a:t>What to Do About It:</a:t>
            </a:r>
          </a:p>
          <a:p>
            <a:pPr marL="1200150" lvl="1" indent="-742950">
              <a:buFont typeface="Arial" panose="020B0604020202020204" pitchFamily="34" charset="0"/>
              <a:buChar char="•"/>
            </a:pPr>
            <a:r>
              <a:rPr lang="en-US" sz="3600" dirty="0">
                <a:solidFill>
                  <a:srgbClr val="23335B"/>
                </a:solidFill>
              </a:rPr>
              <a:t>Recruiting Trends and Tips</a:t>
            </a:r>
          </a:p>
          <a:p>
            <a:pPr marL="1200150" lvl="1" indent="-742950">
              <a:buFont typeface="Arial" panose="020B0604020202020204" pitchFamily="34" charset="0"/>
              <a:buChar char="•"/>
            </a:pPr>
            <a:r>
              <a:rPr lang="en-US" sz="3600" dirty="0">
                <a:solidFill>
                  <a:srgbClr val="23335B"/>
                </a:solidFill>
              </a:rPr>
              <a:t>Retention Fixes Trends and Tips</a:t>
            </a:r>
          </a:p>
          <a:p>
            <a:pPr marL="742950" indent="-742950">
              <a:buFont typeface="+mj-lt"/>
              <a:buAutoNum type="arabicPeriod"/>
            </a:pPr>
            <a:r>
              <a:rPr lang="en-US" sz="3600" dirty="0">
                <a:solidFill>
                  <a:srgbClr val="23335B"/>
                </a:solidFill>
              </a:rPr>
              <a:t>Key Takeaways</a:t>
            </a:r>
          </a:p>
        </p:txBody>
      </p:sp>
    </p:spTree>
    <p:extLst>
      <p:ext uri="{BB962C8B-B14F-4D97-AF65-F5344CB8AC3E}">
        <p14:creationId xmlns:p14="http://schemas.microsoft.com/office/powerpoint/2010/main" val="4168856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2FA120-A7DC-452D-B1A8-A9BE253D4576}"/>
              </a:ext>
            </a:extLst>
          </p:cNvPr>
          <p:cNvSpPr txBox="1"/>
          <p:nvPr/>
        </p:nvSpPr>
        <p:spPr>
          <a:xfrm>
            <a:off x="1" y="415139"/>
            <a:ext cx="9653451" cy="1754326"/>
          </a:xfrm>
          <a:prstGeom prst="rect">
            <a:avLst/>
          </a:prstGeom>
          <a:noFill/>
        </p:spPr>
        <p:txBody>
          <a:bodyPr wrap="square" rtlCol="0">
            <a:spAutoFit/>
          </a:bodyPr>
          <a:lstStyle/>
          <a:p>
            <a:pPr algn="ctr"/>
            <a:r>
              <a:rPr lang="en-US" sz="5400" b="1" dirty="0">
                <a:solidFill>
                  <a:srgbClr val="23335B"/>
                </a:solidFill>
                <a:ea typeface="Cambria" panose="02040503050406030204" pitchFamily="18" charset="0"/>
              </a:rPr>
              <a:t>What Do We Do?</a:t>
            </a:r>
          </a:p>
          <a:p>
            <a:pPr algn="ctr"/>
            <a:r>
              <a:rPr lang="en-US" sz="5400" b="1" i="1" dirty="0">
                <a:solidFill>
                  <a:srgbClr val="23335B"/>
                </a:solidFill>
                <a:ea typeface="Cambria" panose="02040503050406030204" pitchFamily="18" charset="0"/>
              </a:rPr>
              <a:t>Recruiting</a:t>
            </a:r>
          </a:p>
        </p:txBody>
      </p:sp>
      <p:pic>
        <p:nvPicPr>
          <p:cNvPr id="1026" name="Picture 2" descr="Hiring vs. Recruiting: What's the Difference?">
            <a:extLst>
              <a:ext uri="{FF2B5EF4-FFF2-40B4-BE49-F238E27FC236}">
                <a16:creationId xmlns:a16="http://schemas.microsoft.com/office/drawing/2014/main" id="{1AD87211-59C6-402C-8443-17D7A8FBB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64" y="2580464"/>
            <a:ext cx="9008917" cy="2313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451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6ADA-79AF-4AF6-99CF-289CDFD05029}"/>
              </a:ext>
            </a:extLst>
          </p:cNvPr>
          <p:cNvSpPr>
            <a:spLocks noGrp="1"/>
          </p:cNvSpPr>
          <p:nvPr>
            <p:ph type="title"/>
          </p:nvPr>
        </p:nvSpPr>
        <p:spPr>
          <a:xfrm>
            <a:off x="256203" y="81133"/>
            <a:ext cx="10799709" cy="1325563"/>
          </a:xfrm>
        </p:spPr>
        <p:txBody>
          <a:bodyPr>
            <a:normAutofit/>
          </a:bodyPr>
          <a:lstStyle/>
          <a:p>
            <a:r>
              <a:rPr lang="en-US" sz="4000" b="1" dirty="0">
                <a:solidFill>
                  <a:srgbClr val="23335B"/>
                </a:solidFill>
                <a:latin typeface="+mn-lt"/>
              </a:rPr>
              <a:t>Job Postings / Advertising: Reputation Matters</a:t>
            </a:r>
          </a:p>
        </p:txBody>
      </p:sp>
      <p:sp>
        <p:nvSpPr>
          <p:cNvPr id="3" name="Text Placeholder 2">
            <a:extLst>
              <a:ext uri="{FF2B5EF4-FFF2-40B4-BE49-F238E27FC236}">
                <a16:creationId xmlns:a16="http://schemas.microsoft.com/office/drawing/2014/main" id="{FB4CE44F-74A5-4C1C-8D2A-E8B1F50C5E79}"/>
              </a:ext>
            </a:extLst>
          </p:cNvPr>
          <p:cNvSpPr>
            <a:spLocks noGrp="1"/>
          </p:cNvSpPr>
          <p:nvPr>
            <p:ph type="body" sz="quarter" idx="12"/>
          </p:nvPr>
        </p:nvSpPr>
        <p:spPr>
          <a:xfrm>
            <a:off x="0" y="1565896"/>
            <a:ext cx="7221037" cy="4548189"/>
          </a:xfrm>
        </p:spPr>
        <p:txBody>
          <a:bodyPr>
            <a:normAutofit/>
          </a:bodyPr>
          <a:lstStyle/>
          <a:p>
            <a:pPr lvl="1">
              <a:spcBef>
                <a:spcPts val="1200"/>
              </a:spcBef>
              <a:spcAft>
                <a:spcPts val="1200"/>
              </a:spcAft>
            </a:pPr>
            <a:r>
              <a:rPr lang="en-US" sz="3200" dirty="0">
                <a:latin typeface="+mn-lt"/>
              </a:rPr>
              <a:t>How up-to-date is your website?</a:t>
            </a:r>
          </a:p>
          <a:p>
            <a:pPr lvl="1">
              <a:spcBef>
                <a:spcPts val="1200"/>
              </a:spcBef>
              <a:spcAft>
                <a:spcPts val="1200"/>
              </a:spcAft>
            </a:pPr>
            <a:r>
              <a:rPr lang="en-US" sz="3200" dirty="0">
                <a:latin typeface="+mn-lt"/>
              </a:rPr>
              <a:t>Do you have a social media presence?</a:t>
            </a:r>
          </a:p>
          <a:p>
            <a:pPr lvl="1">
              <a:spcBef>
                <a:spcPts val="1200"/>
              </a:spcBef>
              <a:spcAft>
                <a:spcPts val="1200"/>
              </a:spcAft>
            </a:pPr>
            <a:r>
              <a:rPr lang="en-US" sz="3200" dirty="0">
                <a:latin typeface="+mn-lt"/>
              </a:rPr>
              <a:t>Are their awards or surveys listing you as a top place to work?</a:t>
            </a:r>
          </a:p>
          <a:p>
            <a:pPr lvl="1">
              <a:spcBef>
                <a:spcPts val="1200"/>
              </a:spcBef>
              <a:spcAft>
                <a:spcPts val="1200"/>
              </a:spcAft>
            </a:pPr>
            <a:r>
              <a:rPr lang="en-US" sz="3200" dirty="0">
                <a:latin typeface="+mn-lt"/>
              </a:rPr>
              <a:t>How can you market your business as a good place to work?</a:t>
            </a:r>
          </a:p>
          <a:p>
            <a:pPr lvl="1">
              <a:spcBef>
                <a:spcPts val="1200"/>
              </a:spcBef>
              <a:spcAft>
                <a:spcPts val="1200"/>
              </a:spcAft>
            </a:pPr>
            <a:r>
              <a:rPr lang="en-US" sz="3200" dirty="0">
                <a:latin typeface="+mn-lt"/>
              </a:rPr>
              <a:t>Get creative</a:t>
            </a:r>
          </a:p>
        </p:txBody>
      </p:sp>
      <p:pic>
        <p:nvPicPr>
          <p:cNvPr id="4" name="Picture 3">
            <a:extLst>
              <a:ext uri="{FF2B5EF4-FFF2-40B4-BE49-F238E27FC236}">
                <a16:creationId xmlns:a16="http://schemas.microsoft.com/office/drawing/2014/main" id="{9028BB44-34D1-49A6-A13E-17585A5DE867}"/>
              </a:ext>
            </a:extLst>
          </p:cNvPr>
          <p:cNvPicPr>
            <a:picLocks noChangeAspect="1"/>
          </p:cNvPicPr>
          <p:nvPr/>
        </p:nvPicPr>
        <p:blipFill>
          <a:blip r:embed="rId3"/>
          <a:stretch>
            <a:fillRect/>
          </a:stretch>
        </p:blipFill>
        <p:spPr>
          <a:xfrm>
            <a:off x="7415463" y="2215139"/>
            <a:ext cx="2841537" cy="2427721"/>
          </a:xfrm>
          <a:prstGeom prst="rect">
            <a:avLst/>
          </a:prstGeom>
        </p:spPr>
      </p:pic>
    </p:spTree>
    <p:extLst>
      <p:ext uri="{BB962C8B-B14F-4D97-AF65-F5344CB8AC3E}">
        <p14:creationId xmlns:p14="http://schemas.microsoft.com/office/powerpoint/2010/main" val="1344389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577792-9C22-4195-8076-9E8FC05843E6}"/>
              </a:ext>
            </a:extLst>
          </p:cNvPr>
          <p:cNvSpPr>
            <a:spLocks noGrp="1"/>
          </p:cNvSpPr>
          <p:nvPr>
            <p:ph type="body" sz="quarter" idx="12"/>
          </p:nvPr>
        </p:nvSpPr>
        <p:spPr>
          <a:xfrm>
            <a:off x="159958" y="252663"/>
            <a:ext cx="9929615" cy="6352674"/>
          </a:xfrm>
          <a:ln>
            <a:noFill/>
          </a:ln>
        </p:spPr>
        <p:txBody>
          <a:bodyPr>
            <a:normAutofit lnSpcReduction="10000"/>
          </a:bodyPr>
          <a:lstStyle/>
          <a:p>
            <a:pPr marL="0" indent="0" algn="l">
              <a:buNone/>
            </a:pPr>
            <a:r>
              <a:rPr lang="en-US" sz="2400" b="1" i="0" dirty="0">
                <a:solidFill>
                  <a:srgbClr val="333333"/>
                </a:solidFill>
                <a:effectLst/>
                <a:latin typeface="+mn-lt"/>
              </a:rPr>
              <a:t>Position Summary</a:t>
            </a:r>
            <a:endParaRPr lang="en-US" sz="2400" b="0" i="0" dirty="0">
              <a:solidFill>
                <a:srgbClr val="333333"/>
              </a:solidFill>
              <a:effectLst/>
              <a:latin typeface="+mn-lt"/>
            </a:endParaRPr>
          </a:p>
          <a:p>
            <a:pPr algn="l"/>
            <a:r>
              <a:rPr lang="en-US" sz="2400" b="0" i="0" dirty="0">
                <a:solidFill>
                  <a:srgbClr val="333333"/>
                </a:solidFill>
                <a:effectLst/>
                <a:latin typeface="+mn-lt"/>
              </a:rPr>
              <a:t>Do you love to write? Are you a skilled lawyer interested in leaving billable hours and arguments with opposing counsel behind? Do you crave an opportunity to flex your creative muscles? Do you want a position that has flexible working hours around your schedule and allows you to work remotely (if you want)? Do you want to be part of a team where your work will be valued, your job has real meaning, and you have an opportunity for growth? Do you want to be part of something big?</a:t>
            </a:r>
          </a:p>
          <a:p>
            <a:pPr algn="l"/>
            <a:r>
              <a:rPr lang="en-US" sz="2400" b="0" i="0" dirty="0">
                <a:solidFill>
                  <a:srgbClr val="333333"/>
                </a:solidFill>
                <a:effectLst/>
                <a:latin typeface="+mn-lt"/>
              </a:rPr>
              <a:t>If you’re eagerly nodding your head right now, the Legal Content Counsel job is for you. This brand new position will play an integral role in …..…We’ll work with you to help form the job into a role that matches your strengths, giving you room to grow it into something bigger.</a:t>
            </a:r>
          </a:p>
          <a:p>
            <a:pPr marL="0" indent="0" algn="l">
              <a:buNone/>
            </a:pPr>
            <a:r>
              <a:rPr lang="en-US" sz="2400" b="1" i="0" dirty="0">
                <a:solidFill>
                  <a:srgbClr val="333333"/>
                </a:solidFill>
                <a:effectLst/>
                <a:latin typeface="+mn-lt"/>
              </a:rPr>
              <a:t>Personal Attributes</a:t>
            </a:r>
            <a:endParaRPr lang="en-US" sz="2400" b="0" i="0" dirty="0">
              <a:solidFill>
                <a:srgbClr val="333333"/>
              </a:solidFill>
              <a:effectLst/>
              <a:latin typeface="+mn-lt"/>
            </a:endParaRPr>
          </a:p>
          <a:p>
            <a:pPr algn="l">
              <a:buFont typeface="Arial" panose="020B0604020202020204" pitchFamily="34" charset="0"/>
              <a:buChar char="•"/>
            </a:pPr>
            <a:r>
              <a:rPr lang="en-US" sz="2400" b="0" i="0" dirty="0">
                <a:solidFill>
                  <a:srgbClr val="333333"/>
                </a:solidFill>
                <a:effectLst/>
                <a:latin typeface="+mn-lt"/>
              </a:rPr>
              <a:t>You halve the ability to draft and edit content into compelling way.</a:t>
            </a:r>
          </a:p>
          <a:p>
            <a:pPr algn="l">
              <a:buFont typeface="Arial" panose="020B0604020202020204" pitchFamily="34" charset="0"/>
              <a:buChar char="•"/>
            </a:pPr>
            <a:r>
              <a:rPr lang="en-US" sz="2400" b="0" i="0" dirty="0">
                <a:solidFill>
                  <a:srgbClr val="333333"/>
                </a:solidFill>
                <a:effectLst/>
                <a:latin typeface="+mn-lt"/>
              </a:rPr>
              <a:t>You have a keen editor’s eye and you immediately noticed the typo in the prior sentence. You have strong feelings about the Oxford comma, the number of spaces that should exist after a period, and the singular “they.”</a:t>
            </a:r>
          </a:p>
          <a:p>
            <a:pPr algn="l">
              <a:buFont typeface="Arial" panose="020B0604020202020204" pitchFamily="34" charset="0"/>
              <a:buChar char="•"/>
            </a:pPr>
            <a:r>
              <a:rPr lang="en-US" sz="2400" b="0" i="0" dirty="0">
                <a:solidFill>
                  <a:srgbClr val="333333"/>
                </a:solidFill>
                <a:effectLst/>
                <a:latin typeface="+mn-lt"/>
              </a:rPr>
              <a:t>You are intensely curious.</a:t>
            </a:r>
          </a:p>
        </p:txBody>
      </p:sp>
    </p:spTree>
    <p:extLst>
      <p:ext uri="{BB962C8B-B14F-4D97-AF65-F5344CB8AC3E}">
        <p14:creationId xmlns:p14="http://schemas.microsoft.com/office/powerpoint/2010/main" val="2128973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FC98-A862-4564-AF2F-5BB540567600}"/>
              </a:ext>
            </a:extLst>
          </p:cNvPr>
          <p:cNvSpPr>
            <a:spLocks noGrp="1"/>
          </p:cNvSpPr>
          <p:nvPr>
            <p:ph type="title"/>
          </p:nvPr>
        </p:nvSpPr>
        <p:spPr>
          <a:xfrm>
            <a:off x="281564" y="201590"/>
            <a:ext cx="10799709" cy="1325563"/>
          </a:xfrm>
        </p:spPr>
        <p:txBody>
          <a:bodyPr/>
          <a:lstStyle/>
          <a:p>
            <a:r>
              <a:rPr lang="en-US" b="1" dirty="0">
                <a:solidFill>
                  <a:srgbClr val="23335B"/>
                </a:solidFill>
                <a:latin typeface="+mn-lt"/>
              </a:rPr>
              <a:t>Virtual / Social Media Recruiting</a:t>
            </a:r>
          </a:p>
        </p:txBody>
      </p:sp>
      <p:sp>
        <p:nvSpPr>
          <p:cNvPr id="3" name="Text Placeholder 2">
            <a:extLst>
              <a:ext uri="{FF2B5EF4-FFF2-40B4-BE49-F238E27FC236}">
                <a16:creationId xmlns:a16="http://schemas.microsoft.com/office/drawing/2014/main" id="{D139B505-CC70-40C0-8E92-27D3A12AE341}"/>
              </a:ext>
            </a:extLst>
          </p:cNvPr>
          <p:cNvSpPr>
            <a:spLocks noGrp="1"/>
          </p:cNvSpPr>
          <p:nvPr>
            <p:ph type="body" sz="quarter" idx="12"/>
          </p:nvPr>
        </p:nvSpPr>
        <p:spPr>
          <a:xfrm>
            <a:off x="-396254" y="1527153"/>
            <a:ext cx="6077672" cy="3732322"/>
          </a:xfrm>
        </p:spPr>
        <p:txBody>
          <a:bodyPr>
            <a:normAutofit fontScale="92500" lnSpcReduction="20000"/>
          </a:bodyPr>
          <a:lstStyle/>
          <a:p>
            <a:pPr lvl="2">
              <a:spcBef>
                <a:spcPts val="1000"/>
              </a:spcBef>
              <a:spcAft>
                <a:spcPts val="1000"/>
              </a:spcAft>
            </a:pPr>
            <a:r>
              <a:rPr lang="en-US" sz="3000" dirty="0">
                <a:latin typeface="+mn-lt"/>
              </a:rPr>
              <a:t>It’s where the applications are</a:t>
            </a:r>
          </a:p>
          <a:p>
            <a:pPr lvl="2">
              <a:spcBef>
                <a:spcPts val="1000"/>
              </a:spcBef>
              <a:spcAft>
                <a:spcPts val="1000"/>
              </a:spcAft>
            </a:pPr>
            <a:r>
              <a:rPr lang="en-US" sz="3000" dirty="0">
                <a:latin typeface="+mn-lt"/>
              </a:rPr>
              <a:t>Cost savings</a:t>
            </a:r>
          </a:p>
          <a:p>
            <a:pPr lvl="2">
              <a:spcBef>
                <a:spcPts val="1000"/>
              </a:spcBef>
              <a:spcAft>
                <a:spcPts val="1000"/>
              </a:spcAft>
            </a:pPr>
            <a:r>
              <a:rPr lang="en-US" sz="3000" dirty="0">
                <a:latin typeface="+mn-lt"/>
              </a:rPr>
              <a:t>Easier scheduling</a:t>
            </a:r>
          </a:p>
          <a:p>
            <a:pPr lvl="2">
              <a:spcBef>
                <a:spcPts val="1000"/>
              </a:spcBef>
              <a:spcAft>
                <a:spcPts val="1000"/>
              </a:spcAft>
            </a:pPr>
            <a:r>
              <a:rPr lang="en-US" sz="3000" dirty="0">
                <a:latin typeface="+mn-lt"/>
              </a:rPr>
              <a:t>More efficient </a:t>
            </a:r>
          </a:p>
          <a:p>
            <a:pPr lvl="2">
              <a:spcBef>
                <a:spcPts val="1000"/>
              </a:spcBef>
              <a:spcAft>
                <a:spcPts val="1000"/>
              </a:spcAft>
            </a:pPr>
            <a:r>
              <a:rPr lang="en-US" sz="3000" dirty="0">
                <a:latin typeface="+mn-lt"/>
              </a:rPr>
              <a:t>Provides accelerated timelines</a:t>
            </a:r>
          </a:p>
          <a:p>
            <a:pPr lvl="2">
              <a:spcBef>
                <a:spcPts val="1000"/>
              </a:spcBef>
              <a:spcAft>
                <a:spcPts val="1000"/>
              </a:spcAft>
            </a:pPr>
            <a:r>
              <a:rPr lang="en-US" sz="3000" dirty="0">
                <a:latin typeface="+mn-lt"/>
              </a:rPr>
              <a:t>Ongoing safety concerns</a:t>
            </a:r>
          </a:p>
          <a:p>
            <a:pPr lvl="2">
              <a:spcBef>
                <a:spcPts val="1000"/>
              </a:spcBef>
              <a:spcAft>
                <a:spcPts val="1000"/>
              </a:spcAft>
            </a:pPr>
            <a:r>
              <a:rPr lang="en-US" sz="3000" dirty="0">
                <a:latin typeface="+mn-lt"/>
              </a:rPr>
              <a:t>Candidate preference</a:t>
            </a:r>
          </a:p>
        </p:txBody>
      </p:sp>
      <p:sp>
        <p:nvSpPr>
          <p:cNvPr id="4" name="Rectangle 3">
            <a:extLst>
              <a:ext uri="{FF2B5EF4-FFF2-40B4-BE49-F238E27FC236}">
                <a16:creationId xmlns:a16="http://schemas.microsoft.com/office/drawing/2014/main" id="{51488DC6-2B92-41CB-849A-FFBC9F4C6090}"/>
              </a:ext>
            </a:extLst>
          </p:cNvPr>
          <p:cNvSpPr/>
          <p:nvPr/>
        </p:nvSpPr>
        <p:spPr>
          <a:xfrm>
            <a:off x="5443648" y="1366730"/>
            <a:ext cx="4923056" cy="923330"/>
          </a:xfrm>
          <a:prstGeom prst="rect">
            <a:avLst/>
          </a:prstGeom>
          <a:noFill/>
        </p:spPr>
        <p:txBody>
          <a:bodyPr wrap="squar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HERE TO STAY</a:t>
            </a:r>
          </a:p>
        </p:txBody>
      </p:sp>
      <p:pic>
        <p:nvPicPr>
          <p:cNvPr id="7" name="Picture 6">
            <a:extLst>
              <a:ext uri="{FF2B5EF4-FFF2-40B4-BE49-F238E27FC236}">
                <a16:creationId xmlns:a16="http://schemas.microsoft.com/office/drawing/2014/main" id="{3552E632-4207-42DC-AF15-4A55FD520AEC}"/>
              </a:ext>
            </a:extLst>
          </p:cNvPr>
          <p:cNvPicPr>
            <a:picLocks noChangeAspect="1"/>
          </p:cNvPicPr>
          <p:nvPr/>
        </p:nvPicPr>
        <p:blipFill>
          <a:blip r:embed="rId3"/>
          <a:stretch>
            <a:fillRect/>
          </a:stretch>
        </p:blipFill>
        <p:spPr>
          <a:xfrm>
            <a:off x="5899111" y="2485250"/>
            <a:ext cx="4322637" cy="3566160"/>
          </a:xfrm>
          <a:prstGeom prst="rect">
            <a:avLst/>
          </a:prstGeom>
        </p:spPr>
      </p:pic>
    </p:spTree>
    <p:extLst>
      <p:ext uri="{BB962C8B-B14F-4D97-AF65-F5344CB8AC3E}">
        <p14:creationId xmlns:p14="http://schemas.microsoft.com/office/powerpoint/2010/main" val="1764091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6D9A6-82C4-400B-A571-044E50726AB6}"/>
              </a:ext>
            </a:extLst>
          </p:cNvPr>
          <p:cNvSpPr>
            <a:spLocks noGrp="1"/>
          </p:cNvSpPr>
          <p:nvPr>
            <p:ph type="title"/>
          </p:nvPr>
        </p:nvSpPr>
        <p:spPr>
          <a:xfrm>
            <a:off x="250969" y="147344"/>
            <a:ext cx="10799709" cy="1325563"/>
          </a:xfrm>
        </p:spPr>
        <p:txBody>
          <a:bodyPr/>
          <a:lstStyle/>
          <a:p>
            <a:r>
              <a:rPr lang="en-US" b="1" dirty="0">
                <a:solidFill>
                  <a:srgbClr val="23335B"/>
                </a:solidFill>
                <a:latin typeface="+mn-lt"/>
              </a:rPr>
              <a:t>Consider Remote Candidates</a:t>
            </a:r>
          </a:p>
        </p:txBody>
      </p:sp>
      <p:sp>
        <p:nvSpPr>
          <p:cNvPr id="3" name="Text Placeholder 2">
            <a:extLst>
              <a:ext uri="{FF2B5EF4-FFF2-40B4-BE49-F238E27FC236}">
                <a16:creationId xmlns:a16="http://schemas.microsoft.com/office/drawing/2014/main" id="{FA9F57CB-76D0-4D66-B824-AB1BDEE5DACE}"/>
              </a:ext>
            </a:extLst>
          </p:cNvPr>
          <p:cNvSpPr>
            <a:spLocks noGrp="1"/>
          </p:cNvSpPr>
          <p:nvPr>
            <p:ph type="body" sz="quarter" idx="12"/>
          </p:nvPr>
        </p:nvSpPr>
        <p:spPr>
          <a:xfrm>
            <a:off x="525745" y="1467275"/>
            <a:ext cx="8161056" cy="4357186"/>
          </a:xfrm>
        </p:spPr>
        <p:txBody>
          <a:bodyPr>
            <a:normAutofit/>
          </a:bodyPr>
          <a:lstStyle/>
          <a:p>
            <a:r>
              <a:rPr lang="en-US" sz="3200" dirty="0">
                <a:latin typeface="+mn-lt"/>
              </a:rPr>
              <a:t>Virtual offices</a:t>
            </a:r>
          </a:p>
          <a:p>
            <a:r>
              <a:rPr lang="en-US" sz="3200" dirty="0">
                <a:latin typeface="+mn-lt"/>
              </a:rPr>
              <a:t>Employees out of state or even out of country</a:t>
            </a:r>
          </a:p>
          <a:p>
            <a:r>
              <a:rPr lang="en-US" sz="3200" dirty="0">
                <a:latin typeface="+mn-lt"/>
              </a:rPr>
              <a:t>Watch your tax implications</a:t>
            </a:r>
          </a:p>
          <a:p>
            <a:r>
              <a:rPr lang="en-US" sz="3200" dirty="0">
                <a:latin typeface="+mn-lt"/>
              </a:rPr>
              <a:t>Watch your state labor code requirements</a:t>
            </a:r>
          </a:p>
          <a:p>
            <a:endParaRPr lang="en-US" dirty="0"/>
          </a:p>
        </p:txBody>
      </p:sp>
    </p:spTree>
    <p:extLst>
      <p:ext uri="{BB962C8B-B14F-4D97-AF65-F5344CB8AC3E}">
        <p14:creationId xmlns:p14="http://schemas.microsoft.com/office/powerpoint/2010/main" val="4281147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CDFB1-E26A-485F-B814-9EFBA6270EF3}"/>
              </a:ext>
            </a:extLst>
          </p:cNvPr>
          <p:cNvSpPr>
            <a:spLocks noGrp="1"/>
          </p:cNvSpPr>
          <p:nvPr>
            <p:ph type="title"/>
          </p:nvPr>
        </p:nvSpPr>
        <p:spPr>
          <a:xfrm>
            <a:off x="358624" y="203196"/>
            <a:ext cx="10799709" cy="1325563"/>
          </a:xfrm>
        </p:spPr>
        <p:txBody>
          <a:bodyPr/>
          <a:lstStyle/>
          <a:p>
            <a:r>
              <a:rPr lang="en-US" b="1" dirty="0">
                <a:solidFill>
                  <a:srgbClr val="23335B"/>
                </a:solidFill>
                <a:latin typeface="+mn-lt"/>
              </a:rPr>
              <a:t>Recruit Internally</a:t>
            </a:r>
          </a:p>
        </p:txBody>
      </p:sp>
      <p:sp>
        <p:nvSpPr>
          <p:cNvPr id="3" name="Text Placeholder 2">
            <a:extLst>
              <a:ext uri="{FF2B5EF4-FFF2-40B4-BE49-F238E27FC236}">
                <a16:creationId xmlns:a16="http://schemas.microsoft.com/office/drawing/2014/main" id="{0329A7FB-EA37-46C0-B42A-A7D92DB73815}"/>
              </a:ext>
            </a:extLst>
          </p:cNvPr>
          <p:cNvSpPr>
            <a:spLocks noGrp="1"/>
          </p:cNvSpPr>
          <p:nvPr>
            <p:ph type="body" sz="quarter" idx="12"/>
          </p:nvPr>
        </p:nvSpPr>
        <p:spPr>
          <a:xfrm>
            <a:off x="358624" y="2439153"/>
            <a:ext cx="4885869" cy="3830843"/>
          </a:xfrm>
        </p:spPr>
        <p:txBody>
          <a:bodyPr>
            <a:normAutofit lnSpcReduction="10000"/>
          </a:bodyPr>
          <a:lstStyle/>
          <a:p>
            <a:endParaRPr lang="en-US" dirty="0">
              <a:latin typeface="+mn-lt"/>
            </a:endParaRPr>
          </a:p>
          <a:p>
            <a:r>
              <a:rPr lang="en-US" dirty="0">
                <a:latin typeface="+mn-lt"/>
              </a:rPr>
              <a:t>Talk with current employees.</a:t>
            </a:r>
          </a:p>
          <a:p>
            <a:pPr lvl="1"/>
            <a:r>
              <a:rPr lang="en-US" sz="2800" dirty="0">
                <a:latin typeface="+mn-lt"/>
              </a:rPr>
              <a:t>May be more familiar with the requirements of the position.</a:t>
            </a:r>
          </a:p>
          <a:p>
            <a:pPr lvl="1"/>
            <a:r>
              <a:rPr lang="en-US" sz="2800" dirty="0">
                <a:latin typeface="+mn-lt"/>
              </a:rPr>
              <a:t>May have internal candidate suggestions.</a:t>
            </a:r>
          </a:p>
          <a:p>
            <a:pPr lvl="1"/>
            <a:r>
              <a:rPr lang="en-US" sz="2800" dirty="0">
                <a:latin typeface="+mn-lt"/>
              </a:rPr>
              <a:t>May have suggestions for external referrals.</a:t>
            </a:r>
          </a:p>
          <a:p>
            <a:pPr lvl="1"/>
            <a:endParaRPr lang="en-US" dirty="0"/>
          </a:p>
        </p:txBody>
      </p:sp>
      <p:pic>
        <p:nvPicPr>
          <p:cNvPr id="5" name="Picture 4">
            <a:extLst>
              <a:ext uri="{FF2B5EF4-FFF2-40B4-BE49-F238E27FC236}">
                <a16:creationId xmlns:a16="http://schemas.microsoft.com/office/drawing/2014/main" id="{353745CA-B5F2-4EAC-9BCA-7FCF0095A4FA}"/>
              </a:ext>
            </a:extLst>
          </p:cNvPr>
          <p:cNvPicPr>
            <a:picLocks noChangeAspect="1"/>
          </p:cNvPicPr>
          <p:nvPr/>
        </p:nvPicPr>
        <p:blipFill>
          <a:blip r:embed="rId2"/>
          <a:stretch>
            <a:fillRect/>
          </a:stretch>
        </p:blipFill>
        <p:spPr>
          <a:xfrm>
            <a:off x="5080763" y="3047541"/>
            <a:ext cx="5092091" cy="2448869"/>
          </a:xfrm>
          <a:prstGeom prst="rect">
            <a:avLst/>
          </a:prstGeom>
        </p:spPr>
      </p:pic>
      <p:sp>
        <p:nvSpPr>
          <p:cNvPr id="6" name="TextBox 5">
            <a:extLst>
              <a:ext uri="{FF2B5EF4-FFF2-40B4-BE49-F238E27FC236}">
                <a16:creationId xmlns:a16="http://schemas.microsoft.com/office/drawing/2014/main" id="{C2EB19C0-153A-4AF8-ABE7-BE3EABA3138F}"/>
              </a:ext>
            </a:extLst>
          </p:cNvPr>
          <p:cNvSpPr txBox="1"/>
          <p:nvPr/>
        </p:nvSpPr>
        <p:spPr>
          <a:xfrm>
            <a:off x="358624" y="1361590"/>
            <a:ext cx="10005391"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Consider Referral Incentives – recognition, rewards, bonuses</a:t>
            </a:r>
          </a:p>
          <a:p>
            <a:pPr marL="285750" indent="-285750">
              <a:buFont typeface="Arial" panose="020B0604020202020204" pitchFamily="34" charset="0"/>
              <a:buChar char="•"/>
            </a:pPr>
            <a:r>
              <a:rPr lang="en-US" sz="2800" b="0" i="0" dirty="0">
                <a:solidFill>
                  <a:srgbClr val="000000"/>
                </a:solidFill>
                <a:effectLst/>
              </a:rPr>
              <a:t>Ask current employees to help. Happy employees are among your best recruiters</a:t>
            </a:r>
          </a:p>
        </p:txBody>
      </p:sp>
    </p:spTree>
    <p:extLst>
      <p:ext uri="{BB962C8B-B14F-4D97-AF65-F5344CB8AC3E}">
        <p14:creationId xmlns:p14="http://schemas.microsoft.com/office/powerpoint/2010/main" val="3243871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C2B13-5EAF-4A7E-9837-F33C82D4E4BF}"/>
              </a:ext>
            </a:extLst>
          </p:cNvPr>
          <p:cNvSpPr>
            <a:spLocks noGrp="1"/>
          </p:cNvSpPr>
          <p:nvPr>
            <p:ph type="title"/>
          </p:nvPr>
        </p:nvSpPr>
        <p:spPr>
          <a:xfrm>
            <a:off x="197557" y="93459"/>
            <a:ext cx="9091916" cy="1801981"/>
          </a:xfrm>
        </p:spPr>
        <p:txBody>
          <a:bodyPr>
            <a:normAutofit/>
          </a:bodyPr>
          <a:lstStyle/>
          <a:p>
            <a:r>
              <a:rPr lang="en-US" sz="4000" b="1" dirty="0">
                <a:solidFill>
                  <a:srgbClr val="23335B"/>
                </a:solidFill>
                <a:latin typeface="+mn-lt"/>
              </a:rPr>
              <a:t>Think Broadly About Your Applicant Pool</a:t>
            </a:r>
            <a:br>
              <a:rPr lang="en-US" sz="4000" dirty="0">
                <a:solidFill>
                  <a:srgbClr val="23335B"/>
                </a:solidFill>
                <a:latin typeface="+mn-lt"/>
              </a:rPr>
            </a:br>
            <a:endParaRPr lang="en-US" sz="4000" dirty="0">
              <a:solidFill>
                <a:srgbClr val="23335B"/>
              </a:solidFill>
              <a:latin typeface="+mn-lt"/>
            </a:endParaRPr>
          </a:p>
        </p:txBody>
      </p:sp>
      <p:sp>
        <p:nvSpPr>
          <p:cNvPr id="3" name="Text Placeholder 2">
            <a:extLst>
              <a:ext uri="{FF2B5EF4-FFF2-40B4-BE49-F238E27FC236}">
                <a16:creationId xmlns:a16="http://schemas.microsoft.com/office/drawing/2014/main" id="{50D3A458-BCF2-4E02-98DF-E3FEABE5CF94}"/>
              </a:ext>
            </a:extLst>
          </p:cNvPr>
          <p:cNvSpPr>
            <a:spLocks noGrp="1"/>
          </p:cNvSpPr>
          <p:nvPr>
            <p:ph type="body" sz="quarter" idx="12"/>
          </p:nvPr>
        </p:nvSpPr>
        <p:spPr>
          <a:xfrm>
            <a:off x="352353" y="1377156"/>
            <a:ext cx="10281947" cy="4863725"/>
          </a:xfrm>
        </p:spPr>
        <p:txBody>
          <a:bodyPr>
            <a:normAutofit/>
          </a:bodyPr>
          <a:lstStyle/>
          <a:p>
            <a:pPr marL="0" indent="0">
              <a:buNone/>
            </a:pPr>
            <a:r>
              <a:rPr lang="en-US" sz="4000" b="1" u="sng" dirty="0">
                <a:solidFill>
                  <a:srgbClr val="C00000"/>
                </a:solidFill>
                <a:latin typeface="+mn-lt"/>
              </a:rPr>
              <a:t>Diversity, equity, and inclusion is KEY:</a:t>
            </a:r>
          </a:p>
          <a:p>
            <a:pPr lvl="1"/>
            <a:r>
              <a:rPr lang="en-US" sz="3600" dirty="0">
                <a:latin typeface="+mn-lt"/>
              </a:rPr>
              <a:t>It ensures that you are looking at all possible candidates and not missing quality employees</a:t>
            </a:r>
          </a:p>
          <a:p>
            <a:pPr lvl="1"/>
            <a:r>
              <a:rPr lang="en-US" sz="3600" dirty="0">
                <a:latin typeface="+mn-lt"/>
              </a:rPr>
              <a:t>It makes for a better culture</a:t>
            </a:r>
          </a:p>
          <a:p>
            <a:pPr lvl="1"/>
            <a:r>
              <a:rPr lang="en-US" sz="3600" dirty="0">
                <a:latin typeface="+mn-lt"/>
              </a:rPr>
              <a:t>It discourages “group think” </a:t>
            </a:r>
          </a:p>
          <a:p>
            <a:pPr lvl="1"/>
            <a:r>
              <a:rPr lang="en-US" sz="3600" dirty="0">
                <a:latin typeface="+mn-lt"/>
              </a:rPr>
              <a:t>It increases innovation</a:t>
            </a:r>
          </a:p>
          <a:p>
            <a:pPr lvl="1"/>
            <a:r>
              <a:rPr lang="en-US" sz="3600" dirty="0">
                <a:latin typeface="+mn-lt"/>
              </a:rPr>
              <a:t>Employees and expect and demand it</a:t>
            </a:r>
          </a:p>
          <a:p>
            <a:pPr lvl="1"/>
            <a:r>
              <a:rPr lang="en-US" sz="3600" dirty="0">
                <a:latin typeface="+mn-lt"/>
              </a:rPr>
              <a:t>It’s the right thing to do</a:t>
            </a:r>
          </a:p>
        </p:txBody>
      </p:sp>
    </p:spTree>
    <p:extLst>
      <p:ext uri="{BB962C8B-B14F-4D97-AF65-F5344CB8AC3E}">
        <p14:creationId xmlns:p14="http://schemas.microsoft.com/office/powerpoint/2010/main" val="791298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C2B13-5EAF-4A7E-9837-F33C82D4E4BF}"/>
              </a:ext>
            </a:extLst>
          </p:cNvPr>
          <p:cNvSpPr>
            <a:spLocks noGrp="1"/>
          </p:cNvSpPr>
          <p:nvPr>
            <p:ph type="title"/>
          </p:nvPr>
        </p:nvSpPr>
        <p:spPr>
          <a:xfrm>
            <a:off x="228729" y="110303"/>
            <a:ext cx="8946443" cy="1801981"/>
          </a:xfrm>
        </p:spPr>
        <p:txBody>
          <a:bodyPr>
            <a:normAutofit/>
          </a:bodyPr>
          <a:lstStyle/>
          <a:p>
            <a:r>
              <a:rPr lang="en-US" sz="4000" b="1" dirty="0">
                <a:solidFill>
                  <a:srgbClr val="23335B"/>
                </a:solidFill>
                <a:latin typeface="+mn-lt"/>
              </a:rPr>
              <a:t>Think Broadly About Your Applicant Pool</a:t>
            </a:r>
            <a:br>
              <a:rPr lang="en-US" sz="4000" dirty="0">
                <a:solidFill>
                  <a:srgbClr val="23335B"/>
                </a:solidFill>
                <a:latin typeface="+mn-lt"/>
              </a:rPr>
            </a:br>
            <a:endParaRPr lang="en-US" sz="4000" dirty="0">
              <a:solidFill>
                <a:srgbClr val="23335B"/>
              </a:solidFill>
              <a:latin typeface="+mn-lt"/>
            </a:endParaRPr>
          </a:p>
        </p:txBody>
      </p:sp>
      <p:sp>
        <p:nvSpPr>
          <p:cNvPr id="3" name="Text Placeholder 2">
            <a:extLst>
              <a:ext uri="{FF2B5EF4-FFF2-40B4-BE49-F238E27FC236}">
                <a16:creationId xmlns:a16="http://schemas.microsoft.com/office/drawing/2014/main" id="{50D3A458-BCF2-4E02-98DF-E3FEABE5CF94}"/>
              </a:ext>
            </a:extLst>
          </p:cNvPr>
          <p:cNvSpPr>
            <a:spLocks noGrp="1"/>
          </p:cNvSpPr>
          <p:nvPr>
            <p:ph type="body" sz="quarter" idx="12"/>
          </p:nvPr>
        </p:nvSpPr>
        <p:spPr>
          <a:xfrm>
            <a:off x="0" y="1475925"/>
            <a:ext cx="10644179" cy="4619484"/>
          </a:xfrm>
        </p:spPr>
        <p:txBody>
          <a:bodyPr>
            <a:normAutofit/>
          </a:bodyPr>
          <a:lstStyle/>
          <a:p>
            <a:pPr lvl="1"/>
            <a:r>
              <a:rPr lang="en-US" sz="3600" dirty="0">
                <a:latin typeface="+mn-lt"/>
              </a:rPr>
              <a:t>Implicit bias</a:t>
            </a:r>
          </a:p>
          <a:p>
            <a:pPr lvl="1"/>
            <a:r>
              <a:rPr lang="en-US" sz="3600" dirty="0">
                <a:latin typeface="+mn-lt"/>
              </a:rPr>
              <a:t>Automatic screening</a:t>
            </a:r>
          </a:p>
          <a:p>
            <a:pPr lvl="2"/>
            <a:r>
              <a:rPr lang="en-US" sz="3200" dirty="0">
                <a:latin typeface="+mn-lt"/>
              </a:rPr>
              <a:t>Over 10MM workers are filtered out by hiring software (Harvard Business)</a:t>
            </a:r>
          </a:p>
          <a:p>
            <a:pPr lvl="1"/>
            <a:r>
              <a:rPr lang="en-US" sz="3600" dirty="0">
                <a:latin typeface="+mn-lt"/>
              </a:rPr>
              <a:t>Older workers</a:t>
            </a:r>
          </a:p>
          <a:p>
            <a:pPr lvl="2"/>
            <a:r>
              <a:rPr lang="en-US" sz="3200" dirty="0">
                <a:latin typeface="+mn-lt"/>
              </a:rPr>
              <a:t>2.5MM missing workers are retirees (Goldman Sachs)</a:t>
            </a:r>
          </a:p>
          <a:p>
            <a:pPr lvl="1"/>
            <a:r>
              <a:rPr lang="en-US" sz="3600" dirty="0">
                <a:latin typeface="+mn-lt"/>
              </a:rPr>
              <a:t>Parents returning to the workforce</a:t>
            </a:r>
          </a:p>
          <a:p>
            <a:pPr lvl="1"/>
            <a:r>
              <a:rPr lang="en-US" sz="3600" dirty="0">
                <a:latin typeface="+mn-lt"/>
              </a:rPr>
              <a:t>Folks entering the workforce – cross generational</a:t>
            </a:r>
          </a:p>
        </p:txBody>
      </p:sp>
    </p:spTree>
    <p:extLst>
      <p:ext uri="{BB962C8B-B14F-4D97-AF65-F5344CB8AC3E}">
        <p14:creationId xmlns:p14="http://schemas.microsoft.com/office/powerpoint/2010/main" val="3954840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2FA120-A7DC-452D-B1A8-A9BE253D4576}"/>
              </a:ext>
            </a:extLst>
          </p:cNvPr>
          <p:cNvSpPr txBox="1"/>
          <p:nvPr/>
        </p:nvSpPr>
        <p:spPr>
          <a:xfrm>
            <a:off x="1556084" y="408805"/>
            <a:ext cx="7329971" cy="1754326"/>
          </a:xfrm>
          <a:prstGeom prst="rect">
            <a:avLst/>
          </a:prstGeom>
          <a:noFill/>
        </p:spPr>
        <p:txBody>
          <a:bodyPr wrap="square" rtlCol="0">
            <a:spAutoFit/>
          </a:bodyPr>
          <a:lstStyle/>
          <a:p>
            <a:pPr algn="ctr"/>
            <a:r>
              <a:rPr lang="en-US" sz="5400" b="1" dirty="0">
                <a:solidFill>
                  <a:srgbClr val="23335B"/>
                </a:solidFill>
                <a:ea typeface="Cambria" panose="02040503050406030204" pitchFamily="18" charset="0"/>
              </a:rPr>
              <a:t>What Do We Do?</a:t>
            </a:r>
          </a:p>
          <a:p>
            <a:pPr algn="ctr"/>
            <a:r>
              <a:rPr lang="en-US" sz="5400" b="1" i="1" dirty="0">
                <a:solidFill>
                  <a:srgbClr val="23335B"/>
                </a:solidFill>
                <a:ea typeface="Cambria" panose="02040503050406030204" pitchFamily="18" charset="0"/>
              </a:rPr>
              <a:t>Retention </a:t>
            </a:r>
          </a:p>
        </p:txBody>
      </p:sp>
      <p:pic>
        <p:nvPicPr>
          <p:cNvPr id="3" name="Picture 2">
            <a:extLst>
              <a:ext uri="{FF2B5EF4-FFF2-40B4-BE49-F238E27FC236}">
                <a16:creationId xmlns:a16="http://schemas.microsoft.com/office/drawing/2014/main" id="{604326B4-5B4B-48C5-9250-C636CCDBC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006" y="2288091"/>
            <a:ext cx="4161104" cy="4161104"/>
          </a:xfrm>
          <a:prstGeom prst="rect">
            <a:avLst/>
          </a:prstGeom>
        </p:spPr>
      </p:pic>
    </p:spTree>
    <p:extLst>
      <p:ext uri="{BB962C8B-B14F-4D97-AF65-F5344CB8AC3E}">
        <p14:creationId xmlns:p14="http://schemas.microsoft.com/office/powerpoint/2010/main" val="1764647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A093-E6AB-4F9B-B1EE-ECF834ABF69F}"/>
              </a:ext>
            </a:extLst>
          </p:cNvPr>
          <p:cNvSpPr>
            <a:spLocks noGrp="1"/>
          </p:cNvSpPr>
          <p:nvPr>
            <p:ph type="title"/>
          </p:nvPr>
        </p:nvSpPr>
        <p:spPr>
          <a:xfrm>
            <a:off x="339437" y="157307"/>
            <a:ext cx="10515600" cy="1325563"/>
          </a:xfrm>
        </p:spPr>
        <p:txBody>
          <a:bodyPr/>
          <a:lstStyle/>
          <a:p>
            <a:r>
              <a:rPr lang="en-US" b="1" dirty="0">
                <a:solidFill>
                  <a:srgbClr val="23335B"/>
                </a:solidFill>
                <a:latin typeface="+mn-lt"/>
              </a:rPr>
              <a:t>Number 1: Company Culture</a:t>
            </a:r>
          </a:p>
        </p:txBody>
      </p:sp>
      <p:sp>
        <p:nvSpPr>
          <p:cNvPr id="3" name="Content Placeholder 2">
            <a:extLst>
              <a:ext uri="{FF2B5EF4-FFF2-40B4-BE49-F238E27FC236}">
                <a16:creationId xmlns:a16="http://schemas.microsoft.com/office/drawing/2014/main" id="{6BE9D6FA-6DC6-4F6F-9726-5B968076EACF}"/>
              </a:ext>
            </a:extLst>
          </p:cNvPr>
          <p:cNvSpPr>
            <a:spLocks noGrp="1"/>
          </p:cNvSpPr>
          <p:nvPr>
            <p:ph sz="half" idx="1"/>
          </p:nvPr>
        </p:nvSpPr>
        <p:spPr>
          <a:xfrm>
            <a:off x="635998" y="1597170"/>
            <a:ext cx="6859311" cy="4351338"/>
          </a:xfrm>
        </p:spPr>
        <p:txBody>
          <a:bodyPr/>
          <a:lstStyle/>
          <a:p>
            <a:r>
              <a:rPr lang="en-US" sz="3200" dirty="0">
                <a:latin typeface="+mn-lt"/>
              </a:rPr>
              <a:t>Many of the “whys” relate back to culture</a:t>
            </a:r>
          </a:p>
          <a:p>
            <a:r>
              <a:rPr lang="en-US" sz="3200" dirty="0">
                <a:latin typeface="+mn-lt"/>
              </a:rPr>
              <a:t>It’s the supervisor, not the money </a:t>
            </a:r>
          </a:p>
          <a:p>
            <a:r>
              <a:rPr lang="en-US" sz="3200" dirty="0">
                <a:latin typeface="+mn-lt"/>
              </a:rPr>
              <a:t>Personal connections </a:t>
            </a:r>
          </a:p>
          <a:p>
            <a:r>
              <a:rPr lang="en-US" sz="3200" dirty="0">
                <a:latin typeface="+mn-lt"/>
              </a:rPr>
              <a:t>Recognition </a:t>
            </a:r>
          </a:p>
          <a:p>
            <a:r>
              <a:rPr lang="en-US" sz="3200" dirty="0">
                <a:latin typeface="+mn-lt"/>
              </a:rPr>
              <a:t>Growth </a:t>
            </a:r>
          </a:p>
          <a:p>
            <a:r>
              <a:rPr lang="en-US" sz="3200" dirty="0">
                <a:latin typeface="+mn-lt"/>
              </a:rPr>
              <a:t>Being heard </a:t>
            </a:r>
          </a:p>
          <a:p>
            <a:endParaRPr lang="en-US" dirty="0"/>
          </a:p>
        </p:txBody>
      </p:sp>
    </p:spTree>
    <p:extLst>
      <p:ext uri="{BB962C8B-B14F-4D97-AF65-F5344CB8AC3E}">
        <p14:creationId xmlns:p14="http://schemas.microsoft.com/office/powerpoint/2010/main" val="288013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25D17-9C57-4347-8A67-D3CD0E93E85F}"/>
              </a:ext>
            </a:extLst>
          </p:cNvPr>
          <p:cNvSpPr>
            <a:spLocks noGrp="1"/>
          </p:cNvSpPr>
          <p:nvPr>
            <p:ph type="title"/>
          </p:nvPr>
        </p:nvSpPr>
        <p:spPr/>
        <p:txBody>
          <a:bodyPr/>
          <a:lstStyle/>
          <a:p>
            <a:r>
              <a:rPr lang="en-US" b="1" dirty="0">
                <a:solidFill>
                  <a:srgbClr val="23335B"/>
                </a:solidFill>
                <a:latin typeface="+mn-lt"/>
              </a:rPr>
              <a:t>The Problem</a:t>
            </a:r>
          </a:p>
        </p:txBody>
      </p:sp>
      <p:pic>
        <p:nvPicPr>
          <p:cNvPr id="5" name="Picture 4" descr="A group of blue chairs&#10;&#10;Description automatically generated with medium confidence">
            <a:extLst>
              <a:ext uri="{FF2B5EF4-FFF2-40B4-BE49-F238E27FC236}">
                <a16:creationId xmlns:a16="http://schemas.microsoft.com/office/drawing/2014/main" id="{C2F3180F-BF6B-4387-8309-922CBB915258}"/>
              </a:ext>
            </a:extLst>
          </p:cNvPr>
          <p:cNvPicPr>
            <a:picLocks noChangeAspect="1"/>
          </p:cNvPicPr>
          <p:nvPr/>
        </p:nvPicPr>
        <p:blipFill rotWithShape="1">
          <a:blip r:embed="rId2">
            <a:extLst>
              <a:ext uri="{28A0092B-C50C-407E-A947-70E740481C1C}">
                <a14:useLocalDpi xmlns:a14="http://schemas.microsoft.com/office/drawing/2010/main" val="0"/>
              </a:ext>
            </a:extLst>
          </a:blip>
          <a:srcRect t="8035"/>
          <a:stretch/>
        </p:blipFill>
        <p:spPr>
          <a:xfrm>
            <a:off x="411060" y="1936403"/>
            <a:ext cx="9261446" cy="2985194"/>
          </a:xfrm>
          <a:prstGeom prst="rect">
            <a:avLst/>
          </a:prstGeom>
        </p:spPr>
      </p:pic>
    </p:spTree>
    <p:extLst>
      <p:ext uri="{BB962C8B-B14F-4D97-AF65-F5344CB8AC3E}">
        <p14:creationId xmlns:p14="http://schemas.microsoft.com/office/powerpoint/2010/main" val="3919523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A093-E6AB-4F9B-B1EE-ECF834ABF69F}"/>
              </a:ext>
            </a:extLst>
          </p:cNvPr>
          <p:cNvSpPr>
            <a:spLocks noGrp="1"/>
          </p:cNvSpPr>
          <p:nvPr>
            <p:ph type="title"/>
          </p:nvPr>
        </p:nvSpPr>
        <p:spPr>
          <a:xfrm>
            <a:off x="369895" y="100081"/>
            <a:ext cx="10799709" cy="1325563"/>
          </a:xfrm>
        </p:spPr>
        <p:txBody>
          <a:bodyPr/>
          <a:lstStyle/>
          <a:p>
            <a:r>
              <a:rPr lang="en-US" b="1" dirty="0">
                <a:solidFill>
                  <a:srgbClr val="23335B"/>
                </a:solidFill>
                <a:latin typeface="+mn-lt"/>
              </a:rPr>
              <a:t>Company Culture – It’s Time to Ask</a:t>
            </a:r>
          </a:p>
        </p:txBody>
      </p:sp>
      <p:sp>
        <p:nvSpPr>
          <p:cNvPr id="3" name="Content Placeholder 2">
            <a:extLst>
              <a:ext uri="{FF2B5EF4-FFF2-40B4-BE49-F238E27FC236}">
                <a16:creationId xmlns:a16="http://schemas.microsoft.com/office/drawing/2014/main" id="{6BE9D6FA-6DC6-4F6F-9726-5B968076EACF}"/>
              </a:ext>
            </a:extLst>
          </p:cNvPr>
          <p:cNvSpPr>
            <a:spLocks noGrp="1"/>
          </p:cNvSpPr>
          <p:nvPr>
            <p:ph sz="half" idx="1"/>
          </p:nvPr>
        </p:nvSpPr>
        <p:spPr>
          <a:xfrm>
            <a:off x="561907" y="1425643"/>
            <a:ext cx="5534093" cy="5067231"/>
          </a:xfrm>
        </p:spPr>
        <p:txBody>
          <a:bodyPr>
            <a:normAutofit/>
          </a:bodyPr>
          <a:lstStyle/>
          <a:p>
            <a:pPr marL="0" indent="0">
              <a:buNone/>
            </a:pPr>
            <a:r>
              <a:rPr lang="en-US" sz="3200" b="1" u="sng" dirty="0">
                <a:solidFill>
                  <a:srgbClr val="C00000"/>
                </a:solidFill>
                <a:latin typeface="+mn-lt"/>
              </a:rPr>
              <a:t>You need to know why employees are leaving and what they want:</a:t>
            </a:r>
          </a:p>
          <a:p>
            <a:r>
              <a:rPr lang="en-US" sz="3200" dirty="0">
                <a:latin typeface="+mn-lt"/>
              </a:rPr>
              <a:t>Consider ‘Town Halls’</a:t>
            </a:r>
          </a:p>
          <a:p>
            <a:r>
              <a:rPr lang="en-US" sz="3200" dirty="0">
                <a:latin typeface="+mn-lt"/>
              </a:rPr>
              <a:t>Use a survey</a:t>
            </a:r>
          </a:p>
          <a:p>
            <a:r>
              <a:rPr lang="en-US" sz="3200" dirty="0">
                <a:latin typeface="+mn-lt"/>
              </a:rPr>
              <a:t>Encourage feedback</a:t>
            </a:r>
          </a:p>
          <a:p>
            <a:pPr marL="0" indent="0">
              <a:buNone/>
            </a:pPr>
            <a:endParaRPr lang="en-US" dirty="0"/>
          </a:p>
        </p:txBody>
      </p:sp>
      <p:pic>
        <p:nvPicPr>
          <p:cNvPr id="8" name="Picture 7" descr="A picture containing sky, outdoor, nature, mountain&#10;&#10;Description automatically generated">
            <a:extLst>
              <a:ext uri="{FF2B5EF4-FFF2-40B4-BE49-F238E27FC236}">
                <a16:creationId xmlns:a16="http://schemas.microsoft.com/office/drawing/2014/main" id="{2EB7FC1F-DCE7-4E58-8657-07DC98B2E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750" y="1611635"/>
            <a:ext cx="4192308" cy="3634730"/>
          </a:xfrm>
          <a:prstGeom prst="rect">
            <a:avLst/>
          </a:prstGeom>
        </p:spPr>
      </p:pic>
    </p:spTree>
    <p:extLst>
      <p:ext uri="{BB962C8B-B14F-4D97-AF65-F5344CB8AC3E}">
        <p14:creationId xmlns:p14="http://schemas.microsoft.com/office/powerpoint/2010/main" val="164755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A093-E6AB-4F9B-B1EE-ECF834ABF69F}"/>
              </a:ext>
            </a:extLst>
          </p:cNvPr>
          <p:cNvSpPr>
            <a:spLocks noGrp="1"/>
          </p:cNvSpPr>
          <p:nvPr>
            <p:ph type="title"/>
          </p:nvPr>
        </p:nvSpPr>
        <p:spPr>
          <a:xfrm>
            <a:off x="369895" y="100081"/>
            <a:ext cx="10799709" cy="1325563"/>
          </a:xfrm>
        </p:spPr>
        <p:txBody>
          <a:bodyPr/>
          <a:lstStyle/>
          <a:p>
            <a:r>
              <a:rPr lang="en-US" b="1" dirty="0">
                <a:solidFill>
                  <a:srgbClr val="23335B"/>
                </a:solidFill>
                <a:latin typeface="+mn-lt"/>
              </a:rPr>
              <a:t>Company Culture – Make a Change </a:t>
            </a:r>
          </a:p>
        </p:txBody>
      </p:sp>
      <p:sp>
        <p:nvSpPr>
          <p:cNvPr id="3" name="Content Placeholder 2">
            <a:extLst>
              <a:ext uri="{FF2B5EF4-FFF2-40B4-BE49-F238E27FC236}">
                <a16:creationId xmlns:a16="http://schemas.microsoft.com/office/drawing/2014/main" id="{6BE9D6FA-6DC6-4F6F-9726-5B968076EACF}"/>
              </a:ext>
            </a:extLst>
          </p:cNvPr>
          <p:cNvSpPr>
            <a:spLocks noGrp="1"/>
          </p:cNvSpPr>
          <p:nvPr>
            <p:ph sz="half" idx="1"/>
          </p:nvPr>
        </p:nvSpPr>
        <p:spPr>
          <a:xfrm>
            <a:off x="369895" y="1425644"/>
            <a:ext cx="9589258" cy="4511331"/>
          </a:xfrm>
        </p:spPr>
        <p:txBody>
          <a:bodyPr>
            <a:normAutofit/>
          </a:bodyPr>
          <a:lstStyle/>
          <a:p>
            <a:pPr marL="0" indent="0">
              <a:buNone/>
            </a:pPr>
            <a:r>
              <a:rPr lang="en-US" sz="3200" b="1" u="sng" dirty="0">
                <a:solidFill>
                  <a:srgbClr val="C00000"/>
                </a:solidFill>
                <a:latin typeface="+mn-lt"/>
              </a:rPr>
              <a:t>Make a Change:</a:t>
            </a:r>
          </a:p>
          <a:p>
            <a:r>
              <a:rPr lang="en-US" sz="3200" b="0" i="0" dirty="0">
                <a:solidFill>
                  <a:srgbClr val="000000"/>
                </a:solidFill>
                <a:effectLst/>
                <a:latin typeface="+mn-lt"/>
              </a:rPr>
              <a:t>Meaningfully engage your staff</a:t>
            </a:r>
          </a:p>
          <a:p>
            <a:r>
              <a:rPr lang="en-US" sz="3200" dirty="0">
                <a:solidFill>
                  <a:srgbClr val="000000"/>
                </a:solidFill>
                <a:latin typeface="+mn-lt"/>
              </a:rPr>
              <a:t>G</a:t>
            </a:r>
            <a:r>
              <a:rPr lang="en-US" sz="3200" b="0" i="0" dirty="0">
                <a:solidFill>
                  <a:srgbClr val="000000"/>
                </a:solidFill>
                <a:effectLst/>
                <a:latin typeface="+mn-lt"/>
              </a:rPr>
              <a:t>o to them </a:t>
            </a:r>
          </a:p>
          <a:p>
            <a:r>
              <a:rPr lang="en-US" sz="3200" dirty="0">
                <a:solidFill>
                  <a:srgbClr val="000000"/>
                </a:solidFill>
                <a:latin typeface="+mn-lt"/>
              </a:rPr>
              <a:t>L</a:t>
            </a:r>
            <a:r>
              <a:rPr lang="en-US" sz="3200" b="0" i="0" dirty="0">
                <a:solidFill>
                  <a:srgbClr val="000000"/>
                </a:solidFill>
                <a:effectLst/>
                <a:latin typeface="+mn-lt"/>
              </a:rPr>
              <a:t>isten, respect and respond to concerns</a:t>
            </a:r>
          </a:p>
          <a:p>
            <a:r>
              <a:rPr lang="en-US" sz="3200" dirty="0">
                <a:solidFill>
                  <a:srgbClr val="000000"/>
                </a:solidFill>
                <a:latin typeface="+mn-lt"/>
              </a:rPr>
              <a:t>I</a:t>
            </a:r>
            <a:r>
              <a:rPr lang="en-US" sz="3200" b="0" i="0" dirty="0">
                <a:solidFill>
                  <a:srgbClr val="000000"/>
                </a:solidFill>
                <a:effectLst/>
                <a:latin typeface="+mn-lt"/>
              </a:rPr>
              <a:t>mplement meaningful changes that are responsive to employee needs</a:t>
            </a:r>
            <a:endParaRPr lang="en-US" sz="3200" dirty="0">
              <a:latin typeface="+mn-lt"/>
            </a:endParaRPr>
          </a:p>
          <a:p>
            <a:endParaRPr lang="en-US" dirty="0"/>
          </a:p>
        </p:txBody>
      </p:sp>
    </p:spTree>
    <p:extLst>
      <p:ext uri="{BB962C8B-B14F-4D97-AF65-F5344CB8AC3E}">
        <p14:creationId xmlns:p14="http://schemas.microsoft.com/office/powerpoint/2010/main" val="2105022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53" y="136525"/>
            <a:ext cx="10515600" cy="1325563"/>
          </a:xfrm>
        </p:spPr>
        <p:txBody>
          <a:bodyPr/>
          <a:lstStyle/>
          <a:p>
            <a:r>
              <a:rPr lang="en-US" b="1" dirty="0">
                <a:solidFill>
                  <a:srgbClr val="23335B"/>
                </a:solidFill>
                <a:latin typeface="+mn-lt"/>
              </a:rPr>
              <a:t>Company Culture - Supervisors</a:t>
            </a:r>
          </a:p>
        </p:txBody>
      </p:sp>
      <p:sp>
        <p:nvSpPr>
          <p:cNvPr id="3" name="Content Placeholder 2"/>
          <p:cNvSpPr>
            <a:spLocks noGrp="1"/>
          </p:cNvSpPr>
          <p:nvPr>
            <p:ph sz="half" idx="1"/>
          </p:nvPr>
        </p:nvSpPr>
        <p:spPr>
          <a:xfrm>
            <a:off x="400871" y="1462088"/>
            <a:ext cx="9272337" cy="4414754"/>
          </a:xfrm>
        </p:spPr>
        <p:txBody>
          <a:bodyPr/>
          <a:lstStyle/>
          <a:p>
            <a:r>
              <a:rPr lang="en-US" sz="3200" dirty="0">
                <a:latin typeface="+mn-lt"/>
              </a:rPr>
              <a:t>360-degree surveys</a:t>
            </a:r>
          </a:p>
          <a:p>
            <a:r>
              <a:rPr lang="en-US" sz="3200" dirty="0">
                <a:latin typeface="+mn-lt"/>
              </a:rPr>
              <a:t>Do your employees feel comfortable coming to you with problems? </a:t>
            </a:r>
          </a:p>
          <a:p>
            <a:r>
              <a:rPr lang="en-US" sz="3200" dirty="0">
                <a:latin typeface="+mn-lt"/>
              </a:rPr>
              <a:t>How much of your day do you spend personally interfacing with your subordinates? </a:t>
            </a:r>
          </a:p>
          <a:p>
            <a:r>
              <a:rPr lang="en-US" sz="3200" dirty="0">
                <a:latin typeface="+mn-lt"/>
              </a:rPr>
              <a:t>Have you created a safe place?</a:t>
            </a:r>
          </a:p>
          <a:p>
            <a:r>
              <a:rPr lang="en-US" sz="3200" dirty="0">
                <a:latin typeface="+mn-lt"/>
              </a:rPr>
              <a:t>Training</a:t>
            </a:r>
          </a:p>
          <a:p>
            <a:endParaRPr lang="en-US" dirty="0"/>
          </a:p>
        </p:txBody>
      </p:sp>
    </p:spTree>
    <p:extLst>
      <p:ext uri="{BB962C8B-B14F-4D97-AF65-F5344CB8AC3E}">
        <p14:creationId xmlns:p14="http://schemas.microsoft.com/office/powerpoint/2010/main" val="3088907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7994A-4E3E-432A-ACD6-6B13E25C6134}"/>
              </a:ext>
            </a:extLst>
          </p:cNvPr>
          <p:cNvSpPr>
            <a:spLocks noGrp="1"/>
          </p:cNvSpPr>
          <p:nvPr>
            <p:ph type="title"/>
          </p:nvPr>
        </p:nvSpPr>
        <p:spPr>
          <a:xfrm>
            <a:off x="240578" y="94961"/>
            <a:ext cx="10799709" cy="1325563"/>
          </a:xfrm>
        </p:spPr>
        <p:txBody>
          <a:bodyPr/>
          <a:lstStyle/>
          <a:p>
            <a:r>
              <a:rPr lang="en-US" b="1" dirty="0">
                <a:solidFill>
                  <a:srgbClr val="23335B"/>
                </a:solidFill>
                <a:latin typeface="+mn-lt"/>
              </a:rPr>
              <a:t>The Big Three: Increasing Pay</a:t>
            </a:r>
            <a:endParaRPr lang="en-US" b="1" dirty="0"/>
          </a:p>
        </p:txBody>
      </p:sp>
      <p:sp>
        <p:nvSpPr>
          <p:cNvPr id="3" name="Text Placeholder 2">
            <a:extLst>
              <a:ext uri="{FF2B5EF4-FFF2-40B4-BE49-F238E27FC236}">
                <a16:creationId xmlns:a16="http://schemas.microsoft.com/office/drawing/2014/main" id="{2978911D-B66D-41D4-AD0E-F8EDEC327340}"/>
              </a:ext>
            </a:extLst>
          </p:cNvPr>
          <p:cNvSpPr>
            <a:spLocks noGrp="1"/>
          </p:cNvSpPr>
          <p:nvPr>
            <p:ph type="body" sz="quarter" idx="12"/>
          </p:nvPr>
        </p:nvSpPr>
        <p:spPr>
          <a:xfrm>
            <a:off x="240578" y="1430193"/>
            <a:ext cx="9547658" cy="6107113"/>
          </a:xfrm>
        </p:spPr>
        <p:txBody>
          <a:bodyPr>
            <a:normAutofit/>
          </a:bodyPr>
          <a:lstStyle/>
          <a:p>
            <a:r>
              <a:rPr lang="en-US" sz="3200" b="0" i="0" dirty="0">
                <a:solidFill>
                  <a:srgbClr val="000000"/>
                </a:solidFill>
                <a:effectLst/>
                <a:latin typeface="+mn-lt"/>
              </a:rPr>
              <a:t>Money talks - 75% of employers state that increasing pay has been their top method of improving recruitment and retention</a:t>
            </a:r>
          </a:p>
          <a:p>
            <a:r>
              <a:rPr lang="en-US" sz="3200" b="0" i="0" dirty="0">
                <a:solidFill>
                  <a:srgbClr val="000000"/>
                </a:solidFill>
                <a:effectLst/>
                <a:latin typeface="+mn-lt"/>
              </a:rPr>
              <a:t>Recognize that although will it may cost more to fill certain shifts, those costs may not necessarily be as high as using a supplemental staffing company if you are able to retain employees and create a more satisfying work environment for your employees. </a:t>
            </a:r>
          </a:p>
          <a:p>
            <a:pPr marL="514350" indent="-514350" algn="l">
              <a:buFont typeface="+mj-lt"/>
              <a:buAutoNum type="arabicPeriod"/>
            </a:pPr>
            <a:endParaRPr lang="en-US" sz="3200" b="0" i="0" dirty="0">
              <a:solidFill>
                <a:srgbClr val="000000"/>
              </a:solidFill>
              <a:effectLst/>
              <a:latin typeface="+mn-lt"/>
            </a:endParaRPr>
          </a:p>
        </p:txBody>
      </p:sp>
    </p:spTree>
    <p:extLst>
      <p:ext uri="{BB962C8B-B14F-4D97-AF65-F5344CB8AC3E}">
        <p14:creationId xmlns:p14="http://schemas.microsoft.com/office/powerpoint/2010/main" val="2242246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6C046-3A6A-4798-856A-5410342A2C5A}"/>
              </a:ext>
            </a:extLst>
          </p:cNvPr>
          <p:cNvSpPr>
            <a:spLocks noGrp="1"/>
          </p:cNvSpPr>
          <p:nvPr>
            <p:ph type="title"/>
          </p:nvPr>
        </p:nvSpPr>
        <p:spPr>
          <a:xfrm>
            <a:off x="417675" y="126586"/>
            <a:ext cx="10799709" cy="1325563"/>
          </a:xfrm>
        </p:spPr>
        <p:txBody>
          <a:bodyPr/>
          <a:lstStyle/>
          <a:p>
            <a:r>
              <a:rPr lang="en-US" b="1" dirty="0">
                <a:solidFill>
                  <a:srgbClr val="23335B"/>
                </a:solidFill>
                <a:latin typeface="+mn-lt"/>
              </a:rPr>
              <a:t>The Big Three: Flexibility</a:t>
            </a:r>
            <a:endParaRPr lang="en-US" b="1" dirty="0"/>
          </a:p>
        </p:txBody>
      </p:sp>
      <p:sp>
        <p:nvSpPr>
          <p:cNvPr id="3" name="Text Placeholder 2">
            <a:extLst>
              <a:ext uri="{FF2B5EF4-FFF2-40B4-BE49-F238E27FC236}">
                <a16:creationId xmlns:a16="http://schemas.microsoft.com/office/drawing/2014/main" id="{8141F86E-AC4C-4B66-804C-5AE226E32238}"/>
              </a:ext>
            </a:extLst>
          </p:cNvPr>
          <p:cNvSpPr>
            <a:spLocks noGrp="1"/>
          </p:cNvSpPr>
          <p:nvPr>
            <p:ph type="body" sz="quarter" idx="12"/>
          </p:nvPr>
        </p:nvSpPr>
        <p:spPr>
          <a:xfrm>
            <a:off x="417675" y="1449570"/>
            <a:ext cx="9796589" cy="4972011"/>
          </a:xfrm>
        </p:spPr>
        <p:txBody>
          <a:bodyPr>
            <a:normAutofit fontScale="85000" lnSpcReduction="20000"/>
          </a:bodyPr>
          <a:lstStyle/>
          <a:p>
            <a:pPr marL="0" indent="0">
              <a:buNone/>
            </a:pPr>
            <a:r>
              <a:rPr lang="en-US" sz="3300" i="1" dirty="0">
                <a:latin typeface="+mn-lt"/>
              </a:rPr>
              <a:t>A recent EY survey of more than 16,200 employees globally found that more than half would consider ditching their job after the pandemic if they weren't offered enough</a:t>
            </a:r>
            <a:r>
              <a:rPr lang="en-US" sz="3300" b="1" i="1" dirty="0">
                <a:latin typeface="+mn-lt"/>
              </a:rPr>
              <a:t> </a:t>
            </a:r>
            <a:r>
              <a:rPr lang="en-US" sz="3300" i="1" dirty="0">
                <a:latin typeface="+mn-lt"/>
              </a:rPr>
              <a:t>flexibility on where and when they work.</a:t>
            </a:r>
          </a:p>
          <a:p>
            <a:pPr marL="0" indent="0">
              <a:buNone/>
            </a:pPr>
            <a:endParaRPr lang="en-US" sz="3300" dirty="0">
              <a:latin typeface="+mn-lt"/>
            </a:endParaRPr>
          </a:p>
          <a:p>
            <a:r>
              <a:rPr lang="en-US" sz="3300" dirty="0">
                <a:latin typeface="+mn-lt"/>
              </a:rPr>
              <a:t>Employers are considering:</a:t>
            </a:r>
          </a:p>
          <a:p>
            <a:pPr lvl="1"/>
            <a:r>
              <a:rPr lang="en-US" sz="3300" dirty="0">
                <a:latin typeface="+mn-lt"/>
              </a:rPr>
              <a:t>4 days work weeks </a:t>
            </a:r>
          </a:p>
          <a:p>
            <a:pPr lvl="1"/>
            <a:r>
              <a:rPr lang="en-US" sz="3300" dirty="0">
                <a:latin typeface="+mn-lt"/>
              </a:rPr>
              <a:t>Alternative work weeks</a:t>
            </a:r>
          </a:p>
          <a:p>
            <a:pPr lvl="1"/>
            <a:r>
              <a:rPr lang="en-US" sz="3300" dirty="0">
                <a:latin typeface="+mn-lt"/>
              </a:rPr>
              <a:t>Creating leniency with respect to family care</a:t>
            </a:r>
          </a:p>
          <a:p>
            <a:pPr lvl="1"/>
            <a:r>
              <a:rPr lang="en-US" sz="3300" dirty="0">
                <a:latin typeface="+mn-lt"/>
              </a:rPr>
              <a:t>Increase family and maternity/paternity leaves, including paid time</a:t>
            </a:r>
          </a:p>
          <a:p>
            <a:pPr lvl="1"/>
            <a:r>
              <a:rPr lang="en-US" sz="3300" b="0" dirty="0">
                <a:solidFill>
                  <a:srgbClr val="000000"/>
                </a:solidFill>
                <a:effectLst/>
                <a:latin typeface="+mn-lt"/>
              </a:rPr>
              <a:t>Adjusting </a:t>
            </a:r>
            <a:r>
              <a:rPr lang="en-US" sz="3300" dirty="0">
                <a:solidFill>
                  <a:srgbClr val="000000"/>
                </a:solidFill>
                <a:latin typeface="+mn-lt"/>
              </a:rPr>
              <a:t>p</a:t>
            </a:r>
            <a:r>
              <a:rPr lang="en-US" sz="3300" b="0" dirty="0">
                <a:solidFill>
                  <a:srgbClr val="000000"/>
                </a:solidFill>
                <a:effectLst/>
                <a:latin typeface="+mn-lt"/>
              </a:rPr>
              <a:t>olicies and benefits to support working caregivers</a:t>
            </a:r>
          </a:p>
          <a:p>
            <a:pPr lvl="1"/>
            <a:r>
              <a:rPr lang="en-US" sz="3300" dirty="0">
                <a:latin typeface="+mn-lt"/>
              </a:rPr>
              <a:t>On-site childcare or subsidies for childcare</a:t>
            </a:r>
          </a:p>
          <a:p>
            <a:pPr lvl="1"/>
            <a:r>
              <a:rPr lang="en-US" sz="3300" dirty="0">
                <a:latin typeface="+mn-lt"/>
              </a:rPr>
              <a:t>Pre-screened back-up childcare providers</a:t>
            </a:r>
          </a:p>
          <a:p>
            <a:endParaRPr lang="en-US" dirty="0"/>
          </a:p>
          <a:p>
            <a:endParaRPr lang="en-US" dirty="0"/>
          </a:p>
        </p:txBody>
      </p:sp>
    </p:spTree>
    <p:extLst>
      <p:ext uri="{BB962C8B-B14F-4D97-AF65-F5344CB8AC3E}">
        <p14:creationId xmlns:p14="http://schemas.microsoft.com/office/powerpoint/2010/main" val="2177728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6C046-3A6A-4798-856A-5410342A2C5A}"/>
              </a:ext>
            </a:extLst>
          </p:cNvPr>
          <p:cNvSpPr>
            <a:spLocks noGrp="1"/>
          </p:cNvSpPr>
          <p:nvPr>
            <p:ph type="title"/>
          </p:nvPr>
        </p:nvSpPr>
        <p:spPr>
          <a:xfrm>
            <a:off x="213773" y="115442"/>
            <a:ext cx="10799709" cy="1325563"/>
          </a:xfrm>
        </p:spPr>
        <p:txBody>
          <a:bodyPr/>
          <a:lstStyle/>
          <a:p>
            <a:r>
              <a:rPr lang="en-US" b="1" dirty="0">
                <a:solidFill>
                  <a:srgbClr val="23335B"/>
                </a:solidFill>
                <a:latin typeface="+mn-lt"/>
              </a:rPr>
              <a:t>The Big Three: Remote Work</a:t>
            </a:r>
            <a:endParaRPr lang="en-US" b="1" dirty="0"/>
          </a:p>
        </p:txBody>
      </p:sp>
      <p:sp>
        <p:nvSpPr>
          <p:cNvPr id="3" name="Text Placeholder 2">
            <a:extLst>
              <a:ext uri="{FF2B5EF4-FFF2-40B4-BE49-F238E27FC236}">
                <a16:creationId xmlns:a16="http://schemas.microsoft.com/office/drawing/2014/main" id="{8141F86E-AC4C-4B66-804C-5AE226E32238}"/>
              </a:ext>
            </a:extLst>
          </p:cNvPr>
          <p:cNvSpPr>
            <a:spLocks noGrp="1"/>
          </p:cNvSpPr>
          <p:nvPr>
            <p:ph type="body" sz="quarter" idx="12"/>
          </p:nvPr>
        </p:nvSpPr>
        <p:spPr>
          <a:xfrm>
            <a:off x="374026" y="1550215"/>
            <a:ext cx="9351865" cy="4813991"/>
          </a:xfrm>
        </p:spPr>
        <p:txBody>
          <a:bodyPr>
            <a:normAutofit fontScale="85000" lnSpcReduction="10000"/>
          </a:bodyPr>
          <a:lstStyle/>
          <a:p>
            <a:pPr marL="0" indent="0">
              <a:buNone/>
            </a:pPr>
            <a:r>
              <a:rPr lang="en-US" sz="3200" i="1" dirty="0"/>
              <a:t>Microsoft’s Work Trend Index found that 70% of workers want flexible remote work options to continue and 66% of companies are considering redesigning office space for hybrid work.</a:t>
            </a:r>
          </a:p>
          <a:p>
            <a:pPr marL="0" indent="0">
              <a:buNone/>
            </a:pPr>
            <a:r>
              <a:rPr lang="en-US" sz="2800" i="1" dirty="0" err="1"/>
              <a:t>Flexjobs</a:t>
            </a:r>
            <a:r>
              <a:rPr lang="en-US" sz="2800" i="1" dirty="0"/>
              <a:t> study found that 58% of responding employees want to be full-time remote post pandemic, while 39% want a hybrid environment.</a:t>
            </a:r>
          </a:p>
          <a:p>
            <a:pPr marL="0" indent="0">
              <a:buNone/>
            </a:pPr>
            <a:endParaRPr lang="en-US" dirty="0"/>
          </a:p>
          <a:p>
            <a:r>
              <a:rPr lang="en-US" dirty="0">
                <a:solidFill>
                  <a:srgbClr val="000000"/>
                </a:solidFill>
              </a:rPr>
              <a:t>T</a:t>
            </a:r>
            <a:r>
              <a:rPr lang="en-US" b="0" i="0" dirty="0">
                <a:solidFill>
                  <a:srgbClr val="000000"/>
                </a:solidFill>
                <a:effectLst/>
              </a:rPr>
              <a:t>here is “no place like home” – </a:t>
            </a:r>
            <a:r>
              <a:rPr lang="en-US" dirty="0">
                <a:solidFill>
                  <a:srgbClr val="000000"/>
                </a:solidFill>
              </a:rPr>
              <a:t>e</a:t>
            </a:r>
            <a:r>
              <a:rPr lang="en-US" dirty="0"/>
              <a:t>mployees are leaving now that they are required to return, and:</a:t>
            </a:r>
          </a:p>
          <a:p>
            <a:pPr lvl="1"/>
            <a:r>
              <a:rPr lang="en-US" sz="2400" dirty="0"/>
              <a:t>Other companies are willing to hire them from all over the globe to work from home</a:t>
            </a:r>
          </a:p>
          <a:p>
            <a:pPr lvl="1"/>
            <a:r>
              <a:rPr lang="en-US" sz="2400" b="0" i="0" dirty="0">
                <a:solidFill>
                  <a:srgbClr val="000000"/>
                </a:solidFill>
                <a:effectLst/>
              </a:rPr>
              <a:t>Gas prices are sky rocketing – some employers are considering subsidies / stipends</a:t>
            </a:r>
          </a:p>
          <a:p>
            <a:pPr marL="457200" lvl="1" indent="0">
              <a:buNone/>
            </a:pPr>
            <a:endParaRPr lang="en-US" dirty="0"/>
          </a:p>
          <a:p>
            <a:r>
              <a:rPr lang="en-US" dirty="0"/>
              <a:t>Gen Z struggled most with </a:t>
            </a:r>
          </a:p>
          <a:p>
            <a:endParaRPr lang="en-US" dirty="0">
              <a:latin typeface="+mn-lt"/>
            </a:endParaRPr>
          </a:p>
          <a:p>
            <a:endParaRPr lang="en-US" dirty="0"/>
          </a:p>
          <a:p>
            <a:endParaRPr lang="en-US" dirty="0"/>
          </a:p>
        </p:txBody>
      </p:sp>
    </p:spTree>
    <p:extLst>
      <p:ext uri="{BB962C8B-B14F-4D97-AF65-F5344CB8AC3E}">
        <p14:creationId xmlns:p14="http://schemas.microsoft.com/office/powerpoint/2010/main" val="711786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3484-58EC-4E5E-B782-1A857574AA67}"/>
              </a:ext>
            </a:extLst>
          </p:cNvPr>
          <p:cNvSpPr>
            <a:spLocks noGrp="1"/>
          </p:cNvSpPr>
          <p:nvPr>
            <p:ph type="title"/>
          </p:nvPr>
        </p:nvSpPr>
        <p:spPr>
          <a:xfrm>
            <a:off x="313314" y="103188"/>
            <a:ext cx="10799709" cy="1325563"/>
          </a:xfrm>
        </p:spPr>
        <p:txBody>
          <a:bodyPr/>
          <a:lstStyle/>
          <a:p>
            <a:r>
              <a:rPr lang="en-US" b="1" dirty="0">
                <a:solidFill>
                  <a:srgbClr val="23335B"/>
                </a:solidFill>
                <a:latin typeface="+mn-lt"/>
              </a:rPr>
              <a:t>The Big Three: Remote Work</a:t>
            </a:r>
            <a:endParaRPr lang="en-US" b="1" dirty="0">
              <a:solidFill>
                <a:srgbClr val="23335B"/>
              </a:solidFill>
            </a:endParaRPr>
          </a:p>
        </p:txBody>
      </p:sp>
      <p:sp>
        <p:nvSpPr>
          <p:cNvPr id="3" name="Text Placeholder 2">
            <a:extLst>
              <a:ext uri="{FF2B5EF4-FFF2-40B4-BE49-F238E27FC236}">
                <a16:creationId xmlns:a16="http://schemas.microsoft.com/office/drawing/2014/main" id="{105701CB-B54A-46A7-8B57-C2C3B984669B}"/>
              </a:ext>
            </a:extLst>
          </p:cNvPr>
          <p:cNvSpPr>
            <a:spLocks noGrp="1"/>
          </p:cNvSpPr>
          <p:nvPr>
            <p:ph type="body" sz="quarter" idx="12"/>
          </p:nvPr>
        </p:nvSpPr>
        <p:spPr>
          <a:xfrm>
            <a:off x="313314" y="1293669"/>
            <a:ext cx="10262650" cy="5064124"/>
          </a:xfrm>
        </p:spPr>
        <p:txBody>
          <a:bodyPr>
            <a:normAutofit lnSpcReduction="10000"/>
          </a:bodyPr>
          <a:lstStyle/>
          <a:p>
            <a:pPr marL="0" indent="0">
              <a:lnSpc>
                <a:spcPct val="120000"/>
              </a:lnSpc>
              <a:spcBef>
                <a:spcPts val="0"/>
              </a:spcBef>
              <a:buNone/>
            </a:pPr>
            <a:r>
              <a:rPr lang="en-US" b="1" u="sng" dirty="0">
                <a:solidFill>
                  <a:srgbClr val="C00000"/>
                </a:solidFill>
                <a:latin typeface="+mn-lt"/>
              </a:rPr>
              <a:t>It’s not necessarily a bad thing:</a:t>
            </a:r>
          </a:p>
          <a:p>
            <a:pPr>
              <a:lnSpc>
                <a:spcPct val="120000"/>
              </a:lnSpc>
              <a:spcBef>
                <a:spcPts val="0"/>
              </a:spcBef>
            </a:pPr>
            <a:r>
              <a:rPr lang="en-US" dirty="0">
                <a:latin typeface="+mn-lt"/>
              </a:rPr>
              <a:t>16% of companies in the world are 100% remote.</a:t>
            </a:r>
          </a:p>
          <a:p>
            <a:pPr>
              <a:lnSpc>
                <a:spcPct val="120000"/>
              </a:lnSpc>
              <a:spcBef>
                <a:spcPts val="0"/>
              </a:spcBef>
            </a:pPr>
            <a:r>
              <a:rPr lang="en-US" dirty="0">
                <a:latin typeface="+mn-lt"/>
              </a:rPr>
              <a:t>77% of remote workers say they’re more productive from home.</a:t>
            </a:r>
          </a:p>
          <a:p>
            <a:pPr>
              <a:lnSpc>
                <a:spcPct val="120000"/>
              </a:lnSpc>
              <a:spcBef>
                <a:spcPts val="0"/>
              </a:spcBef>
            </a:pPr>
            <a:r>
              <a:rPr lang="en-US" dirty="0">
                <a:latin typeface="+mn-lt"/>
              </a:rPr>
              <a:t>85% of managers believe teams with remote workers will become the new norm.</a:t>
            </a:r>
          </a:p>
          <a:p>
            <a:pPr>
              <a:lnSpc>
                <a:spcPct val="120000"/>
              </a:lnSpc>
              <a:spcBef>
                <a:spcPts val="0"/>
              </a:spcBef>
            </a:pPr>
            <a:r>
              <a:rPr lang="en-US" dirty="0">
                <a:latin typeface="+mn-lt"/>
              </a:rPr>
              <a:t>74% of workers say that having the option to work remotely would make them less likely to leave a company.</a:t>
            </a:r>
          </a:p>
          <a:p>
            <a:pPr>
              <a:lnSpc>
                <a:spcPct val="120000"/>
              </a:lnSpc>
              <a:spcBef>
                <a:spcPts val="0"/>
              </a:spcBef>
            </a:pPr>
            <a:r>
              <a:rPr lang="en-US" dirty="0">
                <a:latin typeface="+mn-lt"/>
              </a:rPr>
              <a:t>The three biggest challenges associated with remote work are unplugging after work (22%), loneliness (19%), and communication/collaboration (17%).</a:t>
            </a:r>
          </a:p>
          <a:p>
            <a:endParaRPr lang="en-US" dirty="0"/>
          </a:p>
        </p:txBody>
      </p:sp>
    </p:spTree>
    <p:extLst>
      <p:ext uri="{BB962C8B-B14F-4D97-AF65-F5344CB8AC3E}">
        <p14:creationId xmlns:p14="http://schemas.microsoft.com/office/powerpoint/2010/main" val="3119318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6C046-3A6A-4798-856A-5410342A2C5A}"/>
              </a:ext>
            </a:extLst>
          </p:cNvPr>
          <p:cNvSpPr>
            <a:spLocks noGrp="1"/>
          </p:cNvSpPr>
          <p:nvPr>
            <p:ph type="title"/>
          </p:nvPr>
        </p:nvSpPr>
        <p:spPr>
          <a:xfrm>
            <a:off x="265727" y="115442"/>
            <a:ext cx="10799709" cy="1325563"/>
          </a:xfrm>
        </p:spPr>
        <p:txBody>
          <a:bodyPr/>
          <a:lstStyle/>
          <a:p>
            <a:r>
              <a:rPr lang="en-US" b="1" dirty="0">
                <a:solidFill>
                  <a:srgbClr val="23335B"/>
                </a:solidFill>
                <a:latin typeface="+mn-lt"/>
              </a:rPr>
              <a:t>The Big Three: Remote Work</a:t>
            </a:r>
            <a:endParaRPr lang="en-US" b="1" dirty="0"/>
          </a:p>
        </p:txBody>
      </p:sp>
      <p:sp>
        <p:nvSpPr>
          <p:cNvPr id="3" name="Text Placeholder 2">
            <a:extLst>
              <a:ext uri="{FF2B5EF4-FFF2-40B4-BE49-F238E27FC236}">
                <a16:creationId xmlns:a16="http://schemas.microsoft.com/office/drawing/2014/main" id="{8141F86E-AC4C-4B66-804C-5AE226E32238}"/>
              </a:ext>
            </a:extLst>
          </p:cNvPr>
          <p:cNvSpPr>
            <a:spLocks noGrp="1"/>
          </p:cNvSpPr>
          <p:nvPr>
            <p:ph type="body" sz="quarter" idx="12"/>
          </p:nvPr>
        </p:nvSpPr>
        <p:spPr>
          <a:xfrm>
            <a:off x="379749" y="1253969"/>
            <a:ext cx="9657869" cy="4813991"/>
          </a:xfrm>
        </p:spPr>
        <p:txBody>
          <a:bodyPr>
            <a:normAutofit fontScale="92500" lnSpcReduction="20000"/>
          </a:bodyPr>
          <a:lstStyle/>
          <a:p>
            <a:pPr marL="0" indent="0">
              <a:buNone/>
            </a:pPr>
            <a:r>
              <a:rPr lang="en-US" i="1" dirty="0">
                <a:latin typeface="+mn-lt"/>
              </a:rPr>
              <a:t>At the same time, don’t assume everyone wants to be remote – </a:t>
            </a:r>
            <a:r>
              <a:rPr lang="en-US" dirty="0">
                <a:latin typeface="+mn-lt"/>
              </a:rPr>
              <a:t>Surprisingly, it was Gen Z who struggled the most with remote work. </a:t>
            </a:r>
          </a:p>
          <a:p>
            <a:pPr lvl="2">
              <a:spcBef>
                <a:spcPts val="1000"/>
              </a:spcBef>
              <a:spcAft>
                <a:spcPts val="1000"/>
              </a:spcAft>
            </a:pPr>
            <a:r>
              <a:rPr lang="en-US" sz="2800" dirty="0">
                <a:latin typeface="+mn-lt"/>
              </a:rPr>
              <a:t>They crave in-person networking options</a:t>
            </a:r>
          </a:p>
          <a:p>
            <a:pPr lvl="2">
              <a:spcBef>
                <a:spcPts val="1000"/>
              </a:spcBef>
              <a:spcAft>
                <a:spcPts val="1000"/>
              </a:spcAft>
            </a:pPr>
            <a:r>
              <a:rPr lang="en-US" sz="2800" dirty="0">
                <a:latin typeface="+mn-lt"/>
              </a:rPr>
              <a:t>They need in-person training</a:t>
            </a:r>
          </a:p>
          <a:p>
            <a:pPr lvl="2">
              <a:spcBef>
                <a:spcPts val="1000"/>
              </a:spcBef>
              <a:spcAft>
                <a:spcPts val="1000"/>
              </a:spcAft>
            </a:pPr>
            <a:r>
              <a:rPr lang="en-US" sz="2800" dirty="0">
                <a:latin typeface="+mn-lt"/>
              </a:rPr>
              <a:t>They have a greater impact of isolation from remote work</a:t>
            </a:r>
          </a:p>
          <a:p>
            <a:pPr lvl="2">
              <a:spcBef>
                <a:spcPts val="1000"/>
              </a:spcBef>
              <a:spcAft>
                <a:spcPts val="1000"/>
              </a:spcAft>
            </a:pPr>
            <a:r>
              <a:rPr lang="en-US" sz="2800" dirty="0">
                <a:latin typeface="+mn-lt"/>
              </a:rPr>
              <a:t>They have a lack of financial means to create proper workplaces at home</a:t>
            </a:r>
          </a:p>
          <a:p>
            <a:pPr lvl="2">
              <a:spcBef>
                <a:spcPts val="1000"/>
              </a:spcBef>
              <a:spcAft>
                <a:spcPts val="1000"/>
              </a:spcAft>
            </a:pPr>
            <a:r>
              <a:rPr lang="en-US" sz="2800" dirty="0">
                <a:latin typeface="+mn-lt"/>
              </a:rPr>
              <a:t>They are struggling to maintain work/life balance</a:t>
            </a:r>
          </a:p>
          <a:p>
            <a:pPr lvl="2">
              <a:spcBef>
                <a:spcPts val="1000"/>
              </a:spcBef>
              <a:spcAft>
                <a:spcPts val="1000"/>
              </a:spcAft>
            </a:pPr>
            <a:r>
              <a:rPr lang="en-US" sz="2800" dirty="0">
                <a:latin typeface="+mn-lt"/>
              </a:rPr>
              <a:t>They are feeling a lack of engagement</a:t>
            </a:r>
          </a:p>
          <a:p>
            <a:pPr lvl="2">
              <a:spcBef>
                <a:spcPts val="1000"/>
              </a:spcBef>
              <a:spcAft>
                <a:spcPts val="1000"/>
              </a:spcAft>
            </a:pPr>
            <a:r>
              <a:rPr lang="en-US" sz="2800" dirty="0">
                <a:latin typeface="+mn-lt"/>
              </a:rPr>
              <a:t>And, a loss of connections may mean loss of innovation</a:t>
            </a:r>
          </a:p>
          <a:p>
            <a:endParaRPr lang="en-US" dirty="0">
              <a:latin typeface="+mn-lt"/>
            </a:endParaRPr>
          </a:p>
          <a:p>
            <a:endParaRPr lang="en-US" dirty="0"/>
          </a:p>
          <a:p>
            <a:endParaRPr lang="en-US" dirty="0"/>
          </a:p>
        </p:txBody>
      </p:sp>
    </p:spTree>
    <p:extLst>
      <p:ext uri="{BB962C8B-B14F-4D97-AF65-F5344CB8AC3E}">
        <p14:creationId xmlns:p14="http://schemas.microsoft.com/office/powerpoint/2010/main" val="3992037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7994A-4E3E-432A-ACD6-6B13E25C6134}"/>
              </a:ext>
            </a:extLst>
          </p:cNvPr>
          <p:cNvSpPr>
            <a:spLocks noGrp="1"/>
          </p:cNvSpPr>
          <p:nvPr>
            <p:ph type="title"/>
          </p:nvPr>
        </p:nvSpPr>
        <p:spPr>
          <a:xfrm>
            <a:off x="271750" y="126134"/>
            <a:ext cx="10799709" cy="1325563"/>
          </a:xfrm>
        </p:spPr>
        <p:txBody>
          <a:bodyPr/>
          <a:lstStyle/>
          <a:p>
            <a:r>
              <a:rPr lang="en-US" b="1" dirty="0">
                <a:solidFill>
                  <a:srgbClr val="23335B"/>
                </a:solidFill>
                <a:latin typeface="+mn-lt"/>
              </a:rPr>
              <a:t>Reconsider Performance Standards</a:t>
            </a:r>
          </a:p>
        </p:txBody>
      </p:sp>
      <p:sp>
        <p:nvSpPr>
          <p:cNvPr id="3" name="Text Placeholder 2">
            <a:extLst>
              <a:ext uri="{FF2B5EF4-FFF2-40B4-BE49-F238E27FC236}">
                <a16:creationId xmlns:a16="http://schemas.microsoft.com/office/drawing/2014/main" id="{2978911D-B66D-41D4-AD0E-F8EDEC327340}"/>
              </a:ext>
            </a:extLst>
          </p:cNvPr>
          <p:cNvSpPr>
            <a:spLocks noGrp="1"/>
          </p:cNvSpPr>
          <p:nvPr>
            <p:ph type="body" sz="quarter" idx="12"/>
          </p:nvPr>
        </p:nvSpPr>
        <p:spPr>
          <a:xfrm>
            <a:off x="271750" y="1451697"/>
            <a:ext cx="9225541" cy="6107113"/>
          </a:xfrm>
        </p:spPr>
        <p:txBody>
          <a:bodyPr>
            <a:normAutofit/>
          </a:bodyPr>
          <a:lstStyle/>
          <a:p>
            <a:r>
              <a:rPr lang="en-US" b="0" i="0" dirty="0">
                <a:solidFill>
                  <a:srgbClr val="000000"/>
                </a:solidFill>
                <a:effectLst/>
                <a:latin typeface="+mn-lt"/>
              </a:rPr>
              <a:t>Employers learned from the pandemic that physical clock time doesn’t necessarily equate to productivity or creativity.</a:t>
            </a:r>
          </a:p>
          <a:p>
            <a:r>
              <a:rPr lang="en-US" dirty="0">
                <a:solidFill>
                  <a:srgbClr val="000000"/>
                </a:solidFill>
                <a:latin typeface="+mn-lt"/>
              </a:rPr>
              <a:t>Instead of valuing hours or time in the office, look critically at what really matters to the job.</a:t>
            </a:r>
            <a:endParaRPr lang="en-US" b="0" i="0" dirty="0">
              <a:solidFill>
                <a:srgbClr val="000000"/>
              </a:solidFill>
              <a:effectLst/>
              <a:latin typeface="+mn-lt"/>
            </a:endParaRPr>
          </a:p>
          <a:p>
            <a:r>
              <a:rPr lang="en-US" dirty="0">
                <a:solidFill>
                  <a:srgbClr val="000000"/>
                </a:solidFill>
                <a:latin typeface="+mn-lt"/>
              </a:rPr>
              <a:t>L</a:t>
            </a:r>
            <a:r>
              <a:rPr lang="en-US" b="0" i="0" dirty="0">
                <a:solidFill>
                  <a:srgbClr val="000000"/>
                </a:solidFill>
                <a:effectLst/>
                <a:latin typeface="+mn-lt"/>
              </a:rPr>
              <a:t>ook strategically at what success means for each role and reset goals like narrowing the scope or extending deadlines.</a:t>
            </a:r>
          </a:p>
        </p:txBody>
      </p:sp>
    </p:spTree>
    <p:extLst>
      <p:ext uri="{BB962C8B-B14F-4D97-AF65-F5344CB8AC3E}">
        <p14:creationId xmlns:p14="http://schemas.microsoft.com/office/powerpoint/2010/main" val="4259332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7994A-4E3E-432A-ACD6-6B13E25C6134}"/>
              </a:ext>
            </a:extLst>
          </p:cNvPr>
          <p:cNvSpPr>
            <a:spLocks noGrp="1"/>
          </p:cNvSpPr>
          <p:nvPr>
            <p:ph type="title"/>
          </p:nvPr>
        </p:nvSpPr>
        <p:spPr>
          <a:xfrm>
            <a:off x="417675" y="100082"/>
            <a:ext cx="10799709" cy="1325563"/>
          </a:xfrm>
        </p:spPr>
        <p:txBody>
          <a:bodyPr/>
          <a:lstStyle/>
          <a:p>
            <a:r>
              <a:rPr lang="en-US" b="1" dirty="0">
                <a:solidFill>
                  <a:srgbClr val="23335B"/>
                </a:solidFill>
                <a:latin typeface="+mn-lt"/>
              </a:rPr>
              <a:t>Addressing Attrition By Women </a:t>
            </a:r>
            <a:endParaRPr lang="en-US" b="1" dirty="0"/>
          </a:p>
        </p:txBody>
      </p:sp>
      <p:sp>
        <p:nvSpPr>
          <p:cNvPr id="3" name="Text Placeholder 2">
            <a:extLst>
              <a:ext uri="{FF2B5EF4-FFF2-40B4-BE49-F238E27FC236}">
                <a16:creationId xmlns:a16="http://schemas.microsoft.com/office/drawing/2014/main" id="{2978911D-B66D-41D4-AD0E-F8EDEC327340}"/>
              </a:ext>
            </a:extLst>
          </p:cNvPr>
          <p:cNvSpPr>
            <a:spLocks noGrp="1"/>
          </p:cNvSpPr>
          <p:nvPr>
            <p:ph type="body" sz="quarter" idx="12"/>
          </p:nvPr>
        </p:nvSpPr>
        <p:spPr>
          <a:xfrm>
            <a:off x="417675" y="1342517"/>
            <a:ext cx="9848543" cy="6107113"/>
          </a:xfrm>
        </p:spPr>
        <p:txBody>
          <a:bodyPr>
            <a:normAutofit/>
          </a:bodyPr>
          <a:lstStyle/>
          <a:p>
            <a:pPr algn="l"/>
            <a:r>
              <a:rPr lang="en-US" b="0" i="1" dirty="0">
                <a:solidFill>
                  <a:srgbClr val="000000"/>
                </a:solidFill>
                <a:effectLst/>
                <a:latin typeface="+mn-lt"/>
              </a:rPr>
              <a:t>Empower Women.</a:t>
            </a:r>
            <a:r>
              <a:rPr lang="en-US" b="0" i="0" dirty="0">
                <a:solidFill>
                  <a:srgbClr val="000000"/>
                </a:solidFill>
                <a:effectLst/>
                <a:latin typeface="+mn-lt"/>
              </a:rPr>
              <a:t> Connect female workers to female leaders. Create a forum for women leaders and employees to come together and share ideas and support each other’s efforts. Consider an on-ramp path for women returning.</a:t>
            </a:r>
          </a:p>
          <a:p>
            <a:pPr algn="l"/>
            <a:r>
              <a:rPr lang="en-US" b="0" i="1" dirty="0">
                <a:solidFill>
                  <a:srgbClr val="000000"/>
                </a:solidFill>
                <a:effectLst/>
                <a:latin typeface="+mn-lt"/>
              </a:rPr>
              <a:t>Invest in DEI Efforts.</a:t>
            </a:r>
            <a:r>
              <a:rPr lang="en-US" b="0" i="0" dirty="0">
                <a:solidFill>
                  <a:srgbClr val="000000"/>
                </a:solidFill>
                <a:effectLst/>
                <a:latin typeface="+mn-lt"/>
              </a:rPr>
              <a:t> Invest in equity efforts including unconscious bias training and have leaders speak out against gender or caregiver biases in the workplace. Perform an annual pay equity analysis to undercover and rectify wage discrepancies. </a:t>
            </a:r>
          </a:p>
          <a:p>
            <a:pPr algn="l"/>
            <a:r>
              <a:rPr lang="en-US" b="0" i="1" dirty="0">
                <a:solidFill>
                  <a:srgbClr val="000000"/>
                </a:solidFill>
                <a:effectLst/>
                <a:latin typeface="+mn-lt"/>
              </a:rPr>
              <a:t>Be Transparent and Communicate Openly.</a:t>
            </a:r>
            <a:r>
              <a:rPr lang="en-US" b="0" i="0" dirty="0">
                <a:solidFill>
                  <a:srgbClr val="000000"/>
                </a:solidFill>
                <a:effectLst/>
                <a:latin typeface="+mn-lt"/>
              </a:rPr>
              <a:t> Communicate often with women in the workforce and include women’s voices and interests in the decision-making process. Celebrate and champion women’s achievements and efforts.</a:t>
            </a:r>
          </a:p>
        </p:txBody>
      </p:sp>
    </p:spTree>
    <p:extLst>
      <p:ext uri="{BB962C8B-B14F-4D97-AF65-F5344CB8AC3E}">
        <p14:creationId xmlns:p14="http://schemas.microsoft.com/office/powerpoint/2010/main" val="377281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e chart">
            <a:extLst>
              <a:ext uri="{FF2B5EF4-FFF2-40B4-BE49-F238E27FC236}">
                <a16:creationId xmlns:a16="http://schemas.microsoft.com/office/drawing/2014/main" id="{52EBB396-DF69-4A39-9591-2F55483DA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22" y="539720"/>
            <a:ext cx="9174939" cy="59637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A4CF94-12CD-410C-B1CB-B05C9C4E7B73}"/>
              </a:ext>
            </a:extLst>
          </p:cNvPr>
          <p:cNvSpPr txBox="1"/>
          <p:nvPr/>
        </p:nvSpPr>
        <p:spPr>
          <a:xfrm>
            <a:off x="7312666" y="6201212"/>
            <a:ext cx="2835135"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U.S. Chamber of Commerce</a:t>
            </a:r>
          </a:p>
        </p:txBody>
      </p:sp>
    </p:spTree>
    <p:extLst>
      <p:ext uri="{BB962C8B-B14F-4D97-AF65-F5344CB8AC3E}">
        <p14:creationId xmlns:p14="http://schemas.microsoft.com/office/powerpoint/2010/main" val="790333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AB98-6D65-44B8-943E-4826BE9D1072}"/>
              </a:ext>
            </a:extLst>
          </p:cNvPr>
          <p:cNvSpPr>
            <a:spLocks noGrp="1"/>
          </p:cNvSpPr>
          <p:nvPr>
            <p:ph type="title"/>
          </p:nvPr>
        </p:nvSpPr>
        <p:spPr>
          <a:xfrm>
            <a:off x="302923" y="137730"/>
            <a:ext cx="10799709" cy="1325563"/>
          </a:xfrm>
        </p:spPr>
        <p:txBody>
          <a:bodyPr/>
          <a:lstStyle/>
          <a:p>
            <a:r>
              <a:rPr lang="en-US" b="1" dirty="0">
                <a:solidFill>
                  <a:srgbClr val="23335B"/>
                </a:solidFill>
                <a:latin typeface="+mn-lt"/>
              </a:rPr>
              <a:t>Tackling Mental Health</a:t>
            </a:r>
          </a:p>
        </p:txBody>
      </p:sp>
      <p:sp>
        <p:nvSpPr>
          <p:cNvPr id="4" name="Text Placeholder 3">
            <a:extLst>
              <a:ext uri="{FF2B5EF4-FFF2-40B4-BE49-F238E27FC236}">
                <a16:creationId xmlns:a16="http://schemas.microsoft.com/office/drawing/2014/main" id="{75E76074-0D0D-42B1-B003-299E9B9EFF08}"/>
              </a:ext>
            </a:extLst>
          </p:cNvPr>
          <p:cNvSpPr>
            <a:spLocks noGrp="1"/>
          </p:cNvSpPr>
          <p:nvPr>
            <p:ph type="body" sz="quarter" idx="12"/>
          </p:nvPr>
        </p:nvSpPr>
        <p:spPr>
          <a:xfrm>
            <a:off x="521132" y="1365798"/>
            <a:ext cx="6380689" cy="5148097"/>
          </a:xfrm>
        </p:spPr>
        <p:txBody>
          <a:bodyPr>
            <a:normAutofit fontScale="92500" lnSpcReduction="20000"/>
          </a:bodyPr>
          <a:lstStyle/>
          <a:p>
            <a:r>
              <a:rPr lang="en-US" dirty="0">
                <a:latin typeface="+mn-lt"/>
              </a:rPr>
              <a:t>At any one time, 1 in 6 employees within a workplace will be struggling with their mental health.</a:t>
            </a:r>
          </a:p>
          <a:p>
            <a:pPr marL="0" indent="0">
              <a:buNone/>
            </a:pPr>
            <a:endParaRPr lang="en-US" dirty="0">
              <a:latin typeface="+mn-lt"/>
            </a:endParaRPr>
          </a:p>
          <a:p>
            <a:pPr marL="228600" lvl="1"/>
            <a:r>
              <a:rPr lang="en-US" sz="2800" dirty="0">
                <a:latin typeface="+mn-lt"/>
              </a:rPr>
              <a:t>83% of employees feel emotionally drained by work</a:t>
            </a:r>
          </a:p>
          <a:p>
            <a:pPr marL="228600" lvl="1">
              <a:buNone/>
            </a:pPr>
            <a:endParaRPr lang="en-US" sz="2800" dirty="0">
              <a:latin typeface="+mn-lt"/>
            </a:endParaRPr>
          </a:p>
          <a:p>
            <a:pPr marL="228600" lvl="1"/>
            <a:r>
              <a:rPr lang="en-US" sz="2800" dirty="0">
                <a:latin typeface="+mn-lt"/>
              </a:rPr>
              <a:t>59% of employees say supervisor does not provide enough support to help them manage their stress</a:t>
            </a:r>
          </a:p>
          <a:p>
            <a:pPr marL="228600" lvl="1">
              <a:buNone/>
            </a:pPr>
            <a:endParaRPr lang="en-US" sz="2800" dirty="0">
              <a:latin typeface="+mn-lt"/>
            </a:endParaRPr>
          </a:p>
          <a:p>
            <a:pPr marL="228600" lvl="1"/>
            <a:r>
              <a:rPr lang="en-US" sz="2800" dirty="0">
                <a:latin typeface="+mn-lt"/>
              </a:rPr>
              <a:t>Less than 5% of employees strongly agreed that their employer provides a safe environment for employees who live with mental illness</a:t>
            </a:r>
          </a:p>
          <a:p>
            <a:pPr marL="457200" lvl="1" indent="0" algn="r">
              <a:buNone/>
            </a:pPr>
            <a:r>
              <a:rPr lang="en-US" sz="2800" dirty="0">
                <a:latin typeface="+mn-lt"/>
              </a:rPr>
              <a:t>--Mental Health America</a:t>
            </a:r>
          </a:p>
          <a:p>
            <a:endParaRPr lang="en-US" dirty="0"/>
          </a:p>
        </p:txBody>
      </p:sp>
      <p:pic>
        <p:nvPicPr>
          <p:cNvPr id="5122" name="Picture 2" descr="India launches MANAS, a digital platform to address mental-health">
            <a:extLst>
              <a:ext uri="{FF2B5EF4-FFF2-40B4-BE49-F238E27FC236}">
                <a16:creationId xmlns:a16="http://schemas.microsoft.com/office/drawing/2014/main" id="{0BD09D4A-964A-4407-9258-D9A5C55F0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347" y="2170318"/>
            <a:ext cx="3197435" cy="233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621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A3A1-F1D6-4EE0-8A12-7DAE7808D809}"/>
              </a:ext>
            </a:extLst>
          </p:cNvPr>
          <p:cNvSpPr>
            <a:spLocks noGrp="1"/>
          </p:cNvSpPr>
          <p:nvPr>
            <p:ph type="title"/>
          </p:nvPr>
        </p:nvSpPr>
        <p:spPr>
          <a:xfrm>
            <a:off x="354877" y="167698"/>
            <a:ext cx="10799709" cy="1325563"/>
          </a:xfrm>
        </p:spPr>
        <p:txBody>
          <a:bodyPr/>
          <a:lstStyle/>
          <a:p>
            <a:r>
              <a:rPr lang="en-US" b="1" dirty="0">
                <a:solidFill>
                  <a:srgbClr val="23335B"/>
                </a:solidFill>
                <a:latin typeface="+mn-lt"/>
              </a:rPr>
              <a:t>Tackling Mental Health</a:t>
            </a:r>
            <a:endParaRPr lang="en-US" b="1" dirty="0">
              <a:solidFill>
                <a:srgbClr val="23335B"/>
              </a:solidFill>
            </a:endParaRPr>
          </a:p>
        </p:txBody>
      </p:sp>
      <p:sp>
        <p:nvSpPr>
          <p:cNvPr id="3" name="Text Placeholder 2">
            <a:extLst>
              <a:ext uri="{FF2B5EF4-FFF2-40B4-BE49-F238E27FC236}">
                <a16:creationId xmlns:a16="http://schemas.microsoft.com/office/drawing/2014/main" id="{03905BB7-3132-436E-BDDD-8D6AA2320496}"/>
              </a:ext>
            </a:extLst>
          </p:cNvPr>
          <p:cNvSpPr>
            <a:spLocks noGrp="1"/>
          </p:cNvSpPr>
          <p:nvPr>
            <p:ph type="body" sz="quarter" idx="12"/>
          </p:nvPr>
        </p:nvSpPr>
        <p:spPr>
          <a:xfrm>
            <a:off x="484491" y="1671853"/>
            <a:ext cx="6134518" cy="3119437"/>
          </a:xfrm>
        </p:spPr>
        <p:txBody>
          <a:bodyPr/>
          <a:lstStyle/>
          <a:p>
            <a:r>
              <a:rPr lang="en-US" dirty="0">
                <a:latin typeface="+mn-lt"/>
              </a:rPr>
              <a:t>Promote employee wellbeing</a:t>
            </a:r>
          </a:p>
          <a:p>
            <a:r>
              <a:rPr lang="en-US" dirty="0">
                <a:latin typeface="+mn-lt"/>
              </a:rPr>
              <a:t>Wellness programs</a:t>
            </a:r>
          </a:p>
          <a:p>
            <a:r>
              <a:rPr lang="en-US" dirty="0">
                <a:latin typeface="+mn-lt"/>
              </a:rPr>
              <a:t>EAP access</a:t>
            </a:r>
          </a:p>
          <a:p>
            <a:r>
              <a:rPr lang="en-US" dirty="0">
                <a:latin typeface="+mn-lt"/>
              </a:rPr>
              <a:t>Alternate career tracks</a:t>
            </a:r>
          </a:p>
          <a:p>
            <a:r>
              <a:rPr lang="en-US" dirty="0">
                <a:latin typeface="+mn-lt"/>
              </a:rPr>
              <a:t>Alternate work assignments</a:t>
            </a:r>
          </a:p>
          <a:p>
            <a:r>
              <a:rPr lang="en-US" dirty="0">
                <a:latin typeface="+mn-lt"/>
              </a:rPr>
              <a:t>Promote work-life integration</a:t>
            </a:r>
          </a:p>
        </p:txBody>
      </p:sp>
    </p:spTree>
    <p:extLst>
      <p:ext uri="{BB962C8B-B14F-4D97-AF65-F5344CB8AC3E}">
        <p14:creationId xmlns:p14="http://schemas.microsoft.com/office/powerpoint/2010/main" val="2759950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7E38-7A2A-4A7F-B0EA-FBB419679EF0}"/>
              </a:ext>
            </a:extLst>
          </p:cNvPr>
          <p:cNvSpPr>
            <a:spLocks noGrp="1"/>
          </p:cNvSpPr>
          <p:nvPr>
            <p:ph type="title"/>
          </p:nvPr>
        </p:nvSpPr>
        <p:spPr>
          <a:xfrm>
            <a:off x="209405" y="84570"/>
            <a:ext cx="10799709" cy="1325563"/>
          </a:xfrm>
        </p:spPr>
        <p:txBody>
          <a:bodyPr/>
          <a:lstStyle/>
          <a:p>
            <a:r>
              <a:rPr lang="en-US" b="1" dirty="0">
                <a:solidFill>
                  <a:srgbClr val="23335B"/>
                </a:solidFill>
                <a:latin typeface="+mn-lt"/>
              </a:rPr>
              <a:t>Addressing Employee Expectations</a:t>
            </a:r>
          </a:p>
        </p:txBody>
      </p:sp>
      <p:sp>
        <p:nvSpPr>
          <p:cNvPr id="3" name="Text Placeholder 2">
            <a:extLst>
              <a:ext uri="{FF2B5EF4-FFF2-40B4-BE49-F238E27FC236}">
                <a16:creationId xmlns:a16="http://schemas.microsoft.com/office/drawing/2014/main" id="{79A92758-A59D-4FCA-89D1-C6DE7976A80A}"/>
              </a:ext>
            </a:extLst>
          </p:cNvPr>
          <p:cNvSpPr>
            <a:spLocks noGrp="1"/>
          </p:cNvSpPr>
          <p:nvPr>
            <p:ph type="body" sz="quarter" idx="12"/>
          </p:nvPr>
        </p:nvSpPr>
        <p:spPr>
          <a:xfrm>
            <a:off x="321377" y="1383711"/>
            <a:ext cx="6034723" cy="2045289"/>
          </a:xfrm>
        </p:spPr>
        <p:txBody>
          <a:bodyPr>
            <a:normAutofit/>
          </a:bodyPr>
          <a:lstStyle/>
          <a:p>
            <a:pPr marL="0" indent="0">
              <a:buNone/>
            </a:pPr>
            <a:r>
              <a:rPr lang="en-US" u="sng" dirty="0">
                <a:latin typeface="+mn-lt"/>
              </a:rPr>
              <a:t>Today’s Workforce</a:t>
            </a:r>
            <a:r>
              <a:rPr lang="en-US" dirty="0">
                <a:latin typeface="+mn-lt"/>
              </a:rPr>
              <a:t>:  Gen Z (born between 1997 and 2012) and Millennials (born between 1981 and 1995/6) make up 46% of the full-time workforce in the United States.</a:t>
            </a:r>
          </a:p>
        </p:txBody>
      </p:sp>
      <p:pic>
        <p:nvPicPr>
          <p:cNvPr id="4" name="Picture 3">
            <a:extLst>
              <a:ext uri="{FF2B5EF4-FFF2-40B4-BE49-F238E27FC236}">
                <a16:creationId xmlns:a16="http://schemas.microsoft.com/office/drawing/2014/main" id="{BCA77CD0-50BA-4E95-9105-E154999ADAD8}"/>
              </a:ext>
            </a:extLst>
          </p:cNvPr>
          <p:cNvPicPr>
            <a:picLocks noChangeAspect="1"/>
          </p:cNvPicPr>
          <p:nvPr/>
        </p:nvPicPr>
        <p:blipFill>
          <a:blip r:embed="rId3"/>
          <a:stretch>
            <a:fillRect/>
          </a:stretch>
        </p:blipFill>
        <p:spPr>
          <a:xfrm>
            <a:off x="2588471" y="4184536"/>
            <a:ext cx="5405733" cy="2262866"/>
          </a:xfrm>
          <a:prstGeom prst="rect">
            <a:avLst/>
          </a:prstGeom>
        </p:spPr>
      </p:pic>
      <p:sp>
        <p:nvSpPr>
          <p:cNvPr id="6" name="Text Placeholder 2">
            <a:extLst>
              <a:ext uri="{FF2B5EF4-FFF2-40B4-BE49-F238E27FC236}">
                <a16:creationId xmlns:a16="http://schemas.microsoft.com/office/drawing/2014/main" id="{E1F1A834-3A33-4B55-86B7-2307A6A34C32}"/>
              </a:ext>
            </a:extLst>
          </p:cNvPr>
          <p:cNvSpPr txBox="1">
            <a:spLocks/>
          </p:cNvSpPr>
          <p:nvPr/>
        </p:nvSpPr>
        <p:spPr>
          <a:xfrm>
            <a:off x="5609259" y="1542031"/>
            <a:ext cx="4451377" cy="3013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latin typeface="+mn-lt"/>
              </a:rPr>
              <a:t>41 million Boomers</a:t>
            </a:r>
          </a:p>
          <a:p>
            <a:pPr lvl="1"/>
            <a:r>
              <a:rPr lang="en-US" sz="2800" dirty="0">
                <a:latin typeface="+mn-lt"/>
              </a:rPr>
              <a:t>53 million Gen X</a:t>
            </a:r>
          </a:p>
          <a:p>
            <a:pPr lvl="1"/>
            <a:r>
              <a:rPr lang="en-US" sz="2800" dirty="0">
                <a:latin typeface="+mn-lt"/>
              </a:rPr>
              <a:t>56 million Millennials</a:t>
            </a:r>
          </a:p>
          <a:p>
            <a:pPr lvl="1"/>
            <a:r>
              <a:rPr lang="en-US" sz="2800" dirty="0">
                <a:latin typeface="+mn-lt"/>
              </a:rPr>
              <a:t>And, adding 65 million Gen Z</a:t>
            </a:r>
          </a:p>
        </p:txBody>
      </p:sp>
    </p:spTree>
    <p:extLst>
      <p:ext uri="{BB962C8B-B14F-4D97-AF65-F5344CB8AC3E}">
        <p14:creationId xmlns:p14="http://schemas.microsoft.com/office/powerpoint/2010/main" val="402640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96F1-EF1F-4837-8B7D-EDBF7D7A6B76}"/>
              </a:ext>
            </a:extLst>
          </p:cNvPr>
          <p:cNvSpPr>
            <a:spLocks noGrp="1"/>
          </p:cNvSpPr>
          <p:nvPr>
            <p:ph type="title"/>
          </p:nvPr>
        </p:nvSpPr>
        <p:spPr>
          <a:xfrm>
            <a:off x="219796" y="179594"/>
            <a:ext cx="10799709" cy="1325563"/>
          </a:xfrm>
        </p:spPr>
        <p:txBody>
          <a:bodyPr/>
          <a:lstStyle/>
          <a:p>
            <a:r>
              <a:rPr lang="en-US" b="1" dirty="0">
                <a:solidFill>
                  <a:srgbClr val="23335B"/>
                </a:solidFill>
                <a:latin typeface="+mn-lt"/>
              </a:rPr>
              <a:t>Addressing Employee Expectations</a:t>
            </a:r>
          </a:p>
        </p:txBody>
      </p:sp>
      <p:sp>
        <p:nvSpPr>
          <p:cNvPr id="3" name="Text Placeholder 2">
            <a:extLst>
              <a:ext uri="{FF2B5EF4-FFF2-40B4-BE49-F238E27FC236}">
                <a16:creationId xmlns:a16="http://schemas.microsoft.com/office/drawing/2014/main" id="{B8595395-5CEE-406B-9487-5AB76B4206C1}"/>
              </a:ext>
            </a:extLst>
          </p:cNvPr>
          <p:cNvSpPr>
            <a:spLocks noGrp="1"/>
          </p:cNvSpPr>
          <p:nvPr>
            <p:ph type="body" sz="quarter" idx="12"/>
          </p:nvPr>
        </p:nvSpPr>
        <p:spPr>
          <a:xfrm>
            <a:off x="365268" y="1480929"/>
            <a:ext cx="5370514" cy="4566580"/>
          </a:xfrm>
        </p:spPr>
        <p:txBody>
          <a:bodyPr>
            <a:normAutofit/>
          </a:bodyPr>
          <a:lstStyle/>
          <a:p>
            <a:r>
              <a:rPr lang="en-US" dirty="0">
                <a:latin typeface="+mn-lt"/>
              </a:rPr>
              <a:t>Flexibility</a:t>
            </a:r>
          </a:p>
          <a:p>
            <a:r>
              <a:rPr lang="en-US" dirty="0">
                <a:latin typeface="+mn-lt"/>
              </a:rPr>
              <a:t>Work/life balance</a:t>
            </a:r>
          </a:p>
          <a:p>
            <a:r>
              <a:rPr lang="en-US" dirty="0">
                <a:latin typeface="+mn-lt"/>
              </a:rPr>
              <a:t>Autonomy</a:t>
            </a:r>
          </a:p>
          <a:p>
            <a:r>
              <a:rPr lang="en-US" dirty="0">
                <a:latin typeface="+mn-lt"/>
              </a:rPr>
              <a:t>Work environment</a:t>
            </a:r>
          </a:p>
          <a:p>
            <a:r>
              <a:rPr lang="en-US" dirty="0">
                <a:latin typeface="+mn-lt"/>
              </a:rPr>
              <a:t>Recognition</a:t>
            </a:r>
          </a:p>
          <a:p>
            <a:r>
              <a:rPr lang="en-US" dirty="0">
                <a:latin typeface="+mn-lt"/>
              </a:rPr>
              <a:t>Transparency</a:t>
            </a:r>
          </a:p>
          <a:p>
            <a:r>
              <a:rPr lang="en-US" dirty="0">
                <a:latin typeface="+mn-lt"/>
              </a:rPr>
              <a:t>Security</a:t>
            </a:r>
          </a:p>
          <a:p>
            <a:r>
              <a:rPr lang="en-US" dirty="0">
                <a:latin typeface="+mn-lt"/>
              </a:rPr>
              <a:t>Corporate Citizenship</a:t>
            </a:r>
          </a:p>
        </p:txBody>
      </p:sp>
      <p:pic>
        <p:nvPicPr>
          <p:cNvPr id="5" name="Picture 4">
            <a:extLst>
              <a:ext uri="{FF2B5EF4-FFF2-40B4-BE49-F238E27FC236}">
                <a16:creationId xmlns:a16="http://schemas.microsoft.com/office/drawing/2014/main" id="{4B658E7E-2DCC-42FA-8D9F-A398095B8B71}"/>
              </a:ext>
            </a:extLst>
          </p:cNvPr>
          <p:cNvPicPr>
            <a:picLocks noChangeAspect="1"/>
          </p:cNvPicPr>
          <p:nvPr/>
        </p:nvPicPr>
        <p:blipFill>
          <a:blip r:embed="rId3"/>
          <a:stretch>
            <a:fillRect/>
          </a:stretch>
        </p:blipFill>
        <p:spPr>
          <a:xfrm>
            <a:off x="4412168" y="1748051"/>
            <a:ext cx="5625450" cy="3050566"/>
          </a:xfrm>
          <a:prstGeom prst="rect">
            <a:avLst/>
          </a:prstGeom>
        </p:spPr>
      </p:pic>
    </p:spTree>
    <p:extLst>
      <p:ext uri="{BB962C8B-B14F-4D97-AF65-F5344CB8AC3E}">
        <p14:creationId xmlns:p14="http://schemas.microsoft.com/office/powerpoint/2010/main" val="152038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5F0792-3F79-48EB-82AD-64E5DF17CCE7}"/>
              </a:ext>
            </a:extLst>
          </p:cNvPr>
          <p:cNvSpPr>
            <a:spLocks noGrp="1"/>
          </p:cNvSpPr>
          <p:nvPr>
            <p:ph type="title"/>
          </p:nvPr>
        </p:nvSpPr>
        <p:spPr>
          <a:xfrm>
            <a:off x="450574" y="33821"/>
            <a:ext cx="10743466" cy="1325563"/>
          </a:xfrm>
        </p:spPr>
        <p:txBody>
          <a:bodyPr/>
          <a:lstStyle/>
          <a:p>
            <a:r>
              <a:rPr lang="en-US" b="1" dirty="0">
                <a:solidFill>
                  <a:srgbClr val="23335B"/>
                </a:solidFill>
                <a:latin typeface="+mn-lt"/>
              </a:rPr>
              <a:t>Addressing Employee Expectations</a:t>
            </a:r>
            <a:endParaRPr lang="en-US" b="1" dirty="0">
              <a:solidFill>
                <a:srgbClr val="23335B"/>
              </a:solidFill>
            </a:endParaRPr>
          </a:p>
        </p:txBody>
      </p:sp>
      <p:sp>
        <p:nvSpPr>
          <p:cNvPr id="2" name="Text Placeholder 1">
            <a:extLst>
              <a:ext uri="{FF2B5EF4-FFF2-40B4-BE49-F238E27FC236}">
                <a16:creationId xmlns:a16="http://schemas.microsoft.com/office/drawing/2014/main" id="{30389616-9F71-4937-B24D-77376A272195}"/>
              </a:ext>
            </a:extLst>
          </p:cNvPr>
          <p:cNvSpPr>
            <a:spLocks noGrp="1"/>
          </p:cNvSpPr>
          <p:nvPr>
            <p:ph type="body" sz="quarter" idx="12"/>
          </p:nvPr>
        </p:nvSpPr>
        <p:spPr>
          <a:xfrm>
            <a:off x="450574" y="1184865"/>
            <a:ext cx="9256412" cy="5048388"/>
          </a:xfrm>
        </p:spPr>
        <p:txBody>
          <a:bodyPr>
            <a:normAutofit lnSpcReduction="10000"/>
          </a:bodyPr>
          <a:lstStyle/>
          <a:p>
            <a:pPr marL="0" lvl="1" indent="0">
              <a:lnSpc>
                <a:spcPct val="100000"/>
              </a:lnSpc>
              <a:spcBef>
                <a:spcPts val="0"/>
              </a:spcBef>
              <a:buNone/>
            </a:pPr>
            <a:r>
              <a:rPr lang="en-US" sz="3000" b="1" u="sng" dirty="0">
                <a:solidFill>
                  <a:srgbClr val="C00000"/>
                </a:solidFill>
                <a:latin typeface="+mn-lt"/>
              </a:rPr>
              <a:t>Corporate Responsibility:</a:t>
            </a:r>
          </a:p>
          <a:p>
            <a:pPr marL="457200" lvl="1" indent="-457200">
              <a:lnSpc>
                <a:spcPct val="100000"/>
              </a:lnSpc>
              <a:spcBef>
                <a:spcPts val="0"/>
              </a:spcBef>
            </a:pPr>
            <a:r>
              <a:rPr lang="en-US" sz="3000" dirty="0">
                <a:latin typeface="+mn-lt"/>
              </a:rPr>
              <a:t>75% of millennials would take a pay cut to work for an environmentally responsible company</a:t>
            </a:r>
          </a:p>
          <a:p>
            <a:pPr marL="457200" lvl="1" indent="-457200">
              <a:lnSpc>
                <a:spcPct val="100000"/>
              </a:lnSpc>
              <a:spcBef>
                <a:spcPts val="0"/>
              </a:spcBef>
            </a:pPr>
            <a:r>
              <a:rPr lang="en-US" sz="3000" dirty="0">
                <a:latin typeface="+mn-lt"/>
              </a:rPr>
              <a:t>30% report already leaving jobs </a:t>
            </a:r>
          </a:p>
          <a:p>
            <a:pPr marL="0" lvl="1" indent="0">
              <a:lnSpc>
                <a:spcPct val="100000"/>
              </a:lnSpc>
              <a:spcBef>
                <a:spcPts val="0"/>
              </a:spcBef>
              <a:buNone/>
            </a:pPr>
            <a:r>
              <a:rPr lang="en-US" sz="3000" dirty="0">
                <a:latin typeface="+mn-lt"/>
              </a:rPr>
              <a:t>    due to lack of a sustainability plan </a:t>
            </a:r>
          </a:p>
          <a:p>
            <a:pPr marL="457200" lvl="1" indent="-457200">
              <a:lnSpc>
                <a:spcPct val="100000"/>
              </a:lnSpc>
              <a:spcBef>
                <a:spcPts val="0"/>
              </a:spcBef>
            </a:pPr>
            <a:r>
              <a:rPr lang="en-US" sz="3000" dirty="0">
                <a:latin typeface="+mn-lt"/>
              </a:rPr>
              <a:t>Nearly half of employees </a:t>
            </a:r>
          </a:p>
          <a:p>
            <a:pPr marL="0" lvl="1" indent="0">
              <a:lnSpc>
                <a:spcPct val="100000"/>
              </a:lnSpc>
              <a:spcBef>
                <a:spcPts val="0"/>
              </a:spcBef>
              <a:buNone/>
            </a:pPr>
            <a:r>
              <a:rPr lang="en-US" sz="3000" dirty="0">
                <a:latin typeface="+mn-lt"/>
              </a:rPr>
              <a:t>    surveyed at leading tech </a:t>
            </a:r>
          </a:p>
          <a:p>
            <a:pPr marL="0" lvl="1" indent="0">
              <a:lnSpc>
                <a:spcPct val="100000"/>
              </a:lnSpc>
              <a:spcBef>
                <a:spcPts val="0"/>
              </a:spcBef>
              <a:buNone/>
            </a:pPr>
            <a:r>
              <a:rPr lang="en-US" sz="3000" dirty="0">
                <a:latin typeface="+mn-lt"/>
              </a:rPr>
              <a:t>    companies said a company’s </a:t>
            </a:r>
          </a:p>
          <a:p>
            <a:pPr marL="0" lvl="1" indent="0">
              <a:lnSpc>
                <a:spcPct val="100000"/>
              </a:lnSpc>
              <a:spcBef>
                <a:spcPts val="0"/>
              </a:spcBef>
              <a:buNone/>
            </a:pPr>
            <a:r>
              <a:rPr lang="en-US" sz="3000" dirty="0">
                <a:latin typeface="+mn-lt"/>
              </a:rPr>
              <a:t>    efforts toward climate change </a:t>
            </a:r>
          </a:p>
          <a:p>
            <a:pPr marL="0" lvl="1" indent="0">
              <a:lnSpc>
                <a:spcPct val="100000"/>
              </a:lnSpc>
              <a:spcBef>
                <a:spcPts val="0"/>
              </a:spcBef>
              <a:buNone/>
            </a:pPr>
            <a:r>
              <a:rPr lang="en-US" sz="3000" dirty="0">
                <a:latin typeface="+mn-lt"/>
              </a:rPr>
              <a:t>    would affect where they want </a:t>
            </a:r>
          </a:p>
          <a:p>
            <a:pPr marL="0" lvl="1" indent="0">
              <a:lnSpc>
                <a:spcPct val="100000"/>
              </a:lnSpc>
              <a:spcBef>
                <a:spcPts val="0"/>
              </a:spcBef>
              <a:buNone/>
            </a:pPr>
            <a:r>
              <a:rPr lang="en-US" sz="3000" dirty="0">
                <a:latin typeface="+mn-lt"/>
              </a:rPr>
              <a:t>    to work</a:t>
            </a:r>
          </a:p>
          <a:p>
            <a:pPr marL="0" lvl="1" indent="0">
              <a:lnSpc>
                <a:spcPct val="100000"/>
              </a:lnSpc>
              <a:spcBef>
                <a:spcPts val="0"/>
              </a:spcBef>
              <a:buNone/>
            </a:pPr>
            <a:endParaRPr lang="en-US" sz="4000" dirty="0">
              <a:latin typeface="+mn-lt"/>
            </a:endParaRPr>
          </a:p>
          <a:p>
            <a:pPr marL="228600" lvl="1">
              <a:lnSpc>
                <a:spcPct val="100000"/>
              </a:lnSpc>
              <a:spcBef>
                <a:spcPts val="0"/>
              </a:spcBef>
            </a:pPr>
            <a:endParaRPr lang="en-US" sz="2800" dirty="0"/>
          </a:p>
          <a:p>
            <a:pPr marL="685800" lvl="2">
              <a:lnSpc>
                <a:spcPct val="100000"/>
              </a:lnSpc>
              <a:spcBef>
                <a:spcPts val="0"/>
              </a:spcBef>
            </a:pPr>
            <a:endParaRPr lang="en-US" sz="2400" dirty="0"/>
          </a:p>
          <a:p>
            <a:endParaRPr lang="en-US" dirty="0"/>
          </a:p>
        </p:txBody>
      </p:sp>
      <p:pic>
        <p:nvPicPr>
          <p:cNvPr id="5" name="Picture 4" descr="WORK SPACES AFTER COVID 19: The Green Office by Verde Profilo">
            <a:extLst>
              <a:ext uri="{FF2B5EF4-FFF2-40B4-BE49-F238E27FC236}">
                <a16:creationId xmlns:a16="http://schemas.microsoft.com/office/drawing/2014/main" id="{E820A76B-0E7E-4A56-AC8A-6A14C4BFD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494" y="3595413"/>
            <a:ext cx="4187988" cy="220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390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9A905-A4ED-4EF8-A26D-18417514B99C}"/>
              </a:ext>
            </a:extLst>
          </p:cNvPr>
          <p:cNvSpPr>
            <a:spLocks noGrp="1"/>
          </p:cNvSpPr>
          <p:nvPr>
            <p:ph type="title"/>
          </p:nvPr>
        </p:nvSpPr>
        <p:spPr>
          <a:xfrm>
            <a:off x="250969" y="115743"/>
            <a:ext cx="10799709" cy="1325563"/>
          </a:xfrm>
        </p:spPr>
        <p:txBody>
          <a:bodyPr/>
          <a:lstStyle/>
          <a:p>
            <a:r>
              <a:rPr lang="en-US" b="1" dirty="0">
                <a:solidFill>
                  <a:srgbClr val="23335B"/>
                </a:solidFill>
                <a:latin typeface="+mn-lt"/>
              </a:rPr>
              <a:t>Addressing Employee Expectations</a:t>
            </a:r>
            <a:endParaRPr lang="en-US" b="1" dirty="0">
              <a:solidFill>
                <a:srgbClr val="23335B"/>
              </a:solidFill>
            </a:endParaRPr>
          </a:p>
        </p:txBody>
      </p:sp>
      <p:sp>
        <p:nvSpPr>
          <p:cNvPr id="3" name="Text Placeholder 2">
            <a:extLst>
              <a:ext uri="{FF2B5EF4-FFF2-40B4-BE49-F238E27FC236}">
                <a16:creationId xmlns:a16="http://schemas.microsoft.com/office/drawing/2014/main" id="{1714FB3B-B495-4D7D-9FA8-68EB2B0FDE8F}"/>
              </a:ext>
            </a:extLst>
          </p:cNvPr>
          <p:cNvSpPr>
            <a:spLocks noGrp="1"/>
          </p:cNvSpPr>
          <p:nvPr>
            <p:ph type="body" sz="quarter" idx="12"/>
          </p:nvPr>
        </p:nvSpPr>
        <p:spPr>
          <a:xfrm>
            <a:off x="468571" y="1441306"/>
            <a:ext cx="5182252" cy="4570413"/>
          </a:xfrm>
        </p:spPr>
        <p:txBody>
          <a:bodyPr>
            <a:normAutofit/>
          </a:bodyPr>
          <a:lstStyle/>
          <a:p>
            <a:pPr marL="0" indent="0">
              <a:buNone/>
            </a:pPr>
            <a:r>
              <a:rPr lang="en-US" b="1" u="sng" dirty="0">
                <a:solidFill>
                  <a:srgbClr val="C00000"/>
                </a:solidFill>
                <a:latin typeface="+mn-lt"/>
              </a:rPr>
              <a:t>Social Justice:</a:t>
            </a:r>
          </a:p>
          <a:p>
            <a:r>
              <a:rPr lang="en-US" dirty="0">
                <a:latin typeface="+mn-lt"/>
              </a:rPr>
              <a:t>Corporate behavior and compliance</a:t>
            </a:r>
          </a:p>
          <a:p>
            <a:r>
              <a:rPr lang="en-US" dirty="0">
                <a:latin typeface="+mn-lt"/>
              </a:rPr>
              <a:t>Branding</a:t>
            </a:r>
          </a:p>
          <a:p>
            <a:r>
              <a:rPr lang="en-US" dirty="0">
                <a:latin typeface="+mn-lt"/>
              </a:rPr>
              <a:t>Fair treatment for all</a:t>
            </a:r>
          </a:p>
          <a:p>
            <a:r>
              <a:rPr lang="en-US" dirty="0">
                <a:latin typeface="+mn-lt"/>
              </a:rPr>
              <a:t>Corporate positions on political and social justice issues – BLM, #Metoo, gun violence, Russia’s invasion of the Ukraine</a:t>
            </a:r>
          </a:p>
          <a:p>
            <a:pPr marL="0" indent="0">
              <a:buNone/>
            </a:pPr>
            <a:endParaRPr lang="en-US" dirty="0"/>
          </a:p>
          <a:p>
            <a:endParaRPr lang="en-US" dirty="0"/>
          </a:p>
        </p:txBody>
      </p:sp>
      <p:pic>
        <p:nvPicPr>
          <p:cNvPr id="5" name="Picture 2" descr="On the meaning of social justice – Culture for solidarity">
            <a:extLst>
              <a:ext uri="{FF2B5EF4-FFF2-40B4-BE49-F238E27FC236}">
                <a16:creationId xmlns:a16="http://schemas.microsoft.com/office/drawing/2014/main" id="{AB261838-82F5-4CEE-B4E7-2DBCCB857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823" y="1869038"/>
            <a:ext cx="4412935" cy="3298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049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F9D8-13EB-4680-8BC6-A4501C1B1B09}"/>
              </a:ext>
            </a:extLst>
          </p:cNvPr>
          <p:cNvSpPr>
            <a:spLocks noGrp="1"/>
          </p:cNvSpPr>
          <p:nvPr>
            <p:ph type="title"/>
          </p:nvPr>
        </p:nvSpPr>
        <p:spPr>
          <a:xfrm>
            <a:off x="118054" y="0"/>
            <a:ext cx="10799709" cy="1325563"/>
          </a:xfrm>
        </p:spPr>
        <p:txBody>
          <a:bodyPr/>
          <a:lstStyle/>
          <a:p>
            <a:r>
              <a:rPr lang="en-US" b="1" dirty="0">
                <a:solidFill>
                  <a:srgbClr val="23335B"/>
                </a:solidFill>
                <a:latin typeface="+mn-lt"/>
              </a:rPr>
              <a:t>Using Technology to Your Advantage</a:t>
            </a:r>
          </a:p>
        </p:txBody>
      </p:sp>
      <p:sp>
        <p:nvSpPr>
          <p:cNvPr id="3" name="Text Placeholder 2">
            <a:extLst>
              <a:ext uri="{FF2B5EF4-FFF2-40B4-BE49-F238E27FC236}">
                <a16:creationId xmlns:a16="http://schemas.microsoft.com/office/drawing/2014/main" id="{0FA6892E-C726-4E9C-BCB7-046B709FE5F2}"/>
              </a:ext>
            </a:extLst>
          </p:cNvPr>
          <p:cNvSpPr>
            <a:spLocks noGrp="1"/>
          </p:cNvSpPr>
          <p:nvPr>
            <p:ph type="body" sz="quarter" idx="12"/>
          </p:nvPr>
        </p:nvSpPr>
        <p:spPr>
          <a:xfrm>
            <a:off x="488327" y="1222233"/>
            <a:ext cx="6816481" cy="5421045"/>
          </a:xfrm>
        </p:spPr>
        <p:txBody>
          <a:bodyPr>
            <a:normAutofit lnSpcReduction="10000"/>
          </a:bodyPr>
          <a:lstStyle/>
          <a:p>
            <a:pPr marL="0" indent="0">
              <a:buNone/>
            </a:pPr>
            <a:r>
              <a:rPr lang="en-US" b="1" u="sng" dirty="0">
                <a:solidFill>
                  <a:srgbClr val="C00000"/>
                </a:solidFill>
                <a:latin typeface="+mn-lt"/>
              </a:rPr>
              <a:t>Technology has changed the workplace, you might as well embrace it:</a:t>
            </a:r>
          </a:p>
          <a:p>
            <a:r>
              <a:rPr lang="en-US" dirty="0">
                <a:latin typeface="+mn-lt"/>
              </a:rPr>
              <a:t>On the rise for decades</a:t>
            </a:r>
          </a:p>
          <a:p>
            <a:r>
              <a:rPr lang="en-US" dirty="0">
                <a:latin typeface="+mn-lt"/>
              </a:rPr>
              <a:t>Intense accelerations w/ COVID</a:t>
            </a:r>
            <a:r>
              <a:rPr lang="en-US" sz="2800" dirty="0">
                <a:latin typeface="+mn-lt"/>
              </a:rPr>
              <a:t> - Zoom phenomena</a:t>
            </a:r>
          </a:p>
          <a:p>
            <a:r>
              <a:rPr lang="en-US" dirty="0">
                <a:latin typeface="+mn-lt"/>
              </a:rPr>
              <a:t>Employees are attracted to sophisticated tech</a:t>
            </a:r>
          </a:p>
          <a:p>
            <a:r>
              <a:rPr lang="en-US" dirty="0">
                <a:latin typeface="+mn-lt"/>
              </a:rPr>
              <a:t>It can create that connectively </a:t>
            </a:r>
            <a:r>
              <a:rPr lang="en-US" dirty="0" err="1">
                <a:latin typeface="+mn-lt"/>
              </a:rPr>
              <a:t>ees</a:t>
            </a:r>
            <a:r>
              <a:rPr lang="en-US" dirty="0">
                <a:latin typeface="+mn-lt"/>
              </a:rPr>
              <a:t> crave</a:t>
            </a:r>
          </a:p>
          <a:p>
            <a:r>
              <a:rPr lang="en-US" dirty="0">
                <a:latin typeface="+mn-lt"/>
              </a:rPr>
              <a:t>It can help overcome other concerns – wage-hour</a:t>
            </a:r>
          </a:p>
          <a:p>
            <a:r>
              <a:rPr lang="en-US" b="0" i="0" dirty="0">
                <a:solidFill>
                  <a:srgbClr val="000000"/>
                </a:solidFill>
                <a:effectLst/>
                <a:latin typeface="+mn-lt"/>
              </a:rPr>
              <a:t>Look for opportunities to develop your own tech-driven systems.</a:t>
            </a:r>
          </a:p>
          <a:p>
            <a:endParaRPr lang="en-US" dirty="0">
              <a:latin typeface="+mn-lt"/>
            </a:endParaRPr>
          </a:p>
        </p:txBody>
      </p:sp>
      <p:pic>
        <p:nvPicPr>
          <p:cNvPr id="5" name="Picture 4" descr="A picture containing text, clipart&#10;&#10;Description automatically generated">
            <a:extLst>
              <a:ext uri="{FF2B5EF4-FFF2-40B4-BE49-F238E27FC236}">
                <a16:creationId xmlns:a16="http://schemas.microsoft.com/office/drawing/2014/main" id="{D71801E3-A525-4883-A698-202C056E92ED}"/>
              </a:ext>
            </a:extLst>
          </p:cNvPr>
          <p:cNvPicPr>
            <a:picLocks noChangeAspect="1"/>
          </p:cNvPicPr>
          <p:nvPr/>
        </p:nvPicPr>
        <p:blipFill rotWithShape="1">
          <a:blip r:embed="rId2">
            <a:extLst>
              <a:ext uri="{28A0092B-C50C-407E-A947-70E740481C1C}">
                <a14:useLocalDpi xmlns:a14="http://schemas.microsoft.com/office/drawing/2010/main" val="0"/>
              </a:ext>
            </a:extLst>
          </a:blip>
          <a:srcRect l="17437" r="14477"/>
          <a:stretch/>
        </p:blipFill>
        <p:spPr>
          <a:xfrm>
            <a:off x="7448036" y="2383607"/>
            <a:ext cx="2500529" cy="2331222"/>
          </a:xfrm>
          <a:prstGeom prst="rect">
            <a:avLst/>
          </a:prstGeom>
        </p:spPr>
      </p:pic>
    </p:spTree>
    <p:extLst>
      <p:ext uri="{BB962C8B-B14F-4D97-AF65-F5344CB8AC3E}">
        <p14:creationId xmlns:p14="http://schemas.microsoft.com/office/powerpoint/2010/main" val="3354558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F9D8-13EB-4680-8BC6-A4501C1B1B09}"/>
              </a:ext>
            </a:extLst>
          </p:cNvPr>
          <p:cNvSpPr>
            <a:spLocks noGrp="1"/>
          </p:cNvSpPr>
          <p:nvPr>
            <p:ph type="title"/>
          </p:nvPr>
        </p:nvSpPr>
        <p:spPr>
          <a:xfrm>
            <a:off x="324817" y="0"/>
            <a:ext cx="10799709" cy="1325563"/>
          </a:xfrm>
        </p:spPr>
        <p:txBody>
          <a:bodyPr/>
          <a:lstStyle/>
          <a:p>
            <a:r>
              <a:rPr lang="en-US" b="1" dirty="0">
                <a:solidFill>
                  <a:srgbClr val="23335B"/>
                </a:solidFill>
                <a:latin typeface="+mn-lt"/>
              </a:rPr>
              <a:t>Final Takeaways</a:t>
            </a:r>
          </a:p>
        </p:txBody>
      </p:sp>
      <p:sp>
        <p:nvSpPr>
          <p:cNvPr id="3" name="Text Placeholder 2">
            <a:extLst>
              <a:ext uri="{FF2B5EF4-FFF2-40B4-BE49-F238E27FC236}">
                <a16:creationId xmlns:a16="http://schemas.microsoft.com/office/drawing/2014/main" id="{0FA6892E-C726-4E9C-BCB7-046B709FE5F2}"/>
              </a:ext>
            </a:extLst>
          </p:cNvPr>
          <p:cNvSpPr>
            <a:spLocks noGrp="1"/>
          </p:cNvSpPr>
          <p:nvPr>
            <p:ph type="body" sz="quarter" idx="12"/>
          </p:nvPr>
        </p:nvSpPr>
        <p:spPr>
          <a:xfrm>
            <a:off x="324818" y="1112299"/>
            <a:ext cx="9380292" cy="5443611"/>
          </a:xfrm>
        </p:spPr>
        <p:txBody>
          <a:bodyPr>
            <a:normAutofit fontScale="92500"/>
          </a:bodyPr>
          <a:lstStyle/>
          <a:p>
            <a:r>
              <a:rPr lang="en-US" dirty="0">
                <a:latin typeface="+mn-lt"/>
              </a:rPr>
              <a:t>Recruit aggressively, creatively, and strategically</a:t>
            </a:r>
          </a:p>
          <a:p>
            <a:r>
              <a:rPr lang="en-US" dirty="0">
                <a:latin typeface="+mn-lt"/>
              </a:rPr>
              <a:t>Make yourself competitive – consider pay, benefits, flexibility, remote work and how you sell yourself</a:t>
            </a:r>
          </a:p>
          <a:p>
            <a:r>
              <a:rPr lang="en-US" dirty="0">
                <a:latin typeface="+mn-lt"/>
              </a:rPr>
              <a:t>Embrace your workforce – it’s not you vs. them anymore</a:t>
            </a:r>
          </a:p>
          <a:p>
            <a:r>
              <a:rPr lang="en-US" dirty="0">
                <a:latin typeface="+mn-lt"/>
              </a:rPr>
              <a:t>Evaluate your culture – talk to your employees</a:t>
            </a:r>
          </a:p>
          <a:p>
            <a:r>
              <a:rPr lang="en-US" dirty="0">
                <a:latin typeface="+mn-lt"/>
              </a:rPr>
              <a:t>Find out where you are winning and where you can improve</a:t>
            </a:r>
          </a:p>
          <a:p>
            <a:r>
              <a:rPr lang="en-US" dirty="0">
                <a:latin typeface="+mn-lt"/>
              </a:rPr>
              <a:t>Consider today’s employee’s expectations – remote work, flexibility and corporate citizenship</a:t>
            </a:r>
          </a:p>
          <a:p>
            <a:r>
              <a:rPr lang="en-US" dirty="0">
                <a:latin typeface="+mn-lt"/>
              </a:rPr>
              <a:t>Compare that to what your actual needs are in today’s workplace, not what you have traditionally though your business needs are</a:t>
            </a:r>
          </a:p>
          <a:p>
            <a:r>
              <a:rPr lang="en-US" dirty="0">
                <a:latin typeface="+mn-lt"/>
              </a:rPr>
              <a:t>Proactively address burn out and mental health issues </a:t>
            </a:r>
          </a:p>
          <a:p>
            <a:r>
              <a:rPr lang="en-US" dirty="0">
                <a:latin typeface="+mn-lt"/>
              </a:rPr>
              <a:t>Use technology to your advantage</a:t>
            </a:r>
          </a:p>
        </p:txBody>
      </p:sp>
    </p:spTree>
    <p:extLst>
      <p:ext uri="{BB962C8B-B14F-4D97-AF65-F5344CB8AC3E}">
        <p14:creationId xmlns:p14="http://schemas.microsoft.com/office/powerpoint/2010/main" val="2942814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catter chart&#10;&#10;Description automatically generated with medium confidence">
            <a:extLst>
              <a:ext uri="{FF2B5EF4-FFF2-40B4-BE49-F238E27FC236}">
                <a16:creationId xmlns:a16="http://schemas.microsoft.com/office/drawing/2014/main" id="{DCB27D12-140F-416B-B258-FD5CC7B284DF}"/>
              </a:ext>
            </a:extLst>
          </p:cNvPr>
          <p:cNvPicPr>
            <a:picLocks noChangeAspect="1"/>
          </p:cNvPicPr>
          <p:nvPr/>
        </p:nvPicPr>
        <p:blipFill rotWithShape="1">
          <a:blip r:embed="rId2">
            <a:extLst>
              <a:ext uri="{28A0092B-C50C-407E-A947-70E740481C1C}">
                <a14:useLocalDpi xmlns:a14="http://schemas.microsoft.com/office/drawing/2010/main" val="0"/>
              </a:ext>
            </a:extLst>
          </a:blip>
          <a:srcRect l="19951" t="4391" r="22454" b="10800"/>
          <a:stretch/>
        </p:blipFill>
        <p:spPr>
          <a:xfrm>
            <a:off x="3516213" y="1613777"/>
            <a:ext cx="3071624" cy="4750168"/>
          </a:xfrm>
          <a:prstGeom prst="rect">
            <a:avLst/>
          </a:prstGeom>
        </p:spPr>
      </p:pic>
      <p:sp>
        <p:nvSpPr>
          <p:cNvPr id="2" name="Title 1">
            <a:extLst>
              <a:ext uri="{FF2B5EF4-FFF2-40B4-BE49-F238E27FC236}">
                <a16:creationId xmlns:a16="http://schemas.microsoft.com/office/drawing/2014/main" id="{9F182439-98D2-41EB-A17E-B3EEEB42B3F3}"/>
              </a:ext>
            </a:extLst>
          </p:cNvPr>
          <p:cNvSpPr>
            <a:spLocks noGrp="1"/>
          </p:cNvSpPr>
          <p:nvPr>
            <p:ph type="title"/>
          </p:nvPr>
        </p:nvSpPr>
        <p:spPr>
          <a:xfrm>
            <a:off x="3758941" y="256310"/>
            <a:ext cx="3226323" cy="1556142"/>
          </a:xfrm>
        </p:spPr>
        <p:txBody>
          <a:bodyPr/>
          <a:lstStyle/>
          <a:p>
            <a:r>
              <a:rPr lang="en-US" b="1" dirty="0">
                <a:solidFill>
                  <a:srgbClr val="23335B"/>
                </a:solidFill>
                <a:latin typeface="+mn-lt"/>
              </a:rPr>
              <a:t>Questions?</a:t>
            </a:r>
          </a:p>
        </p:txBody>
      </p:sp>
    </p:spTree>
    <p:extLst>
      <p:ext uri="{BB962C8B-B14F-4D97-AF65-F5344CB8AC3E}">
        <p14:creationId xmlns:p14="http://schemas.microsoft.com/office/powerpoint/2010/main" val="3391275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white building with a dome&#10;&#10;Description automatically generated with low confidence">
            <a:extLst>
              <a:ext uri="{FF2B5EF4-FFF2-40B4-BE49-F238E27FC236}">
                <a16:creationId xmlns:a16="http://schemas.microsoft.com/office/drawing/2014/main" id="{E9C342A8-BC3C-BD40-8C53-F6493893410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FA3B4820-CBF3-48F9-B956-441C6AAFC4DC}"/>
              </a:ext>
            </a:extLst>
          </p:cNvPr>
          <p:cNvSpPr>
            <a:spLocks noGrp="1"/>
          </p:cNvSpPr>
          <p:nvPr>
            <p:ph type="title"/>
          </p:nvPr>
        </p:nvSpPr>
        <p:spPr>
          <a:xfrm>
            <a:off x="4353111" y="1274619"/>
            <a:ext cx="3226323" cy="1556142"/>
          </a:xfrm>
        </p:spPr>
        <p:txBody>
          <a:bodyPr/>
          <a:lstStyle/>
          <a:p>
            <a:r>
              <a:rPr lang="en-US" b="1" dirty="0">
                <a:solidFill>
                  <a:srgbClr val="23335B"/>
                </a:solidFill>
                <a:latin typeface="+mn-lt"/>
              </a:rPr>
              <a:t>Thank You</a:t>
            </a:r>
          </a:p>
        </p:txBody>
      </p:sp>
      <p:sp>
        <p:nvSpPr>
          <p:cNvPr id="6" name="TextBox 5">
            <a:extLst>
              <a:ext uri="{FF2B5EF4-FFF2-40B4-BE49-F238E27FC236}">
                <a16:creationId xmlns:a16="http://schemas.microsoft.com/office/drawing/2014/main" id="{BBE1ACDA-8DA0-4EE1-8ACE-447E77074865}"/>
              </a:ext>
            </a:extLst>
          </p:cNvPr>
          <p:cNvSpPr txBox="1"/>
          <p:nvPr/>
        </p:nvSpPr>
        <p:spPr>
          <a:xfrm>
            <a:off x="2625595" y="3092221"/>
            <a:ext cx="6681353" cy="2554545"/>
          </a:xfrm>
          <a:prstGeom prst="rect">
            <a:avLst/>
          </a:prstGeom>
          <a:noFill/>
        </p:spPr>
        <p:txBody>
          <a:bodyPr wrap="square" rtlCol="0">
            <a:spAutoFit/>
          </a:bodyPr>
          <a:lstStyle/>
          <a:p>
            <a:pPr algn="ctr"/>
            <a:endParaRPr lang="en-US" sz="3200" dirty="0">
              <a:solidFill>
                <a:schemeClr val="accent1">
                  <a:lumMod val="50000"/>
                </a:schemeClr>
              </a:solidFill>
            </a:endParaRPr>
          </a:p>
          <a:p>
            <a:pPr algn="ctr"/>
            <a:r>
              <a:rPr lang="en-US" sz="3200" dirty="0">
                <a:solidFill>
                  <a:schemeClr val="accent1">
                    <a:lumMod val="50000"/>
                  </a:schemeClr>
                </a:solidFill>
              </a:rPr>
              <a:t>Gregory Blueford</a:t>
            </a:r>
          </a:p>
          <a:p>
            <a:pPr algn="ctr"/>
            <a:r>
              <a:rPr lang="en-US" sz="3200" dirty="0">
                <a:solidFill>
                  <a:schemeClr val="accent1">
                    <a:lumMod val="50000"/>
                  </a:schemeClr>
                </a:solidFill>
              </a:rPr>
              <a:t>Associate, Fisher Phillips</a:t>
            </a:r>
          </a:p>
          <a:p>
            <a:pPr algn="ctr"/>
            <a:r>
              <a:rPr lang="en-US" sz="3200" dirty="0">
                <a:solidFill>
                  <a:schemeClr val="accent1">
                    <a:lumMod val="50000"/>
                  </a:schemeClr>
                </a:solidFill>
                <a:hlinkClick r:id="rId3"/>
              </a:rPr>
              <a:t>gblueford@fisherphillips.com</a:t>
            </a:r>
            <a:endParaRPr lang="en-US" sz="3200" dirty="0">
              <a:solidFill>
                <a:schemeClr val="accent1">
                  <a:lumMod val="50000"/>
                </a:schemeClr>
              </a:solidFill>
            </a:endParaRPr>
          </a:p>
          <a:p>
            <a:pPr algn="ctr"/>
            <a:r>
              <a:rPr lang="en-US" sz="3200" dirty="0">
                <a:solidFill>
                  <a:schemeClr val="accent1">
                    <a:lumMod val="50000"/>
                  </a:schemeClr>
                </a:solidFill>
              </a:rPr>
              <a:t>916.210.0372 </a:t>
            </a:r>
          </a:p>
        </p:txBody>
      </p:sp>
    </p:spTree>
    <p:extLst>
      <p:ext uri="{BB962C8B-B14F-4D97-AF65-F5344CB8AC3E}">
        <p14:creationId xmlns:p14="http://schemas.microsoft.com/office/powerpoint/2010/main" val="401861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15F7D3-A224-4DBE-B182-3F16E5BA415A}"/>
              </a:ext>
            </a:extLst>
          </p:cNvPr>
          <p:cNvPicPr>
            <a:picLocks noChangeAspect="1"/>
          </p:cNvPicPr>
          <p:nvPr/>
        </p:nvPicPr>
        <p:blipFill rotWithShape="1">
          <a:blip r:embed="rId3"/>
          <a:srcRect l="4466" t="41722" r="4691" b="24495"/>
          <a:stretch/>
        </p:blipFill>
        <p:spPr>
          <a:xfrm>
            <a:off x="185167" y="201201"/>
            <a:ext cx="10165055" cy="2126363"/>
          </a:xfrm>
          <a:prstGeom prst="rect">
            <a:avLst/>
          </a:prstGeom>
        </p:spPr>
      </p:pic>
      <p:pic>
        <p:nvPicPr>
          <p:cNvPr id="8" name="Picture 7">
            <a:extLst>
              <a:ext uri="{FF2B5EF4-FFF2-40B4-BE49-F238E27FC236}">
                <a16:creationId xmlns:a16="http://schemas.microsoft.com/office/drawing/2014/main" id="{E7AB4DAE-54C4-45FD-84E5-5D868C2F8709}"/>
              </a:ext>
            </a:extLst>
          </p:cNvPr>
          <p:cNvPicPr>
            <a:picLocks noChangeAspect="1"/>
          </p:cNvPicPr>
          <p:nvPr/>
        </p:nvPicPr>
        <p:blipFill rotWithShape="1">
          <a:blip r:embed="rId4"/>
          <a:srcRect l="7550" t="30262" r="68640" b="24494"/>
          <a:stretch/>
        </p:blipFill>
        <p:spPr>
          <a:xfrm>
            <a:off x="6909465" y="2573608"/>
            <a:ext cx="3003462" cy="3210328"/>
          </a:xfrm>
          <a:prstGeom prst="rect">
            <a:avLst/>
          </a:prstGeom>
        </p:spPr>
      </p:pic>
      <p:pic>
        <p:nvPicPr>
          <p:cNvPr id="10" name="Picture 9" descr="A picture containing text, businesscard, clipart&#10;&#10;Description automatically generated">
            <a:extLst>
              <a:ext uri="{FF2B5EF4-FFF2-40B4-BE49-F238E27FC236}">
                <a16:creationId xmlns:a16="http://schemas.microsoft.com/office/drawing/2014/main" id="{52D2127F-910D-4101-BF8F-E0E8496B8FBA}"/>
              </a:ext>
            </a:extLst>
          </p:cNvPr>
          <p:cNvPicPr>
            <a:picLocks noChangeAspect="1"/>
          </p:cNvPicPr>
          <p:nvPr/>
        </p:nvPicPr>
        <p:blipFill rotWithShape="1">
          <a:blip r:embed="rId5">
            <a:extLst>
              <a:ext uri="{28A0092B-C50C-407E-A947-70E740481C1C}">
                <a14:useLocalDpi xmlns:a14="http://schemas.microsoft.com/office/drawing/2010/main" val="0"/>
              </a:ext>
            </a:extLst>
          </a:blip>
          <a:srcRect l="4934" t="6683" r="12582" b="8634"/>
          <a:stretch/>
        </p:blipFill>
        <p:spPr>
          <a:xfrm>
            <a:off x="185167" y="2327564"/>
            <a:ext cx="1741601" cy="1844655"/>
          </a:xfrm>
          <a:prstGeom prst="rect">
            <a:avLst/>
          </a:prstGeom>
        </p:spPr>
      </p:pic>
      <p:sp>
        <p:nvSpPr>
          <p:cNvPr id="11" name="TextBox 10">
            <a:extLst>
              <a:ext uri="{FF2B5EF4-FFF2-40B4-BE49-F238E27FC236}">
                <a16:creationId xmlns:a16="http://schemas.microsoft.com/office/drawing/2014/main" id="{2B4724D6-EFF4-4731-90FF-850201218703}"/>
              </a:ext>
            </a:extLst>
          </p:cNvPr>
          <p:cNvSpPr txBox="1"/>
          <p:nvPr/>
        </p:nvSpPr>
        <p:spPr>
          <a:xfrm>
            <a:off x="2026228" y="2355291"/>
            <a:ext cx="4783777" cy="3539430"/>
          </a:xfrm>
          <a:prstGeom prst="rect">
            <a:avLst/>
          </a:prstGeom>
          <a:noFill/>
        </p:spPr>
        <p:txBody>
          <a:bodyPr wrap="square" rtlCol="0">
            <a:spAutoFit/>
          </a:bodyPr>
          <a:lstStyle/>
          <a:p>
            <a:r>
              <a:rPr lang="en-US" sz="2800" b="0" i="0" dirty="0">
                <a:solidFill>
                  <a:srgbClr val="000000"/>
                </a:solidFill>
                <a:effectLst/>
              </a:rPr>
              <a:t>94% of employers reported that they have experienced more difficulty than normal in retaining and recruiting workers in 2021, with more than half (53%) reporting “severe” difficulty compared to normal times.</a:t>
            </a:r>
            <a:endParaRPr lang="en-US" sz="2800" dirty="0"/>
          </a:p>
        </p:txBody>
      </p:sp>
    </p:spTree>
    <p:extLst>
      <p:ext uri="{BB962C8B-B14F-4D97-AF65-F5344CB8AC3E}">
        <p14:creationId xmlns:p14="http://schemas.microsoft.com/office/powerpoint/2010/main" val="81303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F7C03-4654-432B-94CA-DAD5E5759431}"/>
              </a:ext>
            </a:extLst>
          </p:cNvPr>
          <p:cNvSpPr>
            <a:spLocks noGrp="1"/>
          </p:cNvSpPr>
          <p:nvPr>
            <p:ph type="title"/>
          </p:nvPr>
        </p:nvSpPr>
        <p:spPr>
          <a:xfrm>
            <a:off x="273627" y="180109"/>
            <a:ext cx="10799709" cy="1325563"/>
          </a:xfrm>
        </p:spPr>
        <p:txBody>
          <a:bodyPr/>
          <a:lstStyle/>
          <a:p>
            <a:r>
              <a:rPr lang="en-US" b="1" dirty="0">
                <a:solidFill>
                  <a:srgbClr val="23335B"/>
                </a:solidFill>
                <a:latin typeface="+mn-lt"/>
              </a:rPr>
              <a:t>The Problem – </a:t>
            </a:r>
            <a:br>
              <a:rPr lang="en-US" b="1" dirty="0">
                <a:solidFill>
                  <a:srgbClr val="23335B"/>
                </a:solidFill>
                <a:latin typeface="+mn-lt"/>
              </a:rPr>
            </a:br>
            <a:r>
              <a:rPr lang="en-US" b="1" dirty="0">
                <a:solidFill>
                  <a:srgbClr val="23335B"/>
                </a:solidFill>
                <a:latin typeface="+mn-lt"/>
              </a:rPr>
              <a:t>	</a:t>
            </a:r>
            <a:r>
              <a:rPr lang="en-US" b="1" i="1" dirty="0">
                <a:solidFill>
                  <a:srgbClr val="23335B"/>
                </a:solidFill>
                <a:latin typeface="+mn-lt"/>
              </a:rPr>
              <a:t>The Great Employee Resignation</a:t>
            </a:r>
            <a:endParaRPr lang="en-US" b="1" i="1" dirty="0"/>
          </a:p>
        </p:txBody>
      </p:sp>
      <p:sp>
        <p:nvSpPr>
          <p:cNvPr id="3" name="Text Placeholder 2">
            <a:extLst>
              <a:ext uri="{FF2B5EF4-FFF2-40B4-BE49-F238E27FC236}">
                <a16:creationId xmlns:a16="http://schemas.microsoft.com/office/drawing/2014/main" id="{C550EFBD-02E2-43F3-86FD-FBCAA67C9DB1}"/>
              </a:ext>
            </a:extLst>
          </p:cNvPr>
          <p:cNvSpPr>
            <a:spLocks noGrp="1"/>
          </p:cNvSpPr>
          <p:nvPr>
            <p:ph type="body" sz="quarter" idx="12"/>
          </p:nvPr>
        </p:nvSpPr>
        <p:spPr>
          <a:xfrm>
            <a:off x="273627" y="1832264"/>
            <a:ext cx="10034155" cy="4585854"/>
          </a:xfrm>
        </p:spPr>
        <p:txBody>
          <a:bodyPr>
            <a:normAutofit/>
          </a:bodyPr>
          <a:lstStyle/>
          <a:p>
            <a:pPr marL="0" indent="0">
              <a:buNone/>
            </a:pPr>
            <a:r>
              <a:rPr lang="en-US" sz="3200" b="1" u="sng" dirty="0">
                <a:solidFill>
                  <a:srgbClr val="C00000"/>
                </a:solidFill>
                <a:latin typeface="+mn-lt"/>
              </a:rPr>
              <a:t>Some statistics</a:t>
            </a:r>
          </a:p>
          <a:p>
            <a:r>
              <a:rPr lang="en-US" sz="3200" dirty="0">
                <a:latin typeface="+mn-lt"/>
              </a:rPr>
              <a:t>September 2021: 4.4 million workers quit their jobs</a:t>
            </a:r>
          </a:p>
          <a:p>
            <a:r>
              <a:rPr lang="en-US" sz="3200" dirty="0">
                <a:latin typeface="+mn-lt"/>
              </a:rPr>
              <a:t>November 2021: 4.5 million workers quit their jobs</a:t>
            </a:r>
          </a:p>
          <a:p>
            <a:r>
              <a:rPr lang="en-US" sz="3200" dirty="0">
                <a:latin typeface="+mn-lt"/>
              </a:rPr>
              <a:t>December 2021: another 4.3 million workers quit their jobs (about 3 percent of the workforce)</a:t>
            </a:r>
          </a:p>
        </p:txBody>
      </p:sp>
    </p:spTree>
    <p:extLst>
      <p:ext uri="{BB962C8B-B14F-4D97-AF65-F5344CB8AC3E}">
        <p14:creationId xmlns:p14="http://schemas.microsoft.com/office/powerpoint/2010/main" val="1111479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3024AD-18BB-4ADF-8B2E-2ED7B4C445AE}"/>
              </a:ext>
            </a:extLst>
          </p:cNvPr>
          <p:cNvPicPr>
            <a:picLocks noChangeAspect="1"/>
          </p:cNvPicPr>
          <p:nvPr/>
        </p:nvPicPr>
        <p:blipFill rotWithShape="1">
          <a:blip r:embed="rId3"/>
          <a:srcRect l="24999" t="25801" r="30361" b="20827"/>
          <a:stretch/>
        </p:blipFill>
        <p:spPr>
          <a:xfrm>
            <a:off x="0" y="0"/>
            <a:ext cx="12191999" cy="6858000"/>
          </a:xfrm>
          <a:prstGeom prst="rect">
            <a:avLst/>
          </a:prstGeom>
        </p:spPr>
      </p:pic>
    </p:spTree>
    <p:extLst>
      <p:ext uri="{BB962C8B-B14F-4D97-AF65-F5344CB8AC3E}">
        <p14:creationId xmlns:p14="http://schemas.microsoft.com/office/powerpoint/2010/main" val="364547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AD45-6726-44F4-85A9-6187B9559E08}"/>
              </a:ext>
            </a:extLst>
          </p:cNvPr>
          <p:cNvSpPr>
            <a:spLocks noGrp="1"/>
          </p:cNvSpPr>
          <p:nvPr>
            <p:ph type="title"/>
          </p:nvPr>
        </p:nvSpPr>
        <p:spPr>
          <a:xfrm>
            <a:off x="448396" y="188479"/>
            <a:ext cx="8986550" cy="1325563"/>
          </a:xfrm>
        </p:spPr>
        <p:txBody>
          <a:bodyPr/>
          <a:lstStyle/>
          <a:p>
            <a:r>
              <a:rPr lang="en-US" b="1" dirty="0">
                <a:solidFill>
                  <a:srgbClr val="23335B"/>
                </a:solidFill>
                <a:latin typeface="+mn-lt"/>
              </a:rPr>
              <a:t>The Problem – </a:t>
            </a:r>
            <a:br>
              <a:rPr lang="en-US" b="1" dirty="0">
                <a:solidFill>
                  <a:srgbClr val="23335B"/>
                </a:solidFill>
                <a:latin typeface="+mn-lt"/>
              </a:rPr>
            </a:br>
            <a:r>
              <a:rPr lang="en-US" b="1" dirty="0">
                <a:solidFill>
                  <a:srgbClr val="23335B"/>
                </a:solidFill>
                <a:latin typeface="+mn-lt"/>
              </a:rPr>
              <a:t>	</a:t>
            </a:r>
            <a:r>
              <a:rPr lang="en-US" b="1" i="1" dirty="0">
                <a:solidFill>
                  <a:srgbClr val="23335B"/>
                </a:solidFill>
                <a:latin typeface="+mn-lt"/>
              </a:rPr>
              <a:t>The Great Employee Resignation</a:t>
            </a:r>
            <a:endParaRPr lang="en-US" b="1" dirty="0">
              <a:solidFill>
                <a:srgbClr val="23335B"/>
              </a:solidFill>
              <a:latin typeface="+mn-lt"/>
            </a:endParaRPr>
          </a:p>
        </p:txBody>
      </p:sp>
      <p:sp>
        <p:nvSpPr>
          <p:cNvPr id="3" name="Text Placeholder 2">
            <a:extLst>
              <a:ext uri="{FF2B5EF4-FFF2-40B4-BE49-F238E27FC236}">
                <a16:creationId xmlns:a16="http://schemas.microsoft.com/office/drawing/2014/main" id="{EDB0DFE8-E9D3-4214-81B9-537AE0ADA30F}"/>
              </a:ext>
            </a:extLst>
          </p:cNvPr>
          <p:cNvSpPr>
            <a:spLocks noGrp="1"/>
          </p:cNvSpPr>
          <p:nvPr>
            <p:ph type="body" sz="quarter" idx="12"/>
          </p:nvPr>
        </p:nvSpPr>
        <p:spPr>
          <a:xfrm>
            <a:off x="240578" y="1665864"/>
            <a:ext cx="8986550" cy="2898693"/>
          </a:xfrm>
        </p:spPr>
        <p:txBody>
          <a:bodyPr>
            <a:normAutofit fontScale="92500" lnSpcReduction="20000"/>
          </a:bodyPr>
          <a:lstStyle/>
          <a:p>
            <a:pPr marL="0" indent="0" algn="l">
              <a:buNone/>
            </a:pPr>
            <a:r>
              <a:rPr lang="en-US" sz="3000" b="1" i="0" u="sng" dirty="0">
                <a:solidFill>
                  <a:srgbClr val="C00000"/>
                </a:solidFill>
                <a:effectLst/>
                <a:latin typeface="+mn-lt"/>
              </a:rPr>
              <a:t>Is Disproportionally Female – The “She-cession”:</a:t>
            </a:r>
          </a:p>
          <a:p>
            <a:pPr algn="l">
              <a:buFont typeface="+mj-lt"/>
              <a:buAutoNum type="arabicPeriod"/>
            </a:pPr>
            <a:r>
              <a:rPr lang="en-US" sz="3000" b="0" i="0" dirty="0">
                <a:solidFill>
                  <a:srgbClr val="000000"/>
                </a:solidFill>
                <a:effectLst/>
                <a:latin typeface="+mn-lt"/>
              </a:rPr>
              <a:t> One of four employers – 28% – indicate that they have lost more women than men. </a:t>
            </a:r>
          </a:p>
          <a:p>
            <a:pPr>
              <a:buFont typeface="+mj-lt"/>
              <a:buAutoNum type="arabicPeriod"/>
            </a:pPr>
            <a:r>
              <a:rPr lang="en-US" sz="3000" b="0" i="0" dirty="0">
                <a:solidFill>
                  <a:srgbClr val="000000"/>
                </a:solidFill>
                <a:effectLst/>
                <a:latin typeface="+mn-lt"/>
              </a:rPr>
              <a:t> Research is showing that the women who left the workforce in 2020 have not returned. Of those women returning, many are changing industries.  </a:t>
            </a:r>
          </a:p>
          <a:p>
            <a:pPr>
              <a:buFont typeface="+mj-lt"/>
              <a:buAutoNum type="arabicPeriod"/>
            </a:pPr>
            <a:r>
              <a:rPr lang="en-US" sz="3000" b="0" i="0" dirty="0">
                <a:solidFill>
                  <a:srgbClr val="000000"/>
                </a:solidFill>
                <a:effectLst/>
                <a:latin typeface="+mn-lt"/>
              </a:rPr>
              <a:t> Industries that have seen more women leave their organizations:</a:t>
            </a:r>
          </a:p>
          <a:p>
            <a:endParaRPr lang="en-US" dirty="0"/>
          </a:p>
        </p:txBody>
      </p:sp>
      <p:sp>
        <p:nvSpPr>
          <p:cNvPr id="4" name="TextBox 3">
            <a:extLst>
              <a:ext uri="{FF2B5EF4-FFF2-40B4-BE49-F238E27FC236}">
                <a16:creationId xmlns:a16="http://schemas.microsoft.com/office/drawing/2014/main" id="{F3D18C58-2DC8-47DB-9B72-E7382EB3D2C4}"/>
              </a:ext>
            </a:extLst>
          </p:cNvPr>
          <p:cNvSpPr txBox="1"/>
          <p:nvPr/>
        </p:nvSpPr>
        <p:spPr>
          <a:xfrm>
            <a:off x="0" y="4716379"/>
            <a:ext cx="10160722" cy="2771294"/>
          </a:xfrm>
          <a:prstGeom prst="rect">
            <a:avLst/>
          </a:prstGeom>
          <a:noFill/>
        </p:spPr>
        <p:txBody>
          <a:bodyPr wrap="square" numCol="2" rtlCol="0">
            <a:spAutoFit/>
          </a:bodyPr>
          <a:lstStyle/>
          <a:p>
            <a:pPr marL="742950" lvl="1" indent="-285750">
              <a:buFont typeface="Arial" panose="020B0604020202020204" pitchFamily="34" charset="0"/>
              <a:buChar char="•"/>
            </a:pPr>
            <a:r>
              <a:rPr lang="en-US" sz="2800" b="0" i="0" dirty="0">
                <a:solidFill>
                  <a:srgbClr val="000000"/>
                </a:solidFill>
                <a:effectLst/>
              </a:rPr>
              <a:t>53% of Healthcare </a:t>
            </a:r>
          </a:p>
          <a:p>
            <a:pPr marL="742950" lvl="1" indent="-285750">
              <a:buFont typeface="Arial" panose="020B0604020202020204" pitchFamily="34" charset="0"/>
              <a:buChar char="•"/>
            </a:pPr>
            <a:r>
              <a:rPr lang="en-US" sz="2800" b="0" i="0" dirty="0">
                <a:solidFill>
                  <a:srgbClr val="000000"/>
                </a:solidFill>
                <a:effectLst/>
              </a:rPr>
              <a:t>36% of Hospitality </a:t>
            </a:r>
          </a:p>
          <a:p>
            <a:pPr marL="742950" lvl="1" indent="-285750">
              <a:buFont typeface="Arial" panose="020B0604020202020204" pitchFamily="34" charset="0"/>
              <a:buChar char="•"/>
            </a:pPr>
            <a:r>
              <a:rPr lang="en-US" sz="2800" b="0" i="0" dirty="0">
                <a:solidFill>
                  <a:srgbClr val="000000"/>
                </a:solidFill>
                <a:effectLst/>
              </a:rPr>
              <a:t>36% of Finance &amp; Insurance</a:t>
            </a:r>
          </a:p>
          <a:p>
            <a:pPr marL="742950" lvl="1" indent="-285750">
              <a:buFont typeface="Arial" panose="020B0604020202020204" pitchFamily="34" charset="0"/>
              <a:buChar char="•"/>
            </a:pPr>
            <a:endParaRPr lang="en-US" sz="2800" dirty="0">
              <a:solidFill>
                <a:srgbClr val="000000"/>
              </a:solidFill>
            </a:endParaRPr>
          </a:p>
          <a:p>
            <a:pPr marL="742950" lvl="1" indent="-285750">
              <a:buFont typeface="Arial" panose="020B0604020202020204" pitchFamily="34" charset="0"/>
              <a:buChar char="•"/>
            </a:pPr>
            <a:endParaRPr lang="en-US" sz="2800" dirty="0">
              <a:solidFill>
                <a:srgbClr val="000000"/>
              </a:solidFill>
            </a:endParaRPr>
          </a:p>
          <a:p>
            <a:pPr lvl="1"/>
            <a:endParaRPr lang="en-US" sz="2800" dirty="0">
              <a:solidFill>
                <a:srgbClr val="000000"/>
              </a:solidFill>
            </a:endParaRPr>
          </a:p>
          <a:p>
            <a:pPr marL="742950" lvl="1" indent="-285750">
              <a:buFont typeface="Arial" panose="020B0604020202020204" pitchFamily="34" charset="0"/>
              <a:buChar char="•"/>
            </a:pPr>
            <a:r>
              <a:rPr lang="en-US" sz="2800" b="0" i="0" dirty="0">
                <a:solidFill>
                  <a:srgbClr val="000000"/>
                </a:solidFill>
                <a:effectLst/>
              </a:rPr>
              <a:t>34% of Retail employers</a:t>
            </a:r>
          </a:p>
          <a:p>
            <a:pPr marL="742950" lvl="1" indent="-285750">
              <a:buFont typeface="Arial" panose="020B0604020202020204" pitchFamily="34" charset="0"/>
              <a:buChar char="•"/>
            </a:pPr>
            <a:r>
              <a:rPr lang="en-US" sz="2800" b="0" i="0" dirty="0">
                <a:solidFill>
                  <a:srgbClr val="000000"/>
                </a:solidFill>
                <a:effectLst/>
              </a:rPr>
              <a:t>31% of Education employers</a:t>
            </a:r>
          </a:p>
          <a:p>
            <a:pPr marL="742950" lvl="1" indent="-285750">
              <a:buFont typeface="Arial" panose="020B0604020202020204" pitchFamily="34" charset="0"/>
              <a:buChar char="•"/>
            </a:pPr>
            <a:r>
              <a:rPr lang="en-US" sz="2800" b="0" i="0" dirty="0">
                <a:solidFill>
                  <a:srgbClr val="000000"/>
                </a:solidFill>
                <a:effectLst/>
              </a:rPr>
              <a:t>29% of Professional Services</a:t>
            </a:r>
          </a:p>
        </p:txBody>
      </p:sp>
    </p:spTree>
    <p:extLst>
      <p:ext uri="{BB962C8B-B14F-4D97-AF65-F5344CB8AC3E}">
        <p14:creationId xmlns:p14="http://schemas.microsoft.com/office/powerpoint/2010/main" val="99431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BC74-F9E1-4ED3-9173-1FA8015A4DC5}"/>
              </a:ext>
            </a:extLst>
          </p:cNvPr>
          <p:cNvSpPr>
            <a:spLocks noGrp="1"/>
          </p:cNvSpPr>
          <p:nvPr>
            <p:ph type="title"/>
          </p:nvPr>
        </p:nvSpPr>
        <p:spPr>
          <a:xfrm>
            <a:off x="556220" y="122520"/>
            <a:ext cx="10799709" cy="1325563"/>
          </a:xfrm>
        </p:spPr>
        <p:txBody>
          <a:bodyPr/>
          <a:lstStyle/>
          <a:p>
            <a:r>
              <a:rPr lang="en-US" b="1" dirty="0">
                <a:solidFill>
                  <a:srgbClr val="23335B"/>
                </a:solidFill>
                <a:latin typeface="+mn-lt"/>
              </a:rPr>
              <a:t>The Cause</a:t>
            </a:r>
            <a:endParaRPr lang="en-US" b="1" dirty="0"/>
          </a:p>
        </p:txBody>
      </p:sp>
      <p:pic>
        <p:nvPicPr>
          <p:cNvPr id="7" name="Picture 6" descr="A picture containing whiteboard&#10;&#10;Description automatically generated">
            <a:extLst>
              <a:ext uri="{FF2B5EF4-FFF2-40B4-BE49-F238E27FC236}">
                <a16:creationId xmlns:a16="http://schemas.microsoft.com/office/drawing/2014/main" id="{1429CB47-8F51-4147-A9C9-3B7D2CA30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821" y="1890412"/>
            <a:ext cx="7941467" cy="3393592"/>
          </a:xfrm>
          <a:prstGeom prst="rect">
            <a:avLst/>
          </a:prstGeom>
        </p:spPr>
      </p:pic>
    </p:spTree>
    <p:extLst>
      <p:ext uri="{BB962C8B-B14F-4D97-AF65-F5344CB8AC3E}">
        <p14:creationId xmlns:p14="http://schemas.microsoft.com/office/powerpoint/2010/main" val="4006535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for CalSHRM 2022" id="{26351B8E-729D-4D2D-84D8-254C9493F93F}" vid="{90B7A7CF-E9D9-43EE-A640-494544E938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for CalSHRM 2022</Template>
  <TotalTime>117</TotalTime>
  <Words>4427</Words>
  <Application>Microsoft Office PowerPoint</Application>
  <PresentationFormat>Widescreen</PresentationFormat>
  <Paragraphs>386</Paragraphs>
  <Slides>49</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Cambria</vt:lpstr>
      <vt:lpstr>DIN Bold</vt:lpstr>
      <vt:lpstr>DIN Regular</vt:lpstr>
      <vt:lpstr>Wingdings</vt:lpstr>
      <vt:lpstr>Office Theme</vt:lpstr>
      <vt:lpstr>PowerPoint Presentation</vt:lpstr>
      <vt:lpstr>PowerPoint Presentation</vt:lpstr>
      <vt:lpstr>The Problem</vt:lpstr>
      <vt:lpstr>PowerPoint Presentation</vt:lpstr>
      <vt:lpstr>PowerPoint Presentation</vt:lpstr>
      <vt:lpstr>The Problem –   The Great Employee Resignation</vt:lpstr>
      <vt:lpstr>PowerPoint Presentation</vt:lpstr>
      <vt:lpstr>The Problem –   The Great Employee Resignation</vt:lpstr>
      <vt:lpstr>The Cause</vt:lpstr>
      <vt:lpstr>The Problem – What is the Cause?</vt:lpstr>
      <vt:lpstr>The Problem – What is the Cause?</vt:lpstr>
      <vt:lpstr>But, the Problem has Changed –   The Great Employee Migration</vt:lpstr>
      <vt:lpstr>The Problem–   The Great Employee Migration</vt:lpstr>
      <vt:lpstr>PowerPoint Presentation</vt:lpstr>
      <vt:lpstr>PowerPoint Presentation</vt:lpstr>
      <vt:lpstr>What Do We Do?</vt:lpstr>
      <vt:lpstr>What Do We Do?</vt:lpstr>
      <vt:lpstr>PowerPoint Presentation</vt:lpstr>
      <vt:lpstr>What Are Other Employers Doing?</vt:lpstr>
      <vt:lpstr>PowerPoint Presentation</vt:lpstr>
      <vt:lpstr>Job Postings / Advertising: Reputation Matters</vt:lpstr>
      <vt:lpstr>PowerPoint Presentation</vt:lpstr>
      <vt:lpstr>Virtual / Social Media Recruiting</vt:lpstr>
      <vt:lpstr>Consider Remote Candidates</vt:lpstr>
      <vt:lpstr>Recruit Internally</vt:lpstr>
      <vt:lpstr>Think Broadly About Your Applicant Pool </vt:lpstr>
      <vt:lpstr>Think Broadly About Your Applicant Pool </vt:lpstr>
      <vt:lpstr>PowerPoint Presentation</vt:lpstr>
      <vt:lpstr>Number 1: Company Culture</vt:lpstr>
      <vt:lpstr>Company Culture – It’s Time to Ask</vt:lpstr>
      <vt:lpstr>Company Culture – Make a Change </vt:lpstr>
      <vt:lpstr>Company Culture - Supervisors</vt:lpstr>
      <vt:lpstr>The Big Three: Increasing Pay</vt:lpstr>
      <vt:lpstr>The Big Three: Flexibility</vt:lpstr>
      <vt:lpstr>The Big Three: Remote Work</vt:lpstr>
      <vt:lpstr>The Big Three: Remote Work</vt:lpstr>
      <vt:lpstr>The Big Three: Remote Work</vt:lpstr>
      <vt:lpstr>Reconsider Performance Standards</vt:lpstr>
      <vt:lpstr>Addressing Attrition By Women </vt:lpstr>
      <vt:lpstr>Tackling Mental Health</vt:lpstr>
      <vt:lpstr>Tackling Mental Health</vt:lpstr>
      <vt:lpstr>Addressing Employee Expectations</vt:lpstr>
      <vt:lpstr>Addressing Employee Expectations</vt:lpstr>
      <vt:lpstr>Addressing Employee Expectations</vt:lpstr>
      <vt:lpstr>Addressing Employee Expectations</vt:lpstr>
      <vt:lpstr>Using Technology to Your Advantage</vt:lpstr>
      <vt:lpstr>Final Takeaways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Woodard</dc:creator>
  <cp:lastModifiedBy>Nina Woodard</cp:lastModifiedBy>
  <cp:revision>9</cp:revision>
  <dcterms:created xsi:type="dcterms:W3CDTF">2022-03-17T18:06:18Z</dcterms:created>
  <dcterms:modified xsi:type="dcterms:W3CDTF">2022-04-20T00:44:17Z</dcterms:modified>
</cp:coreProperties>
</file>