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339"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333" r:id="rId27"/>
    <p:sldId id="281" r:id="rId28"/>
    <p:sldId id="282" r:id="rId29"/>
    <p:sldId id="283" r:id="rId30"/>
    <p:sldId id="313" r:id="rId31"/>
    <p:sldId id="322" r:id="rId32"/>
    <p:sldId id="323" r:id="rId33"/>
    <p:sldId id="324" r:id="rId34"/>
    <p:sldId id="325" r:id="rId35"/>
    <p:sldId id="326" r:id="rId36"/>
    <p:sldId id="327" r:id="rId37"/>
    <p:sldId id="328" r:id="rId38"/>
    <p:sldId id="329" r:id="rId39"/>
    <p:sldId id="330" r:id="rId40"/>
    <p:sldId id="331"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34" r:id="rId60"/>
    <p:sldId id="303" r:id="rId61"/>
    <p:sldId id="340" r:id="rId62"/>
    <p:sldId id="342" r:id="rId63"/>
    <p:sldId id="341" r:id="rId64"/>
    <p:sldId id="304" r:id="rId65"/>
  </p:sldIdLst>
  <p:sldSz cx="18288000" cy="10287000"/>
  <p:notesSz cx="6858000" cy="9144000"/>
  <p:embeddedFontLst>
    <p:embeddedFont>
      <p:font typeface="Calibri" panose="020F0502020204030204" pitchFamily="34" charset="0"/>
      <p:regular r:id="rId67"/>
      <p:bold r:id="rId68"/>
      <p:italic r:id="rId69"/>
      <p:boldItalic r:id="rId70"/>
    </p:embeddedFont>
    <p:embeddedFont>
      <p:font typeface="Montserrat Classic" panose="020B0604020202020204" charset="0"/>
      <p:regular r:id="rId71"/>
      <p:bold r:id="rId72"/>
    </p:embeddedFont>
    <p:embeddedFont>
      <p:font typeface="Playfair Display" panose="020B0604020202020204" charset="0"/>
      <p:regular r:id="rId73"/>
      <p:bold r:id="rId74"/>
      <p:italic r:id="rId75"/>
      <p:boldItalic r:id="rId76"/>
    </p:embeddedFont>
    <p:embeddedFont>
      <p:font typeface="Montserrat Light" panose="020B0604020202020204" charset="0"/>
      <p:regular r:id="rId77"/>
      <p:bold r:id="rId78"/>
      <p:italic r:id="rId79"/>
      <p:boldItalic r:id="rId80"/>
    </p:embeddedFont>
    <p:embeddedFont>
      <p:font typeface="Arimo" panose="020B0604020202020204" charset="0"/>
      <p:regular r:id="rId81"/>
      <p:bold r:id="rId82"/>
      <p:italic r:id="rId83"/>
      <p:boldItalic r:id="rId84"/>
    </p:embeddedFont>
    <p:embeddedFont>
      <p:font typeface="Trocchi" panose="020B0604020202020204" charset="0"/>
      <p:regular r:id="rId85"/>
    </p:embeddedFont>
    <p:embeddedFont>
      <p:font typeface="Abril Fatface" panose="020B0604020202020204" charset="0"/>
      <p:regular r:id="rId86"/>
      <p: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8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84"/>
        <p:guide pos="2880"/>
      </p:guideLst>
    </p:cSldViewPr>
  </p:slideViewPr>
  <p:outlineViewPr>
    <p:cViewPr>
      <p:scale>
        <a:sx n="33" d="100"/>
        <a:sy n="33" d="100"/>
      </p:scale>
      <p:origin x="0" y="0"/>
    </p:cViewPr>
  </p:outlineViewPr>
  <p:notesTextViewPr>
    <p:cViewPr>
      <p:scale>
        <a:sx n="100" d="100"/>
        <a:sy n="100" d="100"/>
      </p:scale>
      <p:origin x="0" y="-252"/>
    </p:cViewPr>
  </p:notesTextViewPr>
  <p:sorterViewPr>
    <p:cViewPr>
      <p:scale>
        <a:sx n="100" d="100"/>
        <a:sy n="100" d="100"/>
      </p:scale>
      <p:origin x="0" y="-213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6.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wife, Mom, Grandmother, </a:t>
            </a:r>
            <a:r>
              <a:rPr lang="en-US" dirty="0" err="1"/>
              <a:t>greatgrandmother</a:t>
            </a:r>
            <a:r>
              <a:rPr lang="en-US" dirty="0"/>
              <a:t>, former business owner....... CABG - AF- Coumadin. At 6mos checkup, doc said he was starting her on ASA. She misunderstood, stopped her Coumadin, and ended up in the ICU on a vent with multiple PEs</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studies have shown that patients speak on average, 23 seconds before they are interrupted</a:t>
            </a:r>
          </a:p>
          <a:p>
            <a:pPr lvl="0"/>
            <a:r>
              <a:rPr lang="en-US" dirty="0"/>
              <a:t>When allowed to speak, average is 90 sec.</a:t>
            </a:r>
          </a:p>
          <a:p>
            <a:pPr lvl="0"/>
            <a:r>
              <a:rPr lang="en-US" dirty="0"/>
              <a:t>Do not say: Do you have questions?</a:t>
            </a:r>
          </a:p>
          <a:p>
            <a:pPr lvl="0"/>
            <a:r>
              <a:rPr lang="en-US" dirty="0"/>
              <a:t>Instead: What questions do you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43</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studies have shown that patients speak on average, 23 seconds before they are interrupted</a:t>
            </a:r>
          </a:p>
          <a:p>
            <a:pPr lvl="0"/>
            <a:r>
              <a:rPr lang="en-US" dirty="0"/>
              <a:t>When allowed to speak, average is 90 sec.</a:t>
            </a:r>
          </a:p>
          <a:p>
            <a:pPr lvl="0"/>
            <a:r>
              <a:rPr lang="en-US" dirty="0"/>
              <a:t>Do not say: Do you have questions?</a:t>
            </a:r>
          </a:p>
          <a:p>
            <a:pPr lvl="0"/>
            <a:r>
              <a:rPr lang="en-US" dirty="0"/>
              <a:t>Instead: What questions do you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45</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advice is remembered better, and patients are more likely to act on it, when the advice is given in small pieces and is relevant to the patient’s current needs or situation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49</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advice is remembered better, and patients are more likely to act on it, when the advice is given in small pieces and is relevant to the patient’s current needs or situation</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50</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DX CREST Scleroderma in her 30's.</a:t>
            </a:r>
          </a:p>
          <a:p>
            <a:pPr lvl="0"/>
            <a:r>
              <a:rPr lang="en-US" dirty="0"/>
              <a:t>Has suffered numerous surgeries including....</a:t>
            </a:r>
          </a:p>
          <a:p>
            <a:pPr lvl="0"/>
            <a:r>
              <a:rPr lang="en-US" dirty="0"/>
              <a:t>Has had several sepsis admissions secondary to pneumonia. The last time was secondary to a wound infection on her leg after d/c from shoulder replacement.......</a:t>
            </a:r>
          </a:p>
          <a:p>
            <a:pPr lvl="0"/>
            <a:r>
              <a:rPr lang="en-US" dirty="0"/>
              <a:t>Ultimately underwent BKA</a:t>
            </a:r>
          </a:p>
          <a:p>
            <a:pPr lvl="0"/>
            <a:r>
              <a:rPr lang="en-US" dirty="0" err="1"/>
              <a:t>Stas</a:t>
            </a:r>
            <a:r>
              <a:rPr lang="en-US" dirty="0"/>
              <a:t> for amputations and sepsis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definition is evolving</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Public comment closed 8/31/19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Functional illiteracy is defined as having math, reading, or language skills below a 4th grade level</a:t>
            </a:r>
          </a:p>
          <a:p>
            <a:pPr lvl="0"/>
            <a:endParaRPr lang="en-US"/>
          </a:p>
          <a:p>
            <a:pPr lvl="0"/>
            <a:r>
              <a:rPr lang="en-US"/>
              <a:t>Because majority (80-92%) sepsis cases are present on admission- important to look outside hospital walls-EMS...need to be made aware for teaching opportunities </a:t>
            </a:r>
          </a:p>
          <a:p>
            <a:pPr lvl="0"/>
            <a:r>
              <a:rPr lang="en-US"/>
              <a:t>Who else needs info? Partner w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Because of the complexity and the overwhelming amount of health information available today, Americans of all literacy levels have difficulty processing and understanding health information</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Not understanding main health </a:t>
            </a:r>
            <a:r>
              <a:rPr lang="en-US" dirty="0" smtClean="0"/>
              <a:t>problem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years past, health literacy issues have often been viewed in terms of individual patient deficits – that is, a patient’s lack of knowledge and skills regarding health issues. We now recognize that health literacy is a dynamic systems issue –it reflects both the complexity of health information coming from our health care system and the difficulties of navigating our health care system. I would like to illustrate how our health care system often requires patients to possess and demonstrate multiple skills that many people find challenging, and how these challenges can lead to a cycle of crisis care. You can see at the top you have a person who seeks medical help…</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CF92C8DC-71F2-481D-B85E-52DA687C7546}" type="slidenum">
              <a:rPr lang="en-US" smtClean="0"/>
              <a:t>30</a:t>
            </a:fld>
            <a:endParaRPr lang="en-US"/>
          </a:p>
        </p:txBody>
      </p:sp>
    </p:spTree>
    <p:extLst>
      <p:ext uri="{BB962C8B-B14F-4D97-AF65-F5344CB8AC3E}">
        <p14:creationId xmlns:p14="http://schemas.microsoft.com/office/powerpoint/2010/main" val="211026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Structuring the delivery of care as if everyone may have limited health literacy:</a:t>
            </a:r>
          </a:p>
          <a:p>
            <a:pPr lvl="0"/>
            <a:r>
              <a:rPr lang="en-US" dirty="0"/>
              <a:t>You cannot tell by looking.</a:t>
            </a:r>
          </a:p>
          <a:p>
            <a:pPr lvl="0"/>
            <a:r>
              <a:rPr lang="en-US" dirty="0"/>
              <a:t>Higher literacy skills ≠ understanding.</a:t>
            </a:r>
          </a:p>
          <a:p>
            <a:pPr lvl="0"/>
            <a:r>
              <a:rPr lang="en-US" dirty="0"/>
              <a:t>Anxiety can reduce ability to manage health information.</a:t>
            </a:r>
          </a:p>
          <a:p>
            <a:pPr lvl="0"/>
            <a:r>
              <a:rPr lang="en-US" dirty="0"/>
              <a:t>Everyone benefits from clear communications.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42</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jfylYtyb8t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bing.com/images/search?q=Video+reel" TargetMode="External"/><Relationship Id="rId2" Type="http://schemas.openxmlformats.org/officeDocument/2006/relationships/hyperlink" Target="https://www.youtube.com/watch?v=zSSoYmQS6Ng"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ubPkdpGHWAQ"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505200" y="3467100"/>
            <a:ext cx="11353800" cy="4267200"/>
          </a:xfrm>
        </p:spPr>
        <p:txBody>
          <a:bodyPr>
            <a:noAutofit/>
          </a:bodyPr>
          <a:lstStyle/>
          <a:p>
            <a:r>
              <a:rPr lang="en-US" sz="6600" b="1" dirty="0" smtClean="0"/>
              <a:t>Building Health Literacy in Ohio:</a:t>
            </a:r>
          </a:p>
          <a:p>
            <a:r>
              <a:rPr lang="en-US" sz="6600" b="1" dirty="0" smtClean="0"/>
              <a:t>The Inaugural </a:t>
            </a:r>
          </a:p>
          <a:p>
            <a:r>
              <a:rPr lang="en-US" sz="6600" b="1" dirty="0" smtClean="0"/>
              <a:t>Ohio Health Literacy Partners Conference</a:t>
            </a:r>
            <a:endParaRPr lang="en-US" sz="66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245" y="876300"/>
            <a:ext cx="8868230" cy="2438400"/>
          </a:xfrm>
          <a:prstGeom prst="rect">
            <a:avLst/>
          </a:prstGeom>
        </p:spPr>
      </p:pic>
      <p:sp>
        <p:nvSpPr>
          <p:cNvPr id="8" name="TextBox 7"/>
          <p:cNvSpPr txBox="1"/>
          <p:nvPr/>
        </p:nvSpPr>
        <p:spPr>
          <a:xfrm>
            <a:off x="4953000" y="8724900"/>
            <a:ext cx="8472191" cy="523220"/>
          </a:xfrm>
          <a:prstGeom prst="rect">
            <a:avLst/>
          </a:prstGeom>
          <a:noFill/>
        </p:spPr>
        <p:txBody>
          <a:bodyPr wrap="none" rtlCol="0">
            <a:spAutoFit/>
          </a:bodyPr>
          <a:lstStyle/>
          <a:p>
            <a:r>
              <a:rPr lang="pt-BR" sz="2800" b="1" dirty="0">
                <a:solidFill>
                  <a:schemeClr val="tx1">
                    <a:lumMod val="50000"/>
                    <a:lumOff val="50000"/>
                  </a:schemeClr>
                </a:solidFill>
              </a:rPr>
              <a:t>O C T O B E R 4 , 2 0 1 </a:t>
            </a:r>
            <a:r>
              <a:rPr lang="pt-BR" sz="2800" b="1" dirty="0" smtClean="0">
                <a:solidFill>
                  <a:schemeClr val="tx1">
                    <a:lumMod val="50000"/>
                    <a:lumOff val="50000"/>
                  </a:schemeClr>
                </a:solidFill>
              </a:rPr>
              <a:t>9    </a:t>
            </a:r>
            <a:r>
              <a:rPr lang="pt-BR" sz="2800" b="1" dirty="0">
                <a:solidFill>
                  <a:schemeClr val="tx1">
                    <a:lumMod val="50000"/>
                    <a:lumOff val="50000"/>
                  </a:schemeClr>
                </a:solidFill>
              </a:rPr>
              <a:t>A S H L A N </a:t>
            </a:r>
            <a:r>
              <a:rPr lang="pt-BR" sz="2800" b="1" dirty="0" smtClean="0">
                <a:solidFill>
                  <a:schemeClr val="tx1">
                    <a:lumMod val="50000"/>
                    <a:lumOff val="50000"/>
                  </a:schemeClr>
                </a:solidFill>
              </a:rPr>
              <a:t>D  </a:t>
            </a:r>
            <a:r>
              <a:rPr lang="pt-BR" sz="2800" b="1" dirty="0">
                <a:solidFill>
                  <a:schemeClr val="tx1">
                    <a:lumMod val="50000"/>
                    <a:lumOff val="50000"/>
                  </a:schemeClr>
                </a:solidFill>
              </a:rPr>
              <a:t>U N I V E R S I T Y</a:t>
            </a:r>
            <a:endParaRPr lang="en-US" sz="2800" b="1" dirty="0">
              <a:solidFill>
                <a:schemeClr val="tx1">
                  <a:lumMod val="50000"/>
                  <a:lumOff val="50000"/>
                </a:schemeClr>
              </a:solidFill>
            </a:endParaRPr>
          </a:p>
        </p:txBody>
      </p:sp>
      <p:sp>
        <p:nvSpPr>
          <p:cNvPr id="9" name="Right Triangle 8"/>
          <p:cNvSpPr/>
          <p:nvPr/>
        </p:nvSpPr>
        <p:spPr>
          <a:xfrm rot="5400000">
            <a:off x="-167640" y="167640"/>
            <a:ext cx="4663440" cy="4328160"/>
          </a:xfrm>
          <a:prstGeom prst="rtTriangle">
            <a:avLst/>
          </a:prstGeom>
          <a:solidFill>
            <a:schemeClr val="accent1">
              <a:lumMod val="50000"/>
            </a:schemeClr>
          </a:solidFill>
          <a:ln>
            <a:noFill/>
          </a:ln>
        </p:spPr>
        <p:style>
          <a:lnRef idx="0">
            <a:scrgbClr r="0" g="0" b="0"/>
          </a:lnRef>
          <a:fillRef idx="1001">
            <a:schemeClr val="dk2"/>
          </a:fillRef>
          <a:effectRef idx="0">
            <a:scrgbClr r="0" g="0" b="0"/>
          </a:effectRef>
          <a:fontRef idx="minor">
            <a:schemeClr val="lt1"/>
          </a:fontRef>
        </p:style>
        <p:txBody>
          <a:bodyPr rtlCol="0" anchor="ctr"/>
          <a:lstStyle/>
          <a:p>
            <a:pPr algn="ctr"/>
            <a:endParaRPr lang="en-US"/>
          </a:p>
        </p:txBody>
      </p:sp>
      <p:sp>
        <p:nvSpPr>
          <p:cNvPr id="10" name="Right Triangle 9"/>
          <p:cNvSpPr/>
          <p:nvPr/>
        </p:nvSpPr>
        <p:spPr>
          <a:xfrm rot="16200000">
            <a:off x="13792200" y="5791200"/>
            <a:ext cx="4663440" cy="4328160"/>
          </a:xfrm>
          <a:prstGeom prst="rtTriangle">
            <a:avLst/>
          </a:prstGeom>
          <a:solidFill>
            <a:schemeClr val="accent1">
              <a:lumMod val="50000"/>
            </a:schemeClr>
          </a:solidFill>
          <a:ln>
            <a:noFill/>
          </a:ln>
        </p:spPr>
        <p:style>
          <a:lnRef idx="0">
            <a:scrgbClr r="0" g="0" b="0"/>
          </a:lnRef>
          <a:fillRef idx="1001">
            <a:schemeClr val="dk2"/>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838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90670"/>
            <a:ext cx="14161848" cy="9278146"/>
          </a:xfrm>
          <a:prstGeom prst="rect">
            <a:avLst/>
          </a:prstGeom>
          <a:solidFill>
            <a:srgbClr val="F4F8F3"/>
          </a:solidFill>
        </p:spPr>
      </p:sp>
      <p:sp>
        <p:nvSpPr>
          <p:cNvPr id="3" name="TextBox 3"/>
          <p:cNvSpPr txBox="1"/>
          <p:nvPr/>
        </p:nvSpPr>
        <p:spPr>
          <a:xfrm>
            <a:off x="6089941" y="748584"/>
            <a:ext cx="12198059" cy="1152525"/>
          </a:xfrm>
          <a:prstGeom prst="rect">
            <a:avLst/>
          </a:prstGeom>
        </p:spPr>
        <p:txBody>
          <a:bodyPr lIns="0" tIns="0" rIns="0" bIns="0" rtlCol="0" anchor="t">
            <a:spAutoFit/>
          </a:bodyPr>
          <a:lstStyle/>
          <a:p>
            <a:pPr>
              <a:lnSpc>
                <a:spcPts val="9000"/>
              </a:lnSpc>
            </a:pPr>
            <a:r>
              <a:rPr lang="en-US" sz="7500" b="0" i="0" spc="300">
                <a:solidFill>
                  <a:srgbClr val="628474"/>
                </a:solidFill>
                <a:latin typeface="Abril Fatface"/>
              </a:rPr>
              <a:t>What is it Like?</a:t>
            </a:r>
          </a:p>
        </p:txBody>
      </p:sp>
      <p:sp>
        <p:nvSpPr>
          <p:cNvPr id="4" name="AutoShape 4"/>
          <p:cNvSpPr/>
          <p:nvPr/>
        </p:nvSpPr>
        <p:spPr>
          <a:xfrm>
            <a:off x="1304125" y="-2267107"/>
            <a:ext cx="20651" cy="4715555"/>
          </a:xfrm>
          <a:prstGeom prst="rect">
            <a:avLst/>
          </a:prstGeom>
          <a:solidFill>
            <a:srgbClr val="F4F8F3"/>
          </a:solidFill>
        </p:spPr>
      </p:sp>
      <p:sp>
        <p:nvSpPr>
          <p:cNvPr id="5" name="TextBox 5"/>
          <p:cNvSpPr txBox="1"/>
          <p:nvPr/>
        </p:nvSpPr>
        <p:spPr>
          <a:xfrm>
            <a:off x="4037348" y="1913894"/>
            <a:ext cx="11337566" cy="10089854"/>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•The following passage simulates what a reader with low general literacy sees on the printed page.</a:t>
            </a:r>
          </a:p>
          <a:p>
            <a:pPr>
              <a:lnSpc>
                <a:spcPts val="5400"/>
              </a:lnSpc>
            </a:pPr>
            <a:endParaRPr lang="en-US" sz="3600" b="1" i="0" spc="36">
              <a:solidFill>
                <a:srgbClr val="628474"/>
              </a:solidFill>
              <a:latin typeface="Arimo"/>
            </a:endParaRPr>
          </a:p>
          <a:p>
            <a:pPr>
              <a:lnSpc>
                <a:spcPts val="5400"/>
              </a:lnSpc>
            </a:pPr>
            <a:r>
              <a:rPr lang="en-US" sz="3600" b="1" i="0" spc="36">
                <a:solidFill>
                  <a:srgbClr val="628474"/>
                </a:solidFill>
                <a:latin typeface="Arimo"/>
              </a:rPr>
              <a:t>•Read the entire passage out loud.</a:t>
            </a:r>
          </a:p>
          <a:p>
            <a:pPr>
              <a:lnSpc>
                <a:spcPts val="5400"/>
              </a:lnSpc>
            </a:pPr>
            <a:endParaRPr lang="en-US" sz="3600" b="1" i="0" spc="36">
              <a:solidFill>
                <a:srgbClr val="628474"/>
              </a:solidFill>
              <a:latin typeface="Arimo"/>
            </a:endParaRPr>
          </a:p>
          <a:p>
            <a:pPr>
              <a:lnSpc>
                <a:spcPts val="5400"/>
              </a:lnSpc>
            </a:pPr>
            <a:r>
              <a:rPr lang="en-US" sz="3600" b="1" i="0" spc="36">
                <a:solidFill>
                  <a:srgbClr val="628474"/>
                </a:solidFill>
                <a:latin typeface="Arimo"/>
              </a:rPr>
              <a:t>•You have 1 minute to read.</a:t>
            </a:r>
          </a:p>
          <a:p>
            <a:pPr>
              <a:lnSpc>
                <a:spcPts val="5400"/>
              </a:lnSpc>
            </a:pPr>
            <a:endParaRPr lang="en-US" sz="3600" b="1" i="0" spc="36">
              <a:solidFill>
                <a:srgbClr val="628474"/>
              </a:solidFill>
              <a:latin typeface="Arimo"/>
            </a:endParaRPr>
          </a:p>
          <a:p>
            <a:pPr>
              <a:lnSpc>
                <a:spcPts val="5400"/>
              </a:lnSpc>
            </a:pPr>
            <a:r>
              <a:rPr lang="en-US" sz="3600" b="1" i="0" spc="36">
                <a:solidFill>
                  <a:srgbClr val="628474"/>
                </a:solidFill>
                <a:latin typeface="Arimo"/>
              </a:rPr>
              <a:t>•Hint:  The words are written backwards and the first word is “cleaning”</a:t>
            </a: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90670"/>
            <a:ext cx="14161848" cy="9278146"/>
          </a:xfrm>
          <a:prstGeom prst="rect">
            <a:avLst/>
          </a:prstGeom>
          <a:solidFill>
            <a:srgbClr val="F4F8F3"/>
          </a:solidFill>
        </p:spPr>
      </p:sp>
      <p:sp>
        <p:nvSpPr>
          <p:cNvPr id="3" name="AutoShape 3"/>
          <p:cNvSpPr/>
          <p:nvPr/>
        </p:nvSpPr>
        <p:spPr>
          <a:xfrm>
            <a:off x="1304125" y="-2267107"/>
            <a:ext cx="20651" cy="4715555"/>
          </a:xfrm>
          <a:prstGeom prst="rect">
            <a:avLst/>
          </a:prstGeom>
          <a:solidFill>
            <a:srgbClr val="F4F8F3"/>
          </a:solidFill>
        </p:spPr>
      </p:sp>
      <p:sp>
        <p:nvSpPr>
          <p:cNvPr id="4" name="TextBox 4"/>
          <p:cNvSpPr txBox="1"/>
          <p:nvPr/>
        </p:nvSpPr>
        <p:spPr>
          <a:xfrm>
            <a:off x="4022736" y="394213"/>
            <a:ext cx="11337566" cy="10766578"/>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GNINAELC</a:t>
            </a:r>
          </a:p>
          <a:p>
            <a:pPr>
              <a:lnSpc>
                <a:spcPts val="5400"/>
              </a:lnSpc>
            </a:pPr>
            <a:r>
              <a:rPr lang="en-US" sz="3600" b="1" i="0" spc="36">
                <a:solidFill>
                  <a:srgbClr val="628474"/>
                </a:solidFill>
                <a:latin typeface="Arimo"/>
              </a:rPr>
              <a:t>– Ot erussa hgih ecnamrofrep, yllacidoirep naelc eht epat sdaeh dna natspac revenehw uoy eciton na noitalumucca fo tsud dna nworb-der edixo selcitrap.  Esu a nottoc baws denetsiom htiw lyporposi lohocla.  Eb erus on lohocla sehcuot eht</a:t>
            </a:r>
          </a:p>
          <a:p>
            <a:pPr>
              <a:lnSpc>
                <a:spcPts val="5400"/>
              </a:lnSpc>
            </a:pPr>
            <a:r>
              <a:rPr lang="en-US" sz="3600" b="1" i="0" spc="36">
                <a:solidFill>
                  <a:srgbClr val="628474"/>
                </a:solidFill>
                <a:latin typeface="Arimo"/>
              </a:rPr>
              <a:t>rebbur strap, sa ti sdnet ot yrd dna yllautneve kcarc eht rebbur.  Esu a pmad tholc ro egnops ot naelc eht tenibac.  A dlim paos, ekil gnihsawhsid</a:t>
            </a:r>
          </a:p>
          <a:p>
            <a:pPr>
              <a:lnSpc>
                <a:spcPts val="5400"/>
              </a:lnSpc>
            </a:pPr>
            <a:r>
              <a:rPr lang="en-US" sz="3600" b="1" i="0" spc="36">
                <a:solidFill>
                  <a:srgbClr val="628474"/>
                </a:solidFill>
                <a:latin typeface="Arimo"/>
              </a:rPr>
              <a:t>tnegreted, lliw pleh evomer esaerg ro lio.</a:t>
            </a: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a:p>
            <a:pPr>
              <a:lnSpc>
                <a:spcPts val="4502"/>
              </a:lnSpc>
            </a:pPr>
            <a:endParaRPr lang="en-US" sz="3600" b="1" i="0" spc="36">
              <a:solidFill>
                <a:srgbClr val="628474"/>
              </a:solidFill>
              <a:latin typeface="Arim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90670"/>
            <a:ext cx="14161848" cy="9278146"/>
          </a:xfrm>
          <a:prstGeom prst="rect">
            <a:avLst/>
          </a:prstGeom>
          <a:solidFill>
            <a:srgbClr val="F4F8F3"/>
          </a:solidFill>
        </p:spPr>
      </p:sp>
      <p:sp>
        <p:nvSpPr>
          <p:cNvPr id="3" name="AutoShape 3"/>
          <p:cNvSpPr/>
          <p:nvPr/>
        </p:nvSpPr>
        <p:spPr>
          <a:xfrm>
            <a:off x="1304125" y="-2267107"/>
            <a:ext cx="20651" cy="4715555"/>
          </a:xfrm>
          <a:prstGeom prst="rect">
            <a:avLst/>
          </a:prstGeom>
          <a:solidFill>
            <a:srgbClr val="F4F8F3"/>
          </a:solidFill>
        </p:spPr>
      </p:sp>
      <p:sp>
        <p:nvSpPr>
          <p:cNvPr id="4" name="TextBox 4"/>
          <p:cNvSpPr txBox="1"/>
          <p:nvPr/>
        </p:nvSpPr>
        <p:spPr>
          <a:xfrm>
            <a:off x="4417269" y="2495248"/>
            <a:ext cx="11337566" cy="6151534"/>
          </a:xfrm>
          <a:prstGeom prst="rect">
            <a:avLst/>
          </a:prstGeom>
        </p:spPr>
        <p:txBody>
          <a:bodyPr lIns="0" tIns="0" rIns="0" bIns="0" rtlCol="0" anchor="t">
            <a:spAutoFit/>
          </a:bodyPr>
          <a:lstStyle/>
          <a:p>
            <a:pPr algn="ctr">
              <a:lnSpc>
                <a:spcPts val="9599"/>
              </a:lnSpc>
            </a:pPr>
            <a:r>
              <a:rPr lang="en-US" sz="6399" b="1" i="0" spc="63">
                <a:solidFill>
                  <a:srgbClr val="628474"/>
                </a:solidFill>
                <a:latin typeface="Arimo"/>
              </a:rPr>
              <a:t>How do you clean the capstan?</a:t>
            </a:r>
          </a:p>
          <a:p>
            <a:pPr>
              <a:lnSpc>
                <a:spcPts val="7200"/>
              </a:lnSpc>
            </a:pPr>
            <a:endParaRPr lang="en-US" sz="6399" b="1" i="0" spc="63">
              <a:solidFill>
                <a:srgbClr val="628474"/>
              </a:solidFill>
              <a:latin typeface="Arimo"/>
            </a:endParaRPr>
          </a:p>
          <a:p>
            <a:pPr>
              <a:lnSpc>
                <a:spcPts val="4502"/>
              </a:lnSpc>
            </a:pPr>
            <a:endParaRPr lang="en-US" sz="6399" b="1" i="0" spc="63">
              <a:solidFill>
                <a:srgbClr val="628474"/>
              </a:solidFill>
              <a:latin typeface="Arimo"/>
            </a:endParaRPr>
          </a:p>
          <a:p>
            <a:pPr>
              <a:lnSpc>
                <a:spcPts val="4502"/>
              </a:lnSpc>
            </a:pPr>
            <a:endParaRPr lang="en-US" sz="6399" b="1" i="0" spc="63">
              <a:solidFill>
                <a:srgbClr val="628474"/>
              </a:solidFill>
              <a:latin typeface="Arimo"/>
            </a:endParaRPr>
          </a:p>
          <a:p>
            <a:pPr>
              <a:lnSpc>
                <a:spcPts val="4502"/>
              </a:lnSpc>
            </a:pPr>
            <a:endParaRPr lang="en-US" sz="6399" b="1" i="0" spc="63">
              <a:solidFill>
                <a:srgbClr val="628474"/>
              </a:solidFill>
              <a:latin typeface="Arimo"/>
            </a:endParaRPr>
          </a:p>
          <a:p>
            <a:pPr>
              <a:lnSpc>
                <a:spcPts val="4502"/>
              </a:lnSpc>
            </a:pPr>
            <a:endParaRPr lang="en-US" sz="6399" b="1" i="0" spc="63">
              <a:solidFill>
                <a:srgbClr val="628474"/>
              </a:solidFill>
              <a:latin typeface="Arimo"/>
            </a:endParaRPr>
          </a:p>
          <a:p>
            <a:pPr>
              <a:lnSpc>
                <a:spcPts val="4502"/>
              </a:lnSpc>
            </a:pPr>
            <a:endParaRPr lang="en-US" sz="6399" b="1" i="0" spc="63">
              <a:solidFill>
                <a:srgbClr val="628474"/>
              </a:solidFill>
              <a:latin typeface="Arim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759840"/>
            <a:ext cx="18288000" cy="3360309"/>
          </a:xfrm>
          <a:prstGeom prst="rect">
            <a:avLst/>
          </a:prstGeom>
          <a:solidFill>
            <a:srgbClr val="628474">
              <a:alpha val="19607"/>
            </a:srgbClr>
          </a:solidFill>
        </p:spPr>
      </p:sp>
      <p:sp>
        <p:nvSpPr>
          <p:cNvPr id="3" name="TextBox 3"/>
          <p:cNvSpPr txBox="1"/>
          <p:nvPr/>
        </p:nvSpPr>
        <p:spPr>
          <a:xfrm>
            <a:off x="1049351" y="1009650"/>
            <a:ext cx="20190303" cy="931545"/>
          </a:xfrm>
          <a:prstGeom prst="rect">
            <a:avLst/>
          </a:prstGeom>
        </p:spPr>
        <p:txBody>
          <a:bodyPr lIns="0" tIns="0" rIns="0" bIns="0" rtlCol="0" anchor="t">
            <a:spAutoFit/>
          </a:bodyPr>
          <a:lstStyle/>
          <a:p>
            <a:pPr>
              <a:lnSpc>
                <a:spcPts val="7440"/>
              </a:lnSpc>
            </a:pPr>
            <a:r>
              <a:rPr lang="en-US" sz="6000" b="1" i="0" spc="420">
                <a:solidFill>
                  <a:srgbClr val="628474"/>
                </a:solidFill>
                <a:latin typeface="Abril Fatface"/>
              </a:rPr>
              <a:t>WORD EXERCISE</a:t>
            </a:r>
          </a:p>
        </p:txBody>
      </p:sp>
      <p:sp>
        <p:nvSpPr>
          <p:cNvPr id="4" name="TextBox 4"/>
          <p:cNvSpPr txBox="1"/>
          <p:nvPr/>
        </p:nvSpPr>
        <p:spPr>
          <a:xfrm>
            <a:off x="3200400" y="2603009"/>
            <a:ext cx="15276255" cy="12311063"/>
          </a:xfrm>
          <a:prstGeom prst="rect">
            <a:avLst/>
          </a:prstGeom>
        </p:spPr>
        <p:txBody>
          <a:bodyPr lIns="0" tIns="0" rIns="0" bIns="0" rtlCol="0" anchor="t">
            <a:spAutoFit/>
          </a:bodyPr>
          <a:lstStyle/>
          <a:p>
            <a:pPr>
              <a:lnSpc>
                <a:spcPts val="7200"/>
              </a:lnSpc>
            </a:pPr>
            <a:r>
              <a:rPr lang="en-US" sz="4800" b="1" i="0" spc="48" dirty="0">
                <a:solidFill>
                  <a:srgbClr val="628474"/>
                </a:solidFill>
                <a:latin typeface="Arimo"/>
              </a:rPr>
              <a:t>Expected            Return              Calculate</a:t>
            </a:r>
          </a:p>
          <a:p>
            <a:pPr>
              <a:lnSpc>
                <a:spcPts val="7200"/>
              </a:lnSpc>
            </a:pPr>
            <a:r>
              <a:rPr lang="en-US" sz="4800" b="1" i="0" spc="48" dirty="0">
                <a:solidFill>
                  <a:srgbClr val="628474"/>
                </a:solidFill>
                <a:latin typeface="Arimo"/>
              </a:rPr>
              <a:t>Option                Exercise           </a:t>
            </a:r>
            <a:r>
              <a:rPr lang="en-US" sz="4800" b="1" i="0" spc="48" dirty="0" smtClean="0">
                <a:solidFill>
                  <a:srgbClr val="628474"/>
                </a:solidFill>
                <a:latin typeface="Arimo"/>
              </a:rPr>
              <a:t>Equal</a:t>
            </a:r>
            <a:endParaRPr lang="en-US" sz="4800" b="1" i="0" spc="48" dirty="0">
              <a:solidFill>
                <a:srgbClr val="628474"/>
              </a:solidFill>
              <a:latin typeface="Arimo"/>
            </a:endParaRPr>
          </a:p>
          <a:p>
            <a:pPr>
              <a:lnSpc>
                <a:spcPts val="7200"/>
              </a:lnSpc>
            </a:pPr>
            <a:r>
              <a:rPr lang="en-US" sz="4800" b="1" i="0" spc="48" dirty="0">
                <a:solidFill>
                  <a:srgbClr val="628474"/>
                </a:solidFill>
                <a:latin typeface="Arimo"/>
              </a:rPr>
              <a:t>Strike                 Probability        Underlying</a:t>
            </a:r>
          </a:p>
          <a:p>
            <a:pPr>
              <a:lnSpc>
                <a:spcPts val="7200"/>
              </a:lnSpc>
            </a:pPr>
            <a:r>
              <a:rPr lang="en-US" sz="4800" b="1" i="0" spc="48" dirty="0">
                <a:solidFill>
                  <a:srgbClr val="628474"/>
                </a:solidFill>
                <a:latin typeface="Arimo"/>
              </a:rPr>
              <a:t>Value                 Present              Price</a:t>
            </a:r>
          </a:p>
          <a:p>
            <a:pPr>
              <a:lnSpc>
                <a:spcPts val="7200"/>
              </a:lnSpc>
            </a:pPr>
            <a:r>
              <a:rPr lang="en-US" sz="4800" b="1" i="0" spc="48" dirty="0">
                <a:solidFill>
                  <a:srgbClr val="628474"/>
                </a:solidFill>
                <a:latin typeface="Arimo"/>
              </a:rPr>
              <a:t>Net                     Negative            Price</a:t>
            </a:r>
          </a:p>
          <a:p>
            <a:pPr>
              <a:lnSpc>
                <a:spcPts val="7200"/>
              </a:lnSpc>
            </a:pPr>
            <a:r>
              <a:rPr lang="en-US" sz="4800" b="1" i="0" spc="48" dirty="0">
                <a:solidFill>
                  <a:srgbClr val="628474"/>
                </a:solidFill>
                <a:latin typeface="Arimo"/>
              </a:rPr>
              <a:t>Spot                   Below                Zero</a:t>
            </a:r>
          </a:p>
          <a:p>
            <a:pPr>
              <a:lnSpc>
                <a:spcPts val="7200"/>
              </a:lnSpc>
            </a:pPr>
            <a:r>
              <a:rPr lang="en-US" sz="4800" b="1" i="0" spc="48" dirty="0">
                <a:solidFill>
                  <a:srgbClr val="628474"/>
                </a:solidFill>
                <a:latin typeface="Arimo"/>
              </a:rPr>
              <a:t>Time                   Today                Using</a:t>
            </a: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a:p>
            <a:pPr>
              <a:lnSpc>
                <a:spcPts val="5678"/>
              </a:lnSpc>
            </a:pPr>
            <a:endParaRPr lang="en-US" sz="4800" b="1" i="0" spc="48" dirty="0">
              <a:solidFill>
                <a:srgbClr val="628474"/>
              </a:solidFill>
              <a:latin typeface="Arimo"/>
            </a:endParaRPr>
          </a:p>
        </p:txBody>
      </p:sp>
      <p:sp>
        <p:nvSpPr>
          <p:cNvPr id="5" name="AutoShape 5"/>
          <p:cNvSpPr/>
          <p:nvPr/>
        </p:nvSpPr>
        <p:spPr>
          <a:xfrm>
            <a:off x="1028700" y="-303236"/>
            <a:ext cx="20651" cy="10893473"/>
          </a:xfrm>
          <a:prstGeom prst="rect">
            <a:avLst/>
          </a:prstGeom>
          <a:solidFill>
            <a:srgbClr val="628474"/>
          </a:solid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759840"/>
            <a:ext cx="18288000" cy="3360309"/>
          </a:xfrm>
          <a:prstGeom prst="rect">
            <a:avLst/>
          </a:prstGeom>
          <a:solidFill>
            <a:srgbClr val="628474">
              <a:alpha val="19607"/>
            </a:srgbClr>
          </a:solidFill>
        </p:spPr>
      </p:sp>
      <p:sp>
        <p:nvSpPr>
          <p:cNvPr id="3" name="TextBox 3"/>
          <p:cNvSpPr txBox="1"/>
          <p:nvPr/>
        </p:nvSpPr>
        <p:spPr>
          <a:xfrm>
            <a:off x="1049351" y="1009650"/>
            <a:ext cx="20190303" cy="931545"/>
          </a:xfrm>
          <a:prstGeom prst="rect">
            <a:avLst/>
          </a:prstGeom>
        </p:spPr>
        <p:txBody>
          <a:bodyPr lIns="0" tIns="0" rIns="0" bIns="0" rtlCol="0" anchor="t">
            <a:spAutoFit/>
          </a:bodyPr>
          <a:lstStyle/>
          <a:p>
            <a:pPr>
              <a:lnSpc>
                <a:spcPts val="7440"/>
              </a:lnSpc>
            </a:pPr>
            <a:r>
              <a:rPr lang="en-US" sz="6000" b="1" i="0" spc="420">
                <a:solidFill>
                  <a:srgbClr val="628474"/>
                </a:solidFill>
                <a:latin typeface="Abril Fatface"/>
              </a:rPr>
              <a:t>WORD EXERCISE</a:t>
            </a:r>
          </a:p>
        </p:txBody>
      </p:sp>
      <p:sp>
        <p:nvSpPr>
          <p:cNvPr id="4" name="TextBox 4"/>
          <p:cNvSpPr txBox="1"/>
          <p:nvPr/>
        </p:nvSpPr>
        <p:spPr>
          <a:xfrm>
            <a:off x="1290334" y="2457594"/>
            <a:ext cx="15276255" cy="11859017"/>
          </a:xfrm>
          <a:prstGeom prst="rect">
            <a:avLst/>
          </a:prstGeom>
        </p:spPr>
        <p:txBody>
          <a:bodyPr lIns="0" tIns="0" rIns="0" bIns="0" rtlCol="0" anchor="t">
            <a:spAutoFit/>
          </a:bodyPr>
          <a:lstStyle/>
          <a:p>
            <a:pPr>
              <a:lnSpc>
                <a:spcPts val="6300"/>
              </a:lnSpc>
            </a:pPr>
            <a:r>
              <a:rPr lang="en-US" sz="4200" b="1" i="0" spc="42">
                <a:solidFill>
                  <a:srgbClr val="628474"/>
                </a:solidFill>
                <a:latin typeface="Arimo"/>
              </a:rPr>
              <a:t>“If you’re using expected return to calculate the option’s probability-weighted net present value, if you set the expected return below zero, the time value will go negative.  If you set the strike price equal to zero, the</a:t>
            </a:r>
          </a:p>
          <a:p>
            <a:pPr>
              <a:lnSpc>
                <a:spcPts val="6300"/>
              </a:lnSpc>
            </a:pPr>
            <a:r>
              <a:rPr lang="en-US" sz="4200" b="1" i="0" spc="42">
                <a:solidFill>
                  <a:srgbClr val="628474"/>
                </a:solidFill>
                <a:latin typeface="Arimo"/>
              </a:rPr>
              <a:t>option value will equal the exercise-today value, which will be equal to the spot price of the underlying.” </a:t>
            </a:r>
          </a:p>
          <a:p>
            <a:pPr>
              <a:lnSpc>
                <a:spcPts val="5400"/>
              </a:lnSpc>
            </a:pPr>
            <a:endParaRPr lang="en-US" sz="4200" b="1" i="0" spc="42">
              <a:solidFill>
                <a:srgbClr val="628474"/>
              </a:solidFill>
              <a:latin typeface="Arimo"/>
            </a:endParaRPr>
          </a:p>
          <a:p>
            <a:pPr algn="r">
              <a:lnSpc>
                <a:spcPts val="5399"/>
              </a:lnSpc>
            </a:pPr>
            <a:r>
              <a:rPr lang="en-US" sz="3600" b="1" i="1" spc="36">
                <a:solidFill>
                  <a:srgbClr val="628474"/>
                </a:solidFill>
                <a:latin typeface="Arimo"/>
              </a:rPr>
              <a:t>Source: Black-Sholes Made Easy </a:t>
            </a:r>
          </a:p>
          <a:p>
            <a:pPr algn="r">
              <a:lnSpc>
                <a:spcPts val="5400"/>
              </a:lnSpc>
            </a:pPr>
            <a:r>
              <a:rPr lang="en-US" sz="3600" b="1" i="1" spc="36">
                <a:solidFill>
                  <a:srgbClr val="628474"/>
                </a:solidFill>
                <a:latin typeface="Arimo"/>
              </a:rPr>
              <a:t>by Jerry Marlow, p. 193</a:t>
            </a: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a:p>
            <a:pPr>
              <a:lnSpc>
                <a:spcPts val="5678"/>
              </a:lnSpc>
            </a:pPr>
            <a:endParaRPr lang="en-US" sz="3600" b="1" i="1" spc="36">
              <a:solidFill>
                <a:srgbClr val="628474"/>
              </a:solidFill>
              <a:latin typeface="Arimo"/>
            </a:endParaRPr>
          </a:p>
        </p:txBody>
      </p:sp>
      <p:sp>
        <p:nvSpPr>
          <p:cNvPr id="5" name="AutoShape 5"/>
          <p:cNvSpPr/>
          <p:nvPr/>
        </p:nvSpPr>
        <p:spPr>
          <a:xfrm>
            <a:off x="1028700" y="-303236"/>
            <a:ext cx="20651" cy="10893473"/>
          </a:xfrm>
          <a:prstGeom prst="rect">
            <a:avLst/>
          </a:prstGeom>
          <a:solidFill>
            <a:srgbClr val="628474"/>
          </a:solid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303236"/>
            <a:ext cx="20651" cy="10893473"/>
          </a:xfrm>
          <a:prstGeom prst="rect">
            <a:avLst/>
          </a:prstGeom>
          <a:solidFill>
            <a:srgbClr val="628474"/>
          </a:solidFill>
        </p:spPr>
      </p:sp>
      <p:pic>
        <p:nvPicPr>
          <p:cNvPr id="3" name="Picture 3"/>
          <p:cNvPicPr>
            <a:picLocks noChangeAspect="1"/>
          </p:cNvPicPr>
          <p:nvPr/>
        </p:nvPicPr>
        <p:blipFill>
          <a:blip r:embed="rId3"/>
          <a:srcRect/>
          <a:stretch>
            <a:fillRect/>
          </a:stretch>
        </p:blipFill>
        <p:spPr>
          <a:xfrm>
            <a:off x="14854628" y="1753277"/>
            <a:ext cx="2750606" cy="4133424"/>
          </a:xfrm>
          <a:prstGeom prst="rect">
            <a:avLst/>
          </a:prstGeom>
        </p:spPr>
      </p:pic>
      <p:sp>
        <p:nvSpPr>
          <p:cNvPr id="4" name="TextBox 4"/>
          <p:cNvSpPr txBox="1"/>
          <p:nvPr/>
        </p:nvSpPr>
        <p:spPr>
          <a:xfrm>
            <a:off x="1456185" y="776119"/>
            <a:ext cx="14355160" cy="977158"/>
          </a:xfrm>
          <a:prstGeom prst="rect">
            <a:avLst/>
          </a:prstGeom>
        </p:spPr>
        <p:txBody>
          <a:bodyPr lIns="0" tIns="0" rIns="0" bIns="0" rtlCol="0" anchor="t">
            <a:spAutoFit/>
          </a:bodyPr>
          <a:lstStyle/>
          <a:p>
            <a:pPr algn="ctr">
              <a:lnSpc>
                <a:spcPts val="8077"/>
              </a:lnSpc>
              <a:spcBef>
                <a:spcPct val="0"/>
              </a:spcBef>
            </a:pPr>
            <a:r>
              <a:rPr lang="en-US" sz="5769">
                <a:solidFill>
                  <a:srgbClr val="628474"/>
                </a:solidFill>
                <a:latin typeface="Abril Fatface"/>
              </a:rPr>
              <a:t>Health Literacy Affects Everyone!</a:t>
            </a:r>
          </a:p>
        </p:txBody>
      </p:sp>
      <p:pic>
        <p:nvPicPr>
          <p:cNvPr id="5" name="Picture 5"/>
          <p:cNvPicPr>
            <a:picLocks noChangeAspect="1"/>
          </p:cNvPicPr>
          <p:nvPr/>
        </p:nvPicPr>
        <p:blipFill>
          <a:blip r:embed="rId4"/>
          <a:srcRect/>
          <a:stretch>
            <a:fillRect/>
          </a:stretch>
        </p:blipFill>
        <p:spPr>
          <a:xfrm>
            <a:off x="13149505" y="6682828"/>
            <a:ext cx="4109795" cy="2575472"/>
          </a:xfrm>
          <a:prstGeom prst="rect">
            <a:avLst/>
          </a:prstGeom>
        </p:spPr>
      </p:pic>
      <p:pic>
        <p:nvPicPr>
          <p:cNvPr id="6" name="Picture 6"/>
          <p:cNvPicPr>
            <a:picLocks noChangeAspect="1"/>
          </p:cNvPicPr>
          <p:nvPr/>
        </p:nvPicPr>
        <p:blipFill>
          <a:blip r:embed="rId5"/>
          <a:srcRect/>
          <a:stretch>
            <a:fillRect/>
          </a:stretch>
        </p:blipFill>
        <p:spPr>
          <a:xfrm>
            <a:off x="8366276" y="1982043"/>
            <a:ext cx="5206210" cy="3904657"/>
          </a:xfrm>
          <a:prstGeom prst="rect">
            <a:avLst/>
          </a:prstGeom>
        </p:spPr>
      </p:pic>
      <p:pic>
        <p:nvPicPr>
          <p:cNvPr id="7" name="Picture 7"/>
          <p:cNvPicPr>
            <a:picLocks noChangeAspect="1"/>
          </p:cNvPicPr>
          <p:nvPr/>
        </p:nvPicPr>
        <p:blipFill>
          <a:blip r:embed="rId6"/>
          <a:srcRect/>
          <a:stretch>
            <a:fillRect/>
          </a:stretch>
        </p:blipFill>
        <p:spPr>
          <a:xfrm>
            <a:off x="2322200" y="2230898"/>
            <a:ext cx="4353870" cy="4451930"/>
          </a:xfrm>
          <a:prstGeom prst="rect">
            <a:avLst/>
          </a:prstGeom>
        </p:spPr>
      </p:pic>
      <p:pic>
        <p:nvPicPr>
          <p:cNvPr id="8" name="Picture 8"/>
          <p:cNvPicPr>
            <a:picLocks noChangeAspect="1"/>
          </p:cNvPicPr>
          <p:nvPr/>
        </p:nvPicPr>
        <p:blipFill>
          <a:blip r:embed="rId7"/>
          <a:srcRect/>
          <a:stretch>
            <a:fillRect/>
          </a:stretch>
        </p:blipFill>
        <p:spPr>
          <a:xfrm>
            <a:off x="5458378" y="4930890"/>
            <a:ext cx="4938720" cy="519865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360309"/>
          </a:xfrm>
          <a:prstGeom prst="rect">
            <a:avLst/>
          </a:prstGeom>
          <a:solidFill>
            <a:srgbClr val="628474">
              <a:alpha val="19607"/>
            </a:srgbClr>
          </a:solidFill>
        </p:spPr>
      </p:sp>
      <p:sp>
        <p:nvSpPr>
          <p:cNvPr id="3" name="TextBox 3"/>
          <p:cNvSpPr txBox="1"/>
          <p:nvPr/>
        </p:nvSpPr>
        <p:spPr>
          <a:xfrm>
            <a:off x="1049351" y="1009650"/>
            <a:ext cx="20190303" cy="931545"/>
          </a:xfrm>
          <a:prstGeom prst="rect">
            <a:avLst/>
          </a:prstGeom>
        </p:spPr>
        <p:txBody>
          <a:bodyPr lIns="0" tIns="0" rIns="0" bIns="0" rtlCol="0" anchor="t">
            <a:spAutoFit/>
          </a:bodyPr>
          <a:lstStyle/>
          <a:p>
            <a:pPr>
              <a:lnSpc>
                <a:spcPts val="7440"/>
              </a:lnSpc>
            </a:pPr>
            <a:r>
              <a:rPr lang="en-US" sz="6000" b="1" i="0" spc="420">
                <a:solidFill>
                  <a:srgbClr val="628474"/>
                </a:solidFill>
                <a:latin typeface="Abril Fatface"/>
              </a:rPr>
              <a:t>WHY IS HEALTH LITERACY IMPORTANT?</a:t>
            </a:r>
          </a:p>
        </p:txBody>
      </p:sp>
      <p:sp>
        <p:nvSpPr>
          <p:cNvPr id="4" name="TextBox 4"/>
          <p:cNvSpPr txBox="1"/>
          <p:nvPr/>
        </p:nvSpPr>
        <p:spPr>
          <a:xfrm>
            <a:off x="1212400" y="4095708"/>
            <a:ext cx="4839065" cy="4692702"/>
          </a:xfrm>
          <a:prstGeom prst="rect">
            <a:avLst/>
          </a:prstGeom>
        </p:spPr>
        <p:txBody>
          <a:bodyPr lIns="0" tIns="0" rIns="0" bIns="0" rtlCol="0" anchor="t">
            <a:spAutoFit/>
          </a:bodyPr>
          <a:lstStyle/>
          <a:p>
            <a:pPr>
              <a:lnSpc>
                <a:spcPts val="5376"/>
              </a:lnSpc>
            </a:pPr>
            <a:r>
              <a:rPr lang="en-US" sz="3584" b="1" i="0" spc="35">
                <a:solidFill>
                  <a:srgbClr val="628474"/>
                </a:solidFill>
                <a:latin typeface="Arimo"/>
              </a:rPr>
              <a:t>Up to 80 percent of medical information</a:t>
            </a:r>
          </a:p>
          <a:p>
            <a:pPr>
              <a:lnSpc>
                <a:spcPts val="5376"/>
              </a:lnSpc>
            </a:pPr>
            <a:r>
              <a:rPr lang="en-US" sz="3584" b="1" i="0" spc="35">
                <a:solidFill>
                  <a:srgbClr val="628474"/>
                </a:solidFill>
                <a:latin typeface="Arimo"/>
              </a:rPr>
              <a:t>provided by healthcare providers is forgotten immediately by patients.</a:t>
            </a:r>
          </a:p>
        </p:txBody>
      </p:sp>
      <p:sp>
        <p:nvSpPr>
          <p:cNvPr id="5" name="TextBox 5"/>
          <p:cNvSpPr txBox="1"/>
          <p:nvPr/>
        </p:nvSpPr>
        <p:spPr>
          <a:xfrm>
            <a:off x="6843015" y="4076658"/>
            <a:ext cx="5317438" cy="2947437"/>
          </a:xfrm>
          <a:prstGeom prst="rect">
            <a:avLst/>
          </a:prstGeom>
        </p:spPr>
        <p:txBody>
          <a:bodyPr lIns="0" tIns="0" rIns="0" bIns="0" rtlCol="0" anchor="t">
            <a:spAutoFit/>
          </a:bodyPr>
          <a:lstStyle/>
          <a:p>
            <a:pPr>
              <a:lnSpc>
                <a:spcPts val="5908"/>
              </a:lnSpc>
            </a:pPr>
            <a:r>
              <a:rPr lang="en-US" sz="3939" b="1" i="0" spc="39">
                <a:solidFill>
                  <a:srgbClr val="628474"/>
                </a:solidFill>
                <a:latin typeface="Arimo"/>
              </a:rPr>
              <a:t>Almost half of the information that is</a:t>
            </a:r>
          </a:p>
          <a:p>
            <a:pPr>
              <a:lnSpc>
                <a:spcPts val="5908"/>
              </a:lnSpc>
            </a:pPr>
            <a:r>
              <a:rPr lang="en-US" sz="3939" b="1" i="0" spc="39">
                <a:solidFill>
                  <a:srgbClr val="628474"/>
                </a:solidFill>
                <a:latin typeface="Arimo"/>
              </a:rPr>
              <a:t>remembered is incorrect.</a:t>
            </a:r>
          </a:p>
        </p:txBody>
      </p:sp>
      <p:sp>
        <p:nvSpPr>
          <p:cNvPr id="6" name="TextBox 6"/>
          <p:cNvSpPr txBox="1"/>
          <p:nvPr/>
        </p:nvSpPr>
        <p:spPr>
          <a:xfrm>
            <a:off x="12499495" y="4095708"/>
            <a:ext cx="5100962" cy="3522800"/>
          </a:xfrm>
          <a:prstGeom prst="rect">
            <a:avLst/>
          </a:prstGeom>
        </p:spPr>
        <p:txBody>
          <a:bodyPr lIns="0" tIns="0" rIns="0" bIns="0" rtlCol="0" anchor="t">
            <a:spAutoFit/>
          </a:bodyPr>
          <a:lstStyle/>
          <a:p>
            <a:pPr>
              <a:lnSpc>
                <a:spcPts val="5667"/>
              </a:lnSpc>
            </a:pPr>
            <a:r>
              <a:rPr lang="en-US" sz="3778" b="1" i="0" spc="37">
                <a:solidFill>
                  <a:srgbClr val="628474"/>
                </a:solidFill>
                <a:latin typeface="Arimo"/>
              </a:rPr>
              <a:t>Most health information materials are written at the 12th  grade level or above.</a:t>
            </a:r>
          </a:p>
        </p:txBody>
      </p:sp>
      <p:sp>
        <p:nvSpPr>
          <p:cNvPr id="7" name="AutoShape 7"/>
          <p:cNvSpPr/>
          <p:nvPr/>
        </p:nvSpPr>
        <p:spPr>
          <a:xfrm>
            <a:off x="1028700" y="-303236"/>
            <a:ext cx="20651" cy="10893473"/>
          </a:xfrm>
          <a:prstGeom prst="rect">
            <a:avLst/>
          </a:prstGeom>
          <a:solidFill>
            <a:srgbClr val="628474"/>
          </a:solidFill>
        </p:spPr>
      </p:sp>
      <p:sp>
        <p:nvSpPr>
          <p:cNvPr id="8" name="TextBox 8"/>
          <p:cNvSpPr txBox="1"/>
          <p:nvPr/>
        </p:nvSpPr>
        <p:spPr>
          <a:xfrm>
            <a:off x="12489513" y="8622993"/>
            <a:ext cx="3333750" cy="4057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Trocchi"/>
              </a:rPr>
              <a:t>AMA Foundation 2007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TextBox 3"/>
          <p:cNvSpPr txBox="1"/>
          <p:nvPr/>
        </p:nvSpPr>
        <p:spPr>
          <a:xfrm rot="-5400000">
            <a:off x="-1753044" y="4781550"/>
            <a:ext cx="6839034" cy="723900"/>
          </a:xfrm>
          <a:prstGeom prst="rect">
            <a:avLst/>
          </a:prstGeom>
        </p:spPr>
        <p:txBody>
          <a:bodyPr lIns="0" tIns="0" rIns="0" bIns="0" rtlCol="0" anchor="t">
            <a:spAutoFit/>
          </a:bodyPr>
          <a:lstStyle/>
          <a:p>
            <a:pPr algn="r">
              <a:lnSpc>
                <a:spcPts val="5759"/>
              </a:lnSpc>
            </a:pPr>
            <a:r>
              <a:rPr lang="en-US" sz="4800" b="0" i="0">
                <a:solidFill>
                  <a:srgbClr val="628474"/>
                </a:solidFill>
                <a:latin typeface="Playfair Display"/>
              </a:rPr>
              <a:t>Scope of the Problem</a:t>
            </a:r>
          </a:p>
        </p:txBody>
      </p:sp>
      <p:sp>
        <p:nvSpPr>
          <p:cNvPr id="4" name="TextBox 4"/>
          <p:cNvSpPr txBox="1"/>
          <p:nvPr/>
        </p:nvSpPr>
        <p:spPr>
          <a:xfrm>
            <a:off x="3381583" y="3036139"/>
            <a:ext cx="13593587" cy="4205197"/>
          </a:xfrm>
          <a:prstGeom prst="rect">
            <a:avLst/>
          </a:prstGeom>
        </p:spPr>
        <p:txBody>
          <a:bodyPr lIns="0" tIns="0" rIns="0" bIns="0" rtlCol="0" anchor="t">
            <a:spAutoFit/>
          </a:bodyPr>
          <a:lstStyle/>
          <a:p>
            <a:pPr>
              <a:lnSpc>
                <a:spcPts val="6607"/>
              </a:lnSpc>
            </a:pPr>
            <a:r>
              <a:rPr lang="en-US" sz="5506" b="0" i="0" spc="220">
                <a:solidFill>
                  <a:srgbClr val="F4F8F3"/>
                </a:solidFill>
                <a:latin typeface="Playfair Display"/>
              </a:rPr>
              <a:t>Nearly half of all American adults-90 million people-have only basic or</a:t>
            </a:r>
          </a:p>
          <a:p>
            <a:pPr>
              <a:lnSpc>
                <a:spcPts val="6607"/>
              </a:lnSpc>
            </a:pPr>
            <a:r>
              <a:rPr lang="en-US" sz="5506" b="0" i="0" spc="220">
                <a:solidFill>
                  <a:srgbClr val="F4F8F3"/>
                </a:solidFill>
                <a:latin typeface="Playfair Display"/>
              </a:rPr>
              <a:t>below-basic health literacy skills and have difficulty understanding and acting on health information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TextBox 3"/>
          <p:cNvSpPr txBox="1"/>
          <p:nvPr/>
        </p:nvSpPr>
        <p:spPr>
          <a:xfrm rot="-5400000">
            <a:off x="-1753044" y="4781550"/>
            <a:ext cx="6839034" cy="723900"/>
          </a:xfrm>
          <a:prstGeom prst="rect">
            <a:avLst/>
          </a:prstGeom>
        </p:spPr>
        <p:txBody>
          <a:bodyPr lIns="0" tIns="0" rIns="0" bIns="0" rtlCol="0" anchor="t">
            <a:spAutoFit/>
          </a:bodyPr>
          <a:lstStyle/>
          <a:p>
            <a:pPr algn="r">
              <a:lnSpc>
                <a:spcPts val="5759"/>
              </a:lnSpc>
            </a:pPr>
            <a:r>
              <a:rPr lang="en-US" sz="4800" b="0" i="0">
                <a:solidFill>
                  <a:srgbClr val="628474"/>
                </a:solidFill>
                <a:latin typeface="Playfair Display"/>
              </a:rPr>
              <a:t>Scope of the Problem</a:t>
            </a:r>
          </a:p>
        </p:txBody>
      </p:sp>
      <p:pic>
        <p:nvPicPr>
          <p:cNvPr id="4" name="Picture 4"/>
          <p:cNvPicPr>
            <a:picLocks noChangeAspect="1"/>
          </p:cNvPicPr>
          <p:nvPr/>
        </p:nvPicPr>
        <p:blipFill>
          <a:blip r:embed="rId2"/>
          <a:srcRect/>
          <a:stretch>
            <a:fillRect/>
          </a:stretch>
        </p:blipFill>
        <p:spPr>
          <a:xfrm>
            <a:off x="4727991" y="1394008"/>
            <a:ext cx="10351698" cy="8229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TextBox 3"/>
          <p:cNvSpPr txBox="1"/>
          <p:nvPr/>
        </p:nvSpPr>
        <p:spPr>
          <a:xfrm rot="-5400000">
            <a:off x="-1753044" y="4781550"/>
            <a:ext cx="6839034" cy="723900"/>
          </a:xfrm>
          <a:prstGeom prst="rect">
            <a:avLst/>
          </a:prstGeom>
        </p:spPr>
        <p:txBody>
          <a:bodyPr lIns="0" tIns="0" rIns="0" bIns="0" rtlCol="0" anchor="t">
            <a:spAutoFit/>
          </a:bodyPr>
          <a:lstStyle/>
          <a:p>
            <a:pPr algn="r">
              <a:lnSpc>
                <a:spcPts val="5759"/>
              </a:lnSpc>
            </a:pPr>
            <a:r>
              <a:rPr lang="en-US" sz="4800" b="0" i="0">
                <a:solidFill>
                  <a:srgbClr val="628474"/>
                </a:solidFill>
                <a:latin typeface="Playfair Display"/>
              </a:rPr>
              <a:t>Scope of the Problem</a:t>
            </a:r>
          </a:p>
        </p:txBody>
      </p:sp>
      <p:sp>
        <p:nvSpPr>
          <p:cNvPr id="4" name="TextBox 4"/>
          <p:cNvSpPr txBox="1"/>
          <p:nvPr/>
        </p:nvSpPr>
        <p:spPr>
          <a:xfrm>
            <a:off x="3974964" y="1213634"/>
            <a:ext cx="12406824" cy="7612380"/>
          </a:xfrm>
          <a:prstGeom prst="rect">
            <a:avLst/>
          </a:prstGeom>
        </p:spPr>
        <p:txBody>
          <a:bodyPr lIns="0" tIns="0" rIns="0" bIns="0" rtlCol="0" anchor="t">
            <a:spAutoFit/>
          </a:bodyPr>
          <a:lstStyle/>
          <a:p>
            <a:pPr>
              <a:lnSpc>
                <a:spcPts val="6719"/>
              </a:lnSpc>
              <a:spcBef>
                <a:spcPct val="0"/>
              </a:spcBef>
            </a:pPr>
            <a:r>
              <a:rPr lang="en-US" sz="4800" dirty="0" smtClean="0">
                <a:solidFill>
                  <a:srgbClr val="FFFFFF"/>
                </a:solidFill>
                <a:latin typeface="Abril Fatface"/>
              </a:rPr>
              <a:t>"</a:t>
            </a:r>
            <a:r>
              <a:rPr lang="en-US" sz="4800" b="1" dirty="0">
                <a:solidFill>
                  <a:srgbClr val="FFFFFF"/>
                </a:solidFill>
                <a:latin typeface="Arimo" panose="020B0604020202020204" charset="0"/>
                <a:ea typeface="Arimo" panose="020B0604020202020204" charset="0"/>
                <a:cs typeface="Arimo" panose="020B0604020202020204" charset="0"/>
              </a:rPr>
              <a:t>Mr. Smith, let's review the results</a:t>
            </a:r>
          </a:p>
          <a:p>
            <a:pPr marL="0" lvl="0" indent="0" algn="l">
              <a:lnSpc>
                <a:spcPts val="6719"/>
              </a:lnSpc>
              <a:spcBef>
                <a:spcPct val="0"/>
              </a:spcBef>
            </a:pPr>
            <a:r>
              <a:rPr lang="en-US" sz="4800" b="1" dirty="0">
                <a:solidFill>
                  <a:srgbClr val="FFFFFF"/>
                </a:solidFill>
                <a:latin typeface="Arimo" panose="020B0604020202020204" charset="0"/>
                <a:ea typeface="Arimo" panose="020B0604020202020204" charset="0"/>
                <a:cs typeface="Arimo" panose="020B0604020202020204" charset="0"/>
              </a:rPr>
              <a:t>of your blood tests. Your CBC, BMP, and LFTs were basically negative. You have prediabetes and a slightly elevated LDL, and since your BMI is 28, you should watch your diet and exercise more to prevent metabolic syndrome. Oh, and it's OK to keep taking</a:t>
            </a:r>
            <a:r>
              <a:rPr lang="en-US" sz="4800" b="1" i="0" dirty="0">
                <a:solidFill>
                  <a:srgbClr val="FFFFFF"/>
                </a:solidFill>
                <a:latin typeface="Arimo" panose="020B0604020202020204" charset="0"/>
                <a:ea typeface="Arimo" panose="020B0604020202020204" charset="0"/>
                <a:cs typeface="Arimo" panose="020B0604020202020204" charset="0"/>
              </a:rPr>
              <a:t> an occasional NSAID with food for your idiopathic knee pain."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TextBox 2"/>
          <p:cNvSpPr txBox="1"/>
          <p:nvPr/>
        </p:nvSpPr>
        <p:spPr>
          <a:xfrm rot="-5400000">
            <a:off x="-1581192" y="4657725"/>
            <a:ext cx="6697760" cy="971550"/>
          </a:xfrm>
          <a:prstGeom prst="rect">
            <a:avLst/>
          </a:prstGeom>
        </p:spPr>
        <p:txBody>
          <a:bodyPr lIns="0" tIns="0" rIns="0" bIns="0" rtlCol="0" anchor="t">
            <a:spAutoFit/>
          </a:bodyPr>
          <a:lstStyle/>
          <a:p>
            <a:pPr algn="ctr">
              <a:lnSpc>
                <a:spcPts val="3840"/>
              </a:lnSpc>
            </a:pPr>
            <a:r>
              <a:rPr lang="en-US" sz="3200" b="0" i="0" spc="352">
                <a:solidFill>
                  <a:srgbClr val="628474"/>
                </a:solidFill>
                <a:latin typeface="Montserrat Classic"/>
              </a:rPr>
              <a:t>OCTOBER 4, 2019</a:t>
            </a:r>
          </a:p>
          <a:p>
            <a:pPr algn="ctr">
              <a:lnSpc>
                <a:spcPts val="3840"/>
              </a:lnSpc>
            </a:pPr>
            <a:endParaRPr lang="en-US" sz="3200" b="0" i="0" spc="352">
              <a:solidFill>
                <a:srgbClr val="628474"/>
              </a:solidFill>
              <a:latin typeface="Montserrat Classic"/>
            </a:endParaRPr>
          </a:p>
        </p:txBody>
      </p:sp>
      <p:pic>
        <p:nvPicPr>
          <p:cNvPr id="3" name="Picture 3"/>
          <p:cNvPicPr>
            <a:picLocks noChangeAspect="1"/>
          </p:cNvPicPr>
          <p:nvPr/>
        </p:nvPicPr>
        <p:blipFill>
          <a:blip r:embed="rId2"/>
          <a:srcRect l="10371" r="10371"/>
          <a:stretch>
            <a:fillRect/>
          </a:stretch>
        </p:blipFill>
        <p:spPr>
          <a:xfrm>
            <a:off x="12115800" y="-48185"/>
            <a:ext cx="6172200" cy="10383369"/>
          </a:xfrm>
          <a:prstGeom prst="rect">
            <a:avLst/>
          </a:prstGeom>
        </p:spPr>
      </p:pic>
      <p:sp>
        <p:nvSpPr>
          <p:cNvPr id="4" name="AutoShape 4"/>
          <p:cNvSpPr/>
          <p:nvPr/>
        </p:nvSpPr>
        <p:spPr>
          <a:xfrm>
            <a:off x="3207390" y="1028700"/>
            <a:ext cx="14161848" cy="8229600"/>
          </a:xfrm>
          <a:prstGeom prst="rect">
            <a:avLst/>
          </a:prstGeom>
          <a:solidFill>
            <a:srgbClr val="628474"/>
          </a:solidFill>
        </p:spPr>
      </p:sp>
      <p:grpSp>
        <p:nvGrpSpPr>
          <p:cNvPr id="5" name="Group 5"/>
          <p:cNvGrpSpPr/>
          <p:nvPr/>
        </p:nvGrpSpPr>
        <p:grpSpPr>
          <a:xfrm>
            <a:off x="4178532" y="2392680"/>
            <a:ext cx="11999688" cy="5501640"/>
            <a:chOff x="0" y="0"/>
            <a:chExt cx="15999584" cy="7335520"/>
          </a:xfrm>
        </p:grpSpPr>
        <p:sp>
          <p:nvSpPr>
            <p:cNvPr id="6" name="TextBox 6"/>
            <p:cNvSpPr txBox="1"/>
            <p:nvPr/>
          </p:nvSpPr>
          <p:spPr>
            <a:xfrm>
              <a:off x="0" y="0"/>
              <a:ext cx="15999584" cy="3390900"/>
            </a:xfrm>
            <a:prstGeom prst="rect">
              <a:avLst/>
            </a:prstGeom>
          </p:spPr>
          <p:txBody>
            <a:bodyPr lIns="0" tIns="0" rIns="0" bIns="0" rtlCol="0" anchor="t">
              <a:spAutoFit/>
            </a:bodyPr>
            <a:lstStyle/>
            <a:p>
              <a:pPr>
                <a:lnSpc>
                  <a:spcPts val="6720"/>
                </a:lnSpc>
              </a:pPr>
              <a:r>
                <a:rPr lang="en-US" sz="5600">
                  <a:solidFill>
                    <a:srgbClr val="F4F8F3"/>
                  </a:solidFill>
                  <a:latin typeface="Playfair Display"/>
                </a:rPr>
                <a:t>Health Literacy: A Foundation for Clear Health Communication and Patient Safety </a:t>
              </a:r>
            </a:p>
          </p:txBody>
        </p:sp>
        <p:sp>
          <p:nvSpPr>
            <p:cNvPr id="7" name="TextBox 7"/>
            <p:cNvSpPr txBox="1"/>
            <p:nvPr/>
          </p:nvSpPr>
          <p:spPr>
            <a:xfrm>
              <a:off x="604567" y="4424680"/>
              <a:ext cx="15395017" cy="2910840"/>
            </a:xfrm>
            <a:prstGeom prst="rect">
              <a:avLst/>
            </a:prstGeom>
          </p:spPr>
          <p:txBody>
            <a:bodyPr lIns="0" tIns="0" rIns="0" bIns="0" rtlCol="0" anchor="t">
              <a:spAutoFit/>
            </a:bodyPr>
            <a:lstStyle/>
            <a:p>
              <a:pPr algn="r">
                <a:lnSpc>
                  <a:spcPts val="2520"/>
                </a:lnSpc>
              </a:pPr>
              <a:r>
                <a:rPr lang="en-US" sz="1800" b="0" i="0" spc="107">
                  <a:solidFill>
                    <a:srgbClr val="F4F8F3"/>
                  </a:solidFill>
                  <a:latin typeface="Montserrat Classic"/>
                </a:rPr>
                <a:t>Karen Komondor, RN, BSN, CCRN</a:t>
              </a:r>
            </a:p>
            <a:p>
              <a:pPr algn="r">
                <a:lnSpc>
                  <a:spcPts val="2520"/>
                </a:lnSpc>
              </a:pPr>
              <a:r>
                <a:rPr lang="en-US" sz="1800" b="0" i="0" spc="107">
                  <a:solidFill>
                    <a:srgbClr val="F4F8F3"/>
                  </a:solidFill>
                  <a:latin typeface="Montserrat Classic"/>
                </a:rPr>
                <a:t>President, Ohio Health Literacy Partners</a:t>
              </a:r>
            </a:p>
            <a:p>
              <a:pPr algn="r">
                <a:lnSpc>
                  <a:spcPts val="2520"/>
                </a:lnSpc>
              </a:pPr>
              <a:r>
                <a:rPr lang="en-US" sz="1800" b="0" i="0" spc="107">
                  <a:solidFill>
                    <a:srgbClr val="F4F8F3"/>
                  </a:solidFill>
                  <a:latin typeface="Montserrat Classic"/>
                </a:rPr>
                <a:t>Director, Organizational Development and </a:t>
              </a:r>
            </a:p>
            <a:p>
              <a:pPr algn="r">
                <a:lnSpc>
                  <a:spcPts val="2520"/>
                </a:lnSpc>
              </a:pPr>
              <a:r>
                <a:rPr lang="en-US" sz="1800" b="0" i="0" spc="107">
                  <a:solidFill>
                    <a:srgbClr val="F4F8F3"/>
                  </a:solidFill>
                  <a:latin typeface="Montserrat Classic"/>
                </a:rPr>
                <a:t>the Health Literacy Institute, </a:t>
              </a:r>
            </a:p>
            <a:p>
              <a:pPr algn="r">
                <a:lnSpc>
                  <a:spcPts val="2520"/>
                </a:lnSpc>
              </a:pPr>
              <a:r>
                <a:rPr lang="en-US" sz="1800" b="0" i="0" spc="107">
                  <a:solidFill>
                    <a:srgbClr val="F4F8F3"/>
                  </a:solidFill>
                  <a:latin typeface="Montserrat Classic"/>
                </a:rPr>
                <a:t>St. Vincent Charity Medical Center, </a:t>
              </a:r>
            </a:p>
            <a:p>
              <a:pPr algn="r">
                <a:lnSpc>
                  <a:spcPts val="2520"/>
                </a:lnSpc>
              </a:pPr>
              <a:r>
                <a:rPr lang="en-US" sz="1800" b="0" i="0" spc="107">
                  <a:solidFill>
                    <a:srgbClr val="F4F8F3"/>
                  </a:solidFill>
                  <a:latin typeface="Montserrat Classic"/>
                </a:rPr>
                <a:t>Cleveland, Ohio</a:t>
              </a:r>
            </a:p>
            <a:p>
              <a:pPr algn="r">
                <a:lnSpc>
                  <a:spcPts val="2520"/>
                </a:lnSpc>
              </a:pPr>
              <a:endParaRPr lang="en-US" sz="1800" b="0" i="0" spc="107">
                <a:solidFill>
                  <a:srgbClr val="F4F8F3"/>
                </a:solidFill>
                <a:latin typeface="Montserrat Classic"/>
              </a:endParaRPr>
            </a:p>
          </p:txBody>
        </p:sp>
      </p:grpSp>
      <p:sp>
        <p:nvSpPr>
          <p:cNvPr id="8" name="AutoShape 8"/>
          <p:cNvSpPr/>
          <p:nvPr/>
        </p:nvSpPr>
        <p:spPr>
          <a:xfrm>
            <a:off x="1261262" y="6044713"/>
            <a:ext cx="20651" cy="4715555"/>
          </a:xfrm>
          <a:prstGeom prst="rect">
            <a:avLst/>
          </a:prstGeom>
          <a:solidFill>
            <a:srgbClr val="628474"/>
          </a:solid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TextBox 3"/>
          <p:cNvSpPr txBox="1"/>
          <p:nvPr/>
        </p:nvSpPr>
        <p:spPr>
          <a:xfrm rot="-5400000">
            <a:off x="-1753044" y="4781550"/>
            <a:ext cx="6839034" cy="723900"/>
          </a:xfrm>
          <a:prstGeom prst="rect">
            <a:avLst/>
          </a:prstGeom>
        </p:spPr>
        <p:txBody>
          <a:bodyPr lIns="0" tIns="0" rIns="0" bIns="0" rtlCol="0" anchor="t">
            <a:spAutoFit/>
          </a:bodyPr>
          <a:lstStyle/>
          <a:p>
            <a:pPr algn="r">
              <a:lnSpc>
                <a:spcPts val="5759"/>
              </a:lnSpc>
            </a:pPr>
            <a:r>
              <a:rPr lang="en-US" sz="4800" b="0" i="0">
                <a:solidFill>
                  <a:srgbClr val="628474"/>
                </a:solidFill>
                <a:latin typeface="Playfair Display"/>
              </a:rPr>
              <a:t>Scope of the Problem</a:t>
            </a:r>
          </a:p>
        </p:txBody>
      </p:sp>
      <p:pic>
        <p:nvPicPr>
          <p:cNvPr id="4" name="Picture 4"/>
          <p:cNvPicPr>
            <a:picLocks noChangeAspect="1"/>
          </p:cNvPicPr>
          <p:nvPr/>
        </p:nvPicPr>
        <p:blipFill>
          <a:blip r:embed="rId2"/>
          <a:srcRect/>
          <a:stretch>
            <a:fillRect/>
          </a:stretch>
        </p:blipFill>
        <p:spPr>
          <a:xfrm>
            <a:off x="6091008" y="1552973"/>
            <a:ext cx="8174736" cy="8229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254909" y="0"/>
            <a:ext cx="14161848" cy="9278146"/>
          </a:xfrm>
          <a:prstGeom prst="rect">
            <a:avLst/>
          </a:prstGeom>
          <a:solidFill>
            <a:srgbClr val="F4F8F3"/>
          </a:solidFill>
        </p:spPr>
      </p:sp>
      <p:sp>
        <p:nvSpPr>
          <p:cNvPr id="3" name="TextBox 3"/>
          <p:cNvSpPr txBox="1"/>
          <p:nvPr/>
        </p:nvSpPr>
        <p:spPr>
          <a:xfrm>
            <a:off x="3539155" y="1263720"/>
            <a:ext cx="13877602" cy="971550"/>
          </a:xfrm>
          <a:prstGeom prst="rect">
            <a:avLst/>
          </a:prstGeom>
        </p:spPr>
        <p:txBody>
          <a:bodyPr lIns="0" tIns="0" rIns="0" bIns="0" rtlCol="0" anchor="t">
            <a:spAutoFit/>
          </a:bodyPr>
          <a:lstStyle/>
          <a:p>
            <a:pPr>
              <a:lnSpc>
                <a:spcPts val="7680"/>
              </a:lnSpc>
            </a:pPr>
            <a:r>
              <a:rPr lang="en-US" sz="6400" b="0" i="0" spc="256">
                <a:solidFill>
                  <a:srgbClr val="628474"/>
                </a:solidFill>
                <a:latin typeface="Abril Fatface"/>
              </a:rPr>
              <a:t>Healthcare is more complex now</a:t>
            </a:r>
          </a:p>
        </p:txBody>
      </p:sp>
      <p:sp>
        <p:nvSpPr>
          <p:cNvPr id="4" name="TextBox 4"/>
          <p:cNvSpPr txBox="1"/>
          <p:nvPr/>
        </p:nvSpPr>
        <p:spPr>
          <a:xfrm>
            <a:off x="4860343" y="3898968"/>
            <a:ext cx="4675711" cy="3666131"/>
          </a:xfrm>
          <a:prstGeom prst="rect">
            <a:avLst/>
          </a:prstGeom>
        </p:spPr>
        <p:txBody>
          <a:bodyPr lIns="0" tIns="0" rIns="0" bIns="0" rtlCol="0" anchor="t">
            <a:spAutoFit/>
          </a:bodyPr>
          <a:lstStyle/>
          <a:p>
            <a:pPr>
              <a:lnSpc>
                <a:spcPts val="5891"/>
              </a:lnSpc>
            </a:pPr>
            <a:r>
              <a:rPr lang="en-US" sz="3927" b="1" i="0" spc="39">
                <a:solidFill>
                  <a:srgbClr val="628474"/>
                </a:solidFill>
                <a:latin typeface="Arimo"/>
              </a:rPr>
              <a:t>1 Doctor  </a:t>
            </a:r>
          </a:p>
          <a:p>
            <a:pPr>
              <a:lnSpc>
                <a:spcPts val="5891"/>
              </a:lnSpc>
            </a:pPr>
            <a:r>
              <a:rPr lang="en-US" sz="3927" b="1" i="0" spc="39">
                <a:solidFill>
                  <a:srgbClr val="628474"/>
                </a:solidFill>
                <a:latin typeface="Arimo"/>
              </a:rPr>
              <a:t>1 Pharmacist  </a:t>
            </a:r>
          </a:p>
          <a:p>
            <a:pPr>
              <a:lnSpc>
                <a:spcPts val="5891"/>
              </a:lnSpc>
            </a:pPr>
            <a:r>
              <a:rPr lang="en-US" sz="3927" b="1" i="0" spc="39">
                <a:solidFill>
                  <a:srgbClr val="628474"/>
                </a:solidFill>
                <a:latin typeface="Arimo"/>
              </a:rPr>
              <a:t>No Forms  </a:t>
            </a:r>
          </a:p>
          <a:p>
            <a:pPr>
              <a:lnSpc>
                <a:spcPts val="5891"/>
              </a:lnSpc>
            </a:pPr>
            <a:r>
              <a:rPr lang="en-US" sz="3927" b="1" i="0" spc="39">
                <a:solidFill>
                  <a:srgbClr val="628474"/>
                </a:solidFill>
                <a:latin typeface="Arimo"/>
              </a:rPr>
              <a:t>In-Patient  </a:t>
            </a:r>
          </a:p>
          <a:p>
            <a:pPr>
              <a:lnSpc>
                <a:spcPts val="5891"/>
              </a:lnSpc>
            </a:pPr>
            <a:r>
              <a:rPr lang="en-US" sz="3927" b="1" i="0" spc="39">
                <a:solidFill>
                  <a:srgbClr val="628474"/>
                </a:solidFill>
                <a:latin typeface="Arimo"/>
              </a:rPr>
              <a:t>650 Medicines</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17051" y="4226889"/>
            <a:ext cx="7880125" cy="824367"/>
          </a:xfrm>
          <a:prstGeom prst="rect">
            <a:avLst/>
          </a:prstGeom>
        </p:spPr>
        <p:txBody>
          <a:bodyPr lIns="0" tIns="0" rIns="0" bIns="0" rtlCol="0" anchor="t">
            <a:spAutoFit/>
          </a:bodyPr>
          <a:lstStyle/>
          <a:p>
            <a:pPr>
              <a:lnSpc>
                <a:spcPts val="6720"/>
              </a:lnSpc>
            </a:pPr>
            <a:r>
              <a:rPr lang="en-US" sz="4800" b="0" i="0" spc="384">
                <a:solidFill>
                  <a:srgbClr val="F4F8F3"/>
                </a:solidFill>
                <a:latin typeface="Montserrat Classic"/>
              </a:rPr>
              <a:t>Scope of the Problem</a:t>
            </a:r>
          </a:p>
        </p:txBody>
      </p:sp>
      <p:sp>
        <p:nvSpPr>
          <p:cNvPr id="7" name="TextBox 7"/>
          <p:cNvSpPr txBox="1"/>
          <p:nvPr/>
        </p:nvSpPr>
        <p:spPr>
          <a:xfrm>
            <a:off x="10798805" y="3898968"/>
            <a:ext cx="5319878" cy="3666131"/>
          </a:xfrm>
          <a:prstGeom prst="rect">
            <a:avLst/>
          </a:prstGeom>
        </p:spPr>
        <p:txBody>
          <a:bodyPr lIns="0" tIns="0" rIns="0" bIns="0" rtlCol="0" anchor="t">
            <a:spAutoFit/>
          </a:bodyPr>
          <a:lstStyle/>
          <a:p>
            <a:pPr>
              <a:lnSpc>
                <a:spcPts val="5891"/>
              </a:lnSpc>
            </a:pPr>
            <a:r>
              <a:rPr lang="en-US" sz="3927" b="1" i="0" spc="39">
                <a:solidFill>
                  <a:srgbClr val="628474"/>
                </a:solidFill>
                <a:latin typeface="Arimo"/>
              </a:rPr>
              <a:t>Many Providers</a:t>
            </a:r>
          </a:p>
          <a:p>
            <a:pPr>
              <a:lnSpc>
                <a:spcPts val="5891"/>
              </a:lnSpc>
            </a:pPr>
            <a:r>
              <a:rPr lang="en-US" sz="3927" b="1" i="0" spc="39">
                <a:solidFill>
                  <a:srgbClr val="628474"/>
                </a:solidFill>
                <a:latin typeface="Arimo"/>
              </a:rPr>
              <a:t>Chain Drug Stores</a:t>
            </a:r>
          </a:p>
          <a:p>
            <a:pPr>
              <a:lnSpc>
                <a:spcPts val="5891"/>
              </a:lnSpc>
            </a:pPr>
            <a:r>
              <a:rPr lang="en-US" sz="3927" b="1" i="0" spc="39">
                <a:solidFill>
                  <a:srgbClr val="628474"/>
                </a:solidFill>
                <a:latin typeface="Arimo"/>
              </a:rPr>
              <a:t>Numerous Forms</a:t>
            </a:r>
          </a:p>
          <a:p>
            <a:pPr>
              <a:lnSpc>
                <a:spcPts val="5891"/>
              </a:lnSpc>
            </a:pPr>
            <a:r>
              <a:rPr lang="en-US" sz="3927" b="1" i="0" spc="39">
                <a:solidFill>
                  <a:srgbClr val="628474"/>
                </a:solidFill>
                <a:latin typeface="Arimo"/>
              </a:rPr>
              <a:t>Out-Patient</a:t>
            </a:r>
          </a:p>
          <a:p>
            <a:pPr>
              <a:lnSpc>
                <a:spcPts val="5891"/>
              </a:lnSpc>
            </a:pPr>
            <a:r>
              <a:rPr lang="en-US" sz="3927" b="1" i="0" spc="39">
                <a:solidFill>
                  <a:srgbClr val="628474"/>
                </a:solidFill>
                <a:latin typeface="Arimo"/>
              </a:rPr>
              <a:t>24,000Medicines</a:t>
            </a:r>
          </a:p>
        </p:txBody>
      </p:sp>
      <p:sp>
        <p:nvSpPr>
          <p:cNvPr id="8" name="TextBox 8"/>
          <p:cNvSpPr txBox="1"/>
          <p:nvPr/>
        </p:nvSpPr>
        <p:spPr>
          <a:xfrm>
            <a:off x="4230514" y="2841018"/>
            <a:ext cx="3809696" cy="712470"/>
          </a:xfrm>
          <a:prstGeom prst="rect">
            <a:avLst/>
          </a:prstGeom>
        </p:spPr>
        <p:txBody>
          <a:bodyPr lIns="0" tIns="0" rIns="0" bIns="0" rtlCol="0" anchor="t">
            <a:spAutoFit/>
          </a:bodyPr>
          <a:lstStyle/>
          <a:p>
            <a:pPr algn="ctr">
              <a:lnSpc>
                <a:spcPts val="5880"/>
              </a:lnSpc>
              <a:spcBef>
                <a:spcPct val="0"/>
              </a:spcBef>
            </a:pPr>
            <a:r>
              <a:rPr lang="en-US" sz="4200">
                <a:solidFill>
                  <a:srgbClr val="628474"/>
                </a:solidFill>
                <a:latin typeface="Abril Fatface"/>
              </a:rPr>
              <a:t>40 Years Ago</a:t>
            </a:r>
          </a:p>
        </p:txBody>
      </p:sp>
      <p:sp>
        <p:nvSpPr>
          <p:cNvPr id="9" name="TextBox 9"/>
          <p:cNvSpPr txBox="1"/>
          <p:nvPr/>
        </p:nvSpPr>
        <p:spPr>
          <a:xfrm>
            <a:off x="5610825" y="2841018"/>
            <a:ext cx="14161848" cy="712470"/>
          </a:xfrm>
          <a:prstGeom prst="rect">
            <a:avLst/>
          </a:prstGeom>
        </p:spPr>
        <p:txBody>
          <a:bodyPr lIns="0" tIns="0" rIns="0" bIns="0" rtlCol="0" anchor="t">
            <a:spAutoFit/>
          </a:bodyPr>
          <a:lstStyle/>
          <a:p>
            <a:pPr algn="ctr">
              <a:lnSpc>
                <a:spcPts val="5880"/>
              </a:lnSpc>
              <a:spcBef>
                <a:spcPct val="0"/>
              </a:spcBef>
            </a:pPr>
            <a:r>
              <a:rPr lang="en-US" sz="4200">
                <a:solidFill>
                  <a:srgbClr val="628474"/>
                </a:solidFill>
                <a:latin typeface="Abril Fatface"/>
              </a:rPr>
              <a:t>Today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TextBox 2"/>
          <p:cNvSpPr txBox="1"/>
          <p:nvPr/>
        </p:nvSpPr>
        <p:spPr>
          <a:xfrm>
            <a:off x="2072862" y="1682000"/>
            <a:ext cx="9688718" cy="6308955"/>
          </a:xfrm>
          <a:prstGeom prst="rect">
            <a:avLst/>
          </a:prstGeom>
        </p:spPr>
        <p:txBody>
          <a:bodyPr lIns="0" tIns="0" rIns="0" bIns="0" rtlCol="0" anchor="t">
            <a:spAutoFit/>
          </a:bodyPr>
          <a:lstStyle/>
          <a:p>
            <a:pPr>
              <a:lnSpc>
                <a:spcPts val="6299"/>
              </a:lnSpc>
            </a:pPr>
            <a:r>
              <a:rPr lang="en-US" sz="4199" b="1" i="0" spc="41">
                <a:solidFill>
                  <a:srgbClr val="628474"/>
                </a:solidFill>
                <a:latin typeface="Arimo"/>
              </a:rPr>
              <a:t>Persons with limited health literacy skills have:</a:t>
            </a:r>
          </a:p>
          <a:p>
            <a:pPr>
              <a:lnSpc>
                <a:spcPts val="6299"/>
              </a:lnSpc>
            </a:pPr>
            <a:r>
              <a:rPr lang="en-US" sz="4199" b="1" i="0" spc="41">
                <a:solidFill>
                  <a:srgbClr val="628474"/>
                </a:solidFill>
                <a:latin typeface="Arimo"/>
              </a:rPr>
              <a:t>•Higher utilization of treatment services</a:t>
            </a:r>
          </a:p>
          <a:p>
            <a:pPr marL="1386840" lvl="2" indent="-462280">
              <a:lnSpc>
                <a:spcPts val="6299"/>
              </a:lnSpc>
              <a:buFont typeface="Arial"/>
              <a:buChar char="⚬"/>
            </a:pPr>
            <a:r>
              <a:rPr lang="en-US" sz="4199" b="1" i="0" spc="41">
                <a:solidFill>
                  <a:srgbClr val="628474"/>
                </a:solidFill>
                <a:latin typeface="Arimo"/>
              </a:rPr>
              <a:t>Hospitalization</a:t>
            </a:r>
          </a:p>
          <a:p>
            <a:pPr marL="1386840" lvl="2" indent="-462280">
              <a:lnSpc>
                <a:spcPts val="6299"/>
              </a:lnSpc>
              <a:buFont typeface="Arial"/>
              <a:buChar char="⚬"/>
            </a:pPr>
            <a:r>
              <a:rPr lang="en-US" sz="4199" b="1" i="0" spc="41">
                <a:solidFill>
                  <a:srgbClr val="628474"/>
                </a:solidFill>
                <a:latin typeface="Arimo"/>
              </a:rPr>
              <a:t>Emergency services</a:t>
            </a:r>
          </a:p>
          <a:p>
            <a:pPr>
              <a:lnSpc>
                <a:spcPts val="6299"/>
              </a:lnSpc>
            </a:pPr>
            <a:r>
              <a:rPr lang="en-US" sz="4199" b="1" i="0" spc="41">
                <a:solidFill>
                  <a:srgbClr val="628474"/>
                </a:solidFill>
                <a:latin typeface="Arimo"/>
              </a:rPr>
              <a:t>•Lower utilization of preventive services</a:t>
            </a:r>
          </a:p>
        </p:txBody>
      </p:sp>
      <p:sp>
        <p:nvSpPr>
          <p:cNvPr id="3" name="AutoShape 3"/>
          <p:cNvSpPr/>
          <p:nvPr/>
        </p:nvSpPr>
        <p:spPr>
          <a:xfrm>
            <a:off x="1304125" y="-2267107"/>
            <a:ext cx="20651" cy="4715555"/>
          </a:xfrm>
          <a:prstGeom prst="rect">
            <a:avLst/>
          </a:prstGeom>
          <a:solidFill>
            <a:srgbClr val="628474"/>
          </a:solidFill>
        </p:spPr>
      </p:sp>
      <p:sp>
        <p:nvSpPr>
          <p:cNvPr id="4" name="TextBox 4"/>
          <p:cNvSpPr txBox="1"/>
          <p:nvPr/>
        </p:nvSpPr>
        <p:spPr>
          <a:xfrm rot="-5400000">
            <a:off x="-2762374" y="4145602"/>
            <a:ext cx="8056797" cy="712470"/>
          </a:xfrm>
          <a:prstGeom prst="rect">
            <a:avLst/>
          </a:prstGeom>
        </p:spPr>
        <p:txBody>
          <a:bodyPr lIns="0" tIns="0" rIns="0" bIns="0" rtlCol="0" anchor="t">
            <a:spAutoFit/>
          </a:bodyPr>
          <a:lstStyle/>
          <a:p>
            <a:pPr>
              <a:lnSpc>
                <a:spcPts val="5880"/>
              </a:lnSpc>
            </a:pPr>
            <a:r>
              <a:rPr lang="en-US" sz="4200" b="0" i="0" spc="336">
                <a:solidFill>
                  <a:srgbClr val="628474"/>
                </a:solidFill>
                <a:latin typeface="Abril Fatface"/>
              </a:rPr>
              <a:t>Scope of the Problem</a:t>
            </a:r>
          </a:p>
        </p:txBody>
      </p:sp>
      <p:pic>
        <p:nvPicPr>
          <p:cNvPr id="5" name="Picture 5"/>
          <p:cNvPicPr>
            <a:picLocks noChangeAspect="1"/>
          </p:cNvPicPr>
          <p:nvPr/>
        </p:nvPicPr>
        <p:blipFill>
          <a:blip r:embed="rId2"/>
          <a:srcRect/>
          <a:stretch>
            <a:fillRect/>
          </a:stretch>
        </p:blipFill>
        <p:spPr>
          <a:xfrm>
            <a:off x="12102361" y="788352"/>
            <a:ext cx="5472684" cy="8229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TextBox 2"/>
          <p:cNvSpPr txBox="1"/>
          <p:nvPr/>
        </p:nvSpPr>
        <p:spPr>
          <a:xfrm>
            <a:off x="2444126" y="2883957"/>
            <a:ext cx="9099423" cy="3254261"/>
          </a:xfrm>
          <a:prstGeom prst="rect">
            <a:avLst/>
          </a:prstGeom>
        </p:spPr>
        <p:txBody>
          <a:bodyPr lIns="0" tIns="0" rIns="0" bIns="0" rtlCol="0" anchor="t">
            <a:spAutoFit/>
          </a:bodyPr>
          <a:lstStyle/>
          <a:p>
            <a:pPr>
              <a:lnSpc>
                <a:spcPts val="6466"/>
              </a:lnSpc>
            </a:pPr>
            <a:r>
              <a:rPr lang="en-US" sz="4311" b="1" i="0" spc="43">
                <a:solidFill>
                  <a:srgbClr val="628474"/>
                </a:solidFill>
                <a:latin typeface="Arimo"/>
              </a:rPr>
              <a:t>$106-$238 billion is lost every year on health care costs due to </a:t>
            </a:r>
          </a:p>
          <a:p>
            <a:pPr>
              <a:lnSpc>
                <a:spcPts val="6466"/>
              </a:lnSpc>
            </a:pPr>
            <a:r>
              <a:rPr lang="en-US" sz="4311" b="1" i="0" spc="43">
                <a:solidFill>
                  <a:srgbClr val="628474"/>
                </a:solidFill>
                <a:latin typeface="Arimo"/>
              </a:rPr>
              <a:t>a disconnect in the delivery of health information</a:t>
            </a:r>
          </a:p>
        </p:txBody>
      </p:sp>
      <p:sp>
        <p:nvSpPr>
          <p:cNvPr id="3" name="AutoShape 3"/>
          <p:cNvSpPr/>
          <p:nvPr/>
        </p:nvSpPr>
        <p:spPr>
          <a:xfrm>
            <a:off x="1304125" y="-2267107"/>
            <a:ext cx="20651" cy="4715555"/>
          </a:xfrm>
          <a:prstGeom prst="rect">
            <a:avLst/>
          </a:prstGeom>
          <a:solidFill>
            <a:srgbClr val="628474"/>
          </a:solidFill>
        </p:spPr>
      </p:sp>
      <p:sp>
        <p:nvSpPr>
          <p:cNvPr id="4" name="TextBox 4"/>
          <p:cNvSpPr txBox="1"/>
          <p:nvPr/>
        </p:nvSpPr>
        <p:spPr>
          <a:xfrm rot="-5400000">
            <a:off x="-1857202" y="5258150"/>
            <a:ext cx="6331874" cy="712470"/>
          </a:xfrm>
          <a:prstGeom prst="rect">
            <a:avLst/>
          </a:prstGeom>
        </p:spPr>
        <p:txBody>
          <a:bodyPr lIns="0" tIns="0" rIns="0" bIns="0" rtlCol="0" anchor="t">
            <a:spAutoFit/>
          </a:bodyPr>
          <a:lstStyle/>
          <a:p>
            <a:pPr>
              <a:lnSpc>
                <a:spcPts val="5880"/>
              </a:lnSpc>
            </a:pPr>
            <a:r>
              <a:rPr lang="en-US" sz="4200" b="0" i="0" spc="336">
                <a:solidFill>
                  <a:srgbClr val="628474"/>
                </a:solidFill>
                <a:latin typeface="Abril Fatface"/>
              </a:rPr>
              <a:t>Scope of the Problem</a:t>
            </a:r>
          </a:p>
        </p:txBody>
      </p:sp>
      <p:pic>
        <p:nvPicPr>
          <p:cNvPr id="5" name="Picture 5"/>
          <p:cNvPicPr>
            <a:picLocks noChangeAspect="1"/>
          </p:cNvPicPr>
          <p:nvPr/>
        </p:nvPicPr>
        <p:blipFill>
          <a:blip r:embed="rId2"/>
          <a:srcRect l="42260"/>
          <a:stretch>
            <a:fillRect/>
          </a:stretch>
        </p:blipFill>
        <p:spPr>
          <a:xfrm>
            <a:off x="11701682" y="1028700"/>
            <a:ext cx="5557618" cy="8229600"/>
          </a:xfrm>
          <a:prstGeom prst="rect">
            <a:avLst/>
          </a:prstGeom>
        </p:spPr>
      </p:pic>
      <p:sp>
        <p:nvSpPr>
          <p:cNvPr id="6" name="TextBox 6"/>
          <p:cNvSpPr txBox="1"/>
          <p:nvPr/>
        </p:nvSpPr>
        <p:spPr>
          <a:xfrm>
            <a:off x="6356284" y="6631383"/>
            <a:ext cx="4595664" cy="737235"/>
          </a:xfrm>
          <a:prstGeom prst="rect">
            <a:avLst/>
          </a:prstGeom>
        </p:spPr>
        <p:txBody>
          <a:bodyPr lIns="0" tIns="0" rIns="0" bIns="0" rtlCol="0" anchor="t">
            <a:spAutoFit/>
          </a:bodyPr>
          <a:lstStyle/>
          <a:p>
            <a:pPr>
              <a:lnSpc>
                <a:spcPts val="2940"/>
              </a:lnSpc>
              <a:spcBef>
                <a:spcPct val="0"/>
              </a:spcBef>
            </a:pPr>
            <a:r>
              <a:rPr lang="en-US" sz="2100">
                <a:solidFill>
                  <a:srgbClr val="000000"/>
                </a:solidFill>
                <a:latin typeface="Arimo"/>
              </a:rPr>
              <a:t>A Vernon, (2oo7). Low Health Literacy:</a:t>
            </a:r>
          </a:p>
          <a:p>
            <a:pPr>
              <a:lnSpc>
                <a:spcPts val="2940"/>
              </a:lnSpc>
              <a:spcBef>
                <a:spcPct val="0"/>
              </a:spcBef>
            </a:pPr>
            <a:r>
              <a:rPr lang="en-US" sz="2100">
                <a:solidFill>
                  <a:srgbClr val="000000"/>
                </a:solidFill>
                <a:latin typeface="Arimo"/>
              </a:rPr>
              <a:t> Implications for National Health Policy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TextBox 2"/>
          <p:cNvSpPr txBox="1"/>
          <p:nvPr/>
        </p:nvSpPr>
        <p:spPr>
          <a:xfrm>
            <a:off x="11040783" y="5488305"/>
            <a:ext cx="6218517" cy="3769995"/>
          </a:xfrm>
          <a:prstGeom prst="rect">
            <a:avLst/>
          </a:prstGeom>
        </p:spPr>
        <p:txBody>
          <a:bodyPr lIns="0" tIns="0" rIns="0" bIns="0" rtlCol="0" anchor="t">
            <a:spAutoFit/>
          </a:bodyPr>
          <a:lstStyle/>
          <a:p>
            <a:pPr algn="r">
              <a:lnSpc>
                <a:spcPts val="7440"/>
              </a:lnSpc>
            </a:pPr>
            <a:r>
              <a:rPr lang="en-US" sz="6000" b="1" i="0" spc="420">
                <a:solidFill>
                  <a:srgbClr val="628474"/>
                </a:solidFill>
                <a:latin typeface="Montserrat Classic"/>
              </a:rPr>
              <a:t>COMMON HEALTH LITERACY</a:t>
            </a:r>
          </a:p>
          <a:p>
            <a:pPr algn="r">
              <a:lnSpc>
                <a:spcPts val="7440"/>
              </a:lnSpc>
            </a:pPr>
            <a:r>
              <a:rPr lang="en-US" sz="6000" b="1" i="0" spc="420">
                <a:solidFill>
                  <a:srgbClr val="628474"/>
                </a:solidFill>
                <a:latin typeface="Montserrat Classic"/>
              </a:rPr>
              <a:t>CHALLENGES</a:t>
            </a:r>
          </a:p>
        </p:txBody>
      </p:sp>
      <p:sp>
        <p:nvSpPr>
          <p:cNvPr id="3" name="AutoShape 3"/>
          <p:cNvSpPr/>
          <p:nvPr/>
        </p:nvSpPr>
        <p:spPr>
          <a:xfrm>
            <a:off x="17238649" y="-566777"/>
            <a:ext cx="20651" cy="5735762"/>
          </a:xfrm>
          <a:prstGeom prst="rect">
            <a:avLst/>
          </a:prstGeom>
          <a:solidFill>
            <a:srgbClr val="628474"/>
          </a:solidFill>
        </p:spPr>
      </p:sp>
      <p:sp>
        <p:nvSpPr>
          <p:cNvPr id="4" name="AutoShape 4"/>
          <p:cNvSpPr/>
          <p:nvPr/>
        </p:nvSpPr>
        <p:spPr>
          <a:xfrm>
            <a:off x="1028700" y="0"/>
            <a:ext cx="4214834" cy="4913929"/>
          </a:xfrm>
          <a:prstGeom prst="rect">
            <a:avLst/>
          </a:prstGeom>
          <a:solidFill>
            <a:srgbClr val="628474"/>
          </a:solidFill>
        </p:spPr>
      </p:sp>
      <p:sp>
        <p:nvSpPr>
          <p:cNvPr id="5" name="AutoShape 5"/>
          <p:cNvSpPr/>
          <p:nvPr/>
        </p:nvSpPr>
        <p:spPr>
          <a:xfrm>
            <a:off x="1028700" y="5373071"/>
            <a:ext cx="4214834" cy="4913929"/>
          </a:xfrm>
          <a:prstGeom prst="rect">
            <a:avLst/>
          </a:prstGeom>
          <a:solidFill>
            <a:srgbClr val="628474">
              <a:alpha val="19607"/>
            </a:srgbClr>
          </a:solidFill>
        </p:spPr>
      </p:sp>
      <p:sp>
        <p:nvSpPr>
          <p:cNvPr id="6" name="AutoShape 6"/>
          <p:cNvSpPr/>
          <p:nvPr/>
        </p:nvSpPr>
        <p:spPr>
          <a:xfrm>
            <a:off x="5668435" y="25485"/>
            <a:ext cx="4214834" cy="4913929"/>
          </a:xfrm>
          <a:prstGeom prst="rect">
            <a:avLst/>
          </a:prstGeom>
          <a:solidFill>
            <a:srgbClr val="628474">
              <a:alpha val="19607"/>
            </a:srgbClr>
          </a:solidFill>
        </p:spPr>
      </p:sp>
      <p:sp>
        <p:nvSpPr>
          <p:cNvPr id="7" name="AutoShape 7"/>
          <p:cNvSpPr/>
          <p:nvPr/>
        </p:nvSpPr>
        <p:spPr>
          <a:xfrm>
            <a:off x="5668435" y="5398556"/>
            <a:ext cx="4214834" cy="4913929"/>
          </a:xfrm>
          <a:prstGeom prst="rect">
            <a:avLst/>
          </a:prstGeom>
          <a:solidFill>
            <a:srgbClr val="628474"/>
          </a:solidFill>
        </p:spPr>
      </p:sp>
      <p:sp>
        <p:nvSpPr>
          <p:cNvPr id="8" name="TextBox 8"/>
          <p:cNvSpPr txBox="1"/>
          <p:nvPr/>
        </p:nvSpPr>
        <p:spPr>
          <a:xfrm>
            <a:off x="1358794" y="6375083"/>
            <a:ext cx="3554645" cy="3949065"/>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Consent forms</a:t>
            </a:r>
          </a:p>
          <a:p>
            <a:pPr>
              <a:lnSpc>
                <a:spcPts val="5400"/>
              </a:lnSpc>
            </a:pPr>
            <a:endParaRPr lang="en-US" sz="3600" b="1" i="0" spc="36">
              <a:solidFill>
                <a:srgbClr val="628474"/>
              </a:solidFill>
              <a:latin typeface="Arimo"/>
            </a:endParaRPr>
          </a:p>
          <a:p>
            <a:pPr>
              <a:lnSpc>
                <a:spcPts val="5400"/>
              </a:lnSpc>
            </a:pPr>
            <a:r>
              <a:rPr lang="en-US" sz="3600" b="1" i="0" spc="36">
                <a:solidFill>
                  <a:srgbClr val="628474"/>
                </a:solidFill>
                <a:latin typeface="Arimo"/>
              </a:rPr>
              <a:t>Prescribed medicine</a:t>
            </a:r>
          </a:p>
          <a:p>
            <a:pPr algn="ctr">
              <a:lnSpc>
                <a:spcPts val="4200"/>
              </a:lnSpc>
            </a:pPr>
            <a:endParaRPr lang="en-US" sz="3600" b="1" i="0" spc="36">
              <a:solidFill>
                <a:srgbClr val="628474"/>
              </a:solidFill>
              <a:latin typeface="Arimo"/>
            </a:endParaRPr>
          </a:p>
          <a:p>
            <a:pPr>
              <a:lnSpc>
                <a:spcPts val="5400"/>
              </a:lnSpc>
            </a:pPr>
            <a:endParaRPr lang="en-US" sz="3600" b="1" i="0" spc="36">
              <a:solidFill>
                <a:srgbClr val="628474"/>
              </a:solidFill>
              <a:latin typeface="Arimo"/>
            </a:endParaRPr>
          </a:p>
        </p:txBody>
      </p:sp>
      <p:sp>
        <p:nvSpPr>
          <p:cNvPr id="9" name="TextBox 9"/>
          <p:cNvSpPr txBox="1"/>
          <p:nvPr/>
        </p:nvSpPr>
        <p:spPr>
          <a:xfrm>
            <a:off x="5998529" y="6375083"/>
            <a:ext cx="3884739" cy="2739390"/>
          </a:xfrm>
          <a:prstGeom prst="rect">
            <a:avLst/>
          </a:prstGeom>
        </p:spPr>
        <p:txBody>
          <a:bodyPr lIns="0" tIns="0" rIns="0" bIns="0" rtlCol="0" anchor="t">
            <a:spAutoFit/>
          </a:bodyPr>
          <a:lstStyle/>
          <a:p>
            <a:pPr>
              <a:lnSpc>
                <a:spcPts val="5400"/>
              </a:lnSpc>
            </a:pPr>
            <a:r>
              <a:rPr lang="en-US" sz="3600" b="1" i="0" spc="36">
                <a:solidFill>
                  <a:srgbClr val="FFFFFF"/>
                </a:solidFill>
                <a:latin typeface="Arimo"/>
              </a:rPr>
              <a:t>Navigating</a:t>
            </a:r>
          </a:p>
          <a:p>
            <a:pPr>
              <a:lnSpc>
                <a:spcPts val="5400"/>
              </a:lnSpc>
            </a:pPr>
            <a:endParaRPr lang="en-US" sz="3600" b="1" i="0" spc="36">
              <a:solidFill>
                <a:srgbClr val="FFFFFF"/>
              </a:solidFill>
              <a:latin typeface="Arimo"/>
            </a:endParaRPr>
          </a:p>
          <a:p>
            <a:pPr>
              <a:lnSpc>
                <a:spcPts val="5400"/>
              </a:lnSpc>
            </a:pPr>
            <a:r>
              <a:rPr lang="en-US" sz="3600" b="1" i="0" spc="36">
                <a:solidFill>
                  <a:srgbClr val="FFFFFF"/>
                </a:solidFill>
                <a:latin typeface="Arimo"/>
              </a:rPr>
              <a:t>Benefit Information</a:t>
            </a:r>
          </a:p>
        </p:txBody>
      </p:sp>
      <p:sp>
        <p:nvSpPr>
          <p:cNvPr id="10" name="TextBox 10"/>
          <p:cNvSpPr txBox="1"/>
          <p:nvPr/>
        </p:nvSpPr>
        <p:spPr>
          <a:xfrm>
            <a:off x="5833482" y="597580"/>
            <a:ext cx="3884739" cy="5386090"/>
          </a:xfrm>
          <a:prstGeom prst="rect">
            <a:avLst/>
          </a:prstGeom>
        </p:spPr>
        <p:txBody>
          <a:bodyPr lIns="0" tIns="0" rIns="0" bIns="0" rtlCol="0" anchor="t">
            <a:spAutoFit/>
          </a:bodyPr>
          <a:lstStyle/>
          <a:p>
            <a:pPr>
              <a:lnSpc>
                <a:spcPts val="5508"/>
              </a:lnSpc>
            </a:pPr>
            <a:r>
              <a:rPr lang="en-US" sz="3600" b="1" i="0" spc="36" dirty="0">
                <a:solidFill>
                  <a:srgbClr val="628474"/>
                </a:solidFill>
                <a:latin typeface="Arimo"/>
              </a:rPr>
              <a:t>Medical jargon</a:t>
            </a:r>
          </a:p>
          <a:p>
            <a:pPr>
              <a:lnSpc>
                <a:spcPts val="3213"/>
              </a:lnSpc>
            </a:pPr>
            <a:endParaRPr lang="en-US" sz="3600" b="1" i="0" spc="36" dirty="0">
              <a:solidFill>
                <a:srgbClr val="628474"/>
              </a:solidFill>
              <a:latin typeface="Arimo"/>
            </a:endParaRPr>
          </a:p>
          <a:p>
            <a:pPr>
              <a:lnSpc>
                <a:spcPts val="3816"/>
              </a:lnSpc>
            </a:pPr>
            <a:endParaRPr lang="en-US" sz="3600" b="1" i="0" spc="36" dirty="0" smtClean="0">
              <a:solidFill>
                <a:srgbClr val="628474"/>
              </a:solidFill>
              <a:latin typeface="Arimo"/>
            </a:endParaRPr>
          </a:p>
          <a:p>
            <a:pPr>
              <a:lnSpc>
                <a:spcPts val="3816"/>
              </a:lnSpc>
            </a:pPr>
            <a:endParaRPr lang="en-US" sz="3600" b="1" spc="36" dirty="0">
              <a:solidFill>
                <a:srgbClr val="628474"/>
              </a:solidFill>
              <a:latin typeface="Arimo"/>
            </a:endParaRPr>
          </a:p>
          <a:p>
            <a:pPr>
              <a:lnSpc>
                <a:spcPts val="3816"/>
              </a:lnSpc>
            </a:pPr>
            <a:r>
              <a:rPr lang="en-US" sz="3600" b="1" i="0" spc="36" dirty="0" smtClean="0">
                <a:solidFill>
                  <a:srgbClr val="628474"/>
                </a:solidFill>
                <a:latin typeface="Arimo"/>
              </a:rPr>
              <a:t>Written </a:t>
            </a:r>
            <a:r>
              <a:rPr lang="en-US" sz="3600" b="1" i="0" spc="36" dirty="0">
                <a:solidFill>
                  <a:srgbClr val="628474"/>
                </a:solidFill>
                <a:latin typeface="Arimo"/>
              </a:rPr>
              <a:t>education materials</a:t>
            </a:r>
          </a:p>
          <a:p>
            <a:pPr>
              <a:lnSpc>
                <a:spcPts val="5508"/>
              </a:lnSpc>
            </a:pPr>
            <a:endParaRPr lang="en-US" sz="3600" b="1" i="0" spc="36" dirty="0">
              <a:solidFill>
                <a:srgbClr val="628474"/>
              </a:solidFill>
              <a:latin typeface="Arimo"/>
            </a:endParaRPr>
          </a:p>
          <a:p>
            <a:pPr>
              <a:lnSpc>
                <a:spcPts val="4356"/>
              </a:lnSpc>
            </a:pPr>
            <a:endParaRPr lang="en-US" sz="3600" b="1" i="0" spc="36" dirty="0">
              <a:solidFill>
                <a:srgbClr val="628474"/>
              </a:solidFill>
              <a:latin typeface="Arimo"/>
            </a:endParaRPr>
          </a:p>
          <a:p>
            <a:pPr>
              <a:lnSpc>
                <a:spcPts val="4356"/>
              </a:lnSpc>
            </a:pPr>
            <a:endParaRPr lang="en-US" sz="3600" b="1" i="0" spc="36" dirty="0">
              <a:solidFill>
                <a:srgbClr val="628474"/>
              </a:solidFill>
              <a:latin typeface="Arimo"/>
            </a:endParaRPr>
          </a:p>
        </p:txBody>
      </p:sp>
      <p:sp>
        <p:nvSpPr>
          <p:cNvPr id="11" name="TextBox 11"/>
          <p:cNvSpPr txBox="1"/>
          <p:nvPr/>
        </p:nvSpPr>
        <p:spPr>
          <a:xfrm>
            <a:off x="1220316" y="823913"/>
            <a:ext cx="3831602" cy="3795911"/>
          </a:xfrm>
          <a:prstGeom prst="rect">
            <a:avLst/>
          </a:prstGeom>
        </p:spPr>
        <p:txBody>
          <a:bodyPr lIns="0" tIns="0" rIns="0" bIns="0" rtlCol="0" anchor="t">
            <a:spAutoFit/>
          </a:bodyPr>
          <a:lstStyle/>
          <a:p>
            <a:pPr>
              <a:lnSpc>
                <a:spcPts val="3744"/>
              </a:lnSpc>
            </a:pPr>
            <a:r>
              <a:rPr lang="en-US" sz="3600" b="1" spc="158" dirty="0">
                <a:solidFill>
                  <a:srgbClr val="FFFFFF"/>
                </a:solidFill>
                <a:latin typeface="Arimo"/>
              </a:rPr>
              <a:t>Diagnosis</a:t>
            </a:r>
          </a:p>
          <a:p>
            <a:pPr>
              <a:lnSpc>
                <a:spcPts val="3744"/>
              </a:lnSpc>
            </a:pPr>
            <a:endParaRPr lang="en-US" sz="3600" b="1" spc="158" dirty="0">
              <a:solidFill>
                <a:srgbClr val="FFFFFF"/>
              </a:solidFill>
              <a:latin typeface="Arimo"/>
            </a:endParaRPr>
          </a:p>
          <a:p>
            <a:pPr>
              <a:lnSpc>
                <a:spcPts val="3744"/>
              </a:lnSpc>
            </a:pPr>
            <a:endParaRPr lang="en-US" sz="3600" b="1" spc="158" dirty="0" smtClean="0">
              <a:solidFill>
                <a:srgbClr val="FFFFFF"/>
              </a:solidFill>
              <a:latin typeface="Arimo"/>
            </a:endParaRPr>
          </a:p>
          <a:p>
            <a:pPr>
              <a:lnSpc>
                <a:spcPts val="3744"/>
              </a:lnSpc>
            </a:pPr>
            <a:endParaRPr lang="en-US" sz="3600" b="1" spc="158" dirty="0">
              <a:solidFill>
                <a:srgbClr val="FFFFFF"/>
              </a:solidFill>
              <a:latin typeface="Arimo"/>
            </a:endParaRPr>
          </a:p>
          <a:p>
            <a:pPr>
              <a:lnSpc>
                <a:spcPts val="3744"/>
              </a:lnSpc>
            </a:pPr>
            <a:r>
              <a:rPr lang="en-US" sz="3600" b="1" spc="158" dirty="0" smtClean="0">
                <a:solidFill>
                  <a:srgbClr val="FFFFFF"/>
                </a:solidFill>
                <a:latin typeface="Arimo"/>
              </a:rPr>
              <a:t>Filling </a:t>
            </a:r>
            <a:r>
              <a:rPr lang="en-US" sz="3600" b="1" spc="158" dirty="0">
                <a:solidFill>
                  <a:srgbClr val="FFFFFF"/>
                </a:solidFill>
                <a:latin typeface="Arimo"/>
              </a:rPr>
              <a:t>out forms</a:t>
            </a:r>
          </a:p>
          <a:p>
            <a:pPr>
              <a:lnSpc>
                <a:spcPts val="3744"/>
              </a:lnSpc>
            </a:pPr>
            <a:endParaRPr lang="en-US" sz="3600" b="1" spc="158" dirty="0">
              <a:solidFill>
                <a:srgbClr val="FFFFFF"/>
              </a:solidFill>
              <a:latin typeface="Arimo"/>
            </a:endParaRPr>
          </a:p>
          <a:p>
            <a:pPr>
              <a:lnSpc>
                <a:spcPts val="3744"/>
              </a:lnSpc>
            </a:pPr>
            <a:endParaRPr lang="en-US" sz="3600" b="1" spc="158" dirty="0">
              <a:solidFill>
                <a:srgbClr val="FFFFFF"/>
              </a:solidFill>
              <a:latin typeface="Arimo"/>
            </a:endParaRPr>
          </a:p>
        </p:txBody>
      </p:sp>
      <p:pic>
        <p:nvPicPr>
          <p:cNvPr id="12" name="Picture 12"/>
          <p:cNvPicPr>
            <a:picLocks noChangeAspect="1"/>
          </p:cNvPicPr>
          <p:nvPr/>
        </p:nvPicPr>
        <p:blipFill>
          <a:blip r:embed="rId3"/>
          <a:srcRect/>
          <a:stretch>
            <a:fillRect/>
          </a:stretch>
        </p:blipFill>
        <p:spPr>
          <a:xfrm>
            <a:off x="10164379" y="425377"/>
            <a:ext cx="7094921" cy="471812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AutoShape 3"/>
          <p:cNvSpPr/>
          <p:nvPr/>
        </p:nvSpPr>
        <p:spPr>
          <a:xfrm>
            <a:off x="1304125" y="6611490"/>
            <a:ext cx="20651" cy="4715555"/>
          </a:xfrm>
          <a:prstGeom prst="rect">
            <a:avLst/>
          </a:prstGeom>
          <a:solidFill>
            <a:srgbClr val="628474"/>
          </a:solidFill>
        </p:spPr>
      </p:sp>
      <p:sp>
        <p:nvSpPr>
          <p:cNvPr id="4" name="TextBox 4"/>
          <p:cNvSpPr txBox="1"/>
          <p:nvPr/>
        </p:nvSpPr>
        <p:spPr>
          <a:xfrm rot="-5400000">
            <a:off x="-1204450" y="3559251"/>
            <a:ext cx="5028276" cy="733425"/>
          </a:xfrm>
          <a:prstGeom prst="rect">
            <a:avLst/>
          </a:prstGeom>
        </p:spPr>
        <p:txBody>
          <a:bodyPr lIns="0" tIns="0" rIns="0" bIns="0" rtlCol="0" anchor="t">
            <a:spAutoFit/>
          </a:bodyPr>
          <a:lstStyle/>
          <a:p>
            <a:pPr algn="r">
              <a:lnSpc>
                <a:spcPts val="5759"/>
              </a:lnSpc>
            </a:pPr>
            <a:r>
              <a:rPr lang="en-US" sz="4800" b="1" i="0">
                <a:solidFill>
                  <a:srgbClr val="628474"/>
                </a:solidFill>
                <a:latin typeface="Abril Fatface"/>
              </a:rPr>
              <a:t>?????????????</a:t>
            </a:r>
          </a:p>
        </p:txBody>
      </p:sp>
      <p:pic>
        <p:nvPicPr>
          <p:cNvPr id="5" name="Picture 5"/>
          <p:cNvPicPr>
            <a:picLocks noChangeAspect="1"/>
          </p:cNvPicPr>
          <p:nvPr/>
        </p:nvPicPr>
        <p:blipFill>
          <a:blip r:embed="rId2"/>
          <a:srcRect/>
          <a:stretch>
            <a:fillRect/>
          </a:stretch>
        </p:blipFill>
        <p:spPr>
          <a:xfrm>
            <a:off x="4634823" y="2085897"/>
            <a:ext cx="10452777" cy="681702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AutoShape 3"/>
          <p:cNvSpPr/>
          <p:nvPr/>
        </p:nvSpPr>
        <p:spPr>
          <a:xfrm>
            <a:off x="1304125" y="6611490"/>
            <a:ext cx="20651" cy="4715555"/>
          </a:xfrm>
          <a:prstGeom prst="rect">
            <a:avLst/>
          </a:prstGeom>
          <a:solidFill>
            <a:srgbClr val="628474"/>
          </a:solidFill>
        </p:spPr>
      </p:sp>
      <p:sp>
        <p:nvSpPr>
          <p:cNvPr id="4" name="TextBox 4"/>
          <p:cNvSpPr txBox="1"/>
          <p:nvPr/>
        </p:nvSpPr>
        <p:spPr>
          <a:xfrm rot="-5400000">
            <a:off x="-1204450" y="3559251"/>
            <a:ext cx="5028276" cy="733425"/>
          </a:xfrm>
          <a:prstGeom prst="rect">
            <a:avLst/>
          </a:prstGeom>
        </p:spPr>
        <p:txBody>
          <a:bodyPr lIns="0" tIns="0" rIns="0" bIns="0" rtlCol="0" anchor="t">
            <a:spAutoFit/>
          </a:bodyPr>
          <a:lstStyle/>
          <a:p>
            <a:pPr algn="r">
              <a:lnSpc>
                <a:spcPts val="5759"/>
              </a:lnSpc>
            </a:pPr>
            <a:r>
              <a:rPr lang="en-US" sz="4800" b="1" i="0">
                <a:solidFill>
                  <a:srgbClr val="628474"/>
                </a:solidFill>
                <a:latin typeface="Abril Fatface"/>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53022"/>
            <a:ext cx="10135095" cy="742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514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AutoShape 3"/>
          <p:cNvSpPr/>
          <p:nvPr/>
        </p:nvSpPr>
        <p:spPr>
          <a:xfrm>
            <a:off x="1304125" y="6611490"/>
            <a:ext cx="20651" cy="4715555"/>
          </a:xfrm>
          <a:prstGeom prst="rect">
            <a:avLst/>
          </a:prstGeom>
          <a:solidFill>
            <a:srgbClr val="628474"/>
          </a:solidFill>
        </p:spPr>
      </p:sp>
      <p:sp>
        <p:nvSpPr>
          <p:cNvPr id="4" name="TextBox 4"/>
          <p:cNvSpPr txBox="1"/>
          <p:nvPr/>
        </p:nvSpPr>
        <p:spPr>
          <a:xfrm rot="-5400000">
            <a:off x="-1204450" y="3559251"/>
            <a:ext cx="5028276" cy="733425"/>
          </a:xfrm>
          <a:prstGeom prst="rect">
            <a:avLst/>
          </a:prstGeom>
        </p:spPr>
        <p:txBody>
          <a:bodyPr lIns="0" tIns="0" rIns="0" bIns="0" rtlCol="0" anchor="t">
            <a:spAutoFit/>
          </a:bodyPr>
          <a:lstStyle/>
          <a:p>
            <a:pPr algn="r">
              <a:lnSpc>
                <a:spcPts val="5759"/>
              </a:lnSpc>
            </a:pPr>
            <a:r>
              <a:rPr lang="en-US" sz="4800" b="1" i="0">
                <a:solidFill>
                  <a:srgbClr val="628474"/>
                </a:solidFill>
                <a:latin typeface="Abril Fatface"/>
              </a:rPr>
              <a:t>?????????????</a:t>
            </a:r>
          </a:p>
        </p:txBody>
      </p:sp>
      <p:pic>
        <p:nvPicPr>
          <p:cNvPr id="5" name="Picture 5"/>
          <p:cNvPicPr>
            <a:picLocks noChangeAspect="1"/>
          </p:cNvPicPr>
          <p:nvPr/>
        </p:nvPicPr>
        <p:blipFill>
          <a:blip r:embed="rId2"/>
          <a:srcRect/>
          <a:stretch>
            <a:fillRect/>
          </a:stretch>
        </p:blipFill>
        <p:spPr>
          <a:xfrm rot="-5400000">
            <a:off x="5999722" y="104080"/>
            <a:ext cx="7846475" cy="1046196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097452" y="1028700"/>
            <a:ext cx="14161848" cy="9278146"/>
          </a:xfrm>
          <a:prstGeom prst="rect">
            <a:avLst/>
          </a:prstGeom>
          <a:solidFill>
            <a:srgbClr val="628474"/>
          </a:solidFill>
        </p:spPr>
      </p:sp>
      <p:sp>
        <p:nvSpPr>
          <p:cNvPr id="3" name="AutoShape 3"/>
          <p:cNvSpPr/>
          <p:nvPr/>
        </p:nvSpPr>
        <p:spPr>
          <a:xfrm>
            <a:off x="1304125" y="6611490"/>
            <a:ext cx="20651" cy="4715555"/>
          </a:xfrm>
          <a:prstGeom prst="rect">
            <a:avLst/>
          </a:prstGeom>
          <a:solidFill>
            <a:srgbClr val="628474"/>
          </a:solidFill>
        </p:spPr>
      </p:sp>
      <p:sp>
        <p:nvSpPr>
          <p:cNvPr id="4" name="TextBox 4"/>
          <p:cNvSpPr txBox="1"/>
          <p:nvPr/>
        </p:nvSpPr>
        <p:spPr>
          <a:xfrm rot="-5400000">
            <a:off x="-1204450" y="3559251"/>
            <a:ext cx="5028276" cy="733425"/>
          </a:xfrm>
          <a:prstGeom prst="rect">
            <a:avLst/>
          </a:prstGeom>
        </p:spPr>
        <p:txBody>
          <a:bodyPr lIns="0" tIns="0" rIns="0" bIns="0" rtlCol="0" anchor="t">
            <a:spAutoFit/>
          </a:bodyPr>
          <a:lstStyle/>
          <a:p>
            <a:pPr algn="r">
              <a:lnSpc>
                <a:spcPts val="5759"/>
              </a:lnSpc>
            </a:pPr>
            <a:r>
              <a:rPr lang="en-US" sz="4800" b="1" i="0">
                <a:solidFill>
                  <a:srgbClr val="628474"/>
                </a:solidFill>
                <a:latin typeface="Abril Fatface"/>
              </a:rPr>
              <a:t>?????????????</a:t>
            </a:r>
          </a:p>
        </p:txBody>
      </p:sp>
      <p:pic>
        <p:nvPicPr>
          <p:cNvPr id="5" name="Picture 5"/>
          <p:cNvPicPr>
            <a:picLocks noChangeAspect="1"/>
          </p:cNvPicPr>
          <p:nvPr/>
        </p:nvPicPr>
        <p:blipFill>
          <a:blip r:embed="rId2"/>
          <a:srcRect/>
          <a:stretch>
            <a:fillRect/>
          </a:stretch>
        </p:blipFill>
        <p:spPr>
          <a:xfrm>
            <a:off x="6251328" y="1411825"/>
            <a:ext cx="7129678" cy="8229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TextBox 2"/>
          <p:cNvSpPr txBox="1"/>
          <p:nvPr/>
        </p:nvSpPr>
        <p:spPr>
          <a:xfrm>
            <a:off x="6704907" y="908765"/>
            <a:ext cx="10554393" cy="2286000"/>
          </a:xfrm>
          <a:prstGeom prst="rect">
            <a:avLst/>
          </a:prstGeom>
        </p:spPr>
        <p:txBody>
          <a:bodyPr lIns="0" tIns="0" rIns="0" bIns="0" rtlCol="0" anchor="t">
            <a:spAutoFit/>
          </a:bodyPr>
          <a:lstStyle/>
          <a:p>
            <a:pPr algn="r">
              <a:lnSpc>
                <a:spcPts val="9000"/>
              </a:lnSpc>
            </a:pPr>
            <a:r>
              <a:rPr lang="en-US" sz="7500" b="0" i="0" spc="300">
                <a:solidFill>
                  <a:srgbClr val="628474"/>
                </a:solidFill>
                <a:latin typeface="Playfair Display"/>
              </a:rPr>
              <a:t>Mismatched Communication</a:t>
            </a:r>
          </a:p>
        </p:txBody>
      </p:sp>
      <p:sp>
        <p:nvSpPr>
          <p:cNvPr id="3" name="AutoShape 3"/>
          <p:cNvSpPr/>
          <p:nvPr/>
        </p:nvSpPr>
        <p:spPr>
          <a:xfrm rot="-5400000">
            <a:off x="-1225145" y="-5548740"/>
            <a:ext cx="20651" cy="15201012"/>
          </a:xfrm>
          <a:prstGeom prst="rect">
            <a:avLst/>
          </a:prstGeom>
          <a:solidFill>
            <a:srgbClr val="628474"/>
          </a:solidFill>
        </p:spPr>
      </p:sp>
      <p:sp>
        <p:nvSpPr>
          <p:cNvPr id="4" name="AutoShape 4"/>
          <p:cNvSpPr/>
          <p:nvPr/>
        </p:nvSpPr>
        <p:spPr>
          <a:xfrm>
            <a:off x="1028700" y="3429000"/>
            <a:ext cx="5178362" cy="6189187"/>
          </a:xfrm>
          <a:prstGeom prst="rect">
            <a:avLst/>
          </a:prstGeom>
          <a:solidFill>
            <a:srgbClr val="628474"/>
          </a:solidFill>
        </p:spPr>
      </p:sp>
      <p:sp>
        <p:nvSpPr>
          <p:cNvPr id="5" name="AutoShape 5"/>
          <p:cNvSpPr/>
          <p:nvPr/>
        </p:nvSpPr>
        <p:spPr>
          <a:xfrm>
            <a:off x="12375772" y="3429000"/>
            <a:ext cx="5178362" cy="6189187"/>
          </a:xfrm>
          <a:prstGeom prst="rect">
            <a:avLst/>
          </a:prstGeom>
          <a:solidFill>
            <a:srgbClr val="628474">
              <a:alpha val="19607"/>
            </a:srgbClr>
          </a:solidFill>
        </p:spPr>
      </p:sp>
      <p:grpSp>
        <p:nvGrpSpPr>
          <p:cNvPr id="6" name="Group 6"/>
          <p:cNvGrpSpPr/>
          <p:nvPr/>
        </p:nvGrpSpPr>
        <p:grpSpPr>
          <a:xfrm>
            <a:off x="7012439" y="5008891"/>
            <a:ext cx="4263121" cy="4051037"/>
            <a:chOff x="0" y="0"/>
            <a:chExt cx="5684162" cy="5401383"/>
          </a:xfrm>
        </p:grpSpPr>
        <p:sp>
          <p:nvSpPr>
            <p:cNvPr id="7" name="TextBox 7"/>
            <p:cNvSpPr txBox="1"/>
            <p:nvPr/>
          </p:nvSpPr>
          <p:spPr>
            <a:xfrm>
              <a:off x="0" y="4706058"/>
              <a:ext cx="5684162" cy="695325"/>
            </a:xfrm>
            <a:prstGeom prst="rect">
              <a:avLst/>
            </a:prstGeom>
          </p:spPr>
          <p:txBody>
            <a:bodyPr lIns="0" tIns="0" rIns="0" bIns="0" rtlCol="0" anchor="t">
              <a:spAutoFit/>
            </a:bodyPr>
            <a:lstStyle/>
            <a:p>
              <a:pPr algn="ctr">
                <a:lnSpc>
                  <a:spcPts val="4500"/>
                </a:lnSpc>
              </a:pPr>
              <a:endParaRPr/>
            </a:p>
          </p:txBody>
        </p:sp>
        <p:pic>
          <p:nvPicPr>
            <p:cNvPr id="8" name="Picture 8"/>
            <p:cNvPicPr>
              <a:picLocks noChangeAspect="1"/>
            </p:cNvPicPr>
            <p:nvPr/>
          </p:nvPicPr>
          <p:blipFill>
            <a:blip r:embed="rId2"/>
            <a:srcRect/>
            <a:stretch>
              <a:fillRect/>
            </a:stretch>
          </p:blipFill>
          <p:spPr>
            <a:xfrm>
              <a:off x="841387" y="0"/>
              <a:ext cx="4001388" cy="4001388"/>
            </a:xfrm>
            <a:prstGeom prst="rect">
              <a:avLst/>
            </a:prstGeom>
          </p:spPr>
        </p:pic>
      </p:grpSp>
      <p:pic>
        <p:nvPicPr>
          <p:cNvPr id="9" name="Picture 9"/>
          <p:cNvPicPr>
            <a:picLocks noChangeAspect="1"/>
          </p:cNvPicPr>
          <p:nvPr/>
        </p:nvPicPr>
        <p:blipFill>
          <a:blip r:embed="rId3"/>
          <a:srcRect l="3306" r="3306"/>
          <a:stretch>
            <a:fillRect/>
          </a:stretch>
        </p:blipFill>
        <p:spPr>
          <a:xfrm>
            <a:off x="6704907" y="3429000"/>
            <a:ext cx="5173020" cy="6189187"/>
          </a:xfrm>
          <a:prstGeom prst="rect">
            <a:avLst/>
          </a:prstGeom>
        </p:spPr>
      </p:pic>
      <p:sp>
        <p:nvSpPr>
          <p:cNvPr id="10" name="TextBox 10"/>
          <p:cNvSpPr txBox="1"/>
          <p:nvPr/>
        </p:nvSpPr>
        <p:spPr>
          <a:xfrm>
            <a:off x="1611243" y="4476772"/>
            <a:ext cx="4437151" cy="3388995"/>
          </a:xfrm>
          <a:prstGeom prst="rect">
            <a:avLst/>
          </a:prstGeom>
        </p:spPr>
        <p:txBody>
          <a:bodyPr lIns="0" tIns="0" rIns="0" bIns="0" rtlCol="0" anchor="t">
            <a:spAutoFit/>
          </a:bodyPr>
          <a:lstStyle/>
          <a:p>
            <a:pPr algn="ctr">
              <a:lnSpc>
                <a:spcPts val="5880"/>
              </a:lnSpc>
              <a:spcBef>
                <a:spcPct val="0"/>
              </a:spcBef>
            </a:pPr>
            <a:r>
              <a:rPr lang="en-US" sz="4200" b="1" dirty="0">
                <a:solidFill>
                  <a:srgbClr val="FFFFFF"/>
                </a:solidFill>
                <a:latin typeface="Arimo"/>
              </a:rPr>
              <a:t>Provider process: </a:t>
            </a:r>
          </a:p>
          <a:p>
            <a:pPr algn="ctr">
              <a:lnSpc>
                <a:spcPts val="5040"/>
              </a:lnSpc>
              <a:spcBef>
                <a:spcPct val="0"/>
              </a:spcBef>
            </a:pPr>
            <a:endParaRPr lang="en-US" sz="4200" b="1" dirty="0">
              <a:solidFill>
                <a:srgbClr val="FFFFFF"/>
              </a:solidFill>
              <a:latin typeface="Arimo"/>
            </a:endParaRPr>
          </a:p>
          <a:p>
            <a:pPr algn="ctr">
              <a:lnSpc>
                <a:spcPts val="5040"/>
              </a:lnSpc>
              <a:spcBef>
                <a:spcPct val="0"/>
              </a:spcBef>
            </a:pPr>
            <a:r>
              <a:rPr lang="en-US" sz="3600" b="1" dirty="0">
                <a:solidFill>
                  <a:srgbClr val="FFFFFF"/>
                </a:solidFill>
                <a:latin typeface="Arimo"/>
              </a:rPr>
              <a:t>Giving</a:t>
            </a:r>
          </a:p>
          <a:p>
            <a:pPr algn="ctr">
              <a:lnSpc>
                <a:spcPts val="5040"/>
              </a:lnSpc>
              <a:spcBef>
                <a:spcPct val="0"/>
              </a:spcBef>
            </a:pPr>
            <a:r>
              <a:rPr lang="en-US" sz="3600" b="1" dirty="0">
                <a:solidFill>
                  <a:srgbClr val="FFFFFF"/>
                </a:solidFill>
                <a:latin typeface="Arimo"/>
              </a:rPr>
              <a:t>information</a:t>
            </a:r>
          </a:p>
        </p:txBody>
      </p:sp>
      <p:sp>
        <p:nvSpPr>
          <p:cNvPr id="11" name="TextBox 11"/>
          <p:cNvSpPr txBox="1"/>
          <p:nvPr/>
        </p:nvSpPr>
        <p:spPr>
          <a:xfrm>
            <a:off x="12882256" y="3827729"/>
            <a:ext cx="4165393" cy="5046345"/>
          </a:xfrm>
          <a:prstGeom prst="rect">
            <a:avLst/>
          </a:prstGeom>
        </p:spPr>
        <p:txBody>
          <a:bodyPr lIns="0" tIns="0" rIns="0" bIns="0" rtlCol="0" anchor="t">
            <a:spAutoFit/>
          </a:bodyPr>
          <a:lstStyle/>
          <a:p>
            <a:pPr algn="ctr">
              <a:lnSpc>
                <a:spcPts val="5880"/>
              </a:lnSpc>
              <a:spcBef>
                <a:spcPct val="0"/>
              </a:spcBef>
            </a:pPr>
            <a:r>
              <a:rPr lang="en-US" sz="4200" b="1" dirty="0">
                <a:solidFill>
                  <a:srgbClr val="000000"/>
                </a:solidFill>
                <a:latin typeface="Arimo"/>
              </a:rPr>
              <a:t>Patient process: </a:t>
            </a:r>
          </a:p>
          <a:p>
            <a:pPr algn="ctr">
              <a:lnSpc>
                <a:spcPts val="4480"/>
              </a:lnSpc>
              <a:spcBef>
                <a:spcPct val="0"/>
              </a:spcBef>
            </a:pPr>
            <a:endParaRPr lang="en-US" sz="4200" b="1" dirty="0">
              <a:solidFill>
                <a:srgbClr val="000000"/>
              </a:solidFill>
              <a:latin typeface="Arimo"/>
            </a:endParaRPr>
          </a:p>
          <a:p>
            <a:pPr algn="ctr">
              <a:lnSpc>
                <a:spcPts val="4480"/>
              </a:lnSpc>
              <a:spcBef>
                <a:spcPct val="0"/>
              </a:spcBef>
            </a:pPr>
            <a:endParaRPr lang="en-US" sz="4200" b="1" dirty="0">
              <a:solidFill>
                <a:srgbClr val="000000"/>
              </a:solidFill>
              <a:latin typeface="Arimo"/>
            </a:endParaRPr>
          </a:p>
          <a:p>
            <a:pPr algn="ctr">
              <a:lnSpc>
                <a:spcPts val="5040"/>
              </a:lnSpc>
              <a:spcBef>
                <a:spcPct val="0"/>
              </a:spcBef>
            </a:pPr>
            <a:r>
              <a:rPr lang="en-US" sz="3600" b="1" dirty="0">
                <a:solidFill>
                  <a:srgbClr val="000000"/>
                </a:solidFill>
                <a:latin typeface="Arimo"/>
              </a:rPr>
              <a:t>Obtaining,</a:t>
            </a:r>
          </a:p>
          <a:p>
            <a:pPr algn="ctr">
              <a:lnSpc>
                <a:spcPts val="5040"/>
              </a:lnSpc>
              <a:spcBef>
                <a:spcPct val="0"/>
              </a:spcBef>
            </a:pPr>
            <a:r>
              <a:rPr lang="en-US" sz="3600" b="1" dirty="0">
                <a:solidFill>
                  <a:srgbClr val="000000"/>
                </a:solidFill>
                <a:latin typeface="Arimo"/>
              </a:rPr>
              <a:t>Understanding, remembering and acting on information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331575"/>
            <a:ext cx="8210643" cy="10950151"/>
          </a:xfrm>
          <a:prstGeom prst="rect">
            <a:avLst/>
          </a:prstGeom>
          <a:solidFill>
            <a:srgbClr val="628474"/>
          </a:solidFill>
        </p:spPr>
      </p:sp>
      <p:grpSp>
        <p:nvGrpSpPr>
          <p:cNvPr id="3" name="Group 3"/>
          <p:cNvGrpSpPr/>
          <p:nvPr/>
        </p:nvGrpSpPr>
        <p:grpSpPr>
          <a:xfrm>
            <a:off x="9144000" y="3851151"/>
            <a:ext cx="7862186" cy="2353175"/>
            <a:chOff x="0" y="0"/>
            <a:chExt cx="10482915" cy="3137567"/>
          </a:xfrm>
        </p:grpSpPr>
        <p:sp>
          <p:nvSpPr>
            <p:cNvPr id="4" name="TextBox 4"/>
            <p:cNvSpPr txBox="1"/>
            <p:nvPr/>
          </p:nvSpPr>
          <p:spPr>
            <a:xfrm>
              <a:off x="4" y="0"/>
              <a:ext cx="10482911" cy="1943100"/>
            </a:xfrm>
            <a:prstGeom prst="rect">
              <a:avLst/>
            </a:prstGeom>
          </p:spPr>
          <p:txBody>
            <a:bodyPr lIns="0" tIns="0" rIns="0" bIns="0" rtlCol="0" anchor="t">
              <a:spAutoFit/>
            </a:bodyPr>
            <a:lstStyle/>
            <a:p>
              <a:pPr algn="r">
                <a:lnSpc>
                  <a:spcPts val="11519"/>
                </a:lnSpc>
              </a:pPr>
              <a:r>
                <a:rPr lang="en-US" sz="9600" b="0" i="0">
                  <a:solidFill>
                    <a:srgbClr val="628474"/>
                  </a:solidFill>
                  <a:latin typeface="Playfair Display"/>
                </a:rPr>
                <a:t>Meet Nancy</a:t>
              </a:r>
            </a:p>
          </p:txBody>
        </p:sp>
        <p:sp>
          <p:nvSpPr>
            <p:cNvPr id="5" name="TextBox 5"/>
            <p:cNvSpPr txBox="1"/>
            <p:nvPr/>
          </p:nvSpPr>
          <p:spPr>
            <a:xfrm>
              <a:off x="0" y="2442242"/>
              <a:ext cx="10482911" cy="695325"/>
            </a:xfrm>
            <a:prstGeom prst="rect">
              <a:avLst/>
            </a:prstGeom>
          </p:spPr>
          <p:txBody>
            <a:bodyPr lIns="0" tIns="0" rIns="0" bIns="0" rtlCol="0" anchor="t">
              <a:spAutoFit/>
            </a:bodyPr>
            <a:lstStyle/>
            <a:p>
              <a:pPr marL="0" lvl="0" indent="0" algn="r">
                <a:lnSpc>
                  <a:spcPts val="4500"/>
                </a:lnSpc>
                <a:spcBef>
                  <a:spcPct val="0"/>
                </a:spcBef>
                <a:buFont typeface="Arial"/>
                <a:buChar char="•"/>
              </a:pPr>
              <a:endParaRPr/>
            </a:p>
          </p:txBody>
        </p:sp>
      </p:grpSp>
      <p:sp>
        <p:nvSpPr>
          <p:cNvPr id="6" name="AutoShape 6"/>
          <p:cNvSpPr/>
          <p:nvPr/>
        </p:nvSpPr>
        <p:spPr>
          <a:xfrm rot="-5400000">
            <a:off x="13262334" y="-3089634"/>
            <a:ext cx="20651" cy="9476519"/>
          </a:xfrm>
          <a:prstGeom prst="rect">
            <a:avLst/>
          </a:prstGeom>
          <a:solidFill>
            <a:srgbClr val="628474"/>
          </a:solidFill>
        </p:spPr>
      </p:sp>
      <p:pic>
        <p:nvPicPr>
          <p:cNvPr id="7" name="Picture 7"/>
          <p:cNvPicPr>
            <a:picLocks noChangeAspect="1"/>
          </p:cNvPicPr>
          <p:nvPr/>
        </p:nvPicPr>
        <p:blipFill>
          <a:blip r:embed="rId3"/>
          <a:srcRect/>
          <a:stretch>
            <a:fillRect/>
          </a:stretch>
        </p:blipFill>
        <p:spPr>
          <a:xfrm>
            <a:off x="875203" y="912938"/>
            <a:ext cx="6460236" cy="8229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Diagram1_cycleofCare_FINAL_10.11.PNG"/>
          <p:cNvPicPr>
            <a:picLocks noChangeAspect="1"/>
          </p:cNvPicPr>
          <p:nvPr/>
        </p:nvPicPr>
        <p:blipFill rotWithShape="1">
          <a:blip r:embed="rId3" cstate="print">
            <a:extLst>
              <a:ext uri="{28A0092B-C50C-407E-A947-70E740481C1C}">
                <a14:useLocalDpi xmlns:a14="http://schemas.microsoft.com/office/drawing/2010/main" val="0"/>
              </a:ext>
            </a:extLst>
          </a:blip>
          <a:srcRect l="45205" r="34457" b="87183"/>
          <a:stretch/>
        </p:blipFill>
        <p:spPr bwMode="auto">
          <a:xfrm>
            <a:off x="8481448" y="481069"/>
            <a:ext cx="2324747" cy="115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3"/>
          <p:cNvGrpSpPr/>
          <p:nvPr/>
        </p:nvGrpSpPr>
        <p:grpSpPr>
          <a:xfrm>
            <a:off x="7435313" y="2924122"/>
            <a:ext cx="4312403" cy="3545237"/>
            <a:chOff x="3285641" y="3979692"/>
            <a:chExt cx="2874935" cy="2363491"/>
          </a:xfrm>
        </p:grpSpPr>
        <p:sp>
          <p:nvSpPr>
            <p:cNvPr id="7" name="Oval 6"/>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TextBox 7"/>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
        <p:nvSpPr>
          <p:cNvPr id="9" name="TextBox 8"/>
          <p:cNvSpPr txBox="1"/>
          <p:nvPr/>
        </p:nvSpPr>
        <p:spPr>
          <a:xfrm>
            <a:off x="14325600" y="8267700"/>
            <a:ext cx="2455929" cy="923330"/>
          </a:xfrm>
          <a:prstGeom prst="rect">
            <a:avLst/>
          </a:prstGeom>
          <a:noFill/>
        </p:spPr>
        <p:txBody>
          <a:bodyPr wrap="none" rtlCol="0">
            <a:spAutoFit/>
          </a:bodyPr>
          <a:lstStyle/>
          <a:p>
            <a:r>
              <a:rPr lang="en-US" sz="2700" i="1" dirty="0" smtClean="0"/>
              <a:t>Koch, et al 2012</a:t>
            </a:r>
          </a:p>
          <a:p>
            <a:r>
              <a:rPr lang="en-US" sz="2700" i="1" dirty="0" smtClean="0"/>
              <a:t>Health Affairs</a:t>
            </a:r>
            <a:endParaRPr lang="en-US" sz="2700" i="1" dirty="0"/>
          </a:p>
        </p:txBody>
      </p:sp>
    </p:spTree>
    <p:extLst>
      <p:ext uri="{BB962C8B-B14F-4D97-AF65-F5344CB8AC3E}">
        <p14:creationId xmlns:p14="http://schemas.microsoft.com/office/powerpoint/2010/main" val="3571069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5" t="1" r="7815" b="75345"/>
          <a:stretch/>
        </p:blipFill>
        <p:spPr bwMode="auto">
          <a:xfrm>
            <a:off x="8481448" y="481069"/>
            <a:ext cx="5370164"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3"/>
          <p:cNvGrpSpPr/>
          <p:nvPr/>
        </p:nvGrpSpPr>
        <p:grpSpPr>
          <a:xfrm>
            <a:off x="7435313" y="2924122"/>
            <a:ext cx="4312403" cy="3545237"/>
            <a:chOff x="3285641" y="3979692"/>
            <a:chExt cx="2874935" cy="2363491"/>
          </a:xfrm>
        </p:grpSpPr>
        <p:sp>
          <p:nvSpPr>
            <p:cNvPr id="7" name="Oval 6"/>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TextBox 7"/>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3598074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3"/>
          <p:cNvGrpSpPr/>
          <p:nvPr/>
        </p:nvGrpSpPr>
        <p:grpSpPr>
          <a:xfrm>
            <a:off x="7435313" y="2924122"/>
            <a:ext cx="4312403" cy="3545237"/>
            <a:chOff x="3285641" y="3979692"/>
            <a:chExt cx="2874935" cy="2363491"/>
          </a:xfrm>
        </p:grpSpPr>
        <p:sp>
          <p:nvSpPr>
            <p:cNvPr id="7" name="Oval 6"/>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TextBox 7"/>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3144895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9" r="1408" b="37216"/>
          <a:stretch/>
        </p:blipFill>
        <p:spPr bwMode="auto">
          <a:xfrm>
            <a:off x="11968567" y="3487119"/>
            <a:ext cx="2611469" cy="266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435313" y="2924122"/>
            <a:ext cx="4312403" cy="3545237"/>
            <a:chOff x="3285641" y="3979692"/>
            <a:chExt cx="2874935" cy="2363491"/>
          </a:xfrm>
        </p:grpSpPr>
        <p:sp>
          <p:nvSpPr>
            <p:cNvPr id="8" name="Oval 7"/>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TextBox 8"/>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10680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9" r="1408" b="17916"/>
          <a:stretch/>
        </p:blipFill>
        <p:spPr bwMode="auto">
          <a:xfrm>
            <a:off x="11968567" y="3487118"/>
            <a:ext cx="2611469" cy="44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435313" y="2924122"/>
            <a:ext cx="4312403" cy="3545237"/>
            <a:chOff x="3285641" y="3979692"/>
            <a:chExt cx="2874935" cy="2363491"/>
          </a:xfrm>
        </p:grpSpPr>
        <p:sp>
          <p:nvSpPr>
            <p:cNvPr id="8" name="Oval 7"/>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TextBox 8"/>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39277296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55103" t="83284" r="1408" b="1347"/>
          <a:stretch/>
        </p:blipFill>
        <p:spPr bwMode="auto">
          <a:xfrm>
            <a:off x="9608951" y="7997126"/>
            <a:ext cx="4971084" cy="138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435313" y="2924122"/>
            <a:ext cx="4312403" cy="3545237"/>
            <a:chOff x="3285641" y="3979692"/>
            <a:chExt cx="2874935" cy="2363491"/>
          </a:xfrm>
        </p:grpSpPr>
        <p:sp>
          <p:nvSpPr>
            <p:cNvPr id="9" name="Oval 8"/>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TextBox 9"/>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2650049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5918" t="84185" r="1408" b="1347"/>
          <a:stretch/>
        </p:blipFill>
        <p:spPr bwMode="auto">
          <a:xfrm>
            <a:off x="6272939" y="8078492"/>
            <a:ext cx="8307096" cy="130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435313" y="2924122"/>
            <a:ext cx="4312403" cy="3545237"/>
            <a:chOff x="3285641" y="3979692"/>
            <a:chExt cx="2874935" cy="2363491"/>
          </a:xfrm>
        </p:grpSpPr>
        <p:sp>
          <p:nvSpPr>
            <p:cNvPr id="9" name="Oval 8"/>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TextBox 9"/>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3960899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5918" t="84185" r="-50" b="1347"/>
          <a:stretch/>
        </p:blipFill>
        <p:spPr bwMode="auto">
          <a:xfrm>
            <a:off x="6272939" y="8078492"/>
            <a:ext cx="8473698" cy="130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037" t="71104" r="55540" b="1347"/>
          <a:stretch/>
        </p:blipFill>
        <p:spPr bwMode="auto">
          <a:xfrm>
            <a:off x="4110926" y="6892871"/>
            <a:ext cx="4277532" cy="24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435313" y="2924122"/>
            <a:ext cx="4312403" cy="3545237"/>
            <a:chOff x="3285641" y="3979692"/>
            <a:chExt cx="2874935" cy="2363491"/>
          </a:xfrm>
        </p:grpSpPr>
        <p:sp>
          <p:nvSpPr>
            <p:cNvPr id="10" name="Oval 9"/>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TextBox 10"/>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2349988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5918" t="84836" r="-50" b="1347"/>
          <a:stretch/>
        </p:blipFill>
        <p:spPr bwMode="auto">
          <a:xfrm>
            <a:off x="6272939" y="8137268"/>
            <a:ext cx="8473698" cy="12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037" t="71104" r="55540" b="1347"/>
          <a:stretch/>
        </p:blipFill>
        <p:spPr bwMode="auto">
          <a:xfrm>
            <a:off x="4110926" y="6892871"/>
            <a:ext cx="4277532" cy="24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3308" t="52876" r="76116" b="28853"/>
          <a:stretch/>
        </p:blipFill>
        <p:spPr bwMode="auto">
          <a:xfrm>
            <a:off x="3680848" y="5242303"/>
            <a:ext cx="2351870" cy="165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435313" y="2924122"/>
            <a:ext cx="4312403" cy="3545237"/>
            <a:chOff x="3285641" y="3979692"/>
            <a:chExt cx="2874935" cy="2363491"/>
          </a:xfrm>
        </p:grpSpPr>
        <p:sp>
          <p:nvSpPr>
            <p:cNvPr id="11" name="Oval 10"/>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TextBox 11"/>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931939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3308" t="52876" r="76116" b="28853"/>
          <a:stretch/>
        </p:blipFill>
        <p:spPr bwMode="auto">
          <a:xfrm>
            <a:off x="3680848" y="5242303"/>
            <a:ext cx="2351870" cy="165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5918" t="84836" r="-50" b="1347"/>
          <a:stretch/>
        </p:blipFill>
        <p:spPr bwMode="auto">
          <a:xfrm>
            <a:off x="6272939" y="8137268"/>
            <a:ext cx="8473698" cy="12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037" t="71104" r="55540" b="1347"/>
          <a:stretch/>
        </p:blipFill>
        <p:spPr bwMode="auto">
          <a:xfrm>
            <a:off x="4110926" y="6892871"/>
            <a:ext cx="4277532" cy="24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1477" t="30617" r="74015" b="47124"/>
          <a:stretch/>
        </p:blipFill>
        <p:spPr bwMode="auto">
          <a:xfrm>
            <a:off x="3471622" y="3231397"/>
            <a:ext cx="2801318" cy="20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7435313" y="2924122"/>
            <a:ext cx="4312403" cy="3545237"/>
            <a:chOff x="3285641" y="3979692"/>
            <a:chExt cx="2874935" cy="2363491"/>
          </a:xfrm>
        </p:grpSpPr>
        <p:sp>
          <p:nvSpPr>
            <p:cNvPr id="12" name="Oval 11"/>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TextBox 12"/>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1654352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8455" y="-331575"/>
            <a:ext cx="8210643" cy="10950151"/>
          </a:xfrm>
          <a:prstGeom prst="rect">
            <a:avLst/>
          </a:prstGeom>
          <a:solidFill>
            <a:srgbClr val="628474"/>
          </a:solidFill>
        </p:spPr>
      </p:sp>
      <p:sp>
        <p:nvSpPr>
          <p:cNvPr id="3" name="TextBox 3"/>
          <p:cNvSpPr txBox="1"/>
          <p:nvPr/>
        </p:nvSpPr>
        <p:spPr>
          <a:xfrm>
            <a:off x="9514015" y="2953321"/>
            <a:ext cx="7862184" cy="1457325"/>
          </a:xfrm>
          <a:prstGeom prst="rect">
            <a:avLst/>
          </a:prstGeom>
        </p:spPr>
        <p:txBody>
          <a:bodyPr lIns="0" tIns="0" rIns="0" bIns="0" rtlCol="0" anchor="t">
            <a:spAutoFit/>
          </a:bodyPr>
          <a:lstStyle/>
          <a:p>
            <a:pPr algn="r">
              <a:lnSpc>
                <a:spcPts val="11519"/>
              </a:lnSpc>
            </a:pPr>
            <a:r>
              <a:rPr lang="en-US" sz="9600" b="0" i="0">
                <a:solidFill>
                  <a:srgbClr val="628474"/>
                </a:solidFill>
                <a:latin typeface="Playfair Display"/>
              </a:rPr>
              <a:t>Meet Lynn</a:t>
            </a:r>
          </a:p>
        </p:txBody>
      </p:sp>
      <p:sp>
        <p:nvSpPr>
          <p:cNvPr id="4" name="AutoShape 4"/>
          <p:cNvSpPr/>
          <p:nvPr/>
        </p:nvSpPr>
        <p:spPr>
          <a:xfrm rot="-5400000">
            <a:off x="13871934" y="-3138060"/>
            <a:ext cx="20651" cy="9476519"/>
          </a:xfrm>
          <a:prstGeom prst="rect">
            <a:avLst/>
          </a:prstGeom>
          <a:solidFill>
            <a:srgbClr val="628474"/>
          </a:solidFill>
        </p:spPr>
      </p:sp>
      <p:pic>
        <p:nvPicPr>
          <p:cNvPr id="5" name="Picture 5"/>
          <p:cNvPicPr>
            <a:picLocks noChangeAspect="1"/>
          </p:cNvPicPr>
          <p:nvPr/>
        </p:nvPicPr>
        <p:blipFill>
          <a:blip r:embed="rId3"/>
          <a:srcRect r="4585"/>
          <a:stretch>
            <a:fillRect/>
          </a:stretch>
        </p:blipFill>
        <p:spPr>
          <a:xfrm>
            <a:off x="8455" y="1028700"/>
            <a:ext cx="8210643" cy="8229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1478" t="175" r="54693" b="69381"/>
          <a:stretch/>
        </p:blipFill>
        <p:spPr bwMode="auto">
          <a:xfrm>
            <a:off x="3467751" y="488822"/>
            <a:ext cx="5009826" cy="275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3749" t="176" r="54693" b="36228"/>
          <a:stretch/>
        </p:blipFill>
        <p:spPr bwMode="auto">
          <a:xfrm>
            <a:off x="6032718" y="484951"/>
            <a:ext cx="2464236" cy="57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3308" t="52876" r="76116" b="28853"/>
          <a:stretch/>
        </p:blipFill>
        <p:spPr bwMode="auto">
          <a:xfrm>
            <a:off x="3680848" y="5242303"/>
            <a:ext cx="2351870" cy="165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45206" r="1408" b="55402"/>
          <a:stretch/>
        </p:blipFill>
        <p:spPr bwMode="auto">
          <a:xfrm>
            <a:off x="8481448" y="481069"/>
            <a:ext cx="6102458" cy="402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FINAL_Key_Diagram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924" y="9389408"/>
            <a:ext cx="78295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5746" t="33318" r="1408" b="1347"/>
          <a:stretch/>
        </p:blipFill>
        <p:spPr bwMode="auto">
          <a:xfrm>
            <a:off x="11968567" y="3487118"/>
            <a:ext cx="2611469" cy="59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25918" t="84836" r="-50" b="1347"/>
          <a:stretch/>
        </p:blipFill>
        <p:spPr bwMode="auto">
          <a:xfrm>
            <a:off x="6272939" y="8137268"/>
            <a:ext cx="8473698" cy="12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7037" t="71104" r="55540" b="1347"/>
          <a:stretch/>
        </p:blipFill>
        <p:spPr bwMode="auto">
          <a:xfrm>
            <a:off x="4110926" y="6892871"/>
            <a:ext cx="4277532" cy="24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0Diagram1_cycleofCare_FINAL_10.11.PNG"/>
          <p:cNvPicPr>
            <a:picLocks noChangeAspect="1"/>
          </p:cNvPicPr>
          <p:nvPr/>
        </p:nvPicPr>
        <p:blipFill rotWithShape="1">
          <a:blip r:embed="rId2" cstate="print">
            <a:clrChange>
              <a:clrFrom>
                <a:srgbClr val="CBE5FF"/>
              </a:clrFrom>
              <a:clrTo>
                <a:srgbClr val="CBE5FF">
                  <a:alpha val="0"/>
                </a:srgbClr>
              </a:clrTo>
            </a:clrChange>
            <a:extLst>
              <a:ext uri="{28A0092B-C50C-407E-A947-70E740481C1C}">
                <a14:useLocalDpi xmlns:a14="http://schemas.microsoft.com/office/drawing/2010/main" val="0"/>
              </a:ext>
            </a:extLst>
          </a:blip>
          <a:srcRect l="1477" t="30617" r="74015" b="47124"/>
          <a:stretch/>
        </p:blipFill>
        <p:spPr bwMode="auto">
          <a:xfrm>
            <a:off x="3471622" y="3231397"/>
            <a:ext cx="2801318" cy="201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13"/>
          <p:cNvGrpSpPr/>
          <p:nvPr/>
        </p:nvGrpSpPr>
        <p:grpSpPr>
          <a:xfrm>
            <a:off x="7435313" y="2924122"/>
            <a:ext cx="4312403" cy="3545237"/>
            <a:chOff x="3285641" y="3979692"/>
            <a:chExt cx="2874935" cy="2363491"/>
          </a:xfrm>
        </p:grpSpPr>
        <p:sp>
          <p:nvSpPr>
            <p:cNvPr id="25" name="Oval 24"/>
            <p:cNvSpPr/>
            <p:nvPr/>
          </p:nvSpPr>
          <p:spPr>
            <a:xfrm>
              <a:off x="3285641" y="3979692"/>
              <a:ext cx="2874935" cy="2363491"/>
            </a:xfrm>
            <a:prstGeom prst="ellipse">
              <a:avLst/>
            </a:prstGeom>
            <a:solidFill>
              <a:srgbClr val="BAD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TextBox 25"/>
            <p:cNvSpPr txBox="1"/>
            <p:nvPr/>
          </p:nvSpPr>
          <p:spPr>
            <a:xfrm>
              <a:off x="3432875" y="4889710"/>
              <a:ext cx="2572718" cy="615553"/>
            </a:xfrm>
            <a:prstGeom prst="rect">
              <a:avLst/>
            </a:prstGeom>
            <a:noFill/>
          </p:spPr>
          <p:txBody>
            <a:bodyPr wrap="square" rtlCol="0">
              <a:spAutoFit/>
            </a:bodyPr>
            <a:lstStyle/>
            <a:p>
              <a:pPr algn="ctr"/>
              <a:r>
                <a:rPr lang="en-US" sz="2700" b="1" dirty="0"/>
                <a:t>Cycle of Crisis Care:</a:t>
              </a:r>
            </a:p>
            <a:p>
              <a:pPr algn="ctr"/>
              <a:r>
                <a:rPr lang="en-US" sz="2700" b="1" dirty="0"/>
                <a:t>A Patient Experience</a:t>
              </a:r>
            </a:p>
          </p:txBody>
        </p:sp>
      </p:grpSp>
    </p:spTree>
    <p:extLst>
      <p:ext uri="{BB962C8B-B14F-4D97-AF65-F5344CB8AC3E}">
        <p14:creationId xmlns:p14="http://schemas.microsoft.com/office/powerpoint/2010/main" val="3052501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TextBox 2"/>
          <p:cNvSpPr txBox="1"/>
          <p:nvPr/>
        </p:nvSpPr>
        <p:spPr>
          <a:xfrm>
            <a:off x="9415543" y="2570103"/>
            <a:ext cx="6813638" cy="3769995"/>
          </a:xfrm>
          <a:prstGeom prst="rect">
            <a:avLst/>
          </a:prstGeom>
        </p:spPr>
        <p:txBody>
          <a:bodyPr lIns="0" tIns="0" rIns="0" bIns="0" rtlCol="0" anchor="t">
            <a:spAutoFit/>
          </a:bodyPr>
          <a:lstStyle/>
          <a:p>
            <a:pPr>
              <a:lnSpc>
                <a:spcPts val="7440"/>
              </a:lnSpc>
            </a:pPr>
            <a:r>
              <a:rPr lang="en-US" sz="6000" b="1" i="0" spc="420">
                <a:solidFill>
                  <a:srgbClr val="F4F8F3"/>
                </a:solidFill>
                <a:latin typeface="Montserrat Classic"/>
              </a:rPr>
              <a:t>STRATEGIES TO IMPROVE HEALTH LITERACY</a:t>
            </a:r>
          </a:p>
        </p:txBody>
      </p:sp>
      <p:sp>
        <p:nvSpPr>
          <p:cNvPr id="3" name="AutoShape 3"/>
          <p:cNvSpPr/>
          <p:nvPr/>
        </p:nvSpPr>
        <p:spPr>
          <a:xfrm>
            <a:off x="17238649" y="-303236"/>
            <a:ext cx="20651" cy="10893473"/>
          </a:xfrm>
          <a:prstGeom prst="rect">
            <a:avLst/>
          </a:prstGeom>
          <a:solidFill>
            <a:srgbClr val="F4F8F3"/>
          </a:solidFill>
        </p:spPr>
      </p:sp>
      <p:pic>
        <p:nvPicPr>
          <p:cNvPr id="4" name="Picture 4"/>
          <p:cNvPicPr>
            <a:picLocks noChangeAspect="1"/>
          </p:cNvPicPr>
          <p:nvPr/>
        </p:nvPicPr>
        <p:blipFill>
          <a:blip r:embed="rId2"/>
          <a:srcRect/>
          <a:stretch>
            <a:fillRect/>
          </a:stretch>
        </p:blipFill>
        <p:spPr>
          <a:xfrm>
            <a:off x="208782" y="1590716"/>
            <a:ext cx="8463779" cy="711648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4511547" y="2859"/>
            <a:ext cx="13793440" cy="5140641"/>
          </a:xfrm>
          <a:prstGeom prst="rect">
            <a:avLst/>
          </a:prstGeom>
          <a:solidFill>
            <a:srgbClr val="628474"/>
          </a:solidFill>
        </p:spPr>
      </p:sp>
      <p:sp>
        <p:nvSpPr>
          <p:cNvPr id="3" name="TextBox 3"/>
          <p:cNvSpPr txBox="1"/>
          <p:nvPr/>
        </p:nvSpPr>
        <p:spPr>
          <a:xfrm>
            <a:off x="3548016" y="7329216"/>
            <a:ext cx="11947205" cy="2190750"/>
          </a:xfrm>
          <a:prstGeom prst="rect">
            <a:avLst/>
          </a:prstGeom>
        </p:spPr>
        <p:txBody>
          <a:bodyPr lIns="0" tIns="0" rIns="0" bIns="0" rtlCol="0" anchor="t">
            <a:spAutoFit/>
          </a:bodyPr>
          <a:lstStyle/>
          <a:p>
            <a:pPr algn="just">
              <a:lnSpc>
                <a:spcPts val="5759"/>
              </a:lnSpc>
            </a:pPr>
            <a:r>
              <a:rPr lang="en-US" sz="4800" b="0" i="0" spc="-326">
                <a:solidFill>
                  <a:srgbClr val="628474"/>
                </a:solidFill>
                <a:latin typeface="Arimo"/>
              </a:rPr>
              <a:t>Many patients are at risk for misunderstanding but it's hard to identify them.</a:t>
            </a:r>
          </a:p>
          <a:p>
            <a:pPr algn="just">
              <a:lnSpc>
                <a:spcPts val="5759"/>
              </a:lnSpc>
            </a:pPr>
            <a:r>
              <a:rPr lang="en-US" sz="4800" b="1" i="0" spc="-326">
                <a:solidFill>
                  <a:srgbClr val="628474"/>
                </a:solidFill>
                <a:latin typeface="Arimo"/>
              </a:rPr>
              <a:t>Everyone </a:t>
            </a:r>
            <a:r>
              <a:rPr lang="en-US" sz="4800" b="0" i="0" spc="-326">
                <a:solidFill>
                  <a:srgbClr val="628474"/>
                </a:solidFill>
                <a:latin typeface="Arimo"/>
              </a:rPr>
              <a:t>benefits from clear communication</a:t>
            </a:r>
          </a:p>
        </p:txBody>
      </p:sp>
      <p:sp>
        <p:nvSpPr>
          <p:cNvPr id="4" name="AutoShape 4"/>
          <p:cNvSpPr/>
          <p:nvPr/>
        </p:nvSpPr>
        <p:spPr>
          <a:xfrm>
            <a:off x="17238649" y="-303236"/>
            <a:ext cx="20651" cy="10893473"/>
          </a:xfrm>
          <a:prstGeom prst="rect">
            <a:avLst/>
          </a:prstGeom>
          <a:solidFill>
            <a:srgbClr val="628474"/>
          </a:solidFill>
        </p:spPr>
      </p:sp>
      <p:sp>
        <p:nvSpPr>
          <p:cNvPr id="5" name="TextBox 5"/>
          <p:cNvSpPr txBox="1"/>
          <p:nvPr/>
        </p:nvSpPr>
        <p:spPr>
          <a:xfrm>
            <a:off x="10026363" y="665765"/>
            <a:ext cx="7663810" cy="1943100"/>
          </a:xfrm>
          <a:prstGeom prst="rect">
            <a:avLst/>
          </a:prstGeom>
        </p:spPr>
        <p:txBody>
          <a:bodyPr lIns="0" tIns="0" rIns="0" bIns="0" rtlCol="0" anchor="t">
            <a:spAutoFit/>
          </a:bodyPr>
          <a:lstStyle/>
          <a:p>
            <a:pPr algn="ctr">
              <a:lnSpc>
                <a:spcPts val="7680"/>
              </a:lnSpc>
            </a:pPr>
            <a:r>
              <a:rPr lang="en-US" sz="6400" b="0" i="0">
                <a:solidFill>
                  <a:srgbClr val="F4F8F3"/>
                </a:solidFill>
                <a:latin typeface="Abril Fatface"/>
              </a:rPr>
              <a:t>Universal Precautions</a:t>
            </a:r>
          </a:p>
        </p:txBody>
      </p:sp>
      <p:pic>
        <p:nvPicPr>
          <p:cNvPr id="6" name="Picture 6"/>
          <p:cNvPicPr>
            <a:picLocks noChangeAspect="1"/>
          </p:cNvPicPr>
          <p:nvPr/>
        </p:nvPicPr>
        <p:blipFill>
          <a:blip r:embed="rId3"/>
          <a:srcRect/>
          <a:stretch>
            <a:fillRect/>
          </a:stretch>
        </p:blipFill>
        <p:spPr>
          <a:xfrm>
            <a:off x="0" y="2859"/>
            <a:ext cx="10026363" cy="662594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658155" y="224020"/>
            <a:ext cx="14161848" cy="9278146"/>
          </a:xfrm>
          <a:prstGeom prst="rect">
            <a:avLst/>
          </a:prstGeom>
          <a:solidFill>
            <a:srgbClr val="F4F8F3"/>
          </a:solidFill>
        </p:spPr>
      </p:sp>
      <p:sp>
        <p:nvSpPr>
          <p:cNvPr id="3" name="TextBox 3"/>
          <p:cNvSpPr txBox="1"/>
          <p:nvPr/>
        </p:nvSpPr>
        <p:spPr>
          <a:xfrm>
            <a:off x="3204890" y="966788"/>
            <a:ext cx="12987497" cy="859210"/>
          </a:xfrm>
          <a:prstGeom prst="rect">
            <a:avLst/>
          </a:prstGeom>
        </p:spPr>
        <p:txBody>
          <a:bodyPr wrap="square" lIns="0" tIns="0" rIns="0" bIns="0" rtlCol="0" anchor="t">
            <a:spAutoFit/>
          </a:bodyPr>
          <a:lstStyle/>
          <a:p>
            <a:pPr marL="462280" lvl="1">
              <a:lnSpc>
                <a:spcPts val="6720"/>
              </a:lnSpc>
            </a:pPr>
            <a:r>
              <a:rPr lang="en-US" sz="5600" b="0" i="0" spc="224" dirty="0" smtClean="0">
                <a:solidFill>
                  <a:srgbClr val="628474"/>
                </a:solidFill>
                <a:latin typeface="Abril Fatface"/>
              </a:rPr>
              <a:t>1. Conduct </a:t>
            </a:r>
            <a:r>
              <a:rPr lang="en-US" sz="5600" b="0" i="0" spc="224" dirty="0">
                <a:solidFill>
                  <a:srgbClr val="628474"/>
                </a:solidFill>
                <a:latin typeface="Abril Fatface"/>
              </a:rPr>
              <a:t>Patient-Centered  Visits</a:t>
            </a:r>
          </a:p>
        </p:txBody>
      </p:sp>
      <p:sp>
        <p:nvSpPr>
          <p:cNvPr id="4" name="TextBox 4"/>
          <p:cNvSpPr txBox="1"/>
          <p:nvPr/>
        </p:nvSpPr>
        <p:spPr>
          <a:xfrm>
            <a:off x="3207042" y="2516133"/>
            <a:ext cx="3809696" cy="2053590"/>
          </a:xfrm>
          <a:prstGeom prst="rect">
            <a:avLst/>
          </a:prstGeom>
        </p:spPr>
        <p:txBody>
          <a:bodyPr lIns="0" tIns="0" rIns="0" bIns="0" rtlCol="0" anchor="t">
            <a:spAutoFit/>
          </a:bodyPr>
          <a:lstStyle/>
          <a:p>
            <a:pPr marL="594360" lvl="1" indent="-297180">
              <a:lnSpc>
                <a:spcPts val="5400"/>
              </a:lnSpc>
              <a:buFont typeface="Arial"/>
              <a:buChar char="•"/>
            </a:pPr>
            <a:r>
              <a:rPr lang="en-US" sz="3600" b="1" i="0" spc="36">
                <a:solidFill>
                  <a:srgbClr val="628474"/>
                </a:solidFill>
                <a:latin typeface="Arimo"/>
              </a:rPr>
              <a:t>Engage</a:t>
            </a:r>
          </a:p>
          <a:p>
            <a:pPr>
              <a:lnSpc>
                <a:spcPts val="5400"/>
              </a:lnSpc>
            </a:pPr>
            <a:r>
              <a:rPr lang="en-US" sz="3600" b="1" i="0" spc="36">
                <a:solidFill>
                  <a:srgbClr val="628474"/>
                </a:solidFill>
                <a:latin typeface="Arimo"/>
              </a:rPr>
              <a:t>in a dialogue with the patient</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07836" y="4530090"/>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7" name="TextBox 7"/>
          <p:cNvSpPr txBox="1"/>
          <p:nvPr/>
        </p:nvSpPr>
        <p:spPr>
          <a:xfrm>
            <a:off x="7676774" y="2516133"/>
            <a:ext cx="3809696" cy="2053590"/>
          </a:xfrm>
          <a:prstGeom prst="rect">
            <a:avLst/>
          </a:prstGeom>
        </p:spPr>
        <p:txBody>
          <a:bodyPr lIns="0" tIns="0" rIns="0" bIns="0" rtlCol="0" anchor="t">
            <a:spAutoFit/>
          </a:bodyPr>
          <a:lstStyle/>
          <a:p>
            <a:pPr marL="594360" lvl="1" indent="-297180">
              <a:lnSpc>
                <a:spcPts val="5400"/>
              </a:lnSpc>
              <a:buFont typeface="Arial"/>
              <a:buChar char="•"/>
            </a:pPr>
            <a:r>
              <a:rPr lang="en-US" sz="3600" b="1" i="0" spc="36">
                <a:solidFill>
                  <a:srgbClr val="628474"/>
                </a:solidFill>
                <a:latin typeface="Arimo"/>
              </a:rPr>
              <a:t>Listen</a:t>
            </a:r>
          </a:p>
          <a:p>
            <a:pPr>
              <a:lnSpc>
                <a:spcPts val="5400"/>
              </a:lnSpc>
            </a:pPr>
            <a:r>
              <a:rPr lang="en-US" sz="3600" b="1" i="0" spc="36">
                <a:solidFill>
                  <a:srgbClr val="628474"/>
                </a:solidFill>
                <a:latin typeface="Arimo"/>
              </a:rPr>
              <a:t>more and speak less</a:t>
            </a:r>
          </a:p>
        </p:txBody>
      </p:sp>
      <p:sp>
        <p:nvSpPr>
          <p:cNvPr id="8" name="TextBox 8"/>
          <p:cNvSpPr txBox="1"/>
          <p:nvPr/>
        </p:nvSpPr>
        <p:spPr>
          <a:xfrm>
            <a:off x="12382691" y="2544708"/>
            <a:ext cx="3809696" cy="1358265"/>
          </a:xfrm>
          <a:prstGeom prst="rect">
            <a:avLst/>
          </a:prstGeom>
        </p:spPr>
        <p:txBody>
          <a:bodyPr lIns="0" tIns="0" rIns="0" bIns="0" rtlCol="0" anchor="t">
            <a:spAutoFit/>
          </a:bodyPr>
          <a:lstStyle/>
          <a:p>
            <a:pPr marL="594360" lvl="1" indent="-297180">
              <a:lnSpc>
                <a:spcPts val="5400"/>
              </a:lnSpc>
              <a:buFont typeface="Arial"/>
              <a:buChar char="•"/>
            </a:pPr>
            <a:r>
              <a:rPr lang="en-US" sz="3600" b="1" i="0" spc="36">
                <a:solidFill>
                  <a:srgbClr val="628474"/>
                </a:solidFill>
                <a:latin typeface="Montserrat Light"/>
              </a:rPr>
              <a:t>Encourage</a:t>
            </a:r>
          </a:p>
          <a:p>
            <a:pPr>
              <a:lnSpc>
                <a:spcPts val="5400"/>
              </a:lnSpc>
            </a:pPr>
            <a:r>
              <a:rPr lang="en-US" sz="3600" b="1" i="0" spc="36">
                <a:solidFill>
                  <a:srgbClr val="628474"/>
                </a:solidFill>
                <a:latin typeface="Arimo"/>
              </a:rPr>
              <a:t>questions</a:t>
            </a:r>
          </a:p>
        </p:txBody>
      </p:sp>
      <p:pic>
        <p:nvPicPr>
          <p:cNvPr id="9" name="Picture 9"/>
          <p:cNvPicPr>
            <a:picLocks noChangeAspect="1"/>
          </p:cNvPicPr>
          <p:nvPr/>
        </p:nvPicPr>
        <p:blipFill>
          <a:blip r:embed="rId3"/>
          <a:srcRect/>
          <a:stretch>
            <a:fillRect/>
          </a:stretch>
        </p:blipFill>
        <p:spPr>
          <a:xfrm>
            <a:off x="5894016" y="4813589"/>
            <a:ext cx="7042813" cy="468857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rot="-5400000">
            <a:off x="2118689" y="-2539131"/>
            <a:ext cx="20651" cy="8342956"/>
          </a:xfrm>
          <a:prstGeom prst="rect">
            <a:avLst/>
          </a:prstGeom>
          <a:solidFill>
            <a:srgbClr val="F4F8F3"/>
          </a:solidFill>
        </p:spPr>
      </p:sp>
      <p:sp>
        <p:nvSpPr>
          <p:cNvPr id="3" name="TextBox 3"/>
          <p:cNvSpPr txBox="1"/>
          <p:nvPr/>
        </p:nvSpPr>
        <p:spPr>
          <a:xfrm>
            <a:off x="6676566" y="1147524"/>
            <a:ext cx="10582734" cy="941070"/>
          </a:xfrm>
          <a:prstGeom prst="rect">
            <a:avLst/>
          </a:prstGeom>
        </p:spPr>
        <p:txBody>
          <a:bodyPr lIns="0" tIns="0" rIns="0" bIns="0" rtlCol="0" anchor="t">
            <a:spAutoFit/>
          </a:bodyPr>
          <a:lstStyle/>
          <a:p>
            <a:pPr algn="r">
              <a:lnSpc>
                <a:spcPts val="7440"/>
              </a:lnSpc>
            </a:pPr>
            <a:r>
              <a:rPr lang="en-US" sz="6000" b="1" i="0" spc="420">
                <a:solidFill>
                  <a:srgbClr val="F4F8F3"/>
                </a:solidFill>
                <a:latin typeface="Montserrat Classic"/>
              </a:rPr>
              <a:t>ASK ME 3</a:t>
            </a:r>
          </a:p>
        </p:txBody>
      </p:sp>
      <p:sp>
        <p:nvSpPr>
          <p:cNvPr id="4" name="AutoShape 4"/>
          <p:cNvSpPr/>
          <p:nvPr/>
        </p:nvSpPr>
        <p:spPr>
          <a:xfrm>
            <a:off x="12036789" y="3221094"/>
            <a:ext cx="5036667" cy="5905796"/>
          </a:xfrm>
          <a:prstGeom prst="rect">
            <a:avLst/>
          </a:prstGeom>
          <a:solidFill>
            <a:srgbClr val="F4F8F3"/>
          </a:solidFill>
        </p:spPr>
      </p:sp>
      <p:sp>
        <p:nvSpPr>
          <p:cNvPr id="5" name="AutoShape 5"/>
          <p:cNvSpPr/>
          <p:nvPr/>
        </p:nvSpPr>
        <p:spPr>
          <a:xfrm>
            <a:off x="1199702" y="3221094"/>
            <a:ext cx="5036667" cy="5905796"/>
          </a:xfrm>
          <a:prstGeom prst="rect">
            <a:avLst/>
          </a:prstGeom>
          <a:solidFill>
            <a:srgbClr val="F4F8F3"/>
          </a:solidFill>
        </p:spPr>
      </p:sp>
      <p:sp>
        <p:nvSpPr>
          <p:cNvPr id="6" name="AutoShape 6"/>
          <p:cNvSpPr/>
          <p:nvPr/>
        </p:nvSpPr>
        <p:spPr>
          <a:xfrm>
            <a:off x="6625667" y="3221094"/>
            <a:ext cx="5036667" cy="5905796"/>
          </a:xfrm>
          <a:prstGeom prst="rect">
            <a:avLst/>
          </a:prstGeom>
          <a:solidFill>
            <a:srgbClr val="F4F8F3"/>
          </a:solidFill>
        </p:spPr>
      </p:sp>
      <p:grpSp>
        <p:nvGrpSpPr>
          <p:cNvPr id="7" name="Group 7"/>
          <p:cNvGrpSpPr/>
          <p:nvPr/>
        </p:nvGrpSpPr>
        <p:grpSpPr>
          <a:xfrm>
            <a:off x="1558136" y="5339848"/>
            <a:ext cx="4319800" cy="1668289"/>
            <a:chOff x="0" y="0"/>
            <a:chExt cx="5759733" cy="2224385"/>
          </a:xfrm>
        </p:grpSpPr>
        <p:sp>
          <p:nvSpPr>
            <p:cNvPr id="8" name="TextBox 8"/>
            <p:cNvSpPr txBox="1"/>
            <p:nvPr/>
          </p:nvSpPr>
          <p:spPr>
            <a:xfrm>
              <a:off x="0" y="-28575"/>
              <a:ext cx="5759733" cy="1371388"/>
            </a:xfrm>
            <a:prstGeom prst="rect">
              <a:avLst/>
            </a:prstGeom>
          </p:spPr>
          <p:txBody>
            <a:bodyPr lIns="0" tIns="0" rIns="0" bIns="0" rtlCol="0" anchor="t">
              <a:spAutoFit/>
            </a:bodyPr>
            <a:lstStyle/>
            <a:p>
              <a:pPr algn="ctr">
                <a:lnSpc>
                  <a:spcPts val="4160"/>
                </a:lnSpc>
              </a:pPr>
              <a:r>
                <a:rPr lang="en-US" sz="3200" b="1" i="0" spc="448">
                  <a:solidFill>
                    <a:srgbClr val="628474"/>
                  </a:solidFill>
                  <a:latin typeface="Montserrat Classic"/>
                </a:rPr>
                <a:t>WHAT IS</a:t>
              </a:r>
              <a:r>
                <a:rPr lang="en-US" sz="3200" b="0" i="0" spc="448">
                  <a:solidFill>
                    <a:srgbClr val="628474"/>
                  </a:solidFill>
                  <a:latin typeface="Montserrat Classic"/>
                </a:rPr>
                <a:t> </a:t>
              </a:r>
              <a:r>
                <a:rPr lang="en-US" sz="3200" b="1" i="0" spc="448">
                  <a:solidFill>
                    <a:srgbClr val="628474"/>
                  </a:solidFill>
                  <a:latin typeface="Montserrat Classic"/>
                </a:rPr>
                <a:t>MY MAIN PROBLEM</a:t>
              </a:r>
              <a:r>
                <a:rPr lang="en-US" sz="3200" b="0" i="0" spc="448">
                  <a:solidFill>
                    <a:srgbClr val="628474"/>
                  </a:solidFill>
                  <a:latin typeface="Montserrat Classic"/>
                </a:rPr>
                <a:t>?</a:t>
              </a:r>
            </a:p>
          </p:txBody>
        </p:sp>
        <p:sp>
          <p:nvSpPr>
            <p:cNvPr id="9" name="TextBox 9"/>
            <p:cNvSpPr txBox="1"/>
            <p:nvPr/>
          </p:nvSpPr>
          <p:spPr>
            <a:xfrm>
              <a:off x="0" y="1529060"/>
              <a:ext cx="5759733" cy="695325"/>
            </a:xfrm>
            <a:prstGeom prst="rect">
              <a:avLst/>
            </a:prstGeom>
          </p:spPr>
          <p:txBody>
            <a:bodyPr lIns="0" tIns="0" rIns="0" bIns="0" rtlCol="0" anchor="t">
              <a:spAutoFit/>
            </a:bodyPr>
            <a:lstStyle/>
            <a:p>
              <a:pPr algn="ctr">
                <a:lnSpc>
                  <a:spcPts val="4500"/>
                </a:lnSpc>
              </a:pPr>
              <a:endParaRPr/>
            </a:p>
          </p:txBody>
        </p:sp>
      </p:grpSp>
      <p:sp>
        <p:nvSpPr>
          <p:cNvPr id="10" name="TextBox 10"/>
          <p:cNvSpPr txBox="1"/>
          <p:nvPr/>
        </p:nvSpPr>
        <p:spPr>
          <a:xfrm>
            <a:off x="6881814" y="5311273"/>
            <a:ext cx="4319800" cy="1035685"/>
          </a:xfrm>
          <a:prstGeom prst="rect">
            <a:avLst/>
          </a:prstGeom>
        </p:spPr>
        <p:txBody>
          <a:bodyPr lIns="0" tIns="0" rIns="0" bIns="0" rtlCol="0" anchor="t">
            <a:spAutoFit/>
          </a:bodyPr>
          <a:lstStyle/>
          <a:p>
            <a:pPr algn="ctr">
              <a:lnSpc>
                <a:spcPts val="4160"/>
              </a:lnSpc>
            </a:pPr>
            <a:r>
              <a:rPr lang="en-US" sz="3200" b="1" i="0" spc="448">
                <a:solidFill>
                  <a:srgbClr val="628474"/>
                </a:solidFill>
                <a:latin typeface="Montserrat Classic"/>
              </a:rPr>
              <a:t>WHAT DO I NEED TO DO?</a:t>
            </a:r>
          </a:p>
        </p:txBody>
      </p:sp>
      <p:sp>
        <p:nvSpPr>
          <p:cNvPr id="11" name="TextBox 11"/>
          <p:cNvSpPr txBox="1"/>
          <p:nvPr/>
        </p:nvSpPr>
        <p:spPr>
          <a:xfrm>
            <a:off x="12395223" y="5311273"/>
            <a:ext cx="4319800" cy="1035685"/>
          </a:xfrm>
          <a:prstGeom prst="rect">
            <a:avLst/>
          </a:prstGeom>
        </p:spPr>
        <p:txBody>
          <a:bodyPr lIns="0" tIns="0" rIns="0" bIns="0" rtlCol="0" anchor="t">
            <a:spAutoFit/>
          </a:bodyPr>
          <a:lstStyle/>
          <a:p>
            <a:pPr algn="ctr">
              <a:lnSpc>
                <a:spcPts val="4160"/>
              </a:lnSpc>
            </a:pPr>
            <a:r>
              <a:rPr lang="en-US" sz="3200" b="1" i="0" spc="448">
                <a:solidFill>
                  <a:srgbClr val="628474"/>
                </a:solidFill>
                <a:latin typeface="Montserrat Classic"/>
              </a:rPr>
              <a:t>WHY IS IT IMPORTANT?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716604" y="224020"/>
            <a:ext cx="14161848" cy="9278146"/>
          </a:xfrm>
          <a:prstGeom prst="rect">
            <a:avLst/>
          </a:prstGeom>
          <a:solidFill>
            <a:srgbClr val="F4F8F3"/>
          </a:solidFill>
        </p:spPr>
      </p:sp>
      <p:sp>
        <p:nvSpPr>
          <p:cNvPr id="3" name="AutoShape 3"/>
          <p:cNvSpPr/>
          <p:nvPr/>
        </p:nvSpPr>
        <p:spPr>
          <a:xfrm>
            <a:off x="1304125" y="-2267107"/>
            <a:ext cx="20651" cy="4715555"/>
          </a:xfrm>
          <a:prstGeom prst="rect">
            <a:avLst/>
          </a:prstGeom>
          <a:solidFill>
            <a:srgbClr val="F4F8F3"/>
          </a:solidFill>
        </p:spPr>
      </p:sp>
      <p:sp>
        <p:nvSpPr>
          <p:cNvPr id="4" name="TextBox 4"/>
          <p:cNvSpPr txBox="1"/>
          <p:nvPr/>
        </p:nvSpPr>
        <p:spPr>
          <a:xfrm rot="-5400000">
            <a:off x="-1907836" y="4530090"/>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5" name="TextBox 5"/>
          <p:cNvSpPr txBox="1"/>
          <p:nvPr/>
        </p:nvSpPr>
        <p:spPr>
          <a:xfrm>
            <a:off x="3607991" y="1427214"/>
            <a:ext cx="11072018" cy="1226820"/>
          </a:xfrm>
          <a:prstGeom prst="rect">
            <a:avLst/>
          </a:prstGeom>
        </p:spPr>
        <p:txBody>
          <a:bodyPr lIns="0" tIns="0" rIns="0" bIns="0" rtlCol="0" anchor="t">
            <a:spAutoFit/>
          </a:bodyPr>
          <a:lstStyle/>
          <a:p>
            <a:pPr algn="ctr">
              <a:lnSpc>
                <a:spcPts val="10080"/>
              </a:lnSpc>
              <a:spcBef>
                <a:spcPct val="0"/>
              </a:spcBef>
            </a:pPr>
            <a:r>
              <a:rPr lang="en-US" sz="7200">
                <a:solidFill>
                  <a:srgbClr val="628474"/>
                </a:solidFill>
                <a:latin typeface="Abril Fatface"/>
              </a:rPr>
              <a:t>Ask Questions!</a:t>
            </a:r>
          </a:p>
        </p:txBody>
      </p:sp>
      <p:sp>
        <p:nvSpPr>
          <p:cNvPr id="7" name="TextBox 6"/>
          <p:cNvSpPr txBox="1"/>
          <p:nvPr/>
        </p:nvSpPr>
        <p:spPr>
          <a:xfrm>
            <a:off x="4351822" y="4539927"/>
            <a:ext cx="9584355" cy="646331"/>
          </a:xfrm>
          <a:prstGeom prst="rect">
            <a:avLst/>
          </a:prstGeom>
          <a:noFill/>
        </p:spPr>
        <p:txBody>
          <a:bodyPr wrap="none" rtlCol="0">
            <a:spAutoFit/>
          </a:bodyPr>
          <a:lstStyle/>
          <a:p>
            <a:pPr lvl="1" algn="ctr"/>
            <a:r>
              <a:rPr lang="en-US" sz="3600" u="sng" dirty="0">
                <a:hlinkClick r:id="rId3"/>
              </a:rPr>
              <a:t>https://www.youtube.com/watch?v=jfylYtyb8tE</a:t>
            </a:r>
            <a:endParaRPr lang="en-US" sz="3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307395" y="-19846"/>
            <a:ext cx="14161848" cy="9278146"/>
          </a:xfrm>
          <a:prstGeom prst="rect">
            <a:avLst/>
          </a:prstGeom>
          <a:solidFill>
            <a:srgbClr val="F4F8F3"/>
          </a:solidFill>
        </p:spPr>
      </p:sp>
      <p:sp>
        <p:nvSpPr>
          <p:cNvPr id="3" name="TextBox 3"/>
          <p:cNvSpPr txBox="1"/>
          <p:nvPr/>
        </p:nvSpPr>
        <p:spPr>
          <a:xfrm>
            <a:off x="4219719" y="282113"/>
            <a:ext cx="11673201" cy="1695450"/>
          </a:xfrm>
          <a:prstGeom prst="rect">
            <a:avLst/>
          </a:prstGeom>
        </p:spPr>
        <p:txBody>
          <a:bodyPr lIns="0" tIns="0" rIns="0" bIns="0" rtlCol="0" anchor="t">
            <a:spAutoFit/>
          </a:bodyPr>
          <a:lstStyle/>
          <a:p>
            <a:pPr algn="ctr">
              <a:lnSpc>
                <a:spcPts val="6720"/>
              </a:lnSpc>
            </a:pPr>
            <a:r>
              <a:rPr lang="en-US" sz="5600" b="0" i="0" spc="224">
                <a:solidFill>
                  <a:srgbClr val="628474"/>
                </a:solidFill>
                <a:latin typeface="Abril Fatface"/>
              </a:rPr>
              <a:t>2. Explain things clearly using </a:t>
            </a:r>
          </a:p>
          <a:p>
            <a:pPr algn="ctr">
              <a:lnSpc>
                <a:spcPts val="6720"/>
              </a:lnSpc>
            </a:pPr>
            <a:r>
              <a:rPr lang="en-US" sz="5600" b="0" i="0" spc="224">
                <a:solidFill>
                  <a:srgbClr val="628474"/>
                </a:solidFill>
                <a:latin typeface="Abril Fatface"/>
              </a:rPr>
              <a:t>plain language</a:t>
            </a:r>
          </a:p>
        </p:txBody>
      </p:sp>
      <p:sp>
        <p:nvSpPr>
          <p:cNvPr id="4" name="TextBox 4"/>
          <p:cNvSpPr txBox="1"/>
          <p:nvPr/>
        </p:nvSpPr>
        <p:spPr>
          <a:xfrm>
            <a:off x="3731900" y="2315098"/>
            <a:ext cx="3809696" cy="2077492"/>
          </a:xfrm>
          <a:prstGeom prst="rect">
            <a:avLst/>
          </a:prstGeom>
        </p:spPr>
        <p:txBody>
          <a:bodyPr lIns="0" tIns="0" rIns="0" bIns="0" rtlCol="0" anchor="t">
            <a:spAutoFit/>
          </a:bodyPr>
          <a:lstStyle/>
          <a:p>
            <a:pPr>
              <a:lnSpc>
                <a:spcPts val="5400"/>
              </a:lnSpc>
            </a:pPr>
            <a:r>
              <a:rPr lang="en-US" sz="3600" b="1" i="0" spc="36" dirty="0">
                <a:solidFill>
                  <a:srgbClr val="628474"/>
                </a:solidFill>
                <a:latin typeface="Arimo"/>
              </a:rPr>
              <a:t>•</a:t>
            </a:r>
            <a:r>
              <a:rPr lang="en-US" sz="3600" b="1" i="0" spc="36" dirty="0" smtClean="0">
                <a:solidFill>
                  <a:srgbClr val="628474"/>
                </a:solidFill>
                <a:latin typeface="Arimo"/>
              </a:rPr>
              <a:t>Slow down </a:t>
            </a:r>
            <a:r>
              <a:rPr lang="en-US" sz="3600" b="1" i="0" spc="36" dirty="0">
                <a:solidFill>
                  <a:srgbClr val="628474"/>
                </a:solidFill>
                <a:latin typeface="Arimo"/>
              </a:rPr>
              <a:t>the pace </a:t>
            </a:r>
            <a:r>
              <a:rPr lang="en-US" sz="3600" b="1" i="0" spc="36" dirty="0" smtClean="0">
                <a:solidFill>
                  <a:srgbClr val="628474"/>
                </a:solidFill>
                <a:latin typeface="Arimo"/>
              </a:rPr>
              <a:t>of </a:t>
            </a:r>
            <a:r>
              <a:rPr lang="en-US" sz="3600" b="1" i="0" spc="36" dirty="0">
                <a:solidFill>
                  <a:srgbClr val="628474"/>
                </a:solidFill>
                <a:latin typeface="Arimo"/>
              </a:rPr>
              <a:t>your speech</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07836" y="4530090"/>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7" name="TextBox 7"/>
          <p:cNvSpPr txBox="1"/>
          <p:nvPr/>
        </p:nvSpPr>
        <p:spPr>
          <a:xfrm>
            <a:off x="8273528" y="2315098"/>
            <a:ext cx="3809696" cy="1367790"/>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•Use</a:t>
            </a:r>
          </a:p>
          <a:p>
            <a:pPr>
              <a:lnSpc>
                <a:spcPts val="5400"/>
              </a:lnSpc>
            </a:pPr>
            <a:r>
              <a:rPr lang="en-US" sz="3600" b="1" i="0" spc="36">
                <a:solidFill>
                  <a:srgbClr val="628474"/>
                </a:solidFill>
                <a:latin typeface="Arimo"/>
              </a:rPr>
              <a:t>analogies</a:t>
            </a:r>
          </a:p>
        </p:txBody>
      </p:sp>
      <p:sp>
        <p:nvSpPr>
          <p:cNvPr id="8" name="TextBox 8"/>
          <p:cNvSpPr txBox="1"/>
          <p:nvPr/>
        </p:nvSpPr>
        <p:spPr>
          <a:xfrm>
            <a:off x="12083224" y="2315098"/>
            <a:ext cx="3809696" cy="2739390"/>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•Use</a:t>
            </a:r>
          </a:p>
          <a:p>
            <a:pPr>
              <a:lnSpc>
                <a:spcPts val="5400"/>
              </a:lnSpc>
            </a:pPr>
            <a:r>
              <a:rPr lang="en-US" sz="3600" b="1" i="0" spc="36">
                <a:solidFill>
                  <a:srgbClr val="628474"/>
                </a:solidFill>
                <a:latin typeface="Arimo"/>
              </a:rPr>
              <a:t>plain, non-medical</a:t>
            </a:r>
          </a:p>
          <a:p>
            <a:pPr>
              <a:lnSpc>
                <a:spcPts val="5400"/>
              </a:lnSpc>
            </a:pPr>
            <a:r>
              <a:rPr lang="en-US" sz="3600" b="1" i="0" spc="36">
                <a:solidFill>
                  <a:srgbClr val="628474"/>
                </a:solidFill>
                <a:latin typeface="Arimo"/>
              </a:rPr>
              <a:t>language</a:t>
            </a:r>
          </a:p>
        </p:txBody>
      </p:sp>
      <p:sp>
        <p:nvSpPr>
          <p:cNvPr id="9" name="TextBox 9"/>
          <p:cNvSpPr txBox="1"/>
          <p:nvPr/>
        </p:nvSpPr>
        <p:spPr>
          <a:xfrm>
            <a:off x="3543581" y="6164022"/>
            <a:ext cx="14161848" cy="1280160"/>
          </a:xfrm>
          <a:prstGeom prst="rect">
            <a:avLst/>
          </a:prstGeom>
        </p:spPr>
        <p:txBody>
          <a:bodyPr lIns="0" tIns="0" rIns="0" bIns="0" rtlCol="0" anchor="t">
            <a:spAutoFit/>
          </a:bodyPr>
          <a:lstStyle/>
          <a:p>
            <a:pPr>
              <a:lnSpc>
                <a:spcPts val="5040"/>
              </a:lnSpc>
              <a:spcBef>
                <a:spcPct val="0"/>
              </a:spcBef>
            </a:pPr>
            <a:r>
              <a:rPr lang="en-US" sz="3600" b="1">
                <a:solidFill>
                  <a:srgbClr val="628474"/>
                </a:solidFill>
                <a:latin typeface="Arimo"/>
              </a:rPr>
              <a:t>Plain lanuage is communication your reader or listener understands immediately -  "Living room language"</a:t>
            </a:r>
          </a:p>
        </p:txBody>
      </p:sp>
      <p:grpSp>
        <p:nvGrpSpPr>
          <p:cNvPr id="10" name="Group 10"/>
          <p:cNvGrpSpPr/>
          <p:nvPr/>
        </p:nvGrpSpPr>
        <p:grpSpPr>
          <a:xfrm>
            <a:off x="3307395" y="4619227"/>
            <a:ext cx="14161848" cy="2580837"/>
            <a:chOff x="0" y="0"/>
            <a:chExt cx="3135996" cy="571500"/>
          </a:xfrm>
        </p:grpSpPr>
        <p:sp>
          <p:nvSpPr>
            <p:cNvPr id="11" name="Freeform 11"/>
            <p:cNvSpPr/>
            <p:nvPr/>
          </p:nvSpPr>
          <p:spPr>
            <a:xfrm>
              <a:off x="0" y="255270"/>
              <a:ext cx="3135996" cy="69850"/>
            </a:xfrm>
            <a:custGeom>
              <a:avLst/>
              <a:gdLst/>
              <a:ahLst/>
              <a:cxnLst/>
              <a:rect l="l" t="t" r="r" b="b"/>
              <a:pathLst>
                <a:path w="3135996" h="69850">
                  <a:moveTo>
                    <a:pt x="2845166" y="0"/>
                  </a:moveTo>
                  <a:lnTo>
                    <a:pt x="0" y="0"/>
                  </a:lnTo>
                  <a:lnTo>
                    <a:pt x="0" y="69850"/>
                  </a:lnTo>
                  <a:lnTo>
                    <a:pt x="3135996" y="69850"/>
                  </a:lnTo>
                  <a:lnTo>
                    <a:pt x="3135996" y="0"/>
                  </a:lnTo>
                  <a:close/>
                </a:path>
              </a:pathLst>
            </a:custGeom>
            <a:solidFill>
              <a:srgbClr val="737373"/>
            </a:solidFill>
          </p:spPr>
        </p:sp>
      </p:grpSp>
      <p:grpSp>
        <p:nvGrpSpPr>
          <p:cNvPr id="12" name="Group 12"/>
          <p:cNvGrpSpPr/>
          <p:nvPr/>
        </p:nvGrpSpPr>
        <p:grpSpPr>
          <a:xfrm>
            <a:off x="3307395" y="6424883"/>
            <a:ext cx="14161848" cy="2580837"/>
            <a:chOff x="0" y="0"/>
            <a:chExt cx="3135996" cy="571500"/>
          </a:xfrm>
        </p:grpSpPr>
        <p:sp>
          <p:nvSpPr>
            <p:cNvPr id="13" name="Freeform 13"/>
            <p:cNvSpPr/>
            <p:nvPr/>
          </p:nvSpPr>
          <p:spPr>
            <a:xfrm>
              <a:off x="0" y="255270"/>
              <a:ext cx="3135996" cy="69850"/>
            </a:xfrm>
            <a:custGeom>
              <a:avLst/>
              <a:gdLst/>
              <a:ahLst/>
              <a:cxnLst/>
              <a:rect l="l" t="t" r="r" b="b"/>
              <a:pathLst>
                <a:path w="3135996" h="69850">
                  <a:moveTo>
                    <a:pt x="2845166" y="0"/>
                  </a:moveTo>
                  <a:lnTo>
                    <a:pt x="0" y="0"/>
                  </a:lnTo>
                  <a:lnTo>
                    <a:pt x="0" y="69850"/>
                  </a:lnTo>
                  <a:lnTo>
                    <a:pt x="3135996" y="69850"/>
                  </a:lnTo>
                  <a:lnTo>
                    <a:pt x="3135996" y="0"/>
                  </a:lnTo>
                  <a:close/>
                </a:path>
              </a:pathLst>
            </a:custGeom>
            <a:solidFill>
              <a:srgbClr val="737373"/>
            </a:solidFill>
          </p:spPr>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331575"/>
            <a:ext cx="8210643" cy="10950151"/>
          </a:xfrm>
          <a:prstGeom prst="rect">
            <a:avLst/>
          </a:prstGeom>
          <a:solidFill>
            <a:srgbClr val="628474"/>
          </a:solidFill>
        </p:spPr>
      </p:sp>
      <p:sp>
        <p:nvSpPr>
          <p:cNvPr id="3" name="TextBox 3"/>
          <p:cNvSpPr txBox="1"/>
          <p:nvPr/>
        </p:nvSpPr>
        <p:spPr>
          <a:xfrm>
            <a:off x="9633302" y="3404235"/>
            <a:ext cx="7862184" cy="1739265"/>
          </a:xfrm>
          <a:prstGeom prst="rect">
            <a:avLst/>
          </a:prstGeom>
        </p:spPr>
        <p:txBody>
          <a:bodyPr lIns="0" tIns="0" rIns="0" bIns="0" rtlCol="0" anchor="t">
            <a:spAutoFit/>
          </a:bodyPr>
          <a:lstStyle/>
          <a:p>
            <a:pPr marL="0" lvl="0" indent="0" algn="r">
              <a:lnSpc>
                <a:spcPts val="14400"/>
              </a:lnSpc>
              <a:spcBef>
                <a:spcPct val="0"/>
              </a:spcBef>
              <a:buFont typeface="Arial"/>
              <a:buChar char="•"/>
            </a:pPr>
            <a:r>
              <a:rPr lang="en-US" sz="9600" spc="96">
                <a:solidFill>
                  <a:srgbClr val="628474"/>
                </a:solidFill>
                <a:latin typeface="Playfair Display"/>
              </a:rPr>
              <a:t>Meet Bernie</a:t>
            </a:r>
          </a:p>
        </p:txBody>
      </p:sp>
      <p:sp>
        <p:nvSpPr>
          <p:cNvPr id="4" name="AutoShape 4"/>
          <p:cNvSpPr/>
          <p:nvPr/>
        </p:nvSpPr>
        <p:spPr>
          <a:xfrm rot="-5400000">
            <a:off x="13871934" y="-3138060"/>
            <a:ext cx="20651" cy="9476519"/>
          </a:xfrm>
          <a:prstGeom prst="rect">
            <a:avLst/>
          </a:prstGeom>
          <a:solidFill>
            <a:srgbClr val="628474"/>
          </a:solidFill>
        </p:spPr>
      </p:sp>
      <p:pic>
        <p:nvPicPr>
          <p:cNvPr id="5" name="Picture 5"/>
          <p:cNvPicPr>
            <a:picLocks noChangeAspect="1"/>
          </p:cNvPicPr>
          <p:nvPr/>
        </p:nvPicPr>
        <p:blipFill>
          <a:blip r:embed="rId2"/>
          <a:srcRect/>
          <a:stretch>
            <a:fillRect/>
          </a:stretch>
        </p:blipFill>
        <p:spPr>
          <a:xfrm>
            <a:off x="2098989" y="1028700"/>
            <a:ext cx="4485132" cy="8229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331575"/>
            <a:ext cx="8210643" cy="10950151"/>
          </a:xfrm>
          <a:prstGeom prst="rect">
            <a:avLst/>
          </a:prstGeom>
          <a:solidFill>
            <a:srgbClr val="628474"/>
          </a:solidFill>
        </p:spPr>
      </p:sp>
      <p:sp>
        <p:nvSpPr>
          <p:cNvPr id="3" name="TextBox 3"/>
          <p:cNvSpPr txBox="1"/>
          <p:nvPr/>
        </p:nvSpPr>
        <p:spPr>
          <a:xfrm>
            <a:off x="9493789" y="2366190"/>
            <a:ext cx="7765511" cy="5851983"/>
          </a:xfrm>
          <a:prstGeom prst="rect">
            <a:avLst/>
          </a:prstGeom>
        </p:spPr>
        <p:txBody>
          <a:bodyPr lIns="0" tIns="0" rIns="0" bIns="0" rtlCol="0" anchor="t">
            <a:spAutoFit/>
          </a:bodyPr>
          <a:lstStyle/>
          <a:p>
            <a:pPr marL="0" lvl="0" indent="0">
              <a:lnSpc>
                <a:spcPts val="6632"/>
              </a:lnSpc>
              <a:spcBef>
                <a:spcPct val="0"/>
              </a:spcBef>
            </a:pPr>
            <a:r>
              <a:rPr lang="en-US" sz="4421" spc="44" dirty="0">
                <a:solidFill>
                  <a:srgbClr val="628474"/>
                </a:solidFill>
                <a:latin typeface="Playfair Display"/>
              </a:rPr>
              <a:t>Any intelligent fool can make things bigger and more complex... It takes a touch of</a:t>
            </a:r>
          </a:p>
          <a:p>
            <a:pPr marL="0" lvl="0" indent="0" algn="l">
              <a:lnSpc>
                <a:spcPts val="6632"/>
              </a:lnSpc>
              <a:spcBef>
                <a:spcPct val="0"/>
              </a:spcBef>
            </a:pPr>
            <a:r>
              <a:rPr lang="en-US" sz="4421" spc="44" dirty="0">
                <a:solidFill>
                  <a:srgbClr val="628474"/>
                </a:solidFill>
                <a:latin typeface="Playfair Display"/>
              </a:rPr>
              <a:t>genius - and a lot of courage to move in the opposite direction. </a:t>
            </a:r>
          </a:p>
          <a:p>
            <a:pPr marL="0" lvl="0" indent="0" algn="r">
              <a:lnSpc>
                <a:spcPts val="6632"/>
              </a:lnSpc>
              <a:spcBef>
                <a:spcPct val="0"/>
              </a:spcBef>
              <a:buFont typeface="Arial"/>
              <a:buChar char="•"/>
            </a:pPr>
            <a:r>
              <a:rPr lang="en-US" sz="4421" i="1" spc="44" dirty="0">
                <a:solidFill>
                  <a:srgbClr val="628474"/>
                </a:solidFill>
                <a:latin typeface="Playfair Display"/>
              </a:rPr>
              <a:t>Albert</a:t>
            </a:r>
            <a:r>
              <a:rPr lang="en-US" sz="2210" i="1" spc="22" dirty="0">
                <a:solidFill>
                  <a:srgbClr val="628474"/>
                </a:solidFill>
                <a:latin typeface="Playfair Display"/>
              </a:rPr>
              <a:t> Einstein</a:t>
            </a:r>
          </a:p>
        </p:txBody>
      </p:sp>
      <p:sp>
        <p:nvSpPr>
          <p:cNvPr id="4" name="AutoShape 4"/>
          <p:cNvSpPr/>
          <p:nvPr/>
        </p:nvSpPr>
        <p:spPr>
          <a:xfrm rot="-5400000">
            <a:off x="13871934" y="-3138060"/>
            <a:ext cx="20651" cy="9476519"/>
          </a:xfrm>
          <a:prstGeom prst="rect">
            <a:avLst/>
          </a:prstGeom>
          <a:solidFill>
            <a:srgbClr val="628474"/>
          </a:solidFill>
        </p:spPr>
      </p:sp>
      <p:pic>
        <p:nvPicPr>
          <p:cNvPr id="5" name="Picture 5"/>
          <p:cNvPicPr>
            <a:picLocks noChangeAspect="1"/>
          </p:cNvPicPr>
          <p:nvPr/>
        </p:nvPicPr>
        <p:blipFill>
          <a:blip r:embed="rId2"/>
          <a:srcRect/>
          <a:stretch>
            <a:fillRect/>
          </a:stretch>
        </p:blipFill>
        <p:spPr>
          <a:xfrm>
            <a:off x="1028700" y="1028700"/>
            <a:ext cx="6344273" cy="82296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0"/>
            <a:ext cx="14161848" cy="9278146"/>
          </a:xfrm>
          <a:prstGeom prst="rect">
            <a:avLst/>
          </a:prstGeom>
          <a:solidFill>
            <a:srgbClr val="F4F8F3"/>
          </a:solidFill>
        </p:spPr>
      </p:sp>
      <p:sp>
        <p:nvSpPr>
          <p:cNvPr id="3" name="TextBox 3"/>
          <p:cNvSpPr txBox="1"/>
          <p:nvPr/>
        </p:nvSpPr>
        <p:spPr>
          <a:xfrm>
            <a:off x="5437686" y="1553701"/>
            <a:ext cx="12198059" cy="847725"/>
          </a:xfrm>
          <a:prstGeom prst="rect">
            <a:avLst/>
          </a:prstGeom>
        </p:spPr>
        <p:txBody>
          <a:bodyPr lIns="0" tIns="0" rIns="0" bIns="0" rtlCol="0" anchor="t">
            <a:spAutoFit/>
          </a:bodyPr>
          <a:lstStyle/>
          <a:p>
            <a:pPr>
              <a:lnSpc>
                <a:spcPts val="6720"/>
              </a:lnSpc>
            </a:pPr>
            <a:r>
              <a:rPr lang="en-US" sz="5600" b="0" i="0" spc="224">
                <a:solidFill>
                  <a:srgbClr val="628474"/>
                </a:solidFill>
                <a:latin typeface="Abril Fatface"/>
              </a:rPr>
              <a:t>3. Focus on Key Messages</a:t>
            </a:r>
          </a:p>
        </p:txBody>
      </p:sp>
      <p:sp>
        <p:nvSpPr>
          <p:cNvPr id="4" name="TextBox 4"/>
          <p:cNvSpPr txBox="1"/>
          <p:nvPr/>
        </p:nvSpPr>
        <p:spPr>
          <a:xfrm>
            <a:off x="3532838" y="3474430"/>
            <a:ext cx="3809696" cy="1367790"/>
          </a:xfrm>
          <a:prstGeom prst="rect">
            <a:avLst/>
          </a:prstGeom>
        </p:spPr>
        <p:txBody>
          <a:bodyPr lIns="0" tIns="0" rIns="0" bIns="0" rtlCol="0" anchor="t">
            <a:spAutoFit/>
          </a:bodyPr>
          <a:lstStyle/>
          <a:p>
            <a:pPr>
              <a:lnSpc>
                <a:spcPts val="5400"/>
              </a:lnSpc>
            </a:pPr>
            <a:r>
              <a:rPr lang="en-US" sz="3600" b="1" i="0" spc="36" dirty="0">
                <a:solidFill>
                  <a:srgbClr val="628474"/>
                </a:solidFill>
                <a:latin typeface="Arimo"/>
              </a:rPr>
              <a:t>"Need to know" and "Need to do"</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07836" y="4530090"/>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7" name="TextBox 7"/>
          <p:cNvSpPr txBox="1"/>
          <p:nvPr/>
        </p:nvSpPr>
        <p:spPr>
          <a:xfrm>
            <a:off x="8083885" y="3474430"/>
            <a:ext cx="3809696" cy="1367790"/>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Review each point and repeat.</a:t>
            </a:r>
          </a:p>
        </p:txBody>
      </p:sp>
      <p:sp>
        <p:nvSpPr>
          <p:cNvPr id="8" name="TextBox 8"/>
          <p:cNvSpPr txBox="1"/>
          <p:nvPr/>
        </p:nvSpPr>
        <p:spPr>
          <a:xfrm>
            <a:off x="12736428" y="3474430"/>
            <a:ext cx="3809696" cy="1367790"/>
          </a:xfrm>
          <a:prstGeom prst="rect">
            <a:avLst/>
          </a:prstGeom>
        </p:spPr>
        <p:txBody>
          <a:bodyPr lIns="0" tIns="0" rIns="0" bIns="0" rtlCol="0" anchor="t">
            <a:spAutoFit/>
          </a:bodyPr>
          <a:lstStyle/>
          <a:p>
            <a:pPr>
              <a:lnSpc>
                <a:spcPts val="5400"/>
              </a:lnSpc>
            </a:pPr>
            <a:r>
              <a:rPr lang="en-US" sz="3600" b="1" i="0" spc="36">
                <a:solidFill>
                  <a:srgbClr val="628474"/>
                </a:solidFill>
                <a:latin typeface="Arimo"/>
              </a:rPr>
              <a:t>"Chunk and Check"</a:t>
            </a:r>
          </a:p>
        </p:txBody>
      </p:sp>
      <p:grpSp>
        <p:nvGrpSpPr>
          <p:cNvPr id="9" name="Group 9"/>
          <p:cNvGrpSpPr/>
          <p:nvPr/>
        </p:nvGrpSpPr>
        <p:grpSpPr>
          <a:xfrm>
            <a:off x="3072052" y="4312120"/>
            <a:ext cx="14161848" cy="2580837"/>
            <a:chOff x="0" y="0"/>
            <a:chExt cx="3135996" cy="571500"/>
          </a:xfrm>
        </p:grpSpPr>
        <p:sp>
          <p:nvSpPr>
            <p:cNvPr id="10" name="Freeform 10"/>
            <p:cNvSpPr/>
            <p:nvPr/>
          </p:nvSpPr>
          <p:spPr>
            <a:xfrm>
              <a:off x="0" y="255270"/>
              <a:ext cx="3135996" cy="69850"/>
            </a:xfrm>
            <a:custGeom>
              <a:avLst/>
              <a:gdLst/>
              <a:ahLst/>
              <a:cxnLst/>
              <a:rect l="l" t="t" r="r" b="b"/>
              <a:pathLst>
                <a:path w="3135996" h="69850">
                  <a:moveTo>
                    <a:pt x="2845166" y="0"/>
                  </a:moveTo>
                  <a:lnTo>
                    <a:pt x="0" y="0"/>
                  </a:lnTo>
                  <a:lnTo>
                    <a:pt x="0" y="69850"/>
                  </a:lnTo>
                  <a:lnTo>
                    <a:pt x="3135996" y="69850"/>
                  </a:lnTo>
                  <a:lnTo>
                    <a:pt x="3135996" y="0"/>
                  </a:lnTo>
                  <a:close/>
                </a:path>
              </a:pathLst>
            </a:custGeom>
            <a:solidFill>
              <a:srgbClr val="737373"/>
            </a:solidFill>
          </p:spPr>
        </p:sp>
      </p:grpSp>
      <p:grpSp>
        <p:nvGrpSpPr>
          <p:cNvPr id="11" name="Group 11"/>
          <p:cNvGrpSpPr/>
          <p:nvPr/>
        </p:nvGrpSpPr>
        <p:grpSpPr>
          <a:xfrm>
            <a:off x="3097452" y="1945443"/>
            <a:ext cx="14161848" cy="2580837"/>
            <a:chOff x="0" y="0"/>
            <a:chExt cx="3135996" cy="571500"/>
          </a:xfrm>
        </p:grpSpPr>
        <p:sp>
          <p:nvSpPr>
            <p:cNvPr id="12" name="Freeform 12"/>
            <p:cNvSpPr/>
            <p:nvPr/>
          </p:nvSpPr>
          <p:spPr>
            <a:xfrm>
              <a:off x="0" y="255270"/>
              <a:ext cx="3135996" cy="69850"/>
            </a:xfrm>
            <a:custGeom>
              <a:avLst/>
              <a:gdLst/>
              <a:ahLst/>
              <a:cxnLst/>
              <a:rect l="l" t="t" r="r" b="b"/>
              <a:pathLst>
                <a:path w="3135996" h="69850">
                  <a:moveTo>
                    <a:pt x="2845166" y="0"/>
                  </a:moveTo>
                  <a:lnTo>
                    <a:pt x="0" y="0"/>
                  </a:lnTo>
                  <a:lnTo>
                    <a:pt x="0" y="69850"/>
                  </a:lnTo>
                  <a:lnTo>
                    <a:pt x="3135996" y="69850"/>
                  </a:lnTo>
                  <a:lnTo>
                    <a:pt x="3135996" y="0"/>
                  </a:lnTo>
                  <a:close/>
                </a:path>
              </a:pathLst>
            </a:custGeom>
            <a:solidFill>
              <a:srgbClr val="737373"/>
            </a:solidFill>
          </p:spPr>
        </p:sp>
      </p:grpSp>
      <p:pic>
        <p:nvPicPr>
          <p:cNvPr id="13" name="Picture 13"/>
          <p:cNvPicPr>
            <a:picLocks noChangeAspect="1"/>
          </p:cNvPicPr>
          <p:nvPr/>
        </p:nvPicPr>
        <p:blipFill>
          <a:blip r:embed="rId3"/>
          <a:srcRect/>
          <a:stretch>
            <a:fillRect/>
          </a:stretch>
        </p:blipFill>
        <p:spPr>
          <a:xfrm>
            <a:off x="8848833" y="5464390"/>
            <a:ext cx="8410467" cy="381375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16987" y="-5676"/>
            <a:ext cx="13793440" cy="5140641"/>
          </a:xfrm>
          <a:prstGeom prst="rect">
            <a:avLst/>
          </a:prstGeom>
          <a:solidFill>
            <a:srgbClr val="628474"/>
          </a:solidFill>
        </p:spPr>
      </p:sp>
      <p:sp>
        <p:nvSpPr>
          <p:cNvPr id="3" name="TextBox 3"/>
          <p:cNvSpPr txBox="1"/>
          <p:nvPr/>
        </p:nvSpPr>
        <p:spPr>
          <a:xfrm>
            <a:off x="2247280" y="1993144"/>
            <a:ext cx="6813635" cy="1143000"/>
          </a:xfrm>
          <a:prstGeom prst="rect">
            <a:avLst/>
          </a:prstGeom>
        </p:spPr>
        <p:txBody>
          <a:bodyPr lIns="0" tIns="0" rIns="0" bIns="0" rtlCol="0" anchor="t">
            <a:spAutoFit/>
          </a:bodyPr>
          <a:lstStyle/>
          <a:p>
            <a:pPr>
              <a:lnSpc>
                <a:spcPts val="9000"/>
              </a:lnSpc>
            </a:pPr>
            <a:r>
              <a:rPr lang="en-US" sz="7500" b="0" i="0" spc="300">
                <a:solidFill>
                  <a:srgbClr val="F4F8F3"/>
                </a:solidFill>
                <a:latin typeface="Playfair Display"/>
              </a:rPr>
              <a:t>Literacy</a:t>
            </a:r>
          </a:p>
        </p:txBody>
      </p:sp>
      <p:sp>
        <p:nvSpPr>
          <p:cNvPr id="4" name="TextBox 4"/>
          <p:cNvSpPr txBox="1"/>
          <p:nvPr/>
        </p:nvSpPr>
        <p:spPr>
          <a:xfrm>
            <a:off x="1049351" y="5377290"/>
            <a:ext cx="9680275" cy="1504950"/>
          </a:xfrm>
          <a:prstGeom prst="rect">
            <a:avLst/>
          </a:prstGeom>
        </p:spPr>
        <p:txBody>
          <a:bodyPr lIns="0" tIns="0" rIns="0" bIns="0" rtlCol="0" anchor="t">
            <a:spAutoFit/>
          </a:bodyPr>
          <a:lstStyle/>
          <a:p>
            <a:pPr>
              <a:lnSpc>
                <a:spcPts val="4320"/>
              </a:lnSpc>
            </a:pPr>
            <a:r>
              <a:rPr lang="en-US" sz="3600" b="1" i="0">
                <a:solidFill>
                  <a:srgbClr val="628474"/>
                </a:solidFill>
                <a:latin typeface="Playfair Display"/>
              </a:rPr>
              <a:t>The ability to read, write, compute,</a:t>
            </a:r>
          </a:p>
          <a:p>
            <a:pPr>
              <a:lnSpc>
                <a:spcPts val="4320"/>
              </a:lnSpc>
            </a:pPr>
            <a:r>
              <a:rPr lang="en-US" sz="3600" b="1" i="0">
                <a:solidFill>
                  <a:srgbClr val="628474"/>
                </a:solidFill>
                <a:latin typeface="Playfair Display"/>
              </a:rPr>
              <a:t>think critically to achieve one’s potential.</a:t>
            </a:r>
          </a:p>
          <a:p>
            <a:pPr algn="r">
              <a:lnSpc>
                <a:spcPts val="3360"/>
              </a:lnSpc>
            </a:pPr>
            <a:r>
              <a:rPr lang="en-US" sz="2800" b="1" i="0">
                <a:solidFill>
                  <a:srgbClr val="628474"/>
                </a:solidFill>
                <a:latin typeface="Playfair Display"/>
              </a:rPr>
              <a:t>U.S. Department of Education.  </a:t>
            </a:r>
            <a:r>
              <a:rPr lang="en-US" sz="2800" b="0" i="0">
                <a:solidFill>
                  <a:srgbClr val="628474"/>
                </a:solidFill>
                <a:latin typeface="Playfair Display"/>
              </a:rPr>
              <a:t>1993</a:t>
            </a:r>
          </a:p>
        </p:txBody>
      </p:sp>
      <p:sp>
        <p:nvSpPr>
          <p:cNvPr id="5" name="AutoShape 5"/>
          <p:cNvSpPr/>
          <p:nvPr/>
        </p:nvSpPr>
        <p:spPr>
          <a:xfrm>
            <a:off x="1028700" y="-303236"/>
            <a:ext cx="20651" cy="10893473"/>
          </a:xfrm>
          <a:prstGeom prst="rect">
            <a:avLst/>
          </a:prstGeom>
          <a:solidFill>
            <a:srgbClr val="F4F8F3"/>
          </a:solidFill>
        </p:spPr>
      </p:sp>
      <p:pic>
        <p:nvPicPr>
          <p:cNvPr id="6" name="Picture 6"/>
          <p:cNvPicPr>
            <a:picLocks noChangeAspect="1"/>
          </p:cNvPicPr>
          <p:nvPr/>
        </p:nvPicPr>
        <p:blipFill>
          <a:blip r:embed="rId2"/>
          <a:srcRect l="13808" r="17714"/>
          <a:stretch>
            <a:fillRect/>
          </a:stretch>
        </p:blipFill>
        <p:spPr>
          <a:xfrm>
            <a:off x="11930110" y="0"/>
            <a:ext cx="6357890" cy="6623045"/>
          </a:xfrm>
          <a:prstGeom prst="rect">
            <a:avLst/>
          </a:prstGeom>
        </p:spPr>
      </p:pic>
      <p:sp>
        <p:nvSpPr>
          <p:cNvPr id="7" name="TextBox 7"/>
          <p:cNvSpPr txBox="1"/>
          <p:nvPr/>
        </p:nvSpPr>
        <p:spPr>
          <a:xfrm>
            <a:off x="6879733" y="8204357"/>
            <a:ext cx="10716963" cy="1251585"/>
          </a:xfrm>
          <a:prstGeom prst="rect">
            <a:avLst/>
          </a:prstGeom>
        </p:spPr>
        <p:txBody>
          <a:bodyPr lIns="0" tIns="0" rIns="0" bIns="0" rtlCol="0" anchor="t">
            <a:spAutoFit/>
          </a:bodyPr>
          <a:lstStyle/>
          <a:p>
            <a:pPr algn="l">
              <a:lnSpc>
                <a:spcPts val="5040"/>
              </a:lnSpc>
              <a:spcBef>
                <a:spcPct val="0"/>
              </a:spcBef>
            </a:pPr>
            <a:r>
              <a:rPr lang="en-US" sz="3600" b="1">
                <a:solidFill>
                  <a:srgbClr val="628474"/>
                </a:solidFill>
                <a:latin typeface="Playfair Display"/>
              </a:rPr>
              <a:t>Knowledge and competence in a specific area</a:t>
            </a:r>
          </a:p>
          <a:p>
            <a:pPr algn="ctr">
              <a:lnSpc>
                <a:spcPts val="5040"/>
              </a:lnSpc>
              <a:spcBef>
                <a:spcPct val="0"/>
              </a:spcBef>
            </a:pPr>
            <a:r>
              <a:rPr lang="en-US" sz="3600" b="1">
                <a:solidFill>
                  <a:srgbClr val="628474"/>
                </a:solidFill>
                <a:latin typeface="Playfair Display"/>
              </a:rPr>
              <a:t>  (i.e. computer literacy,  health literacy)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286000" y="419100"/>
            <a:ext cx="14161848" cy="9278146"/>
          </a:xfrm>
          <a:prstGeom prst="rect">
            <a:avLst/>
          </a:prstGeom>
          <a:solidFill>
            <a:srgbClr val="F4F8F3"/>
          </a:solidFill>
        </p:spPr>
      </p:sp>
      <p:sp>
        <p:nvSpPr>
          <p:cNvPr id="3" name="TextBox 3"/>
          <p:cNvSpPr txBox="1"/>
          <p:nvPr/>
        </p:nvSpPr>
        <p:spPr>
          <a:xfrm>
            <a:off x="3661286" y="685983"/>
            <a:ext cx="12198059" cy="12449175"/>
          </a:xfrm>
          <a:prstGeom prst="rect">
            <a:avLst/>
          </a:prstGeom>
        </p:spPr>
        <p:txBody>
          <a:bodyPr lIns="0" tIns="0" rIns="0" bIns="0" rtlCol="0" anchor="t">
            <a:spAutoFit/>
          </a:bodyPr>
          <a:lstStyle/>
          <a:p>
            <a:pPr>
              <a:lnSpc>
                <a:spcPts val="6720"/>
              </a:lnSpc>
            </a:pPr>
            <a:r>
              <a:rPr lang="en-US" sz="5600" b="0" i="0" spc="224">
                <a:solidFill>
                  <a:srgbClr val="628474"/>
                </a:solidFill>
                <a:latin typeface="Abril Fatface"/>
              </a:rPr>
              <a:t>3. Focus on Key Messages</a:t>
            </a:r>
          </a:p>
          <a:p>
            <a:pPr>
              <a:lnSpc>
                <a:spcPts val="3360"/>
              </a:lnSpc>
            </a:pPr>
            <a:r>
              <a:rPr lang="en-US" sz="2800" b="0" i="0" spc="112">
                <a:solidFill>
                  <a:srgbClr val="628474"/>
                </a:solidFill>
                <a:latin typeface="Arimo"/>
              </a:rPr>
              <a:t>E</a:t>
            </a:r>
            <a:r>
              <a:rPr lang="en-US" sz="2800" b="1" i="0" spc="112">
                <a:solidFill>
                  <a:srgbClr val="628474"/>
                </a:solidFill>
                <a:latin typeface="Arimo"/>
              </a:rPr>
              <a:t>xample:</a:t>
            </a:r>
          </a:p>
          <a:p>
            <a:pPr>
              <a:lnSpc>
                <a:spcPts val="3360"/>
              </a:lnSpc>
            </a:pPr>
            <a:r>
              <a:rPr lang="en-US" sz="2800" b="1" i="0" spc="112">
                <a:solidFill>
                  <a:srgbClr val="628474"/>
                </a:solidFill>
                <a:latin typeface="Arimo"/>
              </a:rPr>
              <a:t>Key Messages: The most important concepts </a:t>
            </a:r>
          </a:p>
          <a:p>
            <a:pPr>
              <a:lnSpc>
                <a:spcPts val="3360"/>
              </a:lnSpc>
            </a:pPr>
            <a:r>
              <a:rPr lang="en-US" sz="2800" b="1" i="0" spc="112">
                <a:solidFill>
                  <a:srgbClr val="628474"/>
                </a:solidFill>
                <a:latin typeface="Arimo"/>
              </a:rPr>
              <a:t>First visit for patient with newly diagnosed Type II DM</a:t>
            </a:r>
          </a:p>
          <a:p>
            <a:pPr algn="ctr">
              <a:lnSpc>
                <a:spcPts val="3840"/>
              </a:lnSpc>
            </a:pPr>
            <a:endParaRPr lang="en-US" sz="2800" b="1" i="0" spc="112">
              <a:solidFill>
                <a:srgbClr val="628474"/>
              </a:solidFill>
              <a:latin typeface="Arimo"/>
            </a:endParaRPr>
          </a:p>
          <a:p>
            <a:pPr algn="ctr">
              <a:lnSpc>
                <a:spcPts val="3840"/>
              </a:lnSpc>
            </a:pPr>
            <a:r>
              <a:rPr lang="en-US" sz="3200" b="1" i="0" spc="128">
                <a:solidFill>
                  <a:srgbClr val="FF5757"/>
                </a:solidFill>
                <a:latin typeface="Arimo"/>
              </a:rPr>
              <a:t>Suggested key messages in red</a:t>
            </a:r>
          </a:p>
          <a:p>
            <a:pPr algn="ctr">
              <a:lnSpc>
                <a:spcPts val="3840"/>
              </a:lnSpc>
            </a:pPr>
            <a:endParaRPr lang="en-US" sz="3200" b="1" i="0" spc="128">
              <a:solidFill>
                <a:srgbClr val="FF5757"/>
              </a:solidFill>
              <a:latin typeface="Arimo"/>
            </a:endParaRPr>
          </a:p>
          <a:p>
            <a:pPr>
              <a:lnSpc>
                <a:spcPts val="4320"/>
              </a:lnSpc>
            </a:pPr>
            <a:r>
              <a:rPr lang="en-US" sz="3600" b="1" i="0" spc="144">
                <a:solidFill>
                  <a:srgbClr val="628474"/>
                </a:solidFill>
                <a:latin typeface="Arimo"/>
              </a:rPr>
              <a:t>–How the body controls blood glucose</a:t>
            </a:r>
          </a:p>
          <a:p>
            <a:pPr>
              <a:lnSpc>
                <a:spcPts val="4320"/>
              </a:lnSpc>
            </a:pPr>
            <a:r>
              <a:rPr lang="en-US" sz="3600" b="1" i="0" spc="144">
                <a:solidFill>
                  <a:srgbClr val="628474"/>
                </a:solidFill>
                <a:latin typeface="Arimo"/>
              </a:rPr>
              <a:t>–</a:t>
            </a:r>
            <a:r>
              <a:rPr lang="en-US" sz="3600" b="1" i="0" spc="144">
                <a:solidFill>
                  <a:srgbClr val="FF5757"/>
                </a:solidFill>
                <a:latin typeface="Arimo"/>
              </a:rPr>
              <a:t>Sugar level in blood is too high</a:t>
            </a:r>
          </a:p>
          <a:p>
            <a:pPr>
              <a:lnSpc>
                <a:spcPts val="4320"/>
              </a:lnSpc>
            </a:pPr>
            <a:r>
              <a:rPr lang="en-US" sz="3600" b="1" i="0" spc="144">
                <a:solidFill>
                  <a:srgbClr val="628474"/>
                </a:solidFill>
                <a:latin typeface="Arimo"/>
              </a:rPr>
              <a:t>–Self-management of diabetes medications</a:t>
            </a:r>
          </a:p>
          <a:p>
            <a:pPr>
              <a:lnSpc>
                <a:spcPts val="4320"/>
              </a:lnSpc>
            </a:pPr>
            <a:r>
              <a:rPr lang="en-US" sz="3600" b="1" i="0" spc="144">
                <a:solidFill>
                  <a:srgbClr val="628474"/>
                </a:solidFill>
                <a:latin typeface="Arimo"/>
              </a:rPr>
              <a:t>–</a:t>
            </a:r>
            <a:r>
              <a:rPr lang="en-US" sz="3600" b="1" i="0" spc="144">
                <a:solidFill>
                  <a:srgbClr val="FF5757"/>
                </a:solidFill>
                <a:latin typeface="Arimo"/>
              </a:rPr>
              <a:t>Start medicine to lower sugar</a:t>
            </a:r>
          </a:p>
          <a:p>
            <a:pPr>
              <a:lnSpc>
                <a:spcPts val="4320"/>
              </a:lnSpc>
            </a:pPr>
            <a:r>
              <a:rPr lang="en-US" sz="3600" b="1" i="0" spc="144">
                <a:solidFill>
                  <a:srgbClr val="628474"/>
                </a:solidFill>
                <a:latin typeface="Arimo"/>
              </a:rPr>
              <a:t>–</a:t>
            </a:r>
            <a:r>
              <a:rPr lang="en-US" sz="3600" b="1" i="0" spc="144">
                <a:solidFill>
                  <a:srgbClr val="FF5757"/>
                </a:solidFill>
                <a:latin typeface="Arimo"/>
              </a:rPr>
              <a:t>Potential complications of diabetes</a:t>
            </a:r>
          </a:p>
          <a:p>
            <a:pPr>
              <a:lnSpc>
                <a:spcPts val="4320"/>
              </a:lnSpc>
            </a:pPr>
            <a:r>
              <a:rPr lang="en-US" sz="3600" b="1" i="0" spc="144">
                <a:solidFill>
                  <a:srgbClr val="628474"/>
                </a:solidFill>
                <a:latin typeface="Arimo"/>
              </a:rPr>
              <a:t>–Testingthe blood sugar level</a:t>
            </a:r>
          </a:p>
          <a:p>
            <a:pPr>
              <a:lnSpc>
                <a:spcPts val="4320"/>
              </a:lnSpc>
            </a:pPr>
            <a:r>
              <a:rPr lang="en-US" sz="3600" b="1" i="0" spc="144">
                <a:solidFill>
                  <a:srgbClr val="628474"/>
                </a:solidFill>
                <a:latin typeface="Arimo"/>
              </a:rPr>
              <a:t>–Proper diet</a:t>
            </a:r>
          </a:p>
          <a:p>
            <a:pPr>
              <a:lnSpc>
                <a:spcPts val="6720"/>
              </a:lnSpc>
            </a:pPr>
            <a:endParaRPr lang="en-US" sz="3600" b="1" i="0" spc="144">
              <a:solidFill>
                <a:srgbClr val="628474"/>
              </a:solidFill>
              <a:latin typeface="Arimo"/>
            </a:endParaRPr>
          </a:p>
          <a:p>
            <a:pPr>
              <a:lnSpc>
                <a:spcPts val="6720"/>
              </a:lnSpc>
            </a:pPr>
            <a:endParaRPr lang="en-US" sz="3600" b="1" i="0" spc="144">
              <a:solidFill>
                <a:srgbClr val="628474"/>
              </a:solidFill>
              <a:latin typeface="Arimo"/>
            </a:endParaRPr>
          </a:p>
          <a:p>
            <a:pPr>
              <a:lnSpc>
                <a:spcPts val="6720"/>
              </a:lnSpc>
            </a:pPr>
            <a:endParaRPr lang="en-US" sz="3600" b="1" i="0" spc="144">
              <a:solidFill>
                <a:srgbClr val="628474"/>
              </a:solidFill>
              <a:latin typeface="Arimo"/>
            </a:endParaRPr>
          </a:p>
          <a:p>
            <a:pPr>
              <a:lnSpc>
                <a:spcPts val="6720"/>
              </a:lnSpc>
            </a:pPr>
            <a:endParaRPr lang="en-US" sz="3600" b="1" i="0" spc="144">
              <a:solidFill>
                <a:srgbClr val="628474"/>
              </a:solidFill>
              <a:latin typeface="Arimo"/>
            </a:endParaRPr>
          </a:p>
          <a:p>
            <a:pPr>
              <a:lnSpc>
                <a:spcPts val="6720"/>
              </a:lnSpc>
            </a:pPr>
            <a:endParaRPr lang="en-US" sz="3600" b="1" i="0" spc="144">
              <a:solidFill>
                <a:srgbClr val="628474"/>
              </a:solidFill>
              <a:latin typeface="Arimo"/>
            </a:endParaRPr>
          </a:p>
          <a:p>
            <a:pPr>
              <a:lnSpc>
                <a:spcPts val="6720"/>
              </a:lnSpc>
            </a:pPr>
            <a:endParaRPr lang="en-US" sz="3600" b="1" i="0" spc="144">
              <a:solidFill>
                <a:srgbClr val="628474"/>
              </a:solidFill>
              <a:latin typeface="Arimo"/>
            </a:endParaRPr>
          </a:p>
        </p:txBody>
      </p:sp>
      <p:sp>
        <p:nvSpPr>
          <p:cNvPr id="4" name="AutoShape 4"/>
          <p:cNvSpPr/>
          <p:nvPr/>
        </p:nvSpPr>
        <p:spPr>
          <a:xfrm>
            <a:off x="1304125" y="-2267107"/>
            <a:ext cx="20651" cy="4715555"/>
          </a:xfrm>
          <a:prstGeom prst="rect">
            <a:avLst/>
          </a:prstGeom>
          <a:solidFill>
            <a:srgbClr val="F4F8F3"/>
          </a:solidFill>
        </p:spPr>
      </p:sp>
      <p:sp>
        <p:nvSpPr>
          <p:cNvPr id="5" name="TextBox 5"/>
          <p:cNvSpPr txBox="1"/>
          <p:nvPr/>
        </p:nvSpPr>
        <p:spPr>
          <a:xfrm rot="-5400000">
            <a:off x="-1907836" y="4530090"/>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0"/>
            <a:ext cx="14161848" cy="9278146"/>
          </a:xfrm>
          <a:prstGeom prst="rect">
            <a:avLst/>
          </a:prstGeom>
          <a:solidFill>
            <a:srgbClr val="F4F8F3"/>
          </a:solidFill>
        </p:spPr>
      </p:sp>
      <p:sp>
        <p:nvSpPr>
          <p:cNvPr id="3" name="TextBox 3"/>
          <p:cNvSpPr txBox="1"/>
          <p:nvPr/>
        </p:nvSpPr>
        <p:spPr>
          <a:xfrm>
            <a:off x="5061241" y="447675"/>
            <a:ext cx="12198059" cy="1152525"/>
          </a:xfrm>
          <a:prstGeom prst="rect">
            <a:avLst/>
          </a:prstGeom>
        </p:spPr>
        <p:txBody>
          <a:bodyPr lIns="0" tIns="0" rIns="0" bIns="0" rtlCol="0" anchor="t">
            <a:spAutoFit/>
          </a:bodyPr>
          <a:lstStyle/>
          <a:p>
            <a:pPr>
              <a:lnSpc>
                <a:spcPts val="9000"/>
              </a:lnSpc>
            </a:pPr>
            <a:r>
              <a:rPr lang="en-US" sz="7500" b="0" i="0" spc="300">
                <a:solidFill>
                  <a:srgbClr val="628474"/>
                </a:solidFill>
                <a:latin typeface="Abril Fatface"/>
              </a:rPr>
              <a:t>4. Use Teach-back</a:t>
            </a:r>
          </a:p>
        </p:txBody>
      </p:sp>
      <p:sp>
        <p:nvSpPr>
          <p:cNvPr id="4" name="TextBox 4"/>
          <p:cNvSpPr txBox="1"/>
          <p:nvPr/>
        </p:nvSpPr>
        <p:spPr>
          <a:xfrm>
            <a:off x="7878273" y="2324623"/>
            <a:ext cx="3704725" cy="4202430"/>
          </a:xfrm>
          <a:prstGeom prst="rect">
            <a:avLst/>
          </a:prstGeom>
        </p:spPr>
        <p:txBody>
          <a:bodyPr lIns="0" tIns="0" rIns="0" bIns="0" rtlCol="0" anchor="t">
            <a:spAutoFit/>
          </a:bodyPr>
          <a:lstStyle/>
          <a:p>
            <a:pPr>
              <a:lnSpc>
                <a:spcPts val="4800"/>
              </a:lnSpc>
            </a:pPr>
            <a:r>
              <a:rPr lang="en-US" sz="3200" b="0" i="0" spc="32">
                <a:solidFill>
                  <a:srgbClr val="628474"/>
                </a:solidFill>
                <a:latin typeface="Arimo"/>
              </a:rPr>
              <a:t>Asking</a:t>
            </a:r>
          </a:p>
          <a:p>
            <a:pPr>
              <a:lnSpc>
                <a:spcPts val="4800"/>
              </a:lnSpc>
            </a:pPr>
            <a:r>
              <a:rPr lang="en-US" sz="3200" b="0" i="0" spc="32">
                <a:solidFill>
                  <a:srgbClr val="628474"/>
                </a:solidFill>
                <a:latin typeface="Arimo"/>
              </a:rPr>
              <a:t>patients to repeat in </a:t>
            </a:r>
            <a:r>
              <a:rPr lang="en-US" sz="3200" b="1" i="1" spc="32">
                <a:solidFill>
                  <a:srgbClr val="628474"/>
                </a:solidFill>
                <a:latin typeface="Arimo"/>
              </a:rPr>
              <a:t>their own</a:t>
            </a:r>
          </a:p>
          <a:p>
            <a:pPr>
              <a:lnSpc>
                <a:spcPts val="4800"/>
              </a:lnSpc>
            </a:pPr>
            <a:r>
              <a:rPr lang="en-US" sz="3200" b="1" i="1" spc="32">
                <a:solidFill>
                  <a:srgbClr val="628474"/>
                </a:solidFill>
                <a:latin typeface="Arimo"/>
              </a:rPr>
              <a:t>words </a:t>
            </a:r>
            <a:r>
              <a:rPr lang="en-US" sz="3200" b="0" i="0" spc="32">
                <a:solidFill>
                  <a:srgbClr val="628474"/>
                </a:solidFill>
                <a:latin typeface="Arimo"/>
              </a:rPr>
              <a:t>what</a:t>
            </a:r>
          </a:p>
          <a:p>
            <a:pPr>
              <a:lnSpc>
                <a:spcPts val="4800"/>
              </a:lnSpc>
            </a:pPr>
            <a:r>
              <a:rPr lang="en-US" sz="3200" b="0" i="0" spc="32">
                <a:solidFill>
                  <a:srgbClr val="628474"/>
                </a:solidFill>
                <a:latin typeface="Arimo"/>
              </a:rPr>
              <a:t>they need to know or do, in a non-shaming way.</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579800" y="4202054"/>
            <a:ext cx="5675802" cy="1226820"/>
          </a:xfrm>
          <a:prstGeom prst="rect">
            <a:avLst/>
          </a:prstGeom>
        </p:spPr>
        <p:txBody>
          <a:bodyPr lIns="0" tIns="0" rIns="0" bIns="0" rtlCol="0" anchor="t">
            <a:spAutoFit/>
          </a:bodyPr>
          <a:lstStyle/>
          <a:p>
            <a:pPr>
              <a:lnSpc>
                <a:spcPts val="10080"/>
              </a:lnSpc>
            </a:pPr>
            <a:r>
              <a:rPr lang="en-US" sz="7200" b="0" i="0" spc="576">
                <a:solidFill>
                  <a:srgbClr val="FFFFFF"/>
                </a:solidFill>
                <a:latin typeface="Abril Fatface"/>
              </a:rPr>
              <a:t>Strategies</a:t>
            </a:r>
          </a:p>
        </p:txBody>
      </p:sp>
      <p:sp>
        <p:nvSpPr>
          <p:cNvPr id="7" name="TextBox 7"/>
          <p:cNvSpPr txBox="1"/>
          <p:nvPr/>
        </p:nvSpPr>
        <p:spPr>
          <a:xfrm>
            <a:off x="12683942" y="2324623"/>
            <a:ext cx="3809696" cy="3002280"/>
          </a:xfrm>
          <a:prstGeom prst="rect">
            <a:avLst/>
          </a:prstGeom>
        </p:spPr>
        <p:txBody>
          <a:bodyPr lIns="0" tIns="0" rIns="0" bIns="0" rtlCol="0" anchor="t">
            <a:spAutoFit/>
          </a:bodyPr>
          <a:lstStyle/>
          <a:p>
            <a:pPr>
              <a:lnSpc>
                <a:spcPts val="4800"/>
              </a:lnSpc>
            </a:pPr>
            <a:r>
              <a:rPr lang="en-US" sz="3200" b="0" i="0" spc="32">
                <a:solidFill>
                  <a:srgbClr val="628474"/>
                </a:solidFill>
                <a:latin typeface="Arimo"/>
              </a:rPr>
              <a:t>A chance to check for understanding and, if necessary, re-teach the information.</a:t>
            </a:r>
          </a:p>
        </p:txBody>
      </p:sp>
      <p:sp>
        <p:nvSpPr>
          <p:cNvPr id="8" name="TextBox 8"/>
          <p:cNvSpPr txBox="1"/>
          <p:nvPr/>
        </p:nvSpPr>
        <p:spPr>
          <a:xfrm>
            <a:off x="3333638" y="2324623"/>
            <a:ext cx="4124551" cy="3002280"/>
          </a:xfrm>
          <a:prstGeom prst="rect">
            <a:avLst/>
          </a:prstGeom>
        </p:spPr>
        <p:txBody>
          <a:bodyPr lIns="0" tIns="0" rIns="0" bIns="0" rtlCol="0" anchor="t">
            <a:spAutoFit/>
          </a:bodyPr>
          <a:lstStyle/>
          <a:p>
            <a:pPr>
              <a:lnSpc>
                <a:spcPts val="4800"/>
              </a:lnSpc>
            </a:pPr>
            <a:r>
              <a:rPr lang="en-US" sz="3200" b="0" i="0" spc="32">
                <a:solidFill>
                  <a:srgbClr val="628474"/>
                </a:solidFill>
                <a:latin typeface="Arimo"/>
              </a:rPr>
              <a:t>Do not ask,</a:t>
            </a:r>
          </a:p>
          <a:p>
            <a:pPr>
              <a:lnSpc>
                <a:spcPts val="4800"/>
              </a:lnSpc>
            </a:pPr>
            <a:r>
              <a:rPr lang="en-US" sz="3200" b="0" i="0" spc="32">
                <a:solidFill>
                  <a:srgbClr val="628474"/>
                </a:solidFill>
                <a:latin typeface="Arimo"/>
              </a:rPr>
              <a:t>"Do you understand?”</a:t>
            </a:r>
          </a:p>
          <a:p>
            <a:pPr>
              <a:lnSpc>
                <a:spcPts val="4800"/>
              </a:lnSpc>
            </a:pPr>
            <a:r>
              <a:rPr lang="en-US" sz="3200" b="0" i="0" spc="32">
                <a:solidFill>
                  <a:srgbClr val="628474"/>
                </a:solidFill>
                <a:latin typeface="Arimo"/>
              </a:rPr>
              <a:t>           or</a:t>
            </a:r>
          </a:p>
          <a:p>
            <a:pPr>
              <a:lnSpc>
                <a:spcPts val="4800"/>
              </a:lnSpc>
            </a:pPr>
            <a:r>
              <a:rPr lang="en-US" sz="3200" b="0" i="0" spc="32">
                <a:solidFill>
                  <a:srgbClr val="628474"/>
                </a:solidFill>
                <a:latin typeface="Arimo"/>
              </a:rPr>
              <a:t>"Do you have any questions?</a:t>
            </a:r>
          </a:p>
        </p:txBody>
      </p:sp>
      <p:pic>
        <p:nvPicPr>
          <p:cNvPr id="9" name="Picture 9"/>
          <p:cNvPicPr>
            <a:picLocks noChangeAspect="1"/>
          </p:cNvPicPr>
          <p:nvPr/>
        </p:nvPicPr>
        <p:blipFill>
          <a:blip r:embed="rId2"/>
          <a:srcRect/>
          <a:stretch>
            <a:fillRect/>
          </a:stretch>
        </p:blipFill>
        <p:spPr>
          <a:xfrm>
            <a:off x="11582998" y="5630847"/>
            <a:ext cx="5308327" cy="344375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756295" y="-19846"/>
            <a:ext cx="14161848" cy="9278146"/>
          </a:xfrm>
          <a:prstGeom prst="rect">
            <a:avLst/>
          </a:prstGeom>
          <a:solidFill>
            <a:srgbClr val="F4F8F3"/>
          </a:solidFill>
        </p:spPr>
      </p:sp>
      <p:sp>
        <p:nvSpPr>
          <p:cNvPr id="3" name="TextBox 3"/>
          <p:cNvSpPr txBox="1"/>
          <p:nvPr/>
        </p:nvSpPr>
        <p:spPr>
          <a:xfrm>
            <a:off x="5899177" y="1295923"/>
            <a:ext cx="12198059" cy="1152525"/>
          </a:xfrm>
          <a:prstGeom prst="rect">
            <a:avLst/>
          </a:prstGeom>
        </p:spPr>
        <p:txBody>
          <a:bodyPr lIns="0" tIns="0" rIns="0" bIns="0" rtlCol="0" anchor="t">
            <a:spAutoFit/>
          </a:bodyPr>
          <a:lstStyle/>
          <a:p>
            <a:pPr>
              <a:lnSpc>
                <a:spcPts val="9000"/>
              </a:lnSpc>
            </a:pPr>
            <a:r>
              <a:rPr lang="en-US" sz="7500" b="0" i="0" spc="300" dirty="0">
                <a:solidFill>
                  <a:srgbClr val="628474"/>
                </a:solidFill>
                <a:latin typeface="Abril Fatface"/>
              </a:rPr>
              <a:t>Teach-back</a:t>
            </a:r>
          </a:p>
        </p:txBody>
      </p:sp>
      <p:sp>
        <p:nvSpPr>
          <p:cNvPr id="4" name="TextBox 4"/>
          <p:cNvSpPr txBox="1"/>
          <p:nvPr/>
        </p:nvSpPr>
        <p:spPr>
          <a:xfrm>
            <a:off x="11132389" y="2597010"/>
            <a:ext cx="3809696" cy="6139815"/>
          </a:xfrm>
          <a:prstGeom prst="rect">
            <a:avLst/>
          </a:prstGeom>
        </p:spPr>
        <p:txBody>
          <a:bodyPr lIns="0" tIns="0" rIns="0" bIns="0" rtlCol="0" anchor="t">
            <a:spAutoFit/>
          </a:bodyPr>
          <a:lstStyle/>
          <a:p>
            <a:pPr>
              <a:lnSpc>
                <a:spcPts val="5400"/>
              </a:lnSpc>
            </a:pPr>
            <a:r>
              <a:rPr lang="en-US" sz="3600" b="0" i="0" spc="36">
                <a:solidFill>
                  <a:srgbClr val="628474"/>
                </a:solidFill>
                <a:latin typeface="Montserrat Light"/>
              </a:rPr>
              <a:t>"I want to be sure I explained everything clearly, so can you please tell me how you would describe this to your spouse"? </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28487" y="4156701"/>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7" name="TextBox 7"/>
          <p:cNvSpPr txBox="1"/>
          <p:nvPr/>
        </p:nvSpPr>
        <p:spPr>
          <a:xfrm>
            <a:off x="3994328" y="2676516"/>
            <a:ext cx="3809696" cy="4101465"/>
          </a:xfrm>
          <a:prstGeom prst="rect">
            <a:avLst/>
          </a:prstGeom>
        </p:spPr>
        <p:txBody>
          <a:bodyPr lIns="0" tIns="0" rIns="0" bIns="0" rtlCol="0" anchor="t">
            <a:spAutoFit/>
          </a:bodyPr>
          <a:lstStyle/>
          <a:p>
            <a:pPr>
              <a:lnSpc>
                <a:spcPts val="5400"/>
              </a:lnSpc>
            </a:pPr>
            <a:r>
              <a:rPr lang="en-US" sz="3600" b="0" i="0" spc="36">
                <a:solidFill>
                  <a:srgbClr val="628474"/>
                </a:solidFill>
                <a:latin typeface="Montserrat Light"/>
              </a:rPr>
              <a:t>Not a</a:t>
            </a:r>
          </a:p>
          <a:p>
            <a:pPr>
              <a:lnSpc>
                <a:spcPts val="5400"/>
              </a:lnSpc>
            </a:pPr>
            <a:r>
              <a:rPr lang="en-US" sz="3600" b="1" i="1" spc="36">
                <a:solidFill>
                  <a:srgbClr val="628474"/>
                </a:solidFill>
                <a:latin typeface="Montserrat Light"/>
              </a:rPr>
              <a:t>test</a:t>
            </a:r>
            <a:r>
              <a:rPr lang="en-US" sz="3600" b="0" i="0" spc="36">
                <a:solidFill>
                  <a:srgbClr val="628474"/>
                </a:solidFill>
                <a:latin typeface="Montserrat Light"/>
              </a:rPr>
              <a:t> of the patient, but of how well you explained</a:t>
            </a:r>
          </a:p>
          <a:p>
            <a:pPr>
              <a:lnSpc>
                <a:spcPts val="5400"/>
              </a:lnSpc>
            </a:pPr>
            <a:r>
              <a:rPr lang="en-US" sz="3600" b="0" i="0" spc="36">
                <a:solidFill>
                  <a:srgbClr val="628474"/>
                </a:solidFill>
                <a:latin typeface="Montserrat Light"/>
              </a:rPr>
              <a:t>a concept.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917030" y="0"/>
            <a:ext cx="14161848" cy="9278146"/>
          </a:xfrm>
          <a:prstGeom prst="rect">
            <a:avLst/>
          </a:prstGeom>
          <a:solidFill>
            <a:srgbClr val="F4F8F3"/>
          </a:solidFill>
        </p:spPr>
      </p:sp>
      <p:sp>
        <p:nvSpPr>
          <p:cNvPr id="3" name="AutoShape 3"/>
          <p:cNvSpPr/>
          <p:nvPr/>
        </p:nvSpPr>
        <p:spPr>
          <a:xfrm>
            <a:off x="1304125" y="-2267107"/>
            <a:ext cx="20651" cy="4715555"/>
          </a:xfrm>
          <a:prstGeom prst="rect">
            <a:avLst/>
          </a:prstGeom>
          <a:solidFill>
            <a:srgbClr val="F4F8F3"/>
          </a:solidFill>
        </p:spPr>
      </p:sp>
      <p:sp>
        <p:nvSpPr>
          <p:cNvPr id="4" name="TextBox 4"/>
          <p:cNvSpPr txBox="1"/>
          <p:nvPr/>
        </p:nvSpPr>
        <p:spPr>
          <a:xfrm rot="-5400000">
            <a:off x="-1928487" y="4156701"/>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pic>
        <p:nvPicPr>
          <p:cNvPr id="5" name="Picture 5"/>
          <p:cNvPicPr>
            <a:picLocks noChangeAspect="1"/>
          </p:cNvPicPr>
          <p:nvPr/>
        </p:nvPicPr>
        <p:blipFill>
          <a:blip r:embed="rId2"/>
          <a:srcRect/>
          <a:stretch>
            <a:fillRect/>
          </a:stretch>
        </p:blipFill>
        <p:spPr>
          <a:xfrm>
            <a:off x="4502984" y="1604174"/>
            <a:ext cx="10404015" cy="585225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2362200" y="342900"/>
            <a:ext cx="14161848" cy="9278146"/>
          </a:xfrm>
          <a:prstGeom prst="rect">
            <a:avLst/>
          </a:prstGeom>
          <a:solidFill>
            <a:srgbClr val="F4F8F3"/>
          </a:solidFill>
        </p:spPr>
      </p:sp>
      <p:sp>
        <p:nvSpPr>
          <p:cNvPr id="3" name="AutoShape 3"/>
          <p:cNvSpPr/>
          <p:nvPr/>
        </p:nvSpPr>
        <p:spPr>
          <a:xfrm>
            <a:off x="1304125" y="-2267107"/>
            <a:ext cx="20651" cy="4715555"/>
          </a:xfrm>
          <a:prstGeom prst="rect">
            <a:avLst/>
          </a:prstGeom>
          <a:solidFill>
            <a:srgbClr val="F4F8F3"/>
          </a:solidFill>
        </p:spPr>
      </p:sp>
      <p:sp>
        <p:nvSpPr>
          <p:cNvPr id="4" name="TextBox 4"/>
          <p:cNvSpPr txBox="1"/>
          <p:nvPr/>
        </p:nvSpPr>
        <p:spPr>
          <a:xfrm rot="-5400000">
            <a:off x="-1928487" y="4156701"/>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6" name="TextBox 5"/>
          <p:cNvSpPr txBox="1"/>
          <p:nvPr/>
        </p:nvSpPr>
        <p:spPr>
          <a:xfrm>
            <a:off x="5105400" y="3846781"/>
            <a:ext cx="9816149" cy="923330"/>
          </a:xfrm>
          <a:prstGeom prst="rect">
            <a:avLst/>
          </a:prstGeom>
          <a:noFill/>
        </p:spPr>
        <p:txBody>
          <a:bodyPr wrap="none" rtlCol="0">
            <a:spAutoFit/>
          </a:bodyPr>
          <a:lstStyle/>
          <a:p>
            <a:r>
              <a:rPr lang="en-US" sz="3600" u="sng" dirty="0">
                <a:hlinkClick r:id="rId2"/>
              </a:rPr>
              <a:t>https://www.youtube.com/watch?v=zSSoYmQS6Ng</a:t>
            </a:r>
            <a:endParaRPr lang="en-US" sz="3600" u="sng" dirty="0"/>
          </a:p>
          <a:p>
            <a:endParaRPr lang="en-US" dirty="0"/>
          </a:p>
        </p:txBody>
      </p:sp>
      <p:pic>
        <p:nvPicPr>
          <p:cNvPr id="7" name="Picture 6" descr="movie_reel.JPG">
            <a:hlinkClick r:id="rId3" tooltip="movie_reel.JPG"/>
          </p:cNvPr>
          <p:cNvPicPr>
            <a:picLocks noChangeAspect="1" noChangeArrowheads="1"/>
          </p:cNvPicPr>
          <p:nvPr/>
        </p:nvPicPr>
        <p:blipFill>
          <a:blip r:embed="rId4" cstate="print"/>
          <a:srcRect/>
          <a:stretch>
            <a:fillRect/>
          </a:stretch>
        </p:blipFill>
        <p:spPr bwMode="auto">
          <a:xfrm>
            <a:off x="10363200" y="5676900"/>
            <a:ext cx="2819400" cy="2057400"/>
          </a:xfrm>
          <a:prstGeom prst="rect">
            <a:avLst/>
          </a:prstGeom>
          <a:noFill/>
          <a:ln w="9525">
            <a:noFill/>
            <a:miter lim="800000"/>
            <a:headEnd/>
            <a:tailEnd/>
          </a:ln>
        </p:spPr>
      </p:pic>
      <p:sp>
        <p:nvSpPr>
          <p:cNvPr id="9" name="TextBox 8"/>
          <p:cNvSpPr txBox="1"/>
          <p:nvPr/>
        </p:nvSpPr>
        <p:spPr>
          <a:xfrm>
            <a:off x="2888284" y="1463040"/>
            <a:ext cx="9913316" cy="923330"/>
          </a:xfrm>
          <a:prstGeom prst="rect">
            <a:avLst/>
          </a:prstGeom>
          <a:noFill/>
        </p:spPr>
        <p:txBody>
          <a:bodyPr wrap="square" rtlCol="0">
            <a:spAutoFit/>
          </a:bodyPr>
          <a:lstStyle/>
          <a:p>
            <a:r>
              <a:rPr lang="en-US" sz="5400" dirty="0" smtClean="0">
                <a:solidFill>
                  <a:srgbClr val="628474"/>
                </a:solidFill>
                <a:latin typeface="Abril Fatface" panose="020B0604020202020204" charset="0"/>
              </a:rPr>
              <a:t>Potent Case for Teach-back</a:t>
            </a:r>
            <a:endParaRPr lang="en-US" sz="5400" dirty="0">
              <a:solidFill>
                <a:srgbClr val="628474"/>
              </a:solidFill>
              <a:latin typeface="Abril Fatface" panose="020B060402020202020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0"/>
            <a:ext cx="14161848" cy="9278146"/>
          </a:xfrm>
          <a:prstGeom prst="rect">
            <a:avLst/>
          </a:prstGeom>
          <a:solidFill>
            <a:srgbClr val="F4F8F3"/>
          </a:solidFill>
        </p:spPr>
      </p:sp>
      <p:sp>
        <p:nvSpPr>
          <p:cNvPr id="3" name="TextBox 3"/>
          <p:cNvSpPr txBox="1"/>
          <p:nvPr/>
        </p:nvSpPr>
        <p:spPr>
          <a:xfrm>
            <a:off x="4414214" y="360784"/>
            <a:ext cx="12198059" cy="2295525"/>
          </a:xfrm>
          <a:prstGeom prst="rect">
            <a:avLst/>
          </a:prstGeom>
        </p:spPr>
        <p:txBody>
          <a:bodyPr lIns="0" tIns="0" rIns="0" bIns="0" rtlCol="0" anchor="t">
            <a:spAutoFit/>
          </a:bodyPr>
          <a:lstStyle/>
          <a:p>
            <a:pPr>
              <a:lnSpc>
                <a:spcPts val="9000"/>
              </a:lnSpc>
            </a:pPr>
            <a:r>
              <a:rPr lang="en-US" sz="7500" b="0" i="0" spc="300">
                <a:solidFill>
                  <a:srgbClr val="628474"/>
                </a:solidFill>
                <a:latin typeface="Abril Fatface"/>
              </a:rPr>
              <a:t>5. Patient-friendly</a:t>
            </a:r>
          </a:p>
          <a:p>
            <a:pPr>
              <a:lnSpc>
                <a:spcPts val="9000"/>
              </a:lnSpc>
            </a:pPr>
            <a:r>
              <a:rPr lang="en-US" sz="7500" b="0" i="0" spc="300">
                <a:solidFill>
                  <a:srgbClr val="628474"/>
                </a:solidFill>
                <a:latin typeface="Abril Fatface"/>
              </a:rPr>
              <a:t>Educational Materials</a:t>
            </a:r>
          </a:p>
        </p:txBody>
      </p:sp>
      <p:sp>
        <p:nvSpPr>
          <p:cNvPr id="4" name="TextBox 4"/>
          <p:cNvSpPr txBox="1"/>
          <p:nvPr/>
        </p:nvSpPr>
        <p:spPr>
          <a:xfrm>
            <a:off x="3705657" y="3506922"/>
            <a:ext cx="3809696" cy="1704975"/>
          </a:xfrm>
          <a:prstGeom prst="rect">
            <a:avLst/>
          </a:prstGeom>
        </p:spPr>
        <p:txBody>
          <a:bodyPr lIns="0" tIns="0" rIns="0" bIns="0" rtlCol="0" anchor="t">
            <a:spAutoFit/>
          </a:bodyPr>
          <a:lstStyle/>
          <a:p>
            <a:pPr>
              <a:lnSpc>
                <a:spcPts val="4500"/>
              </a:lnSpc>
            </a:pPr>
            <a:r>
              <a:rPr lang="en-US" sz="3000" b="0" i="0" spc="30">
                <a:solidFill>
                  <a:srgbClr val="628474"/>
                </a:solidFill>
                <a:latin typeface="Montserrat Light"/>
              </a:rPr>
              <a:t>•Emphasize what the patient should </a:t>
            </a:r>
            <a:r>
              <a:rPr lang="en-US" sz="3000" b="1" i="1" spc="30">
                <a:solidFill>
                  <a:srgbClr val="628474"/>
                </a:solidFill>
                <a:latin typeface="Montserrat Light"/>
              </a:rPr>
              <a:t>do</a:t>
            </a: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928487" y="4530090"/>
            <a:ext cx="6331874" cy="1226820"/>
          </a:xfrm>
          <a:prstGeom prst="rect">
            <a:avLst/>
          </a:prstGeom>
        </p:spPr>
        <p:txBody>
          <a:bodyPr lIns="0" tIns="0" rIns="0" bIns="0" rtlCol="0" anchor="t">
            <a:spAutoFit/>
          </a:bodyPr>
          <a:lstStyle/>
          <a:p>
            <a:pPr>
              <a:lnSpc>
                <a:spcPts val="10080"/>
              </a:lnSpc>
            </a:pPr>
            <a:r>
              <a:rPr lang="en-US" sz="7200" b="0" i="0" spc="576">
                <a:solidFill>
                  <a:srgbClr val="FFFFFF"/>
                </a:solidFill>
                <a:latin typeface="Abril Fatface"/>
              </a:rPr>
              <a:t>Strategies</a:t>
            </a:r>
          </a:p>
        </p:txBody>
      </p:sp>
      <p:sp>
        <p:nvSpPr>
          <p:cNvPr id="7" name="TextBox 7"/>
          <p:cNvSpPr txBox="1"/>
          <p:nvPr/>
        </p:nvSpPr>
        <p:spPr>
          <a:xfrm>
            <a:off x="8057642" y="3506922"/>
            <a:ext cx="3809696" cy="2257425"/>
          </a:xfrm>
          <a:prstGeom prst="rect">
            <a:avLst/>
          </a:prstGeom>
        </p:spPr>
        <p:txBody>
          <a:bodyPr lIns="0" tIns="0" rIns="0" bIns="0" rtlCol="0" anchor="t">
            <a:spAutoFit/>
          </a:bodyPr>
          <a:lstStyle/>
          <a:p>
            <a:pPr>
              <a:lnSpc>
                <a:spcPts val="4500"/>
              </a:lnSpc>
            </a:pPr>
            <a:r>
              <a:rPr lang="en-US" sz="3000" b="0" i="0" spc="30">
                <a:solidFill>
                  <a:srgbClr val="628474"/>
                </a:solidFill>
                <a:latin typeface="Montserrat Light"/>
              </a:rPr>
              <a:t>•Minimize information about anatomy and</a:t>
            </a:r>
          </a:p>
          <a:p>
            <a:pPr>
              <a:lnSpc>
                <a:spcPts val="4500"/>
              </a:lnSpc>
            </a:pPr>
            <a:r>
              <a:rPr lang="en-US" sz="3000" b="0" i="0" spc="30">
                <a:solidFill>
                  <a:srgbClr val="628474"/>
                </a:solidFill>
                <a:latin typeface="Montserrat Light"/>
              </a:rPr>
              <a:t>physiology</a:t>
            </a:r>
          </a:p>
        </p:txBody>
      </p:sp>
      <p:sp>
        <p:nvSpPr>
          <p:cNvPr id="8" name="TextBox 8"/>
          <p:cNvSpPr txBox="1"/>
          <p:nvPr/>
        </p:nvSpPr>
        <p:spPr>
          <a:xfrm>
            <a:off x="12578970" y="3506922"/>
            <a:ext cx="3809696" cy="2257425"/>
          </a:xfrm>
          <a:prstGeom prst="rect">
            <a:avLst/>
          </a:prstGeom>
        </p:spPr>
        <p:txBody>
          <a:bodyPr lIns="0" tIns="0" rIns="0" bIns="0" rtlCol="0" anchor="t">
            <a:spAutoFit/>
          </a:bodyPr>
          <a:lstStyle/>
          <a:p>
            <a:pPr>
              <a:lnSpc>
                <a:spcPts val="4500"/>
              </a:lnSpc>
            </a:pPr>
            <a:r>
              <a:rPr lang="en-US" sz="3000" b="0" i="0" spc="30" dirty="0" smtClean="0">
                <a:solidFill>
                  <a:srgbClr val="628474"/>
                </a:solidFill>
                <a:latin typeface="Montserrat Light"/>
              </a:rPr>
              <a:t>•Limit</a:t>
            </a:r>
          </a:p>
          <a:p>
            <a:pPr>
              <a:lnSpc>
                <a:spcPts val="4500"/>
              </a:lnSpc>
            </a:pPr>
            <a:r>
              <a:rPr lang="en-US" sz="3000" b="0" i="0" spc="30" dirty="0" smtClean="0">
                <a:solidFill>
                  <a:srgbClr val="628474"/>
                </a:solidFill>
                <a:latin typeface="Montserrat Light"/>
              </a:rPr>
              <a:t>use of contractions and hyphenated words </a:t>
            </a:r>
            <a:endParaRPr lang="en-US" sz="3000" b="0" i="0" spc="30" dirty="0">
              <a:solidFill>
                <a:srgbClr val="628474"/>
              </a:solidFill>
              <a:latin typeface="Montserrat Ligh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3097452" y="-19846"/>
            <a:ext cx="14161848" cy="9278146"/>
          </a:xfrm>
          <a:prstGeom prst="rect">
            <a:avLst/>
          </a:prstGeom>
          <a:solidFill>
            <a:srgbClr val="F4F8F3"/>
          </a:solidFill>
        </p:spPr>
      </p:sp>
      <p:sp>
        <p:nvSpPr>
          <p:cNvPr id="3" name="TextBox 3"/>
          <p:cNvSpPr txBox="1"/>
          <p:nvPr/>
        </p:nvSpPr>
        <p:spPr>
          <a:xfrm>
            <a:off x="4099647" y="413270"/>
            <a:ext cx="12198059" cy="2295525"/>
          </a:xfrm>
          <a:prstGeom prst="rect">
            <a:avLst/>
          </a:prstGeom>
        </p:spPr>
        <p:txBody>
          <a:bodyPr lIns="0" tIns="0" rIns="0" bIns="0" rtlCol="0" anchor="t">
            <a:spAutoFit/>
          </a:bodyPr>
          <a:lstStyle/>
          <a:p>
            <a:pPr>
              <a:lnSpc>
                <a:spcPts val="9000"/>
              </a:lnSpc>
            </a:pPr>
            <a:r>
              <a:rPr lang="en-US" sz="7500" b="0" i="0" spc="300">
                <a:solidFill>
                  <a:srgbClr val="628474"/>
                </a:solidFill>
                <a:latin typeface="Abril Fatface"/>
              </a:rPr>
              <a:t>Patient-friendly</a:t>
            </a:r>
          </a:p>
          <a:p>
            <a:pPr>
              <a:lnSpc>
                <a:spcPts val="9000"/>
              </a:lnSpc>
            </a:pPr>
            <a:r>
              <a:rPr lang="en-US" sz="7500" b="0" i="0" spc="300">
                <a:solidFill>
                  <a:srgbClr val="628474"/>
                </a:solidFill>
                <a:latin typeface="Abril Fatface"/>
              </a:rPr>
              <a:t>Educational Materials</a:t>
            </a:r>
          </a:p>
        </p:txBody>
      </p:sp>
      <p:sp>
        <p:nvSpPr>
          <p:cNvPr id="4" name="TextBox 4"/>
          <p:cNvSpPr txBox="1"/>
          <p:nvPr/>
        </p:nvSpPr>
        <p:spPr>
          <a:xfrm>
            <a:off x="3568775" y="3560984"/>
            <a:ext cx="3809696" cy="4562475"/>
          </a:xfrm>
          <a:prstGeom prst="rect">
            <a:avLst/>
          </a:prstGeom>
        </p:spPr>
        <p:txBody>
          <a:bodyPr lIns="0" tIns="0" rIns="0" bIns="0" rtlCol="0" anchor="t">
            <a:spAutoFit/>
          </a:bodyPr>
          <a:lstStyle/>
          <a:p>
            <a:pPr marL="495300" lvl="1" indent="-247650">
              <a:lnSpc>
                <a:spcPts val="4500"/>
              </a:lnSpc>
              <a:buFont typeface="Arial"/>
              <a:buChar char="•"/>
            </a:pPr>
            <a:r>
              <a:rPr lang="en-US" sz="3000" b="1" i="0" spc="30" dirty="0">
                <a:solidFill>
                  <a:srgbClr val="628474"/>
                </a:solidFill>
                <a:latin typeface="Arimo"/>
              </a:rPr>
              <a:t>Keep it simple</a:t>
            </a:r>
          </a:p>
          <a:p>
            <a:pPr>
              <a:lnSpc>
                <a:spcPts val="4500"/>
              </a:lnSpc>
            </a:pPr>
            <a:endParaRPr lang="en-US" sz="3000" b="1" i="0" spc="30" dirty="0">
              <a:solidFill>
                <a:srgbClr val="628474"/>
              </a:solidFill>
              <a:latin typeface="Arimo"/>
            </a:endParaRPr>
          </a:p>
          <a:p>
            <a:pPr marL="495300" lvl="1" indent="-247650">
              <a:lnSpc>
                <a:spcPts val="4500"/>
              </a:lnSpc>
              <a:buFont typeface="Arial"/>
              <a:buChar char="•"/>
            </a:pPr>
            <a:r>
              <a:rPr lang="en-US" sz="3000" b="1" i="0" spc="30" dirty="0">
                <a:solidFill>
                  <a:srgbClr val="628474"/>
                </a:solidFill>
                <a:latin typeface="Arimo"/>
              </a:rPr>
              <a:t>Simple words </a:t>
            </a:r>
          </a:p>
          <a:p>
            <a:pPr>
              <a:lnSpc>
                <a:spcPts val="4500"/>
              </a:lnSpc>
            </a:pPr>
            <a:r>
              <a:rPr lang="en-US" sz="3000" b="1" i="0" spc="30" dirty="0">
                <a:solidFill>
                  <a:srgbClr val="628474"/>
                </a:solidFill>
                <a:latin typeface="Arimo"/>
              </a:rPr>
              <a:t>    (1-2 syllables)</a:t>
            </a:r>
          </a:p>
          <a:p>
            <a:pPr>
              <a:lnSpc>
                <a:spcPts val="4500"/>
              </a:lnSpc>
            </a:pPr>
            <a:endParaRPr lang="en-US" sz="3000" b="1" i="0" spc="30" dirty="0">
              <a:solidFill>
                <a:srgbClr val="628474"/>
              </a:solidFill>
              <a:latin typeface="Arimo"/>
            </a:endParaRPr>
          </a:p>
          <a:p>
            <a:pPr marL="495300" lvl="1" indent="-247650">
              <a:lnSpc>
                <a:spcPts val="4500"/>
              </a:lnSpc>
              <a:buFont typeface="Arial"/>
              <a:buChar char="•"/>
            </a:pPr>
            <a:r>
              <a:rPr lang="en-US" sz="3000" b="1" i="0" spc="30" dirty="0">
                <a:solidFill>
                  <a:srgbClr val="628474"/>
                </a:solidFill>
                <a:latin typeface="Arimo"/>
              </a:rPr>
              <a:t>Short sentences </a:t>
            </a:r>
          </a:p>
          <a:p>
            <a:pPr>
              <a:lnSpc>
                <a:spcPts val="4500"/>
              </a:lnSpc>
            </a:pPr>
            <a:r>
              <a:rPr lang="en-US" sz="3000" b="1" i="0" spc="30" dirty="0">
                <a:solidFill>
                  <a:srgbClr val="628474"/>
                </a:solidFill>
                <a:latin typeface="Arimo"/>
              </a:rPr>
              <a:t>    (4-6 words)</a:t>
            </a:r>
          </a:p>
          <a:p>
            <a:pPr>
              <a:lnSpc>
                <a:spcPts val="4500"/>
              </a:lnSpc>
            </a:pPr>
            <a:endParaRPr lang="en-US" sz="3000" b="1" i="0" spc="30" dirty="0">
              <a:solidFill>
                <a:srgbClr val="628474"/>
              </a:solidFill>
              <a:latin typeface="Arimo"/>
            </a:endParaRPr>
          </a:p>
        </p:txBody>
      </p:sp>
      <p:sp>
        <p:nvSpPr>
          <p:cNvPr id="5" name="AutoShape 5"/>
          <p:cNvSpPr/>
          <p:nvPr/>
        </p:nvSpPr>
        <p:spPr>
          <a:xfrm>
            <a:off x="1304125" y="-2267107"/>
            <a:ext cx="20651" cy="4715555"/>
          </a:xfrm>
          <a:prstGeom prst="rect">
            <a:avLst/>
          </a:prstGeom>
          <a:solidFill>
            <a:srgbClr val="F4F8F3"/>
          </a:solidFill>
        </p:spPr>
      </p:sp>
      <p:sp>
        <p:nvSpPr>
          <p:cNvPr id="6" name="TextBox 6"/>
          <p:cNvSpPr txBox="1"/>
          <p:nvPr/>
        </p:nvSpPr>
        <p:spPr>
          <a:xfrm rot="-5400000">
            <a:off x="-1784188" y="4344113"/>
            <a:ext cx="6331874" cy="1226820"/>
          </a:xfrm>
          <a:prstGeom prst="rect">
            <a:avLst/>
          </a:prstGeom>
        </p:spPr>
        <p:txBody>
          <a:bodyPr lIns="0" tIns="0" rIns="0" bIns="0" rtlCol="0" anchor="t">
            <a:spAutoFit/>
          </a:bodyPr>
          <a:lstStyle/>
          <a:p>
            <a:pPr>
              <a:lnSpc>
                <a:spcPts val="10080"/>
              </a:lnSpc>
            </a:pPr>
            <a:r>
              <a:rPr lang="en-US" sz="7200" b="0" i="0" spc="576">
                <a:solidFill>
                  <a:srgbClr val="F4F8F3"/>
                </a:solidFill>
                <a:latin typeface="Abril Fatface"/>
              </a:rPr>
              <a:t>Strategies</a:t>
            </a:r>
          </a:p>
        </p:txBody>
      </p:sp>
      <p:sp>
        <p:nvSpPr>
          <p:cNvPr id="7" name="TextBox 7"/>
          <p:cNvSpPr txBox="1"/>
          <p:nvPr/>
        </p:nvSpPr>
        <p:spPr>
          <a:xfrm>
            <a:off x="7847699" y="3487872"/>
            <a:ext cx="3809696" cy="5000625"/>
          </a:xfrm>
          <a:prstGeom prst="rect">
            <a:avLst/>
          </a:prstGeom>
        </p:spPr>
        <p:txBody>
          <a:bodyPr lIns="0" tIns="0" rIns="0" bIns="0" rtlCol="0" anchor="t">
            <a:spAutoFit/>
          </a:bodyPr>
          <a:lstStyle/>
          <a:p>
            <a:pPr marL="495300" lvl="1" indent="-247650">
              <a:lnSpc>
                <a:spcPts val="4500"/>
              </a:lnSpc>
              <a:buFont typeface="Arial"/>
              <a:buChar char="•"/>
            </a:pPr>
            <a:r>
              <a:rPr lang="en-US" sz="3000" b="1" i="0" spc="30">
                <a:solidFill>
                  <a:srgbClr val="628474"/>
                </a:solidFill>
                <a:latin typeface="Arimo"/>
              </a:rPr>
              <a:t>Short paragraphs (2-3 sentences)</a:t>
            </a:r>
          </a:p>
          <a:p>
            <a:pPr marL="495300" lvl="1" indent="-247650">
              <a:lnSpc>
                <a:spcPts val="4500"/>
              </a:lnSpc>
              <a:buFont typeface="Arial"/>
              <a:buChar char="•"/>
            </a:pPr>
            <a:r>
              <a:rPr lang="en-US" sz="3000" b="1" i="0" spc="30">
                <a:solidFill>
                  <a:srgbClr val="628474"/>
                </a:solidFill>
                <a:latin typeface="Arimo"/>
              </a:rPr>
              <a:t>No medical jargon</a:t>
            </a:r>
          </a:p>
          <a:p>
            <a:pPr>
              <a:lnSpc>
                <a:spcPts val="3500"/>
              </a:lnSpc>
            </a:pPr>
            <a:endParaRPr lang="en-US" sz="3000" b="1" i="0" spc="30">
              <a:solidFill>
                <a:srgbClr val="628474"/>
              </a:solidFill>
              <a:latin typeface="Arimo"/>
            </a:endParaRPr>
          </a:p>
          <a:p>
            <a:pPr marL="495300" lvl="1" indent="-247650">
              <a:lnSpc>
                <a:spcPts val="4500"/>
              </a:lnSpc>
              <a:buFont typeface="Arial"/>
              <a:buChar char="•"/>
            </a:pPr>
            <a:r>
              <a:rPr lang="en-US" sz="3000" b="1" i="0" spc="30">
                <a:solidFill>
                  <a:srgbClr val="628474"/>
                </a:solidFill>
                <a:latin typeface="Arimo"/>
              </a:rPr>
              <a:t>Headings and bullets</a:t>
            </a:r>
          </a:p>
          <a:p>
            <a:pPr>
              <a:lnSpc>
                <a:spcPts val="4500"/>
              </a:lnSpc>
            </a:pPr>
            <a:endParaRPr lang="en-US" sz="3000" b="1" i="0" spc="30">
              <a:solidFill>
                <a:srgbClr val="628474"/>
              </a:solidFill>
              <a:latin typeface="Arimo"/>
            </a:endParaRPr>
          </a:p>
          <a:p>
            <a:pPr>
              <a:lnSpc>
                <a:spcPts val="4500"/>
              </a:lnSpc>
            </a:pPr>
            <a:endParaRPr lang="en-US" sz="3000" b="1" i="0" spc="30">
              <a:solidFill>
                <a:srgbClr val="628474"/>
              </a:solidFill>
              <a:latin typeface="Arimo"/>
            </a:endParaRPr>
          </a:p>
        </p:txBody>
      </p:sp>
      <p:sp>
        <p:nvSpPr>
          <p:cNvPr id="8" name="TextBox 8"/>
          <p:cNvSpPr txBox="1"/>
          <p:nvPr/>
        </p:nvSpPr>
        <p:spPr>
          <a:xfrm>
            <a:off x="12080356" y="3487872"/>
            <a:ext cx="4610993" cy="3990975"/>
          </a:xfrm>
          <a:prstGeom prst="rect">
            <a:avLst/>
          </a:prstGeom>
        </p:spPr>
        <p:txBody>
          <a:bodyPr lIns="0" tIns="0" rIns="0" bIns="0" rtlCol="0" anchor="t">
            <a:spAutoFit/>
          </a:bodyPr>
          <a:lstStyle/>
          <a:p>
            <a:pPr marL="495300" lvl="1" indent="-247650">
              <a:lnSpc>
                <a:spcPts val="4500"/>
              </a:lnSpc>
              <a:buFont typeface="Arial"/>
              <a:buChar char="•"/>
            </a:pPr>
            <a:r>
              <a:rPr lang="en-US" sz="3000" b="1" i="0" spc="30">
                <a:solidFill>
                  <a:srgbClr val="628474"/>
                </a:solidFill>
                <a:latin typeface="Arimo"/>
              </a:rPr>
              <a:t>Use an active voice</a:t>
            </a:r>
          </a:p>
          <a:p>
            <a:pPr>
              <a:lnSpc>
                <a:spcPts val="4500"/>
              </a:lnSpc>
            </a:pPr>
            <a:endParaRPr lang="en-US" sz="3000" b="1" i="0" spc="30">
              <a:solidFill>
                <a:srgbClr val="628474"/>
              </a:solidFill>
              <a:latin typeface="Arimo"/>
            </a:endParaRPr>
          </a:p>
          <a:p>
            <a:pPr marL="495300" lvl="1" indent="-247650">
              <a:lnSpc>
                <a:spcPts val="4500"/>
              </a:lnSpc>
              <a:buFont typeface="Arial"/>
              <a:buChar char="•"/>
            </a:pPr>
            <a:r>
              <a:rPr lang="en-US" sz="3000" b="1" i="0" spc="30">
                <a:solidFill>
                  <a:srgbClr val="628474"/>
                </a:solidFill>
                <a:latin typeface="Arimo"/>
              </a:rPr>
              <a:t>Speak to and like your audience</a:t>
            </a:r>
          </a:p>
          <a:p>
            <a:pPr>
              <a:lnSpc>
                <a:spcPts val="4500"/>
              </a:lnSpc>
            </a:pPr>
            <a:endParaRPr lang="en-US" sz="3000" b="1" i="0" spc="30">
              <a:solidFill>
                <a:srgbClr val="628474"/>
              </a:solidFill>
              <a:latin typeface="Arimo"/>
            </a:endParaRPr>
          </a:p>
          <a:p>
            <a:pPr marL="495300" lvl="1" indent="-247650">
              <a:lnSpc>
                <a:spcPts val="4500"/>
              </a:lnSpc>
              <a:buFont typeface="Arial"/>
              <a:buChar char="•"/>
            </a:pPr>
            <a:r>
              <a:rPr lang="en-US" sz="3000" b="1" i="0" spc="30">
                <a:solidFill>
                  <a:srgbClr val="628474"/>
                </a:solidFill>
                <a:latin typeface="Arimo"/>
              </a:rPr>
              <a:t>Use lots of white space.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71600" y="3009900"/>
            <a:ext cx="7420250" cy="5733830"/>
          </a:xfrm>
          <a:prstGeom prst="rect">
            <a:avLst/>
          </a:prstGeom>
        </p:spPr>
      </p:pic>
      <p:pic>
        <p:nvPicPr>
          <p:cNvPr id="3" name="Picture 3"/>
          <p:cNvPicPr>
            <a:picLocks noChangeAspect="1"/>
          </p:cNvPicPr>
          <p:nvPr/>
        </p:nvPicPr>
        <p:blipFill>
          <a:blip r:embed="rId3"/>
          <a:srcRect/>
          <a:stretch>
            <a:fillRect/>
          </a:stretch>
        </p:blipFill>
        <p:spPr>
          <a:xfrm>
            <a:off x="11353800" y="743691"/>
            <a:ext cx="5073250" cy="7628947"/>
          </a:xfrm>
          <a:prstGeom prst="rect">
            <a:avLst/>
          </a:prstGeom>
        </p:spPr>
      </p:pic>
      <p:sp>
        <p:nvSpPr>
          <p:cNvPr id="4" name="TextBox 4"/>
          <p:cNvSpPr txBox="1"/>
          <p:nvPr/>
        </p:nvSpPr>
        <p:spPr>
          <a:xfrm>
            <a:off x="671144" y="743691"/>
            <a:ext cx="7584327" cy="1226820"/>
          </a:xfrm>
          <a:prstGeom prst="rect">
            <a:avLst/>
          </a:prstGeom>
        </p:spPr>
        <p:txBody>
          <a:bodyPr lIns="0" tIns="0" rIns="0" bIns="0" rtlCol="0" anchor="t">
            <a:spAutoFit/>
          </a:bodyPr>
          <a:lstStyle/>
          <a:p>
            <a:pPr algn="ctr">
              <a:lnSpc>
                <a:spcPts val="10080"/>
              </a:lnSpc>
              <a:spcBef>
                <a:spcPct val="0"/>
              </a:spcBef>
            </a:pPr>
            <a:r>
              <a:rPr lang="en-US" sz="7200">
                <a:solidFill>
                  <a:srgbClr val="FFFFFF"/>
                </a:solidFill>
                <a:latin typeface="Abril Fatface"/>
              </a:rPr>
              <a:t>SVCMC Efforts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980" y="3550535"/>
            <a:ext cx="5297120" cy="5476204"/>
          </a:xfrm>
          <a:prstGeom prst="rect">
            <a:avLst/>
          </a:prstGeom>
        </p:spPr>
      </p:pic>
      <p:pic>
        <p:nvPicPr>
          <p:cNvPr id="3" name="Picture 3"/>
          <p:cNvPicPr>
            <a:picLocks noChangeAspect="1"/>
          </p:cNvPicPr>
          <p:nvPr/>
        </p:nvPicPr>
        <p:blipFill>
          <a:blip r:embed="rId3"/>
          <a:srcRect/>
          <a:stretch>
            <a:fillRect/>
          </a:stretch>
        </p:blipFill>
        <p:spPr>
          <a:xfrm>
            <a:off x="7130958" y="4020387"/>
            <a:ext cx="4498456" cy="5845709"/>
          </a:xfrm>
          <a:prstGeom prst="rect">
            <a:avLst/>
          </a:prstGeom>
        </p:spPr>
      </p:pic>
      <p:pic>
        <p:nvPicPr>
          <p:cNvPr id="4" name="Picture 4"/>
          <p:cNvPicPr>
            <a:picLocks noChangeAspect="1"/>
          </p:cNvPicPr>
          <p:nvPr/>
        </p:nvPicPr>
        <p:blipFill>
          <a:blip r:embed="rId4"/>
          <a:srcRect/>
          <a:stretch>
            <a:fillRect/>
          </a:stretch>
        </p:blipFill>
        <p:spPr>
          <a:xfrm>
            <a:off x="13145230" y="1264886"/>
            <a:ext cx="4536657" cy="6817381"/>
          </a:xfrm>
          <a:prstGeom prst="rect">
            <a:avLst/>
          </a:prstGeom>
        </p:spPr>
      </p:pic>
      <p:sp>
        <p:nvSpPr>
          <p:cNvPr id="5" name="TextBox 5"/>
          <p:cNvSpPr txBox="1"/>
          <p:nvPr/>
        </p:nvSpPr>
        <p:spPr>
          <a:xfrm>
            <a:off x="1422381" y="584801"/>
            <a:ext cx="6757541" cy="1226820"/>
          </a:xfrm>
          <a:prstGeom prst="rect">
            <a:avLst/>
          </a:prstGeom>
        </p:spPr>
        <p:txBody>
          <a:bodyPr lIns="0" tIns="0" rIns="0" bIns="0" rtlCol="0" anchor="t">
            <a:spAutoFit/>
          </a:bodyPr>
          <a:lstStyle/>
          <a:p>
            <a:pPr algn="ctr">
              <a:lnSpc>
                <a:spcPts val="10080"/>
              </a:lnSpc>
              <a:spcBef>
                <a:spcPct val="0"/>
              </a:spcBef>
            </a:pPr>
            <a:r>
              <a:rPr lang="en-US" sz="7200">
                <a:solidFill>
                  <a:srgbClr val="FFFFFF"/>
                </a:solidFill>
                <a:latin typeface="Abril Fatface"/>
              </a:rPr>
              <a:t>National Efforts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5" name="TextBox 5"/>
          <p:cNvSpPr txBox="1"/>
          <p:nvPr/>
        </p:nvSpPr>
        <p:spPr>
          <a:xfrm>
            <a:off x="1422381" y="584801"/>
            <a:ext cx="9321819" cy="2505622"/>
          </a:xfrm>
          <a:prstGeom prst="rect">
            <a:avLst/>
          </a:prstGeom>
        </p:spPr>
        <p:txBody>
          <a:bodyPr wrap="square" lIns="0" tIns="0" rIns="0" bIns="0" rtlCol="0" anchor="t">
            <a:spAutoFit/>
          </a:bodyPr>
          <a:lstStyle/>
          <a:p>
            <a:pPr algn="ctr">
              <a:lnSpc>
                <a:spcPts val="10080"/>
              </a:lnSpc>
              <a:spcBef>
                <a:spcPct val="0"/>
              </a:spcBef>
            </a:pPr>
            <a:r>
              <a:rPr lang="en-US" sz="7200" dirty="0" smtClean="0">
                <a:solidFill>
                  <a:srgbClr val="FFFFFF"/>
                </a:solidFill>
                <a:latin typeface="Abril Fatface"/>
              </a:rPr>
              <a:t>The Joint Commission</a:t>
            </a:r>
            <a:endParaRPr lang="en-US" sz="7200" dirty="0">
              <a:solidFill>
                <a:srgbClr val="FFFFFF"/>
              </a:solidFill>
              <a:latin typeface="Abril Fatface"/>
            </a:endParaRPr>
          </a:p>
        </p:txBody>
      </p:sp>
      <p:sp>
        <p:nvSpPr>
          <p:cNvPr id="6" name="Rectangle 5"/>
          <p:cNvSpPr/>
          <p:nvPr/>
        </p:nvSpPr>
        <p:spPr>
          <a:xfrm>
            <a:off x="236186" y="4229100"/>
            <a:ext cx="5097814" cy="2041585"/>
          </a:xfrm>
          <a:prstGeom prst="rect">
            <a:avLst/>
          </a:prstGeom>
        </p:spPr>
        <p:txBody>
          <a:bodyPr wrap="square">
            <a:spAutoFit/>
          </a:bodyPr>
          <a:lstStyle/>
          <a:p>
            <a:pPr marL="528320" lvl="1" indent="-264160">
              <a:lnSpc>
                <a:spcPts val="3840"/>
              </a:lnSpc>
              <a:buFont typeface="Arial"/>
              <a:buChar char="•"/>
            </a:pPr>
            <a:r>
              <a:rPr lang="en-US" sz="3200" b="1" dirty="0">
                <a:solidFill>
                  <a:schemeClr val="bg1"/>
                </a:solidFill>
                <a:latin typeface="Arimo"/>
              </a:rPr>
              <a:t>Communication</a:t>
            </a:r>
          </a:p>
          <a:p>
            <a:pPr>
              <a:lnSpc>
                <a:spcPts val="3840"/>
              </a:lnSpc>
            </a:pPr>
            <a:r>
              <a:rPr lang="en-US" sz="3200" b="1" dirty="0">
                <a:solidFill>
                  <a:schemeClr val="bg1"/>
                </a:solidFill>
                <a:latin typeface="Arimo"/>
              </a:rPr>
              <a:t>     is a cornerstone of</a:t>
            </a:r>
          </a:p>
          <a:p>
            <a:pPr>
              <a:lnSpc>
                <a:spcPts val="3840"/>
              </a:lnSpc>
            </a:pPr>
            <a:r>
              <a:rPr lang="en-US" sz="3200" b="1" dirty="0">
                <a:solidFill>
                  <a:schemeClr val="bg1"/>
                </a:solidFill>
                <a:latin typeface="Arimo"/>
              </a:rPr>
              <a:t>     patient safety and</a:t>
            </a:r>
          </a:p>
          <a:p>
            <a:pPr>
              <a:lnSpc>
                <a:spcPts val="3840"/>
              </a:lnSpc>
            </a:pPr>
            <a:r>
              <a:rPr lang="en-US" sz="3200" b="1" dirty="0">
                <a:solidFill>
                  <a:schemeClr val="bg1"/>
                </a:solidFill>
                <a:latin typeface="Arimo"/>
              </a:rPr>
              <a:t>     quality care</a:t>
            </a:r>
          </a:p>
        </p:txBody>
      </p:sp>
      <p:sp>
        <p:nvSpPr>
          <p:cNvPr id="7" name="Rectangle 6"/>
          <p:cNvSpPr/>
          <p:nvPr/>
        </p:nvSpPr>
        <p:spPr>
          <a:xfrm>
            <a:off x="5162915" y="4229100"/>
            <a:ext cx="6781800" cy="2041585"/>
          </a:xfrm>
          <a:prstGeom prst="rect">
            <a:avLst/>
          </a:prstGeom>
        </p:spPr>
        <p:txBody>
          <a:bodyPr wrap="square">
            <a:spAutoFit/>
          </a:bodyPr>
          <a:lstStyle/>
          <a:p>
            <a:pPr marL="528320" lvl="1" indent="-264160">
              <a:lnSpc>
                <a:spcPts val="3840"/>
              </a:lnSpc>
              <a:buFont typeface="Arial"/>
              <a:buChar char="•"/>
            </a:pPr>
            <a:r>
              <a:rPr lang="en-US" sz="3200" b="1" dirty="0">
                <a:solidFill>
                  <a:schemeClr val="bg1"/>
                </a:solidFill>
                <a:latin typeface="Arimo"/>
              </a:rPr>
              <a:t>Every patient has a right to receive information in a manner he or she </a:t>
            </a:r>
            <a:endParaRPr lang="en-US" sz="3200" b="1" dirty="0" smtClean="0">
              <a:solidFill>
                <a:schemeClr val="bg1"/>
              </a:solidFill>
              <a:latin typeface="Arimo"/>
            </a:endParaRPr>
          </a:p>
          <a:p>
            <a:pPr marL="264160" lvl="1">
              <a:lnSpc>
                <a:spcPts val="3840"/>
              </a:lnSpc>
            </a:pPr>
            <a:r>
              <a:rPr lang="en-US" sz="3200" b="1" dirty="0" smtClean="0">
                <a:solidFill>
                  <a:schemeClr val="bg1"/>
                </a:solidFill>
                <a:latin typeface="Arimo"/>
              </a:rPr>
              <a:t>  understands</a:t>
            </a:r>
            <a:endParaRPr lang="en-US" sz="3200" b="1" dirty="0">
              <a:solidFill>
                <a:schemeClr val="bg1"/>
              </a:solidFill>
              <a:latin typeface="Arimo"/>
            </a:endParaRPr>
          </a:p>
        </p:txBody>
      </p:sp>
      <p:sp>
        <p:nvSpPr>
          <p:cNvPr id="8" name="Rectangle 7"/>
          <p:cNvSpPr/>
          <p:nvPr/>
        </p:nvSpPr>
        <p:spPr>
          <a:xfrm>
            <a:off x="11582400" y="4031610"/>
            <a:ext cx="6457585" cy="3503523"/>
          </a:xfrm>
          <a:prstGeom prst="rect">
            <a:avLst/>
          </a:prstGeom>
        </p:spPr>
        <p:txBody>
          <a:bodyPr wrap="square">
            <a:spAutoFit/>
          </a:bodyPr>
          <a:lstStyle/>
          <a:p>
            <a:pPr marL="528320" lvl="1" indent="-264160">
              <a:lnSpc>
                <a:spcPts val="3840"/>
              </a:lnSpc>
              <a:buFont typeface="Arial"/>
              <a:buChar char="•"/>
            </a:pPr>
            <a:r>
              <a:rPr lang="en-US" sz="3200" b="1" dirty="0">
                <a:solidFill>
                  <a:schemeClr val="bg1"/>
                </a:solidFill>
                <a:latin typeface="Arimo"/>
              </a:rPr>
              <a:t>When a patient understands what is being said about his or her care, treatment and</a:t>
            </a:r>
          </a:p>
          <a:p>
            <a:pPr>
              <a:lnSpc>
                <a:spcPts val="3840"/>
              </a:lnSpc>
            </a:pPr>
            <a:r>
              <a:rPr lang="en-US" sz="3200" b="1" dirty="0">
                <a:solidFill>
                  <a:schemeClr val="bg1"/>
                </a:solidFill>
                <a:latin typeface="Arimo"/>
              </a:rPr>
              <a:t>     services, the patient is</a:t>
            </a:r>
          </a:p>
          <a:p>
            <a:pPr>
              <a:lnSpc>
                <a:spcPts val="3840"/>
              </a:lnSpc>
            </a:pPr>
            <a:r>
              <a:rPr lang="en-US" sz="3200" b="1" dirty="0">
                <a:solidFill>
                  <a:schemeClr val="bg1"/>
                </a:solidFill>
                <a:latin typeface="Arimo"/>
              </a:rPr>
              <a:t>     more likely to fulfill </a:t>
            </a:r>
          </a:p>
          <a:p>
            <a:pPr>
              <a:lnSpc>
                <a:spcPts val="3840"/>
              </a:lnSpc>
            </a:pPr>
            <a:r>
              <a:rPr lang="en-US" sz="3200" b="1" dirty="0">
                <a:solidFill>
                  <a:schemeClr val="bg1"/>
                </a:solidFill>
                <a:latin typeface="Arimo"/>
              </a:rPr>
              <a:t>     critical heath care</a:t>
            </a:r>
          </a:p>
          <a:p>
            <a:pPr>
              <a:lnSpc>
                <a:spcPts val="3840"/>
              </a:lnSpc>
            </a:pPr>
            <a:r>
              <a:rPr lang="en-US" sz="3200" b="1" dirty="0">
                <a:solidFill>
                  <a:schemeClr val="bg1"/>
                </a:solidFill>
                <a:latin typeface="Arimo"/>
              </a:rPr>
              <a:t>     responsibilities</a:t>
            </a:r>
          </a:p>
        </p:txBody>
      </p:sp>
    </p:spTree>
    <p:extLst>
      <p:ext uri="{BB962C8B-B14F-4D97-AF65-F5344CB8AC3E}">
        <p14:creationId xmlns:p14="http://schemas.microsoft.com/office/powerpoint/2010/main" val="381983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133202" y="7186772"/>
            <a:ext cx="18554404" cy="3100228"/>
          </a:xfrm>
          <a:prstGeom prst="rect">
            <a:avLst/>
          </a:prstGeom>
          <a:solidFill>
            <a:srgbClr val="F4F8F3"/>
          </a:solidFill>
        </p:spPr>
      </p:sp>
      <p:sp>
        <p:nvSpPr>
          <p:cNvPr id="3" name="TextBox 3"/>
          <p:cNvSpPr txBox="1"/>
          <p:nvPr/>
        </p:nvSpPr>
        <p:spPr>
          <a:xfrm>
            <a:off x="5543005" y="8155861"/>
            <a:ext cx="11716295" cy="1152525"/>
          </a:xfrm>
          <a:prstGeom prst="rect">
            <a:avLst/>
          </a:prstGeom>
        </p:spPr>
        <p:txBody>
          <a:bodyPr lIns="0" tIns="0" rIns="0" bIns="0" rtlCol="0" anchor="t">
            <a:spAutoFit/>
          </a:bodyPr>
          <a:lstStyle/>
          <a:p>
            <a:pPr algn="r">
              <a:lnSpc>
                <a:spcPts val="9000"/>
              </a:lnSpc>
            </a:pPr>
            <a:r>
              <a:rPr lang="en-US" sz="7500" b="0" i="0" spc="300">
                <a:solidFill>
                  <a:srgbClr val="628474"/>
                </a:solidFill>
                <a:latin typeface="Abril Fatface"/>
              </a:rPr>
              <a:t>Health Literacy Defined</a:t>
            </a:r>
          </a:p>
        </p:txBody>
      </p:sp>
      <p:sp>
        <p:nvSpPr>
          <p:cNvPr id="4" name="AutoShape 4"/>
          <p:cNvSpPr/>
          <p:nvPr/>
        </p:nvSpPr>
        <p:spPr>
          <a:xfrm>
            <a:off x="1028700" y="1636587"/>
            <a:ext cx="17590875" cy="20794"/>
          </a:xfrm>
          <a:prstGeom prst="rect">
            <a:avLst/>
          </a:prstGeom>
          <a:solidFill>
            <a:srgbClr val="F4F8F3"/>
          </a:solidFill>
        </p:spPr>
      </p:sp>
      <p:sp>
        <p:nvSpPr>
          <p:cNvPr id="5" name="TextBox 5"/>
          <p:cNvSpPr txBox="1"/>
          <p:nvPr/>
        </p:nvSpPr>
        <p:spPr>
          <a:xfrm>
            <a:off x="6247575" y="1918913"/>
            <a:ext cx="5792849" cy="4185125"/>
          </a:xfrm>
          <a:prstGeom prst="rect">
            <a:avLst/>
          </a:prstGeom>
        </p:spPr>
        <p:txBody>
          <a:bodyPr lIns="0" tIns="0" rIns="0" bIns="0" rtlCol="0" anchor="t">
            <a:spAutoFit/>
          </a:bodyPr>
          <a:lstStyle/>
          <a:p>
            <a:pPr>
              <a:lnSpc>
                <a:spcPts val="4799"/>
              </a:lnSpc>
            </a:pPr>
            <a:r>
              <a:rPr lang="en-US" sz="3200" b="1" i="0" spc="32">
                <a:solidFill>
                  <a:srgbClr val="F4F8F3"/>
                </a:solidFill>
                <a:latin typeface="Playfair Display"/>
              </a:rPr>
              <a:t>"The degree to which an individual has the capacity</a:t>
            </a:r>
          </a:p>
          <a:p>
            <a:pPr>
              <a:lnSpc>
                <a:spcPts val="4800"/>
              </a:lnSpc>
            </a:pPr>
            <a:r>
              <a:rPr lang="en-US" sz="3200" b="1" i="0" spc="32">
                <a:solidFill>
                  <a:srgbClr val="F4F8F3"/>
                </a:solidFill>
                <a:latin typeface="Playfair Display"/>
              </a:rPr>
              <a:t> to obtain, </a:t>
            </a:r>
            <a:r>
              <a:rPr lang="en-US" sz="3200" b="1" i="1" spc="32">
                <a:solidFill>
                  <a:srgbClr val="F4F8F3"/>
                </a:solidFill>
                <a:latin typeface="Playfair Display"/>
              </a:rPr>
              <a:t>communicate,</a:t>
            </a:r>
          </a:p>
          <a:p>
            <a:pPr>
              <a:lnSpc>
                <a:spcPts val="4800"/>
              </a:lnSpc>
            </a:pPr>
            <a:r>
              <a:rPr lang="en-US" sz="3200" b="1" i="0" spc="32">
                <a:solidFill>
                  <a:srgbClr val="F4F8F3"/>
                </a:solidFill>
                <a:latin typeface="Playfair Display"/>
              </a:rPr>
              <a:t>process, and understand health information and services in order to make</a:t>
            </a:r>
          </a:p>
          <a:p>
            <a:pPr>
              <a:lnSpc>
                <a:spcPts val="4800"/>
              </a:lnSpc>
            </a:pPr>
            <a:r>
              <a:rPr lang="en-US" sz="3200" b="1" i="0" spc="32">
                <a:solidFill>
                  <a:srgbClr val="F4F8F3"/>
                </a:solidFill>
                <a:latin typeface="Playfair Display"/>
              </a:rPr>
              <a:t>appropriate health decisions"</a:t>
            </a:r>
          </a:p>
        </p:txBody>
      </p:sp>
      <p:sp>
        <p:nvSpPr>
          <p:cNvPr id="6" name="AutoShape 6"/>
          <p:cNvSpPr/>
          <p:nvPr/>
        </p:nvSpPr>
        <p:spPr>
          <a:xfrm>
            <a:off x="1028700" y="1552560"/>
            <a:ext cx="219024" cy="209643"/>
          </a:xfrm>
          <a:prstGeom prst="rect">
            <a:avLst/>
          </a:prstGeom>
          <a:solidFill>
            <a:srgbClr val="F4F8F3"/>
          </a:solidFill>
        </p:spPr>
      </p:sp>
      <p:sp>
        <p:nvSpPr>
          <p:cNvPr id="7" name="AutoShape 7"/>
          <p:cNvSpPr/>
          <p:nvPr/>
        </p:nvSpPr>
        <p:spPr>
          <a:xfrm>
            <a:off x="6856574" y="1542163"/>
            <a:ext cx="219024" cy="209643"/>
          </a:xfrm>
          <a:prstGeom prst="rect">
            <a:avLst/>
          </a:prstGeom>
          <a:solidFill>
            <a:srgbClr val="F4F8F3"/>
          </a:solidFill>
        </p:spPr>
      </p:sp>
      <p:sp>
        <p:nvSpPr>
          <p:cNvPr id="8" name="AutoShape 8"/>
          <p:cNvSpPr/>
          <p:nvPr/>
        </p:nvSpPr>
        <p:spPr>
          <a:xfrm>
            <a:off x="12684449" y="1542163"/>
            <a:ext cx="219024" cy="209643"/>
          </a:xfrm>
          <a:prstGeom prst="rect">
            <a:avLst/>
          </a:prstGeom>
          <a:solidFill>
            <a:srgbClr val="F4F8F3"/>
          </a:solidFill>
        </p:spPr>
      </p:sp>
      <p:sp>
        <p:nvSpPr>
          <p:cNvPr id="9" name="AutoShape 9"/>
          <p:cNvSpPr/>
          <p:nvPr/>
        </p:nvSpPr>
        <p:spPr>
          <a:xfrm rot="-5400000">
            <a:off x="-2853708" y="1136380"/>
            <a:ext cx="20651" cy="15201012"/>
          </a:xfrm>
          <a:prstGeom prst="rect">
            <a:avLst/>
          </a:prstGeom>
          <a:solidFill>
            <a:srgbClr val="628474"/>
          </a:solidFill>
        </p:spPr>
      </p:sp>
      <p:sp>
        <p:nvSpPr>
          <p:cNvPr id="10" name="TextBox 10"/>
          <p:cNvSpPr txBox="1"/>
          <p:nvPr/>
        </p:nvSpPr>
        <p:spPr>
          <a:xfrm>
            <a:off x="413176" y="1947488"/>
            <a:ext cx="5669138" cy="4616648"/>
          </a:xfrm>
          <a:prstGeom prst="rect">
            <a:avLst/>
          </a:prstGeom>
        </p:spPr>
        <p:txBody>
          <a:bodyPr lIns="0" tIns="0" rIns="0" bIns="0" rtlCol="0" anchor="t">
            <a:spAutoFit/>
          </a:bodyPr>
          <a:lstStyle/>
          <a:p>
            <a:pPr algn="l">
              <a:lnSpc>
                <a:spcPts val="4480"/>
              </a:lnSpc>
              <a:spcBef>
                <a:spcPct val="0"/>
              </a:spcBef>
            </a:pPr>
            <a:r>
              <a:rPr lang="en-US" sz="3199" b="1" dirty="0">
                <a:solidFill>
                  <a:srgbClr val="FFFFFF"/>
                </a:solidFill>
                <a:latin typeface="Playfair Display"/>
              </a:rPr>
              <a:t>"The degree to which </a:t>
            </a:r>
            <a:r>
              <a:rPr lang="en-US" sz="3199" b="1" i="1" dirty="0">
                <a:solidFill>
                  <a:srgbClr val="FFFFFF"/>
                </a:solidFill>
                <a:latin typeface="Playfair Display"/>
              </a:rPr>
              <a:t>individuals</a:t>
            </a:r>
            <a:r>
              <a:rPr lang="en-US" sz="3199" b="1" dirty="0">
                <a:solidFill>
                  <a:srgbClr val="FFFFFF"/>
                </a:solidFill>
                <a:latin typeface="Playfair Display"/>
              </a:rPr>
              <a:t> have the </a:t>
            </a:r>
          </a:p>
          <a:p>
            <a:pPr algn="l">
              <a:lnSpc>
                <a:spcPts val="4479"/>
              </a:lnSpc>
              <a:spcBef>
                <a:spcPct val="0"/>
              </a:spcBef>
            </a:pPr>
            <a:r>
              <a:rPr lang="en-US" sz="3199" b="1" dirty="0" smtClean="0">
                <a:solidFill>
                  <a:srgbClr val="FFFFFF"/>
                </a:solidFill>
                <a:latin typeface="Playfair Display"/>
              </a:rPr>
              <a:t>capacity </a:t>
            </a:r>
            <a:r>
              <a:rPr lang="en-US" sz="3199" b="1" dirty="0">
                <a:solidFill>
                  <a:srgbClr val="FFFFFF"/>
                </a:solidFill>
                <a:latin typeface="Playfair Display"/>
              </a:rPr>
              <a:t>to obtain, </a:t>
            </a:r>
            <a:endParaRPr lang="en-US" sz="3199" b="1" dirty="0" smtClean="0">
              <a:solidFill>
                <a:srgbClr val="FFFFFF"/>
              </a:solidFill>
              <a:latin typeface="Playfair Display"/>
            </a:endParaRPr>
          </a:p>
          <a:p>
            <a:pPr algn="l">
              <a:lnSpc>
                <a:spcPts val="4479"/>
              </a:lnSpc>
              <a:spcBef>
                <a:spcPct val="0"/>
              </a:spcBef>
            </a:pPr>
            <a:r>
              <a:rPr lang="en-US" sz="3199" b="1" dirty="0" smtClean="0">
                <a:solidFill>
                  <a:srgbClr val="FFFFFF"/>
                </a:solidFill>
                <a:latin typeface="Playfair Display"/>
              </a:rPr>
              <a:t>process, and understand </a:t>
            </a:r>
          </a:p>
          <a:p>
            <a:pPr algn="l">
              <a:lnSpc>
                <a:spcPts val="4479"/>
              </a:lnSpc>
              <a:spcBef>
                <a:spcPct val="0"/>
              </a:spcBef>
            </a:pPr>
            <a:r>
              <a:rPr lang="en-US" sz="3199" b="1" dirty="0" smtClean="0">
                <a:solidFill>
                  <a:srgbClr val="FFFFFF"/>
                </a:solidFill>
                <a:latin typeface="Playfair Display"/>
              </a:rPr>
              <a:t>basic </a:t>
            </a:r>
            <a:r>
              <a:rPr lang="en-US" sz="3199" b="1" dirty="0">
                <a:solidFill>
                  <a:srgbClr val="FFFFFF"/>
                </a:solidFill>
                <a:latin typeface="Playfair Display"/>
              </a:rPr>
              <a:t>health information </a:t>
            </a:r>
            <a:endParaRPr lang="en-US" sz="3199" b="1" dirty="0" smtClean="0">
              <a:solidFill>
                <a:srgbClr val="FFFFFF"/>
              </a:solidFill>
              <a:latin typeface="Playfair Display"/>
            </a:endParaRPr>
          </a:p>
          <a:p>
            <a:pPr algn="l">
              <a:lnSpc>
                <a:spcPts val="4479"/>
              </a:lnSpc>
              <a:spcBef>
                <a:spcPct val="0"/>
              </a:spcBef>
            </a:pPr>
            <a:r>
              <a:rPr lang="en-US" sz="3199" b="1" dirty="0" smtClean="0">
                <a:solidFill>
                  <a:srgbClr val="FFFFFF"/>
                </a:solidFill>
                <a:latin typeface="Playfair Display"/>
              </a:rPr>
              <a:t>and </a:t>
            </a:r>
            <a:r>
              <a:rPr lang="en-US" sz="3199" b="1" dirty="0">
                <a:solidFill>
                  <a:srgbClr val="FFFFFF"/>
                </a:solidFill>
                <a:latin typeface="Playfair Display"/>
              </a:rPr>
              <a:t>services needed </a:t>
            </a:r>
            <a:r>
              <a:rPr lang="en-US" sz="3199" b="1" dirty="0" smtClean="0">
                <a:solidFill>
                  <a:srgbClr val="FFFFFF"/>
                </a:solidFill>
                <a:latin typeface="Playfair Display"/>
              </a:rPr>
              <a:t>to</a:t>
            </a:r>
          </a:p>
          <a:p>
            <a:pPr algn="l">
              <a:lnSpc>
                <a:spcPts val="4479"/>
              </a:lnSpc>
              <a:spcBef>
                <a:spcPct val="0"/>
              </a:spcBef>
            </a:pPr>
            <a:r>
              <a:rPr lang="en-US" sz="3199" b="1" dirty="0" smtClean="0">
                <a:solidFill>
                  <a:srgbClr val="FFFFFF"/>
                </a:solidFill>
                <a:latin typeface="Playfair Display"/>
              </a:rPr>
              <a:t> </a:t>
            </a:r>
            <a:r>
              <a:rPr lang="en-US" sz="3199" b="1" dirty="0">
                <a:solidFill>
                  <a:srgbClr val="FFFFFF"/>
                </a:solidFill>
                <a:latin typeface="Playfair Display"/>
              </a:rPr>
              <a:t>make appropriate health decisions.”</a:t>
            </a:r>
          </a:p>
        </p:txBody>
      </p:sp>
      <p:sp>
        <p:nvSpPr>
          <p:cNvPr id="11" name="TextBox 11"/>
          <p:cNvSpPr txBox="1"/>
          <p:nvPr/>
        </p:nvSpPr>
        <p:spPr>
          <a:xfrm>
            <a:off x="-126133" y="6304318"/>
            <a:ext cx="5669138" cy="415290"/>
          </a:xfrm>
          <a:prstGeom prst="rect">
            <a:avLst/>
          </a:prstGeom>
        </p:spPr>
        <p:txBody>
          <a:bodyPr lIns="0" tIns="0" rIns="0" bIns="0" rtlCol="0" anchor="t">
            <a:spAutoFit/>
          </a:bodyPr>
          <a:lstStyle/>
          <a:p>
            <a:pPr algn="ctr">
              <a:lnSpc>
                <a:spcPts val="3359"/>
              </a:lnSpc>
              <a:spcBef>
                <a:spcPct val="0"/>
              </a:spcBef>
            </a:pPr>
            <a:r>
              <a:rPr lang="en-US" sz="2400" i="1" dirty="0">
                <a:solidFill>
                  <a:srgbClr val="FFFFFF"/>
                </a:solidFill>
                <a:latin typeface="Arimo"/>
              </a:rPr>
              <a:t>                            IOM 2004</a:t>
            </a:r>
          </a:p>
        </p:txBody>
      </p:sp>
      <p:sp>
        <p:nvSpPr>
          <p:cNvPr id="12" name="TextBox 12"/>
          <p:cNvSpPr txBox="1"/>
          <p:nvPr/>
        </p:nvSpPr>
        <p:spPr>
          <a:xfrm>
            <a:off x="6927713" y="6252444"/>
            <a:ext cx="5792849" cy="415290"/>
          </a:xfrm>
          <a:prstGeom prst="rect">
            <a:avLst/>
          </a:prstGeom>
        </p:spPr>
        <p:txBody>
          <a:bodyPr lIns="0" tIns="0" rIns="0" bIns="0" rtlCol="0" anchor="t">
            <a:spAutoFit/>
          </a:bodyPr>
          <a:lstStyle/>
          <a:p>
            <a:pPr algn="ctr">
              <a:lnSpc>
                <a:spcPts val="3359"/>
              </a:lnSpc>
              <a:spcBef>
                <a:spcPct val="0"/>
              </a:spcBef>
            </a:pPr>
            <a:r>
              <a:rPr lang="en-US" sz="2400" i="1">
                <a:solidFill>
                  <a:srgbClr val="FFFFFF"/>
                </a:solidFill>
                <a:latin typeface="Arimo"/>
              </a:rPr>
              <a:t>Plain Writing Act, ACA, 2010</a:t>
            </a:r>
          </a:p>
        </p:txBody>
      </p:sp>
      <p:sp>
        <p:nvSpPr>
          <p:cNvPr id="13" name="TextBox 13"/>
          <p:cNvSpPr txBox="1"/>
          <p:nvPr/>
        </p:nvSpPr>
        <p:spPr>
          <a:xfrm>
            <a:off x="12435682" y="1947488"/>
            <a:ext cx="5462113" cy="166179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Playfair Display"/>
              </a:rPr>
              <a:t>Health literacy applies to all individuals and to health systems</a:t>
            </a:r>
          </a:p>
        </p:txBody>
      </p:sp>
      <p:sp>
        <p:nvSpPr>
          <p:cNvPr id="14" name="TextBox 14"/>
          <p:cNvSpPr txBox="1"/>
          <p:nvPr/>
        </p:nvSpPr>
        <p:spPr>
          <a:xfrm>
            <a:off x="12684449" y="3883604"/>
            <a:ext cx="5432371" cy="897002"/>
          </a:xfrm>
          <a:prstGeom prst="rect">
            <a:avLst/>
          </a:prstGeom>
        </p:spPr>
        <p:txBody>
          <a:bodyPr lIns="0" tIns="0" rIns="0" bIns="0" rtlCol="0" anchor="t">
            <a:spAutoFit/>
          </a:bodyPr>
          <a:lstStyle/>
          <a:p>
            <a:pPr>
              <a:lnSpc>
                <a:spcPts val="3572"/>
              </a:lnSpc>
              <a:spcBef>
                <a:spcPct val="0"/>
              </a:spcBef>
            </a:pPr>
            <a:r>
              <a:rPr lang="en-US" sz="2551" i="1">
                <a:solidFill>
                  <a:srgbClr val="FFFFFF"/>
                </a:solidFill>
                <a:latin typeface="Arimo"/>
              </a:rPr>
              <a:t>Calgary Charter on Health Literacy,                                                                </a:t>
            </a:r>
          </a:p>
          <a:p>
            <a:pPr algn="r">
              <a:lnSpc>
                <a:spcPts val="3572"/>
              </a:lnSpc>
              <a:spcBef>
                <a:spcPct val="0"/>
              </a:spcBef>
            </a:pPr>
            <a:r>
              <a:rPr lang="en-US" sz="2551" i="1">
                <a:solidFill>
                  <a:srgbClr val="FFFFFF"/>
                </a:solidFill>
                <a:latin typeface="Arimo"/>
              </a:rPr>
              <a:t>2011</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3" name="AutoShape 3"/>
          <p:cNvSpPr/>
          <p:nvPr/>
        </p:nvSpPr>
        <p:spPr>
          <a:xfrm>
            <a:off x="1028700" y="-104863"/>
            <a:ext cx="20651" cy="9363163"/>
          </a:xfrm>
          <a:prstGeom prst="rect">
            <a:avLst/>
          </a:prstGeom>
          <a:solidFill>
            <a:srgbClr val="628474"/>
          </a:solidFill>
        </p:spPr>
      </p:sp>
      <p:sp>
        <p:nvSpPr>
          <p:cNvPr id="4" name="TextBox 4"/>
          <p:cNvSpPr txBox="1"/>
          <p:nvPr/>
        </p:nvSpPr>
        <p:spPr>
          <a:xfrm>
            <a:off x="1226812" y="4792956"/>
            <a:ext cx="4636972" cy="1949252"/>
          </a:xfrm>
          <a:prstGeom prst="rect">
            <a:avLst/>
          </a:prstGeom>
        </p:spPr>
        <p:txBody>
          <a:bodyPr lIns="0" tIns="0" rIns="0" bIns="0" rtlCol="0" anchor="t">
            <a:spAutoFit/>
          </a:bodyPr>
          <a:lstStyle/>
          <a:p>
            <a:pPr marL="528320" lvl="1" indent="-264160">
              <a:lnSpc>
                <a:spcPts val="3840"/>
              </a:lnSpc>
              <a:buFont typeface="Arial"/>
              <a:buChar char="•"/>
            </a:pPr>
            <a:r>
              <a:rPr lang="en-US" sz="3200" b="1" dirty="0">
                <a:solidFill>
                  <a:srgbClr val="628474"/>
                </a:solidFill>
                <a:latin typeface="Arimo" panose="020B0604020202020204" charset="0"/>
                <a:ea typeface="Arimo" panose="020B0604020202020204" charset="0"/>
                <a:cs typeface="Arimo" panose="020B0604020202020204" charset="0"/>
              </a:rPr>
              <a:t>Improve health literacy in communities across the state of Ohio.</a:t>
            </a:r>
          </a:p>
        </p:txBody>
      </p:sp>
      <p:sp>
        <p:nvSpPr>
          <p:cNvPr id="5" name="TextBox 5"/>
          <p:cNvSpPr txBox="1"/>
          <p:nvPr/>
        </p:nvSpPr>
        <p:spPr>
          <a:xfrm>
            <a:off x="6678195" y="4792956"/>
            <a:ext cx="4269571" cy="1949252"/>
          </a:xfrm>
          <a:prstGeom prst="rect">
            <a:avLst/>
          </a:prstGeom>
        </p:spPr>
        <p:txBody>
          <a:bodyPr lIns="0" tIns="0" rIns="0" bIns="0" rtlCol="0" anchor="t">
            <a:spAutoFit/>
          </a:bodyPr>
          <a:lstStyle/>
          <a:p>
            <a:pPr marL="528320" lvl="1" indent="-264160">
              <a:lnSpc>
                <a:spcPts val="3840"/>
              </a:lnSpc>
              <a:buFont typeface="Arial"/>
              <a:buChar char="•"/>
            </a:pPr>
            <a:r>
              <a:rPr lang="en-US" sz="3200" b="1" dirty="0">
                <a:solidFill>
                  <a:srgbClr val="628474"/>
                </a:solidFill>
                <a:latin typeface="Arimo" panose="020B0604020202020204" charset="0"/>
                <a:ea typeface="Arimo" panose="020B0604020202020204" charset="0"/>
                <a:cs typeface="Arimo" panose="020B0604020202020204" charset="0"/>
              </a:rPr>
              <a:t>Enhance health professionals’ health literacy competencies.</a:t>
            </a:r>
            <a:endParaRPr lang="en-US" sz="3200" b="1" i="0" dirty="0">
              <a:solidFill>
                <a:srgbClr val="628474"/>
              </a:solidFill>
              <a:latin typeface="Arimo" panose="020B0604020202020204" charset="0"/>
              <a:ea typeface="Arimo" panose="020B0604020202020204" charset="0"/>
              <a:cs typeface="Arimo" panose="020B0604020202020204" charset="0"/>
            </a:endParaRPr>
          </a:p>
        </p:txBody>
      </p:sp>
      <p:sp>
        <p:nvSpPr>
          <p:cNvPr id="6" name="TextBox 6"/>
          <p:cNvSpPr txBox="1"/>
          <p:nvPr/>
        </p:nvSpPr>
        <p:spPr>
          <a:xfrm>
            <a:off x="12228685" y="4792956"/>
            <a:ext cx="5319286" cy="1461939"/>
          </a:xfrm>
          <a:prstGeom prst="rect">
            <a:avLst/>
          </a:prstGeom>
        </p:spPr>
        <p:txBody>
          <a:bodyPr lIns="0" tIns="0" rIns="0" bIns="0" rtlCol="0" anchor="t">
            <a:spAutoFit/>
          </a:bodyPr>
          <a:lstStyle/>
          <a:p>
            <a:pPr marL="528320" lvl="1" indent="-264160">
              <a:lnSpc>
                <a:spcPts val="3840"/>
              </a:lnSpc>
              <a:buFont typeface="Arial"/>
              <a:buChar char="•"/>
            </a:pPr>
            <a:r>
              <a:rPr lang="en-US" sz="3200" b="1" dirty="0">
                <a:solidFill>
                  <a:srgbClr val="628474"/>
                </a:solidFill>
                <a:latin typeface="Arimo" panose="020B0604020202020204" charset="0"/>
                <a:ea typeface="Arimo" panose="020B0604020202020204" charset="0"/>
                <a:cs typeface="Arimo" panose="020B0604020202020204" charset="0"/>
              </a:rPr>
              <a:t>Promote and support health literacy in organizations.</a:t>
            </a:r>
            <a:endParaRPr lang="en-US" sz="3200" b="1" i="0" dirty="0">
              <a:solidFill>
                <a:srgbClr val="628474"/>
              </a:solidFill>
              <a:latin typeface="Arimo" panose="020B0604020202020204" charset="0"/>
              <a:ea typeface="Arimo" panose="020B0604020202020204" charset="0"/>
              <a:cs typeface="Arimo" panose="020B060402020202020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55" y="738833"/>
            <a:ext cx="7758730" cy="2133333"/>
          </a:xfrm>
          <a:prstGeom prst="rect">
            <a:avLst/>
          </a:prstGeom>
        </p:spPr>
      </p:pic>
      <p:sp>
        <p:nvSpPr>
          <p:cNvPr id="8" name="TextBox 7"/>
          <p:cNvSpPr txBox="1"/>
          <p:nvPr/>
        </p:nvSpPr>
        <p:spPr>
          <a:xfrm>
            <a:off x="1060290" y="3417062"/>
            <a:ext cx="12045285" cy="584775"/>
          </a:xfrm>
          <a:prstGeom prst="rect">
            <a:avLst/>
          </a:prstGeom>
          <a:noFill/>
        </p:spPr>
        <p:txBody>
          <a:bodyPr wrap="none" rtlCol="0">
            <a:spAutoFit/>
          </a:bodyPr>
          <a:lstStyle/>
          <a:p>
            <a:r>
              <a:rPr lang="en-US" sz="3200" b="1" dirty="0" smtClean="0">
                <a:solidFill>
                  <a:srgbClr val="628474"/>
                </a:solidFill>
                <a:latin typeface="Arimo" panose="020B0604020202020204" charset="0"/>
                <a:ea typeface="Arimo" panose="020B0604020202020204" charset="0"/>
                <a:cs typeface="Arimo" panose="020B0604020202020204" charset="0"/>
              </a:rPr>
              <a:t>Mission: Empower Ohioans to make informed health choices</a:t>
            </a:r>
            <a:endParaRPr lang="en-US" sz="3200" b="1" dirty="0">
              <a:solidFill>
                <a:srgbClr val="628474"/>
              </a:solidFill>
              <a:latin typeface="Arimo" panose="020B0604020202020204" charset="0"/>
              <a:ea typeface="Arimo" panose="020B0604020202020204" charset="0"/>
              <a:cs typeface="Arimo" panose="020B060402020202020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331575"/>
            <a:ext cx="8210643" cy="10950151"/>
          </a:xfrm>
          <a:prstGeom prst="rect">
            <a:avLst/>
          </a:prstGeom>
          <a:solidFill>
            <a:srgbClr val="628474"/>
          </a:solidFill>
        </p:spPr>
      </p:sp>
      <p:sp>
        <p:nvSpPr>
          <p:cNvPr id="3" name="TextBox 3"/>
          <p:cNvSpPr txBox="1"/>
          <p:nvPr/>
        </p:nvSpPr>
        <p:spPr>
          <a:xfrm>
            <a:off x="9633302" y="3404235"/>
            <a:ext cx="7862184" cy="1663148"/>
          </a:xfrm>
          <a:prstGeom prst="rect">
            <a:avLst/>
          </a:prstGeom>
        </p:spPr>
        <p:txBody>
          <a:bodyPr lIns="0" tIns="0" rIns="0" bIns="0" rtlCol="0" anchor="t">
            <a:spAutoFit/>
          </a:bodyPr>
          <a:lstStyle/>
          <a:p>
            <a:pPr marL="0" lvl="0" indent="0" algn="r">
              <a:lnSpc>
                <a:spcPts val="14400"/>
              </a:lnSpc>
              <a:spcBef>
                <a:spcPct val="0"/>
              </a:spcBef>
              <a:buFont typeface="Arial"/>
              <a:buChar char="•"/>
            </a:pPr>
            <a:r>
              <a:rPr lang="en-US" sz="9600" spc="96" dirty="0">
                <a:solidFill>
                  <a:srgbClr val="628474"/>
                </a:solidFill>
                <a:latin typeface="Playfair Display"/>
              </a:rPr>
              <a:t>Meet </a:t>
            </a:r>
            <a:r>
              <a:rPr lang="en-US" sz="9600" spc="96" dirty="0" smtClean="0">
                <a:solidFill>
                  <a:srgbClr val="628474"/>
                </a:solidFill>
                <a:latin typeface="Playfair Display"/>
              </a:rPr>
              <a:t>Sophie</a:t>
            </a:r>
            <a:endParaRPr lang="en-US" sz="9600" spc="96" dirty="0">
              <a:solidFill>
                <a:srgbClr val="628474"/>
              </a:solidFill>
              <a:latin typeface="Playfair Display"/>
            </a:endParaRPr>
          </a:p>
        </p:txBody>
      </p:sp>
      <p:sp>
        <p:nvSpPr>
          <p:cNvPr id="4" name="AutoShape 4"/>
          <p:cNvSpPr/>
          <p:nvPr/>
        </p:nvSpPr>
        <p:spPr>
          <a:xfrm rot="-5400000">
            <a:off x="13871934" y="-3138060"/>
            <a:ext cx="20651" cy="9476519"/>
          </a:xfrm>
          <a:prstGeom prst="rect">
            <a:avLst/>
          </a:prstGeom>
          <a:solidFill>
            <a:srgbClr val="628474"/>
          </a:solidFill>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556854"/>
            <a:ext cx="5105400" cy="6997017"/>
          </a:xfrm>
          <a:prstGeom prst="rect">
            <a:avLst/>
          </a:prstGeom>
        </p:spPr>
      </p:pic>
    </p:spTree>
    <p:extLst>
      <p:ext uri="{BB962C8B-B14F-4D97-AF65-F5344CB8AC3E}">
        <p14:creationId xmlns:p14="http://schemas.microsoft.com/office/powerpoint/2010/main" val="22927351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0"/>
            <a:ext cx="15392400" cy="10950151"/>
          </a:xfrm>
          <a:prstGeom prst="rect">
            <a:avLst/>
          </a:prstGeom>
          <a:solidFill>
            <a:srgbClr val="628474"/>
          </a:solidFill>
        </p:spPr>
      </p:sp>
      <p:sp>
        <p:nvSpPr>
          <p:cNvPr id="4" name="AutoShape 4"/>
          <p:cNvSpPr/>
          <p:nvPr/>
        </p:nvSpPr>
        <p:spPr>
          <a:xfrm rot="-5400000">
            <a:off x="13871934" y="-3138060"/>
            <a:ext cx="20651" cy="9476519"/>
          </a:xfrm>
          <a:prstGeom prst="rect">
            <a:avLst/>
          </a:prstGeom>
          <a:solidFill>
            <a:srgbClr val="628474"/>
          </a:solidFill>
        </p:spPr>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57400" y="1217106"/>
            <a:ext cx="11277600" cy="8458200"/>
          </a:xfrm>
          <a:prstGeom prst="rect">
            <a:avLst/>
          </a:prstGeom>
        </p:spPr>
      </p:pic>
    </p:spTree>
    <p:extLst>
      <p:ext uri="{BB962C8B-B14F-4D97-AF65-F5344CB8AC3E}">
        <p14:creationId xmlns:p14="http://schemas.microsoft.com/office/powerpoint/2010/main" val="5865226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0" y="-331575"/>
            <a:ext cx="15392400" cy="10950151"/>
          </a:xfrm>
          <a:prstGeom prst="rect">
            <a:avLst/>
          </a:prstGeom>
          <a:solidFill>
            <a:srgbClr val="628474"/>
          </a:solidFill>
        </p:spPr>
      </p:sp>
      <p:sp>
        <p:nvSpPr>
          <p:cNvPr id="4" name="AutoShape 4"/>
          <p:cNvSpPr/>
          <p:nvPr/>
        </p:nvSpPr>
        <p:spPr>
          <a:xfrm rot="-5400000">
            <a:off x="13871934" y="-3138060"/>
            <a:ext cx="20651" cy="9476519"/>
          </a:xfrm>
          <a:prstGeom prst="rect">
            <a:avLst/>
          </a:prstGeom>
          <a:solidFill>
            <a:srgbClr val="628474"/>
          </a:solidFill>
        </p:spPr>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628650"/>
            <a:ext cx="11963400" cy="8972550"/>
          </a:xfrm>
          <a:prstGeom prst="rect">
            <a:avLst/>
          </a:prstGeom>
        </p:spPr>
      </p:pic>
    </p:spTree>
    <p:extLst>
      <p:ext uri="{BB962C8B-B14F-4D97-AF65-F5344CB8AC3E}">
        <p14:creationId xmlns:p14="http://schemas.microsoft.com/office/powerpoint/2010/main" val="2742000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6400" y="1485900"/>
            <a:ext cx="8511159" cy="6781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1042887"/>
            <a:ext cx="6172200" cy="821541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16636451" y="-1983719"/>
            <a:ext cx="20651" cy="4715555"/>
          </a:xfrm>
          <a:prstGeom prst="rect">
            <a:avLst/>
          </a:prstGeom>
          <a:solidFill>
            <a:srgbClr val="628474"/>
          </a:solidFill>
        </p:spPr>
      </p:sp>
      <p:grpSp>
        <p:nvGrpSpPr>
          <p:cNvPr id="3" name="Group 3"/>
          <p:cNvGrpSpPr/>
          <p:nvPr/>
        </p:nvGrpSpPr>
        <p:grpSpPr>
          <a:xfrm>
            <a:off x="1028700" y="1028700"/>
            <a:ext cx="12209631" cy="6133704"/>
            <a:chOff x="0" y="0"/>
            <a:chExt cx="16279508" cy="8178272"/>
          </a:xfrm>
        </p:grpSpPr>
        <p:sp>
          <p:nvSpPr>
            <p:cNvPr id="4" name="TextBox 4"/>
            <p:cNvSpPr txBox="1"/>
            <p:nvPr/>
          </p:nvSpPr>
          <p:spPr>
            <a:xfrm>
              <a:off x="0" y="0"/>
              <a:ext cx="16279508" cy="6781800"/>
            </a:xfrm>
            <a:prstGeom prst="rect">
              <a:avLst/>
            </a:prstGeom>
          </p:spPr>
          <p:txBody>
            <a:bodyPr lIns="0" tIns="0" rIns="0" bIns="0" rtlCol="0" anchor="t">
              <a:spAutoFit/>
            </a:bodyPr>
            <a:lstStyle/>
            <a:p>
              <a:pPr>
                <a:lnSpc>
                  <a:spcPts val="6720"/>
                </a:lnSpc>
              </a:pPr>
              <a:r>
                <a:rPr lang="en-US" sz="5600" b="0" i="0" spc="56">
                  <a:solidFill>
                    <a:srgbClr val="628474"/>
                  </a:solidFill>
                  <a:latin typeface="Playfair Display"/>
                </a:rPr>
                <a:t>“Health literacy occurs when a society provides accurate health information and services that people can easily find, understand, and use to inform their decisions and actions.”</a:t>
              </a:r>
            </a:p>
          </p:txBody>
        </p:sp>
        <p:sp>
          <p:nvSpPr>
            <p:cNvPr id="5" name="TextBox 5"/>
            <p:cNvSpPr txBox="1"/>
            <p:nvPr/>
          </p:nvSpPr>
          <p:spPr>
            <a:xfrm>
              <a:off x="0" y="7505384"/>
              <a:ext cx="15126113" cy="672888"/>
            </a:xfrm>
            <a:prstGeom prst="rect">
              <a:avLst/>
            </a:prstGeom>
          </p:spPr>
          <p:txBody>
            <a:bodyPr lIns="0" tIns="0" rIns="0" bIns="0" rtlCol="0" anchor="t">
              <a:spAutoFit/>
            </a:bodyPr>
            <a:lstStyle/>
            <a:p>
              <a:pPr algn="r">
                <a:lnSpc>
                  <a:spcPts val="4160"/>
                </a:lnSpc>
              </a:pPr>
              <a:r>
                <a:rPr lang="en-US" sz="3200" b="0" i="0" spc="480">
                  <a:solidFill>
                    <a:srgbClr val="628474"/>
                  </a:solidFill>
                  <a:latin typeface="Montserrat Light"/>
                </a:rPr>
                <a:t>HHS 2019</a:t>
              </a:r>
            </a:p>
          </p:txBody>
        </p:sp>
      </p:grpSp>
      <p:sp>
        <p:nvSpPr>
          <p:cNvPr id="6" name="TextBox 6"/>
          <p:cNvSpPr txBox="1"/>
          <p:nvPr/>
        </p:nvSpPr>
        <p:spPr>
          <a:xfrm rot="5400000">
            <a:off x="12670803" y="4898782"/>
            <a:ext cx="7972597" cy="723900"/>
          </a:xfrm>
          <a:prstGeom prst="rect">
            <a:avLst/>
          </a:prstGeom>
        </p:spPr>
        <p:txBody>
          <a:bodyPr lIns="0" tIns="0" rIns="0" bIns="0" rtlCol="0" anchor="t">
            <a:spAutoFit/>
          </a:bodyPr>
          <a:lstStyle/>
          <a:p>
            <a:pPr algn="r">
              <a:lnSpc>
                <a:spcPts val="5759"/>
              </a:lnSpc>
            </a:pPr>
            <a:r>
              <a:rPr lang="en-US" sz="4800" b="1" i="0">
                <a:solidFill>
                  <a:srgbClr val="628474"/>
                </a:solidFill>
                <a:latin typeface="Montserrat Classic"/>
              </a:rPr>
              <a:t> Healthy People 2030</a:t>
            </a:r>
          </a:p>
        </p:txBody>
      </p:sp>
      <p:sp>
        <p:nvSpPr>
          <p:cNvPr id="7" name="AutoShape 7"/>
          <p:cNvSpPr/>
          <p:nvPr/>
        </p:nvSpPr>
        <p:spPr>
          <a:xfrm>
            <a:off x="1028700" y="9247031"/>
            <a:ext cx="13169980" cy="16349"/>
          </a:xfrm>
          <a:prstGeom prst="rect">
            <a:avLst/>
          </a:prstGeom>
          <a:solidFill>
            <a:srgbClr val="628474"/>
          </a:solid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rot="-5400000">
            <a:off x="2118689" y="-2539131"/>
            <a:ext cx="20651" cy="8342956"/>
          </a:xfrm>
          <a:prstGeom prst="rect">
            <a:avLst/>
          </a:prstGeom>
          <a:solidFill>
            <a:srgbClr val="F4F8F3"/>
          </a:solidFill>
        </p:spPr>
      </p:sp>
      <p:sp>
        <p:nvSpPr>
          <p:cNvPr id="3" name="TextBox 3"/>
          <p:cNvSpPr txBox="1"/>
          <p:nvPr/>
        </p:nvSpPr>
        <p:spPr>
          <a:xfrm>
            <a:off x="6676566" y="1157049"/>
            <a:ext cx="10582734" cy="931545"/>
          </a:xfrm>
          <a:prstGeom prst="rect">
            <a:avLst/>
          </a:prstGeom>
        </p:spPr>
        <p:txBody>
          <a:bodyPr lIns="0" tIns="0" rIns="0" bIns="0" rtlCol="0" anchor="t">
            <a:spAutoFit/>
          </a:bodyPr>
          <a:lstStyle/>
          <a:p>
            <a:pPr algn="r">
              <a:lnSpc>
                <a:spcPts val="7440"/>
              </a:lnSpc>
            </a:pPr>
            <a:r>
              <a:rPr lang="en-US" sz="6000" b="1" i="0" spc="420" dirty="0">
                <a:solidFill>
                  <a:srgbClr val="F4F8F3"/>
                </a:solidFill>
                <a:latin typeface="Abril Fatface"/>
              </a:rPr>
              <a:t>CURRENT SKILL LEVELS</a:t>
            </a:r>
          </a:p>
        </p:txBody>
      </p:sp>
      <p:sp>
        <p:nvSpPr>
          <p:cNvPr id="4" name="AutoShape 4"/>
          <p:cNvSpPr/>
          <p:nvPr/>
        </p:nvSpPr>
        <p:spPr>
          <a:xfrm>
            <a:off x="11967933" y="2955442"/>
            <a:ext cx="5036667" cy="5905796"/>
          </a:xfrm>
          <a:prstGeom prst="rect">
            <a:avLst/>
          </a:prstGeom>
          <a:solidFill>
            <a:srgbClr val="F4F8F3"/>
          </a:solidFill>
        </p:spPr>
      </p:sp>
      <p:sp>
        <p:nvSpPr>
          <p:cNvPr id="5" name="AutoShape 5"/>
          <p:cNvSpPr/>
          <p:nvPr/>
        </p:nvSpPr>
        <p:spPr>
          <a:xfrm>
            <a:off x="779816" y="2955442"/>
            <a:ext cx="5036667" cy="5905796"/>
          </a:xfrm>
          <a:prstGeom prst="rect">
            <a:avLst/>
          </a:prstGeom>
          <a:solidFill>
            <a:srgbClr val="F4F8F3"/>
          </a:solidFill>
        </p:spPr>
      </p:sp>
      <p:sp>
        <p:nvSpPr>
          <p:cNvPr id="6" name="AutoShape 6"/>
          <p:cNvSpPr/>
          <p:nvPr/>
        </p:nvSpPr>
        <p:spPr>
          <a:xfrm>
            <a:off x="6468209" y="2955442"/>
            <a:ext cx="5036667" cy="5905796"/>
          </a:xfrm>
          <a:prstGeom prst="rect">
            <a:avLst/>
          </a:prstGeom>
          <a:solidFill>
            <a:srgbClr val="F4F8F3"/>
          </a:solidFill>
        </p:spPr>
      </p:sp>
      <p:sp>
        <p:nvSpPr>
          <p:cNvPr id="7" name="TextBox 7"/>
          <p:cNvSpPr txBox="1"/>
          <p:nvPr/>
        </p:nvSpPr>
        <p:spPr>
          <a:xfrm>
            <a:off x="954262" y="3434514"/>
            <a:ext cx="4687774" cy="3477806"/>
          </a:xfrm>
          <a:prstGeom prst="rect">
            <a:avLst/>
          </a:prstGeom>
        </p:spPr>
        <p:txBody>
          <a:bodyPr lIns="0" tIns="0" rIns="0" bIns="0" rtlCol="0" anchor="t">
            <a:spAutoFit/>
          </a:bodyPr>
          <a:lstStyle/>
          <a:p>
            <a:pPr marL="530534" lvl="1" indent="-265267">
              <a:lnSpc>
                <a:spcPts val="3438"/>
              </a:lnSpc>
              <a:buFont typeface="Arial"/>
              <a:buChar char="•"/>
            </a:pPr>
            <a:r>
              <a:rPr lang="en-US" sz="3213" b="1" spc="80">
                <a:solidFill>
                  <a:srgbClr val="628474"/>
                </a:solidFill>
                <a:latin typeface="Arimo"/>
              </a:rPr>
              <a:t>Average American reads at the 8th </a:t>
            </a:r>
          </a:p>
          <a:p>
            <a:pPr algn="l">
              <a:lnSpc>
                <a:spcPts val="3438"/>
              </a:lnSpc>
            </a:pPr>
            <a:r>
              <a:rPr lang="en-US" sz="3213" b="1" spc="80">
                <a:solidFill>
                  <a:srgbClr val="628474"/>
                </a:solidFill>
                <a:latin typeface="Arimo"/>
              </a:rPr>
              <a:t>    grade level</a:t>
            </a:r>
          </a:p>
          <a:p>
            <a:pPr algn="l">
              <a:lnSpc>
                <a:spcPts val="3438"/>
              </a:lnSpc>
            </a:pPr>
            <a:endParaRPr lang="en-US" sz="3213" b="1" spc="80">
              <a:solidFill>
                <a:srgbClr val="628474"/>
              </a:solidFill>
              <a:latin typeface="Arimo"/>
            </a:endParaRPr>
          </a:p>
          <a:p>
            <a:pPr marL="530535" lvl="1" indent="-265267" algn="l">
              <a:lnSpc>
                <a:spcPts val="3438"/>
              </a:lnSpc>
              <a:buFont typeface="Arial"/>
              <a:buChar char="•"/>
            </a:pPr>
            <a:r>
              <a:rPr lang="en-US" sz="3213" b="1" spc="80">
                <a:solidFill>
                  <a:srgbClr val="628474"/>
                </a:solidFill>
                <a:latin typeface="Arimo"/>
              </a:rPr>
              <a:t>One out of five read below grade level five. </a:t>
            </a:r>
          </a:p>
          <a:p>
            <a:pPr algn="ctr">
              <a:lnSpc>
                <a:spcPts val="3438"/>
              </a:lnSpc>
            </a:pPr>
            <a:r>
              <a:rPr lang="en-US" sz="3213" b="1" spc="80">
                <a:solidFill>
                  <a:srgbClr val="628474"/>
                </a:solidFill>
                <a:latin typeface="Arimo"/>
              </a:rPr>
              <a:t>       </a:t>
            </a:r>
          </a:p>
        </p:txBody>
      </p:sp>
      <p:sp>
        <p:nvSpPr>
          <p:cNvPr id="8" name="TextBox 8"/>
          <p:cNvSpPr txBox="1"/>
          <p:nvPr/>
        </p:nvSpPr>
        <p:spPr>
          <a:xfrm>
            <a:off x="6892848" y="3163550"/>
            <a:ext cx="4187389" cy="5071478"/>
          </a:xfrm>
          <a:prstGeom prst="rect">
            <a:avLst/>
          </a:prstGeom>
        </p:spPr>
        <p:txBody>
          <a:bodyPr lIns="0" tIns="0" rIns="0" bIns="0" rtlCol="0" anchor="t">
            <a:spAutoFit/>
          </a:bodyPr>
          <a:lstStyle/>
          <a:p>
            <a:pPr marL="528320" lvl="1" indent="-264160" algn="l">
              <a:lnSpc>
                <a:spcPts val="4479"/>
              </a:lnSpc>
              <a:spcBef>
                <a:spcPct val="0"/>
              </a:spcBef>
              <a:buFont typeface="Arial"/>
              <a:buChar char="•"/>
            </a:pPr>
            <a:r>
              <a:rPr lang="en-US" sz="3199" b="1">
                <a:solidFill>
                  <a:srgbClr val="628474"/>
                </a:solidFill>
                <a:latin typeface="Arimo"/>
              </a:rPr>
              <a:t>66% of Cleveland residents are functionally illiterate</a:t>
            </a:r>
            <a:r>
              <a:rPr lang="en-US" sz="3199" b="1">
                <a:solidFill>
                  <a:srgbClr val="628474"/>
                </a:solidFill>
                <a:latin typeface="Abril Fatface"/>
              </a:rPr>
              <a:t> </a:t>
            </a:r>
          </a:p>
          <a:p>
            <a:pPr marL="528320" lvl="1" indent="-264160">
              <a:lnSpc>
                <a:spcPts val="4479"/>
              </a:lnSpc>
              <a:buFont typeface="Arial"/>
              <a:buChar char="•"/>
            </a:pPr>
            <a:r>
              <a:rPr lang="en-US" sz="3199" b="1">
                <a:solidFill>
                  <a:srgbClr val="628474"/>
                </a:solidFill>
                <a:latin typeface="Arimo"/>
              </a:rPr>
              <a:t>Some Cleveland neighborhoods have an illiteracy rate as high as 95%</a:t>
            </a:r>
          </a:p>
        </p:txBody>
      </p:sp>
      <p:sp>
        <p:nvSpPr>
          <p:cNvPr id="9" name="TextBox 9"/>
          <p:cNvSpPr txBox="1"/>
          <p:nvPr/>
        </p:nvSpPr>
        <p:spPr>
          <a:xfrm>
            <a:off x="6468209" y="8353592"/>
            <a:ext cx="5036667" cy="405765"/>
          </a:xfrm>
          <a:prstGeom prst="rect">
            <a:avLst/>
          </a:prstGeom>
        </p:spPr>
        <p:txBody>
          <a:bodyPr lIns="0" tIns="0" rIns="0" bIns="0" rtlCol="0" anchor="t">
            <a:spAutoFit/>
          </a:bodyPr>
          <a:lstStyle/>
          <a:p>
            <a:pPr algn="r">
              <a:lnSpc>
                <a:spcPts val="3359"/>
              </a:lnSpc>
              <a:spcBef>
                <a:spcPct val="0"/>
              </a:spcBef>
            </a:pPr>
            <a:r>
              <a:rPr lang="en-US" sz="2400">
                <a:solidFill>
                  <a:srgbClr val="628474"/>
                </a:solidFill>
                <a:latin typeface="Trocchi"/>
              </a:rPr>
              <a:t>Seeds of Literacy, 2019</a:t>
            </a:r>
          </a:p>
        </p:txBody>
      </p:sp>
      <p:sp>
        <p:nvSpPr>
          <p:cNvPr id="10" name="TextBox 10"/>
          <p:cNvSpPr txBox="1"/>
          <p:nvPr/>
        </p:nvSpPr>
        <p:spPr>
          <a:xfrm>
            <a:off x="954262" y="7079933"/>
            <a:ext cx="4687774" cy="824865"/>
          </a:xfrm>
          <a:prstGeom prst="rect">
            <a:avLst/>
          </a:prstGeom>
        </p:spPr>
        <p:txBody>
          <a:bodyPr lIns="0" tIns="0" rIns="0" bIns="0" rtlCol="0" anchor="t">
            <a:spAutoFit/>
          </a:bodyPr>
          <a:lstStyle/>
          <a:p>
            <a:pPr algn="r">
              <a:lnSpc>
                <a:spcPts val="3359"/>
              </a:lnSpc>
              <a:spcBef>
                <a:spcPct val="0"/>
              </a:spcBef>
            </a:pPr>
            <a:r>
              <a:rPr lang="en-US" sz="2400">
                <a:solidFill>
                  <a:srgbClr val="628474"/>
                </a:solidFill>
                <a:latin typeface="Trocchi"/>
              </a:rPr>
              <a:t>US Department of Education, 2003</a:t>
            </a:r>
          </a:p>
        </p:txBody>
      </p:sp>
      <p:sp>
        <p:nvSpPr>
          <p:cNvPr id="11" name="TextBox 11"/>
          <p:cNvSpPr txBox="1"/>
          <p:nvPr/>
        </p:nvSpPr>
        <p:spPr>
          <a:xfrm>
            <a:off x="12440304" y="3163550"/>
            <a:ext cx="4091923" cy="3376295"/>
          </a:xfrm>
          <a:prstGeom prst="rect">
            <a:avLst/>
          </a:prstGeom>
        </p:spPr>
        <p:txBody>
          <a:bodyPr lIns="0" tIns="0" rIns="0" bIns="0" rtlCol="0" anchor="t">
            <a:spAutoFit/>
          </a:bodyPr>
          <a:lstStyle/>
          <a:p>
            <a:pPr marL="528320" lvl="1" indent="-264160">
              <a:lnSpc>
                <a:spcPts val="4480"/>
              </a:lnSpc>
              <a:buFont typeface="Arial"/>
              <a:buChar char="•"/>
            </a:pPr>
            <a:r>
              <a:rPr lang="en-US" sz="3200" b="1">
                <a:solidFill>
                  <a:srgbClr val="628474"/>
                </a:solidFill>
                <a:latin typeface="Arimo"/>
              </a:rPr>
              <a:t>20 percent of the population in 14 Ohio counties is operating at the lowest level of literacy</a:t>
            </a:r>
          </a:p>
        </p:txBody>
      </p:sp>
      <p:sp>
        <p:nvSpPr>
          <p:cNvPr id="12" name="TextBox 12"/>
          <p:cNvSpPr txBox="1"/>
          <p:nvPr/>
        </p:nvSpPr>
        <p:spPr>
          <a:xfrm>
            <a:off x="11495561" y="7079933"/>
            <a:ext cx="5036667" cy="824865"/>
          </a:xfrm>
          <a:prstGeom prst="rect">
            <a:avLst/>
          </a:prstGeom>
        </p:spPr>
        <p:txBody>
          <a:bodyPr lIns="0" tIns="0" rIns="0" bIns="0" rtlCol="0" anchor="t">
            <a:spAutoFit/>
          </a:bodyPr>
          <a:lstStyle/>
          <a:p>
            <a:pPr algn="r">
              <a:lnSpc>
                <a:spcPts val="3359"/>
              </a:lnSpc>
              <a:spcBef>
                <a:spcPct val="0"/>
              </a:spcBef>
            </a:pPr>
            <a:r>
              <a:rPr lang="en-US" sz="2400">
                <a:solidFill>
                  <a:srgbClr val="628474"/>
                </a:solidFill>
                <a:latin typeface="Trocchi"/>
              </a:rPr>
              <a:t>National Institutes</a:t>
            </a:r>
          </a:p>
          <a:p>
            <a:pPr algn="r">
              <a:lnSpc>
                <a:spcPts val="3359"/>
              </a:lnSpc>
              <a:spcBef>
                <a:spcPct val="0"/>
              </a:spcBef>
            </a:pPr>
            <a:r>
              <a:rPr lang="en-US" sz="2400">
                <a:solidFill>
                  <a:srgbClr val="628474"/>
                </a:solidFill>
                <a:latin typeface="Trocchi"/>
              </a:rPr>
              <a:t> of Literacy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3200400" y="1008854"/>
            <a:ext cx="14161848" cy="9278146"/>
          </a:xfrm>
          <a:prstGeom prst="rect">
            <a:avLst/>
          </a:prstGeom>
          <a:solidFill>
            <a:srgbClr val="628474"/>
          </a:solidFill>
        </p:spPr>
      </p:sp>
      <p:sp>
        <p:nvSpPr>
          <p:cNvPr id="3" name="TextBox 3"/>
          <p:cNvSpPr txBox="1"/>
          <p:nvPr/>
        </p:nvSpPr>
        <p:spPr>
          <a:xfrm rot="-5400000">
            <a:off x="-1753044" y="4781550"/>
            <a:ext cx="6839034" cy="723900"/>
          </a:xfrm>
          <a:prstGeom prst="rect">
            <a:avLst/>
          </a:prstGeom>
        </p:spPr>
        <p:txBody>
          <a:bodyPr lIns="0" tIns="0" rIns="0" bIns="0" rtlCol="0" anchor="t">
            <a:spAutoFit/>
          </a:bodyPr>
          <a:lstStyle/>
          <a:p>
            <a:pPr algn="r">
              <a:lnSpc>
                <a:spcPts val="5759"/>
              </a:lnSpc>
            </a:pPr>
            <a:r>
              <a:rPr lang="en-US" sz="4800" b="0" i="0">
                <a:solidFill>
                  <a:srgbClr val="628474"/>
                </a:solidFill>
                <a:latin typeface="Playfair Display"/>
              </a:rPr>
              <a:t>Scope of the Problem</a:t>
            </a:r>
          </a:p>
        </p:txBody>
      </p:sp>
      <p:sp>
        <p:nvSpPr>
          <p:cNvPr id="4" name="TextBox 4"/>
          <p:cNvSpPr txBox="1"/>
          <p:nvPr/>
        </p:nvSpPr>
        <p:spPr>
          <a:xfrm>
            <a:off x="4082974" y="1633124"/>
            <a:ext cx="13593587" cy="2890553"/>
          </a:xfrm>
          <a:prstGeom prst="rect">
            <a:avLst/>
          </a:prstGeom>
        </p:spPr>
        <p:txBody>
          <a:bodyPr lIns="0" tIns="0" rIns="0" bIns="0" rtlCol="0" anchor="t">
            <a:spAutoFit/>
          </a:bodyPr>
          <a:lstStyle/>
          <a:p>
            <a:pPr>
              <a:lnSpc>
                <a:spcPts val="6607"/>
              </a:lnSpc>
            </a:pPr>
            <a:r>
              <a:rPr lang="en-US" sz="5506" b="0" i="0" spc="220" dirty="0">
                <a:solidFill>
                  <a:srgbClr val="F4F8F3"/>
                </a:solidFill>
                <a:latin typeface="Playfair Display"/>
              </a:rPr>
              <a:t>       </a:t>
            </a:r>
            <a:r>
              <a:rPr lang="en-US" sz="5506" b="1" i="0" spc="220" dirty="0" smtClean="0">
                <a:solidFill>
                  <a:srgbClr val="F4F8F3"/>
                </a:solidFill>
                <a:latin typeface="Abril Fatface" panose="020B0604020202020204" charset="0"/>
              </a:rPr>
              <a:t>Real Life Examples</a:t>
            </a:r>
            <a:endParaRPr lang="en-US" sz="5506" b="1" i="0" spc="220" dirty="0">
              <a:solidFill>
                <a:srgbClr val="F4F8F3"/>
              </a:solidFill>
              <a:latin typeface="Abril Fatface" panose="020B0604020202020204" charset="0"/>
            </a:endParaRPr>
          </a:p>
          <a:p>
            <a:pPr>
              <a:lnSpc>
                <a:spcPts val="6607"/>
              </a:lnSpc>
            </a:pPr>
            <a:r>
              <a:rPr lang="en-US" sz="5506" b="0" i="0" spc="220" dirty="0">
                <a:solidFill>
                  <a:srgbClr val="F4F8F3"/>
                </a:solidFill>
                <a:latin typeface="Playfair Display"/>
              </a:rPr>
              <a:t>                     </a:t>
            </a:r>
          </a:p>
          <a:p>
            <a:pPr>
              <a:lnSpc>
                <a:spcPts val="2879"/>
              </a:lnSpc>
            </a:pPr>
            <a:r>
              <a:rPr lang="en-US" sz="2400" b="0" i="0" spc="96" dirty="0">
                <a:solidFill>
                  <a:srgbClr val="F4F8F3"/>
                </a:solidFill>
                <a:latin typeface="Playfair Display"/>
              </a:rPr>
              <a:t>                         </a:t>
            </a:r>
          </a:p>
          <a:p>
            <a:pPr>
              <a:lnSpc>
                <a:spcPts val="6607"/>
              </a:lnSpc>
            </a:pPr>
            <a:endParaRPr lang="en-US" sz="2400" b="0" i="0" spc="96" dirty="0">
              <a:solidFill>
                <a:srgbClr val="F4F8F3"/>
              </a:solidFill>
              <a:latin typeface="Playfair Display"/>
            </a:endParaRPr>
          </a:p>
        </p:txBody>
      </p:sp>
      <p:sp>
        <p:nvSpPr>
          <p:cNvPr id="6" name="TextBox 5"/>
          <p:cNvSpPr txBox="1"/>
          <p:nvPr/>
        </p:nvSpPr>
        <p:spPr>
          <a:xfrm>
            <a:off x="5518824" y="5063152"/>
            <a:ext cx="9525000" cy="584775"/>
          </a:xfrm>
          <a:prstGeom prst="rect">
            <a:avLst/>
          </a:prstGeom>
          <a:noFill/>
        </p:spPr>
        <p:txBody>
          <a:bodyPr wrap="square" rtlCol="0">
            <a:spAutoFit/>
          </a:bodyPr>
          <a:lstStyle/>
          <a:p>
            <a:r>
              <a:rPr lang="en-US" sz="3200" u="sng" dirty="0">
                <a:hlinkClick r:id="rId2"/>
              </a:rPr>
              <a:t>https://www.youtube.com/watch?v=ubPkdpGHWAQ</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2828</TotalTime>
  <Words>1909</Words>
  <Application>Microsoft Office PowerPoint</Application>
  <PresentationFormat>Custom</PresentationFormat>
  <Paragraphs>386</Paragraphs>
  <Slides>64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Calibri</vt:lpstr>
      <vt:lpstr>Montserrat Classic</vt:lpstr>
      <vt:lpstr>Playfair Display</vt:lpstr>
      <vt:lpstr>Montserrat Light</vt:lpstr>
      <vt:lpstr>Arimo</vt:lpstr>
      <vt:lpstr>Arial</vt:lpstr>
      <vt:lpstr>Trocchi</vt:lpstr>
      <vt:lpstr>Abril Fatface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Copy of Copy of Teeny Tiny Planters</dc:title>
  <dc:creator>Komondor, Karen M.</dc:creator>
  <cp:lastModifiedBy>Komondor, Karen M.</cp:lastModifiedBy>
  <cp:revision>29</cp:revision>
  <dcterms:created xsi:type="dcterms:W3CDTF">2006-08-16T00:00:00Z</dcterms:created>
  <dcterms:modified xsi:type="dcterms:W3CDTF">2019-10-04T23:29:16Z</dcterms:modified>
  <dc:identifier>DADmB2GEwIQ</dc:identifier>
</cp:coreProperties>
</file>