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1" r:id="rId5"/>
    <p:sldId id="262" r:id="rId6"/>
    <p:sldId id="283" r:id="rId7"/>
    <p:sldId id="264" r:id="rId8"/>
    <p:sldId id="266" r:id="rId9"/>
    <p:sldId id="265" r:id="rId10"/>
    <p:sldId id="267" r:id="rId11"/>
    <p:sldId id="274" r:id="rId12"/>
    <p:sldId id="263" r:id="rId13"/>
    <p:sldId id="285" r:id="rId14"/>
    <p:sldId id="286" r:id="rId15"/>
    <p:sldId id="276" r:id="rId16"/>
    <p:sldId id="275" r:id="rId17"/>
    <p:sldId id="277" r:id="rId18"/>
    <p:sldId id="268" r:id="rId19"/>
    <p:sldId id="273" r:id="rId20"/>
    <p:sldId id="270" r:id="rId21"/>
    <p:sldId id="271" r:id="rId22"/>
    <p:sldId id="272" r:id="rId23"/>
    <p:sldId id="287" r:id="rId24"/>
    <p:sldId id="288" r:id="rId25"/>
    <p:sldId id="284" r:id="rId26"/>
    <p:sldId id="281" r:id="rId27"/>
    <p:sldId id="278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55930" autoAdjust="0"/>
  </p:normalViewPr>
  <p:slideViewPr>
    <p:cSldViewPr snapToObjects="1">
      <p:cViewPr varScale="1">
        <p:scale>
          <a:sx n="35" d="100"/>
          <a:sy n="35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FCF24-B346-DD49-B428-0977B44E2B59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D8A7C0-6632-6F4E-8AFF-5BE11D7E85DB}">
      <dgm:prSet phldrT="[Text]"/>
      <dgm:spPr/>
      <dgm:t>
        <a:bodyPr/>
        <a:lstStyle/>
        <a:p>
          <a:r>
            <a:rPr lang="en-US" dirty="0" smtClean="0"/>
            <a:t>Simulation</a:t>
          </a:r>
          <a:endParaRPr lang="en-US" dirty="0"/>
        </a:p>
      </dgm:t>
    </dgm:pt>
    <dgm:pt modelId="{FECC10A4-C89A-7F41-870E-A0E814896634}" type="parTrans" cxnId="{EEC5BD98-D514-8C4F-A08B-4D6BFA97DBCB}">
      <dgm:prSet/>
      <dgm:spPr/>
      <dgm:t>
        <a:bodyPr/>
        <a:lstStyle/>
        <a:p>
          <a:endParaRPr lang="en-US"/>
        </a:p>
      </dgm:t>
    </dgm:pt>
    <dgm:pt modelId="{2C71C8BF-E556-A94E-A5D2-D1E6F6E4A0A1}" type="sibTrans" cxnId="{EEC5BD98-D514-8C4F-A08B-4D6BFA97DBCB}">
      <dgm:prSet/>
      <dgm:spPr/>
      <dgm:t>
        <a:bodyPr/>
        <a:lstStyle/>
        <a:p>
          <a:endParaRPr lang="en-US"/>
        </a:p>
      </dgm:t>
    </dgm:pt>
    <dgm:pt modelId="{213136D0-7235-F043-8760-628BA4CE9ABE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Actor</a:t>
          </a:r>
          <a:endParaRPr lang="en-US" dirty="0">
            <a:solidFill>
              <a:srgbClr val="FF0000"/>
            </a:solidFill>
          </a:endParaRPr>
        </a:p>
      </dgm:t>
    </dgm:pt>
    <dgm:pt modelId="{5371BC29-7A0F-5C4D-943C-5DD584B60541}" type="parTrans" cxnId="{78E2DE4A-309F-2A45-8FD7-E9CBD018B1E9}">
      <dgm:prSet/>
      <dgm:spPr/>
      <dgm:t>
        <a:bodyPr/>
        <a:lstStyle/>
        <a:p>
          <a:endParaRPr lang="en-US"/>
        </a:p>
      </dgm:t>
    </dgm:pt>
    <dgm:pt modelId="{B86A3817-CCB5-BA4E-8688-ACB1F011F9FC}" type="sibTrans" cxnId="{78E2DE4A-309F-2A45-8FD7-E9CBD018B1E9}">
      <dgm:prSet/>
      <dgm:spPr/>
      <dgm:t>
        <a:bodyPr/>
        <a:lstStyle/>
        <a:p>
          <a:endParaRPr lang="en-US"/>
        </a:p>
      </dgm:t>
    </dgm:pt>
    <dgm:pt modelId="{43FB77D2-DDD7-DC4C-8C3D-314DB2E41527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Dumb Manikin</a:t>
          </a:r>
          <a:endParaRPr lang="en-US" dirty="0">
            <a:solidFill>
              <a:srgbClr val="FF0000"/>
            </a:solidFill>
          </a:endParaRPr>
        </a:p>
      </dgm:t>
    </dgm:pt>
    <dgm:pt modelId="{C39747D1-9FFB-8E43-A1A4-C2611B659076}" type="parTrans" cxnId="{7BC1BCD5-B776-864E-84DE-3E51C583A954}">
      <dgm:prSet/>
      <dgm:spPr/>
      <dgm:t>
        <a:bodyPr/>
        <a:lstStyle/>
        <a:p>
          <a:endParaRPr lang="en-US"/>
        </a:p>
      </dgm:t>
    </dgm:pt>
    <dgm:pt modelId="{8EA95855-67B6-7845-A0F5-CD310FCA5C90}" type="sibTrans" cxnId="{7BC1BCD5-B776-864E-84DE-3E51C583A954}">
      <dgm:prSet/>
      <dgm:spPr/>
      <dgm:t>
        <a:bodyPr/>
        <a:lstStyle/>
        <a:p>
          <a:endParaRPr lang="en-US"/>
        </a:p>
      </dgm:t>
    </dgm:pt>
    <dgm:pt modelId="{0A1E79FF-81B7-7F43-9DEC-15D054E6BC78}">
      <dgm:prSet phldrT="[Text]"/>
      <dgm:spPr/>
      <dgm:t>
        <a:bodyPr/>
        <a:lstStyle/>
        <a:p>
          <a:r>
            <a:rPr lang="en-US" dirty="0" smtClean="0"/>
            <a:t>Role Play</a:t>
          </a:r>
          <a:endParaRPr lang="en-US" dirty="0"/>
        </a:p>
      </dgm:t>
    </dgm:pt>
    <dgm:pt modelId="{7E683D2C-8005-9F4F-BB5E-953752FB9725}" type="parTrans" cxnId="{AC7D9808-404C-9E41-B97E-3277F8F77CCF}">
      <dgm:prSet/>
      <dgm:spPr/>
      <dgm:t>
        <a:bodyPr/>
        <a:lstStyle/>
        <a:p>
          <a:endParaRPr lang="en-US"/>
        </a:p>
      </dgm:t>
    </dgm:pt>
    <dgm:pt modelId="{267C36FC-2FCE-E446-A04C-A03EC245321C}" type="sibTrans" cxnId="{AC7D9808-404C-9E41-B97E-3277F8F77CCF}">
      <dgm:prSet/>
      <dgm:spPr/>
      <dgm:t>
        <a:bodyPr/>
        <a:lstStyle/>
        <a:p>
          <a:endParaRPr lang="en-US"/>
        </a:p>
      </dgm:t>
    </dgm:pt>
    <dgm:pt modelId="{4DF2823F-9399-A94C-A8D7-1D564AA929F6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Part Task Trainers</a:t>
          </a:r>
          <a:endParaRPr lang="en-US" dirty="0">
            <a:solidFill>
              <a:srgbClr val="FF0000"/>
            </a:solidFill>
          </a:endParaRPr>
        </a:p>
      </dgm:t>
    </dgm:pt>
    <dgm:pt modelId="{62D9A60B-15CE-674E-BF73-26152F59ECA2}" type="parTrans" cxnId="{58DFBC0E-655A-EE41-A5E4-12888A0F9C89}">
      <dgm:prSet/>
      <dgm:spPr/>
      <dgm:t>
        <a:bodyPr/>
        <a:lstStyle/>
        <a:p>
          <a:endParaRPr lang="en-US"/>
        </a:p>
      </dgm:t>
    </dgm:pt>
    <dgm:pt modelId="{82895C9F-983B-CF42-AEED-9FF79D887E0D}" type="sibTrans" cxnId="{58DFBC0E-655A-EE41-A5E4-12888A0F9C89}">
      <dgm:prSet/>
      <dgm:spPr/>
      <dgm:t>
        <a:bodyPr/>
        <a:lstStyle/>
        <a:p>
          <a:endParaRPr lang="en-US"/>
        </a:p>
      </dgm:t>
    </dgm:pt>
    <dgm:pt modelId="{2FAABDF0-C8EB-5649-A676-4EE4C3556697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Patient Simulators</a:t>
          </a:r>
          <a:endParaRPr lang="en-US" dirty="0">
            <a:solidFill>
              <a:srgbClr val="FF0000"/>
            </a:solidFill>
          </a:endParaRPr>
        </a:p>
      </dgm:t>
    </dgm:pt>
    <dgm:pt modelId="{A313EF43-33D7-274D-A2E5-55FCB6850AB5}" type="parTrans" cxnId="{2544BB21-0DB6-C143-B4F8-DE94B053CC88}">
      <dgm:prSet/>
      <dgm:spPr/>
      <dgm:t>
        <a:bodyPr/>
        <a:lstStyle/>
        <a:p>
          <a:endParaRPr lang="en-US"/>
        </a:p>
      </dgm:t>
    </dgm:pt>
    <dgm:pt modelId="{FFC1AB1F-4451-8D40-8459-E63915BF467B}" type="sibTrans" cxnId="{2544BB21-0DB6-C143-B4F8-DE94B053CC88}">
      <dgm:prSet/>
      <dgm:spPr/>
      <dgm:t>
        <a:bodyPr/>
        <a:lstStyle/>
        <a:p>
          <a:endParaRPr lang="en-US"/>
        </a:p>
      </dgm:t>
    </dgm:pt>
    <dgm:pt modelId="{066E9CC0-86D9-954D-8EA5-B85BB95038F5}">
      <dgm:prSet phldrT="[Text]"/>
      <dgm:spPr/>
      <dgm:t>
        <a:bodyPr/>
        <a:lstStyle/>
        <a:p>
          <a:r>
            <a:rPr lang="en-US" dirty="0" smtClean="0"/>
            <a:t>Screen  Based</a:t>
          </a:r>
          <a:endParaRPr lang="en-US" dirty="0"/>
        </a:p>
      </dgm:t>
    </dgm:pt>
    <dgm:pt modelId="{9DE5F694-8B27-C242-9F8D-A6D7F07C20F3}" type="parTrans" cxnId="{2255C1CA-E6A9-E94A-89CC-B4593C257A4A}">
      <dgm:prSet/>
      <dgm:spPr/>
      <dgm:t>
        <a:bodyPr/>
        <a:lstStyle/>
        <a:p>
          <a:endParaRPr lang="en-US"/>
        </a:p>
      </dgm:t>
    </dgm:pt>
    <dgm:pt modelId="{66E22AFE-EC68-9447-9664-9A392BB3C806}" type="sibTrans" cxnId="{2255C1CA-E6A9-E94A-89CC-B4593C257A4A}">
      <dgm:prSet/>
      <dgm:spPr/>
      <dgm:t>
        <a:bodyPr/>
        <a:lstStyle/>
        <a:p>
          <a:endParaRPr lang="en-US"/>
        </a:p>
      </dgm:t>
    </dgm:pt>
    <dgm:pt modelId="{E77FAAFC-23FC-A54D-9805-40524BA4D6E6}">
      <dgm:prSet phldrT="[Text]"/>
      <dgm:spPr/>
      <dgm:t>
        <a:bodyPr/>
        <a:lstStyle/>
        <a:p>
          <a:r>
            <a:rPr lang="en-US" dirty="0" smtClean="0"/>
            <a:t>Desk Based</a:t>
          </a:r>
          <a:endParaRPr lang="en-US" dirty="0"/>
        </a:p>
      </dgm:t>
    </dgm:pt>
    <dgm:pt modelId="{DB52ECB9-3363-1C40-9991-3030BCB99B68}" type="parTrans" cxnId="{714BA3FA-E2C1-B14E-BB81-0EFEF8F6C260}">
      <dgm:prSet/>
      <dgm:spPr/>
      <dgm:t>
        <a:bodyPr/>
        <a:lstStyle/>
        <a:p>
          <a:endParaRPr lang="en-US"/>
        </a:p>
      </dgm:t>
    </dgm:pt>
    <dgm:pt modelId="{40B6E819-4A51-E140-946A-A55E9A8F37EF}" type="sibTrans" cxnId="{714BA3FA-E2C1-B14E-BB81-0EFEF8F6C260}">
      <dgm:prSet/>
      <dgm:spPr/>
      <dgm:t>
        <a:bodyPr/>
        <a:lstStyle/>
        <a:p>
          <a:endParaRPr lang="en-US"/>
        </a:p>
      </dgm:t>
    </dgm:pt>
    <dgm:pt modelId="{872E6F8F-99E6-9249-B41E-B353B7014370}">
      <dgm:prSet phldrT="[Text]"/>
      <dgm:spPr/>
      <dgm:t>
        <a:bodyPr/>
        <a:lstStyle/>
        <a:p>
          <a:r>
            <a:rPr lang="en-US" dirty="0" smtClean="0"/>
            <a:t>VR</a:t>
          </a:r>
          <a:endParaRPr lang="en-US" dirty="0"/>
        </a:p>
      </dgm:t>
    </dgm:pt>
    <dgm:pt modelId="{258AFF23-075B-EF4B-A60D-22C5DC9E0AF6}" type="parTrans" cxnId="{C30B4945-4938-134A-B723-1204ED1EE55D}">
      <dgm:prSet/>
      <dgm:spPr/>
      <dgm:t>
        <a:bodyPr/>
        <a:lstStyle/>
        <a:p>
          <a:endParaRPr lang="en-US"/>
        </a:p>
      </dgm:t>
    </dgm:pt>
    <dgm:pt modelId="{AEBB3835-2ECA-5C44-8A89-5CF507E6E7F9}" type="sibTrans" cxnId="{C30B4945-4938-134A-B723-1204ED1EE55D}">
      <dgm:prSet/>
      <dgm:spPr/>
      <dgm:t>
        <a:bodyPr/>
        <a:lstStyle/>
        <a:p>
          <a:endParaRPr lang="en-US"/>
        </a:p>
      </dgm:t>
    </dgm:pt>
    <dgm:pt modelId="{8ADCE7C1-0417-514E-BC04-B25D64B43229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Multidisciplinary Immersive Team Training</a:t>
          </a:r>
          <a:endParaRPr lang="en-US" dirty="0">
            <a:solidFill>
              <a:srgbClr val="FF0000"/>
            </a:solidFill>
          </a:endParaRPr>
        </a:p>
      </dgm:t>
    </dgm:pt>
    <dgm:pt modelId="{DA2CDD62-5A53-AF4C-B2AB-BD7432D36089}" type="parTrans" cxnId="{A329E5CD-D64F-E14F-AD49-A512ACFC5723}">
      <dgm:prSet/>
      <dgm:spPr/>
      <dgm:t>
        <a:bodyPr/>
        <a:lstStyle/>
        <a:p>
          <a:endParaRPr lang="en-US"/>
        </a:p>
      </dgm:t>
    </dgm:pt>
    <dgm:pt modelId="{CF1FE2CB-3F9C-6542-952A-F388C0214EEF}" type="sibTrans" cxnId="{A329E5CD-D64F-E14F-AD49-A512ACFC5723}">
      <dgm:prSet/>
      <dgm:spPr/>
      <dgm:t>
        <a:bodyPr/>
        <a:lstStyle/>
        <a:p>
          <a:endParaRPr lang="en-US"/>
        </a:p>
      </dgm:t>
    </dgm:pt>
    <dgm:pt modelId="{921F82FC-58E7-3948-9935-80FE808477D7}">
      <dgm:prSet phldrT="[Text]"/>
      <dgm:spPr/>
      <dgm:t>
        <a:bodyPr/>
        <a:lstStyle/>
        <a:p>
          <a:r>
            <a:rPr lang="en-US" dirty="0" smtClean="0"/>
            <a:t>Major Incident planning</a:t>
          </a:r>
          <a:endParaRPr lang="en-US" dirty="0"/>
        </a:p>
      </dgm:t>
    </dgm:pt>
    <dgm:pt modelId="{21C493B9-CFD1-5145-819A-AF9289E515DF}" type="parTrans" cxnId="{7C15F203-57AA-7646-AE99-3B18C76520B8}">
      <dgm:prSet/>
      <dgm:spPr/>
      <dgm:t>
        <a:bodyPr/>
        <a:lstStyle/>
        <a:p>
          <a:endParaRPr lang="en-US"/>
        </a:p>
      </dgm:t>
    </dgm:pt>
    <dgm:pt modelId="{73AD0394-7684-344B-A1CA-16614F04E8DE}" type="sibTrans" cxnId="{7C15F203-57AA-7646-AE99-3B18C76520B8}">
      <dgm:prSet/>
      <dgm:spPr/>
      <dgm:t>
        <a:bodyPr/>
        <a:lstStyle/>
        <a:p>
          <a:endParaRPr lang="en-US"/>
        </a:p>
      </dgm:t>
    </dgm:pt>
    <dgm:pt modelId="{68CFDD43-20D2-4548-8C7E-AD3F0ED93189}" type="pres">
      <dgm:prSet presAssocID="{A90FCF24-B346-DD49-B428-0977B44E2B5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4DC0C8-08FC-BD4B-9445-E5A8DDC52886}" type="pres">
      <dgm:prSet presAssocID="{A90FCF24-B346-DD49-B428-0977B44E2B59}" presName="radial" presStyleCnt="0">
        <dgm:presLayoutVars>
          <dgm:animLvl val="ctr"/>
        </dgm:presLayoutVars>
      </dgm:prSet>
      <dgm:spPr/>
    </dgm:pt>
    <dgm:pt modelId="{0BE636FA-4572-5048-A1AC-DFF86BFEAAE5}" type="pres">
      <dgm:prSet presAssocID="{0CD8A7C0-6632-6F4E-8AFF-5BE11D7E85DB}" presName="centerShape" presStyleLbl="vennNode1" presStyleIdx="0" presStyleCnt="11"/>
      <dgm:spPr/>
      <dgm:t>
        <a:bodyPr/>
        <a:lstStyle/>
        <a:p>
          <a:endParaRPr lang="en-US"/>
        </a:p>
      </dgm:t>
    </dgm:pt>
    <dgm:pt modelId="{B4A80E5B-32BC-064D-A5B0-3D7B3DC0395C}" type="pres">
      <dgm:prSet presAssocID="{213136D0-7235-F043-8760-628BA4CE9ABE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EFA27-ED73-A84C-A0AD-0067B0632A88}" type="pres">
      <dgm:prSet presAssocID="{43FB77D2-DDD7-DC4C-8C3D-314DB2E41527}" presName="node" presStyleLbl="venn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CAC35-7432-AA48-8216-FE1166CE1A17}" type="pres">
      <dgm:prSet presAssocID="{0A1E79FF-81B7-7F43-9DEC-15D054E6BC78}" presName="node" presStyleLbl="venn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5C9BD-A9C1-9D42-AC99-9CD273DD3037}" type="pres">
      <dgm:prSet presAssocID="{4DF2823F-9399-A94C-A8D7-1D564AA929F6}" presName="node" presStyleLbl="venn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53DBE-0B42-5A40-874C-EB5DCC502707}" type="pres">
      <dgm:prSet presAssocID="{2FAABDF0-C8EB-5649-A676-4EE4C3556697}" presName="node" presStyleLbl="venn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7396E-4A2A-4F4F-AA36-50702C956BAD}" type="pres">
      <dgm:prSet presAssocID="{066E9CC0-86D9-954D-8EA5-B85BB95038F5}" presName="node" presStyleLbl="venn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9DF1-3149-4448-BC38-A798DD2E9AA3}" type="pres">
      <dgm:prSet presAssocID="{E77FAAFC-23FC-A54D-9805-40524BA4D6E6}" presName="node" presStyleLbl="venn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ACA98-7400-D641-BDA6-75E3ACBC4533}" type="pres">
      <dgm:prSet presAssocID="{872E6F8F-99E6-9249-B41E-B353B7014370}" presName="node" presStyleLbl="venn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D6F7D-AF00-584F-A62B-DF12F6550C45}" type="pres">
      <dgm:prSet presAssocID="{8ADCE7C1-0417-514E-BC04-B25D64B43229}" presName="node" presStyleLbl="venn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EBD80-BFED-1D4E-BF67-52C17FF20606}" type="pres">
      <dgm:prSet presAssocID="{921F82FC-58E7-3948-9935-80FE808477D7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C63EC-C59F-C442-9D33-6D1F14F42748}" type="presOf" srcId="{872E6F8F-99E6-9249-B41E-B353B7014370}" destId="{744ACA98-7400-D641-BDA6-75E3ACBC4533}" srcOrd="0" destOrd="0" presId="urn:microsoft.com/office/officeart/2005/8/layout/radial3"/>
    <dgm:cxn modelId="{A3C829F5-9707-9847-BB34-1775863ADEB7}" type="presOf" srcId="{2FAABDF0-C8EB-5649-A676-4EE4C3556697}" destId="{CBD53DBE-0B42-5A40-874C-EB5DCC502707}" srcOrd="0" destOrd="0" presId="urn:microsoft.com/office/officeart/2005/8/layout/radial3"/>
    <dgm:cxn modelId="{78E2DE4A-309F-2A45-8FD7-E9CBD018B1E9}" srcId="{0CD8A7C0-6632-6F4E-8AFF-5BE11D7E85DB}" destId="{213136D0-7235-F043-8760-628BA4CE9ABE}" srcOrd="0" destOrd="0" parTransId="{5371BC29-7A0F-5C4D-943C-5DD584B60541}" sibTransId="{B86A3817-CCB5-BA4E-8688-ACB1F011F9FC}"/>
    <dgm:cxn modelId="{714BA3FA-E2C1-B14E-BB81-0EFEF8F6C260}" srcId="{0CD8A7C0-6632-6F4E-8AFF-5BE11D7E85DB}" destId="{E77FAAFC-23FC-A54D-9805-40524BA4D6E6}" srcOrd="6" destOrd="0" parTransId="{DB52ECB9-3363-1C40-9991-3030BCB99B68}" sibTransId="{40B6E819-4A51-E140-946A-A55E9A8F37EF}"/>
    <dgm:cxn modelId="{3974B008-81AD-1F47-81D9-61FBFF039A19}" type="presOf" srcId="{066E9CC0-86D9-954D-8EA5-B85BB95038F5}" destId="{AB07396E-4A2A-4F4F-AA36-50702C956BAD}" srcOrd="0" destOrd="0" presId="urn:microsoft.com/office/officeart/2005/8/layout/radial3"/>
    <dgm:cxn modelId="{7BC1BCD5-B776-864E-84DE-3E51C583A954}" srcId="{0CD8A7C0-6632-6F4E-8AFF-5BE11D7E85DB}" destId="{43FB77D2-DDD7-DC4C-8C3D-314DB2E41527}" srcOrd="1" destOrd="0" parTransId="{C39747D1-9FFB-8E43-A1A4-C2611B659076}" sibTransId="{8EA95855-67B6-7845-A0F5-CD310FCA5C90}"/>
    <dgm:cxn modelId="{2255C1CA-E6A9-E94A-89CC-B4593C257A4A}" srcId="{0CD8A7C0-6632-6F4E-8AFF-5BE11D7E85DB}" destId="{066E9CC0-86D9-954D-8EA5-B85BB95038F5}" srcOrd="5" destOrd="0" parTransId="{9DE5F694-8B27-C242-9F8D-A6D7F07C20F3}" sibTransId="{66E22AFE-EC68-9447-9664-9A392BB3C806}"/>
    <dgm:cxn modelId="{50276742-810F-B248-A17E-0D3E22D3C9F5}" type="presOf" srcId="{8ADCE7C1-0417-514E-BC04-B25D64B43229}" destId="{407D6F7D-AF00-584F-A62B-DF12F6550C45}" srcOrd="0" destOrd="0" presId="urn:microsoft.com/office/officeart/2005/8/layout/radial3"/>
    <dgm:cxn modelId="{2544BB21-0DB6-C143-B4F8-DE94B053CC88}" srcId="{0CD8A7C0-6632-6F4E-8AFF-5BE11D7E85DB}" destId="{2FAABDF0-C8EB-5649-A676-4EE4C3556697}" srcOrd="4" destOrd="0" parTransId="{A313EF43-33D7-274D-A2E5-55FCB6850AB5}" sibTransId="{FFC1AB1F-4451-8D40-8459-E63915BF467B}"/>
    <dgm:cxn modelId="{55919AD7-00A5-2C40-8867-D45B0A21C12B}" type="presOf" srcId="{E77FAAFC-23FC-A54D-9805-40524BA4D6E6}" destId="{C2559DF1-3149-4448-BC38-A798DD2E9AA3}" srcOrd="0" destOrd="0" presId="urn:microsoft.com/office/officeart/2005/8/layout/radial3"/>
    <dgm:cxn modelId="{8F506337-BB33-944F-9F0F-3B8476DDC337}" type="presOf" srcId="{43FB77D2-DDD7-DC4C-8C3D-314DB2E41527}" destId="{C87EFA27-ED73-A84C-A0AD-0067B0632A88}" srcOrd="0" destOrd="0" presId="urn:microsoft.com/office/officeart/2005/8/layout/radial3"/>
    <dgm:cxn modelId="{488D6CD0-6C7D-7F42-A7AC-8C0839680C66}" type="presOf" srcId="{A90FCF24-B346-DD49-B428-0977B44E2B59}" destId="{68CFDD43-20D2-4548-8C7E-AD3F0ED93189}" srcOrd="0" destOrd="0" presId="urn:microsoft.com/office/officeart/2005/8/layout/radial3"/>
    <dgm:cxn modelId="{AE39B705-CEEC-774F-AD1A-25FB73AAB8E7}" type="presOf" srcId="{0A1E79FF-81B7-7F43-9DEC-15D054E6BC78}" destId="{CBDCAC35-7432-AA48-8216-FE1166CE1A17}" srcOrd="0" destOrd="0" presId="urn:microsoft.com/office/officeart/2005/8/layout/radial3"/>
    <dgm:cxn modelId="{A329E5CD-D64F-E14F-AD49-A512ACFC5723}" srcId="{0CD8A7C0-6632-6F4E-8AFF-5BE11D7E85DB}" destId="{8ADCE7C1-0417-514E-BC04-B25D64B43229}" srcOrd="8" destOrd="0" parTransId="{DA2CDD62-5A53-AF4C-B2AB-BD7432D36089}" sibTransId="{CF1FE2CB-3F9C-6542-952A-F388C0214EEF}"/>
    <dgm:cxn modelId="{7C15F203-57AA-7646-AE99-3B18C76520B8}" srcId="{0CD8A7C0-6632-6F4E-8AFF-5BE11D7E85DB}" destId="{921F82FC-58E7-3948-9935-80FE808477D7}" srcOrd="9" destOrd="0" parTransId="{21C493B9-CFD1-5145-819A-AF9289E515DF}" sibTransId="{73AD0394-7684-344B-A1CA-16614F04E8DE}"/>
    <dgm:cxn modelId="{AC7D9808-404C-9E41-B97E-3277F8F77CCF}" srcId="{0CD8A7C0-6632-6F4E-8AFF-5BE11D7E85DB}" destId="{0A1E79FF-81B7-7F43-9DEC-15D054E6BC78}" srcOrd="2" destOrd="0" parTransId="{7E683D2C-8005-9F4F-BB5E-953752FB9725}" sibTransId="{267C36FC-2FCE-E446-A04C-A03EC245321C}"/>
    <dgm:cxn modelId="{BA2FFBF3-3F54-B647-B1C1-4B762C0D429A}" type="presOf" srcId="{921F82FC-58E7-3948-9935-80FE808477D7}" destId="{BF4EBD80-BFED-1D4E-BF67-52C17FF20606}" srcOrd="0" destOrd="0" presId="urn:microsoft.com/office/officeart/2005/8/layout/radial3"/>
    <dgm:cxn modelId="{7B921706-46A1-4C4D-85B6-78096D0A289D}" type="presOf" srcId="{213136D0-7235-F043-8760-628BA4CE9ABE}" destId="{B4A80E5B-32BC-064D-A5B0-3D7B3DC0395C}" srcOrd="0" destOrd="0" presId="urn:microsoft.com/office/officeart/2005/8/layout/radial3"/>
    <dgm:cxn modelId="{EEC5BD98-D514-8C4F-A08B-4D6BFA97DBCB}" srcId="{A90FCF24-B346-DD49-B428-0977B44E2B59}" destId="{0CD8A7C0-6632-6F4E-8AFF-5BE11D7E85DB}" srcOrd="0" destOrd="0" parTransId="{FECC10A4-C89A-7F41-870E-A0E814896634}" sibTransId="{2C71C8BF-E556-A94E-A5D2-D1E6F6E4A0A1}"/>
    <dgm:cxn modelId="{09DF33DC-0D65-8B40-AC3E-B61491CB19BD}" type="presOf" srcId="{4DF2823F-9399-A94C-A8D7-1D564AA929F6}" destId="{E8F5C9BD-A9C1-9D42-AC99-9CD273DD3037}" srcOrd="0" destOrd="0" presId="urn:microsoft.com/office/officeart/2005/8/layout/radial3"/>
    <dgm:cxn modelId="{7E261A29-5129-FD41-A29F-2888B6BBD808}" type="presOf" srcId="{0CD8A7C0-6632-6F4E-8AFF-5BE11D7E85DB}" destId="{0BE636FA-4572-5048-A1AC-DFF86BFEAAE5}" srcOrd="0" destOrd="0" presId="urn:microsoft.com/office/officeart/2005/8/layout/radial3"/>
    <dgm:cxn modelId="{58DFBC0E-655A-EE41-A5E4-12888A0F9C89}" srcId="{0CD8A7C0-6632-6F4E-8AFF-5BE11D7E85DB}" destId="{4DF2823F-9399-A94C-A8D7-1D564AA929F6}" srcOrd="3" destOrd="0" parTransId="{62D9A60B-15CE-674E-BF73-26152F59ECA2}" sibTransId="{82895C9F-983B-CF42-AEED-9FF79D887E0D}"/>
    <dgm:cxn modelId="{C30B4945-4938-134A-B723-1204ED1EE55D}" srcId="{0CD8A7C0-6632-6F4E-8AFF-5BE11D7E85DB}" destId="{872E6F8F-99E6-9249-B41E-B353B7014370}" srcOrd="7" destOrd="0" parTransId="{258AFF23-075B-EF4B-A60D-22C5DC9E0AF6}" sibTransId="{AEBB3835-2ECA-5C44-8A89-5CF507E6E7F9}"/>
    <dgm:cxn modelId="{4CDC0791-7E0F-0E4C-A419-3F17685A4597}" type="presParOf" srcId="{68CFDD43-20D2-4548-8C7E-AD3F0ED93189}" destId="{3E4DC0C8-08FC-BD4B-9445-E5A8DDC52886}" srcOrd="0" destOrd="0" presId="urn:microsoft.com/office/officeart/2005/8/layout/radial3"/>
    <dgm:cxn modelId="{9F3D076A-4A30-9448-8B6F-088FF7B8AFD1}" type="presParOf" srcId="{3E4DC0C8-08FC-BD4B-9445-E5A8DDC52886}" destId="{0BE636FA-4572-5048-A1AC-DFF86BFEAAE5}" srcOrd="0" destOrd="0" presId="urn:microsoft.com/office/officeart/2005/8/layout/radial3"/>
    <dgm:cxn modelId="{4ADAFB86-3F06-3745-9D34-788A62732312}" type="presParOf" srcId="{3E4DC0C8-08FC-BD4B-9445-E5A8DDC52886}" destId="{B4A80E5B-32BC-064D-A5B0-3D7B3DC0395C}" srcOrd="1" destOrd="0" presId="urn:microsoft.com/office/officeart/2005/8/layout/radial3"/>
    <dgm:cxn modelId="{0E2A116E-BA8E-1946-A84B-649D94C93D68}" type="presParOf" srcId="{3E4DC0C8-08FC-BD4B-9445-E5A8DDC52886}" destId="{C87EFA27-ED73-A84C-A0AD-0067B0632A88}" srcOrd="2" destOrd="0" presId="urn:microsoft.com/office/officeart/2005/8/layout/radial3"/>
    <dgm:cxn modelId="{3F80DE60-491C-9446-815B-782BFCC1C1FC}" type="presParOf" srcId="{3E4DC0C8-08FC-BD4B-9445-E5A8DDC52886}" destId="{CBDCAC35-7432-AA48-8216-FE1166CE1A17}" srcOrd="3" destOrd="0" presId="urn:microsoft.com/office/officeart/2005/8/layout/radial3"/>
    <dgm:cxn modelId="{65F66498-850B-3648-BF30-8F5987FFC86B}" type="presParOf" srcId="{3E4DC0C8-08FC-BD4B-9445-E5A8DDC52886}" destId="{E8F5C9BD-A9C1-9D42-AC99-9CD273DD3037}" srcOrd="4" destOrd="0" presId="urn:microsoft.com/office/officeart/2005/8/layout/radial3"/>
    <dgm:cxn modelId="{A97A9845-78C9-D847-8F8E-61EE3B164D06}" type="presParOf" srcId="{3E4DC0C8-08FC-BD4B-9445-E5A8DDC52886}" destId="{CBD53DBE-0B42-5A40-874C-EB5DCC502707}" srcOrd="5" destOrd="0" presId="urn:microsoft.com/office/officeart/2005/8/layout/radial3"/>
    <dgm:cxn modelId="{EB584A92-C9DF-974A-B7E9-252384104CF1}" type="presParOf" srcId="{3E4DC0C8-08FC-BD4B-9445-E5A8DDC52886}" destId="{AB07396E-4A2A-4F4F-AA36-50702C956BAD}" srcOrd="6" destOrd="0" presId="urn:microsoft.com/office/officeart/2005/8/layout/radial3"/>
    <dgm:cxn modelId="{5B375746-1180-5F4A-8DC3-780E5D90E8EA}" type="presParOf" srcId="{3E4DC0C8-08FC-BD4B-9445-E5A8DDC52886}" destId="{C2559DF1-3149-4448-BC38-A798DD2E9AA3}" srcOrd="7" destOrd="0" presId="urn:microsoft.com/office/officeart/2005/8/layout/radial3"/>
    <dgm:cxn modelId="{847C6139-96A7-AB46-B718-2F76925CBD1C}" type="presParOf" srcId="{3E4DC0C8-08FC-BD4B-9445-E5A8DDC52886}" destId="{744ACA98-7400-D641-BDA6-75E3ACBC4533}" srcOrd="8" destOrd="0" presId="urn:microsoft.com/office/officeart/2005/8/layout/radial3"/>
    <dgm:cxn modelId="{0D2D9255-DDC8-A44C-8FB0-CBA6865555BC}" type="presParOf" srcId="{3E4DC0C8-08FC-BD4B-9445-E5A8DDC52886}" destId="{407D6F7D-AF00-584F-A62B-DF12F6550C45}" srcOrd="9" destOrd="0" presId="urn:microsoft.com/office/officeart/2005/8/layout/radial3"/>
    <dgm:cxn modelId="{42130927-BDC5-EA45-9862-51DF76089E79}" type="presParOf" srcId="{3E4DC0C8-08FC-BD4B-9445-E5A8DDC52886}" destId="{BF4EBD80-BFED-1D4E-BF67-52C17FF20606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0AB09-29A4-2545-81D4-F1A7DBB1CEA7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91D25B-67CB-584B-B7D0-0C478F547D6D}">
      <dgm:prSet phldrT="[Text]"/>
      <dgm:spPr/>
      <dgm:t>
        <a:bodyPr/>
        <a:lstStyle/>
        <a:p>
          <a:r>
            <a:rPr lang="en-US" dirty="0" smtClean="0"/>
            <a:t>Concrete Experience</a:t>
          </a:r>
        </a:p>
      </dgm:t>
    </dgm:pt>
    <dgm:pt modelId="{938E6ED1-F93C-F44A-B916-4CC7FB426106}" type="parTrans" cxnId="{A7DBCB79-76D5-1747-8427-F589BCDED238}">
      <dgm:prSet/>
      <dgm:spPr/>
      <dgm:t>
        <a:bodyPr/>
        <a:lstStyle/>
        <a:p>
          <a:endParaRPr lang="en-US"/>
        </a:p>
      </dgm:t>
    </dgm:pt>
    <dgm:pt modelId="{0806971D-BD3E-9340-8460-29E2FE5828CB}" type="sibTrans" cxnId="{A7DBCB79-76D5-1747-8427-F589BCDED238}">
      <dgm:prSet/>
      <dgm:spPr/>
      <dgm:t>
        <a:bodyPr/>
        <a:lstStyle/>
        <a:p>
          <a:endParaRPr lang="en-US"/>
        </a:p>
      </dgm:t>
    </dgm:pt>
    <dgm:pt modelId="{1938760C-8AAE-2246-8658-A821EFAA5764}">
      <dgm:prSet phldrT="[Text]"/>
      <dgm:spPr/>
      <dgm:t>
        <a:bodyPr/>
        <a:lstStyle/>
        <a:p>
          <a:r>
            <a:rPr lang="en-US" dirty="0" smtClean="0"/>
            <a:t>Reflective Observation</a:t>
          </a:r>
          <a:endParaRPr lang="en-US" dirty="0"/>
        </a:p>
      </dgm:t>
    </dgm:pt>
    <dgm:pt modelId="{0E7EB655-8B86-4F44-96E1-377BDBB02825}" type="parTrans" cxnId="{6F79F8F4-8206-3F4B-AE7B-CA76805A505C}">
      <dgm:prSet/>
      <dgm:spPr/>
      <dgm:t>
        <a:bodyPr/>
        <a:lstStyle/>
        <a:p>
          <a:endParaRPr lang="en-US"/>
        </a:p>
      </dgm:t>
    </dgm:pt>
    <dgm:pt modelId="{53041C3A-5AE0-934B-9147-EA56EA1E6969}" type="sibTrans" cxnId="{6F79F8F4-8206-3F4B-AE7B-CA76805A505C}">
      <dgm:prSet/>
      <dgm:spPr/>
      <dgm:t>
        <a:bodyPr/>
        <a:lstStyle/>
        <a:p>
          <a:endParaRPr lang="en-US"/>
        </a:p>
      </dgm:t>
    </dgm:pt>
    <dgm:pt modelId="{7C33B4AF-1A87-7B4D-8F21-3E9A70D7BC48}">
      <dgm:prSet phldrT="[Text]"/>
      <dgm:spPr/>
      <dgm:t>
        <a:bodyPr/>
        <a:lstStyle/>
        <a:p>
          <a:r>
            <a:rPr lang="en-US" dirty="0" smtClean="0"/>
            <a:t>Abstract </a:t>
          </a:r>
          <a:r>
            <a:rPr lang="en-GB" noProof="0" dirty="0" smtClean="0"/>
            <a:t>Conceptualisation</a:t>
          </a:r>
          <a:endParaRPr lang="en-GB" noProof="0" dirty="0"/>
        </a:p>
      </dgm:t>
    </dgm:pt>
    <dgm:pt modelId="{AE9B0922-3213-FA4A-B8F3-1E5A8AF67AF8}" type="parTrans" cxnId="{7B4EC8D0-AD9D-A94C-91D2-C92953030237}">
      <dgm:prSet/>
      <dgm:spPr/>
      <dgm:t>
        <a:bodyPr/>
        <a:lstStyle/>
        <a:p>
          <a:endParaRPr lang="en-US"/>
        </a:p>
      </dgm:t>
    </dgm:pt>
    <dgm:pt modelId="{F41DE896-AFFD-2946-89FB-AC93BC974985}" type="sibTrans" cxnId="{7B4EC8D0-AD9D-A94C-91D2-C92953030237}">
      <dgm:prSet/>
      <dgm:spPr/>
      <dgm:t>
        <a:bodyPr/>
        <a:lstStyle/>
        <a:p>
          <a:endParaRPr lang="en-US"/>
        </a:p>
      </dgm:t>
    </dgm:pt>
    <dgm:pt modelId="{815C816A-3E53-1B41-BA17-815614E689ED}">
      <dgm:prSet phldrT="[Text]"/>
      <dgm:spPr/>
      <dgm:t>
        <a:bodyPr/>
        <a:lstStyle/>
        <a:p>
          <a:r>
            <a:rPr lang="en-US" dirty="0" smtClean="0"/>
            <a:t>Active Experimentation</a:t>
          </a:r>
          <a:endParaRPr lang="en-US" dirty="0"/>
        </a:p>
      </dgm:t>
    </dgm:pt>
    <dgm:pt modelId="{AD23033A-43AF-7F4D-A5B9-8679378F698F}" type="parTrans" cxnId="{53B347D4-B9BB-F445-B36F-E271EFD088A6}">
      <dgm:prSet/>
      <dgm:spPr/>
      <dgm:t>
        <a:bodyPr/>
        <a:lstStyle/>
        <a:p>
          <a:endParaRPr lang="en-US"/>
        </a:p>
      </dgm:t>
    </dgm:pt>
    <dgm:pt modelId="{787D1187-1A3C-A942-8DD0-D771E58E6C43}" type="sibTrans" cxnId="{53B347D4-B9BB-F445-B36F-E271EFD088A6}">
      <dgm:prSet/>
      <dgm:spPr/>
      <dgm:t>
        <a:bodyPr/>
        <a:lstStyle/>
        <a:p>
          <a:endParaRPr lang="en-US"/>
        </a:p>
      </dgm:t>
    </dgm:pt>
    <dgm:pt modelId="{7B81EE6F-10C5-EF4F-8E77-D8CFAF2EF522}" type="pres">
      <dgm:prSet presAssocID="{E0F0AB09-29A4-2545-81D4-F1A7DBB1CE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70718-B9DA-0F40-B26F-EF418CA98ED4}" type="pres">
      <dgm:prSet presAssocID="{3791D25B-67CB-584B-B7D0-0C478F547D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1D285-8AD2-F544-8504-C1BBC98EF662}" type="pres">
      <dgm:prSet presAssocID="{0806971D-BD3E-9340-8460-29E2FE5828C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1E6EF76-FB03-3D47-AA24-F323D3641AA8}" type="pres">
      <dgm:prSet presAssocID="{0806971D-BD3E-9340-8460-29E2FE5828C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93675CB-DD38-8940-BCDE-ECAD9354E766}" type="pres">
      <dgm:prSet presAssocID="{1938760C-8AAE-2246-8658-A821EFAA576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B916D-D8E4-9348-B556-F4AA98AB6DD5}" type="pres">
      <dgm:prSet presAssocID="{53041C3A-5AE0-934B-9147-EA56EA1E696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B1C20FA-7FA6-9943-B451-B70A33D13AA9}" type="pres">
      <dgm:prSet presAssocID="{53041C3A-5AE0-934B-9147-EA56EA1E696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003BD67-42E6-CD4B-B36B-83A3253B1D59}" type="pres">
      <dgm:prSet presAssocID="{7C33B4AF-1A87-7B4D-8F21-3E9A70D7BC4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13CD3-F221-F940-9326-968EB86CB693}" type="pres">
      <dgm:prSet presAssocID="{F41DE896-AFFD-2946-89FB-AC93BC97498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235FF5C-B4ED-214A-BBF2-BB63FAD44322}" type="pres">
      <dgm:prSet presAssocID="{F41DE896-AFFD-2946-89FB-AC93BC97498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7AAFC55-8622-4F49-8BB9-B55A64BBC934}" type="pres">
      <dgm:prSet presAssocID="{815C816A-3E53-1B41-BA17-815614E689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3FCF8-201F-A241-9D6B-10F4A0013A22}" type="pres">
      <dgm:prSet presAssocID="{787D1187-1A3C-A942-8DD0-D771E58E6C4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0337B6A-E59D-2946-8857-E2A70B7CD5DB}" type="pres">
      <dgm:prSet presAssocID="{787D1187-1A3C-A942-8DD0-D771E58E6C43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74EFE98-3242-3F46-B05C-5CF20EFA5A15}" type="presOf" srcId="{0806971D-BD3E-9340-8460-29E2FE5828CB}" destId="{41E6EF76-FB03-3D47-AA24-F323D3641AA8}" srcOrd="1" destOrd="0" presId="urn:microsoft.com/office/officeart/2005/8/layout/cycle2"/>
    <dgm:cxn modelId="{382FDE3C-8CFF-6141-A104-CBBD2F7ADA88}" type="presOf" srcId="{F41DE896-AFFD-2946-89FB-AC93BC974985}" destId="{09D13CD3-F221-F940-9326-968EB86CB693}" srcOrd="0" destOrd="0" presId="urn:microsoft.com/office/officeart/2005/8/layout/cycle2"/>
    <dgm:cxn modelId="{0A1EF163-FCF3-4941-B9B2-14E5F540968E}" type="presOf" srcId="{53041C3A-5AE0-934B-9147-EA56EA1E6969}" destId="{AB1C20FA-7FA6-9943-B451-B70A33D13AA9}" srcOrd="1" destOrd="0" presId="urn:microsoft.com/office/officeart/2005/8/layout/cycle2"/>
    <dgm:cxn modelId="{0B2008C0-0940-9C46-A9A7-14765227A842}" type="presOf" srcId="{53041C3A-5AE0-934B-9147-EA56EA1E6969}" destId="{33CB916D-D8E4-9348-B556-F4AA98AB6DD5}" srcOrd="0" destOrd="0" presId="urn:microsoft.com/office/officeart/2005/8/layout/cycle2"/>
    <dgm:cxn modelId="{02BD5423-9258-C64A-9503-EFD398AE95A8}" type="presOf" srcId="{787D1187-1A3C-A942-8DD0-D771E58E6C43}" destId="{00337B6A-E59D-2946-8857-E2A70B7CD5DB}" srcOrd="1" destOrd="0" presId="urn:microsoft.com/office/officeart/2005/8/layout/cycle2"/>
    <dgm:cxn modelId="{CFBF69FA-D64F-514E-805F-1A827DAB038E}" type="presOf" srcId="{1938760C-8AAE-2246-8658-A821EFAA5764}" destId="{E93675CB-DD38-8940-BCDE-ECAD9354E766}" srcOrd="0" destOrd="0" presId="urn:microsoft.com/office/officeart/2005/8/layout/cycle2"/>
    <dgm:cxn modelId="{EA0F938A-BC23-654D-800A-60B3B7EBC166}" type="presOf" srcId="{0806971D-BD3E-9340-8460-29E2FE5828CB}" destId="{8D51D285-8AD2-F544-8504-C1BBC98EF662}" srcOrd="0" destOrd="0" presId="urn:microsoft.com/office/officeart/2005/8/layout/cycle2"/>
    <dgm:cxn modelId="{38EA7B4C-E9B2-8F4B-971F-5FBA956C82AF}" type="presOf" srcId="{787D1187-1A3C-A942-8DD0-D771E58E6C43}" destId="{C533FCF8-201F-A241-9D6B-10F4A0013A22}" srcOrd="0" destOrd="0" presId="urn:microsoft.com/office/officeart/2005/8/layout/cycle2"/>
    <dgm:cxn modelId="{5CE706BF-8EF6-6B4F-8919-8EE5B116E2B5}" type="presOf" srcId="{3791D25B-67CB-584B-B7D0-0C478F547D6D}" destId="{D0E70718-B9DA-0F40-B26F-EF418CA98ED4}" srcOrd="0" destOrd="0" presId="urn:microsoft.com/office/officeart/2005/8/layout/cycle2"/>
    <dgm:cxn modelId="{62317C80-5440-524A-8F64-66027DF29D2B}" type="presOf" srcId="{7C33B4AF-1A87-7B4D-8F21-3E9A70D7BC48}" destId="{A003BD67-42E6-CD4B-B36B-83A3253B1D59}" srcOrd="0" destOrd="0" presId="urn:microsoft.com/office/officeart/2005/8/layout/cycle2"/>
    <dgm:cxn modelId="{22FAE186-121F-4146-9F86-0D1B9A2DE434}" type="presOf" srcId="{E0F0AB09-29A4-2545-81D4-F1A7DBB1CEA7}" destId="{7B81EE6F-10C5-EF4F-8E77-D8CFAF2EF522}" srcOrd="0" destOrd="0" presId="urn:microsoft.com/office/officeart/2005/8/layout/cycle2"/>
    <dgm:cxn modelId="{A7DBCB79-76D5-1747-8427-F589BCDED238}" srcId="{E0F0AB09-29A4-2545-81D4-F1A7DBB1CEA7}" destId="{3791D25B-67CB-584B-B7D0-0C478F547D6D}" srcOrd="0" destOrd="0" parTransId="{938E6ED1-F93C-F44A-B916-4CC7FB426106}" sibTransId="{0806971D-BD3E-9340-8460-29E2FE5828CB}"/>
    <dgm:cxn modelId="{78160B96-6CC8-E941-AF43-46C2FD1694C7}" type="presOf" srcId="{F41DE896-AFFD-2946-89FB-AC93BC974985}" destId="{A235FF5C-B4ED-214A-BBF2-BB63FAD44322}" srcOrd="1" destOrd="0" presId="urn:microsoft.com/office/officeart/2005/8/layout/cycle2"/>
    <dgm:cxn modelId="{EE61185A-9F39-E445-AF18-CB34C4B0CFE9}" type="presOf" srcId="{815C816A-3E53-1B41-BA17-815614E689ED}" destId="{D7AAFC55-8622-4F49-8BB9-B55A64BBC934}" srcOrd="0" destOrd="0" presId="urn:microsoft.com/office/officeart/2005/8/layout/cycle2"/>
    <dgm:cxn modelId="{6F79F8F4-8206-3F4B-AE7B-CA76805A505C}" srcId="{E0F0AB09-29A4-2545-81D4-F1A7DBB1CEA7}" destId="{1938760C-8AAE-2246-8658-A821EFAA5764}" srcOrd="1" destOrd="0" parTransId="{0E7EB655-8B86-4F44-96E1-377BDBB02825}" sibTransId="{53041C3A-5AE0-934B-9147-EA56EA1E6969}"/>
    <dgm:cxn modelId="{53B347D4-B9BB-F445-B36F-E271EFD088A6}" srcId="{E0F0AB09-29A4-2545-81D4-F1A7DBB1CEA7}" destId="{815C816A-3E53-1B41-BA17-815614E689ED}" srcOrd="3" destOrd="0" parTransId="{AD23033A-43AF-7F4D-A5B9-8679378F698F}" sibTransId="{787D1187-1A3C-A942-8DD0-D771E58E6C43}"/>
    <dgm:cxn modelId="{7B4EC8D0-AD9D-A94C-91D2-C92953030237}" srcId="{E0F0AB09-29A4-2545-81D4-F1A7DBB1CEA7}" destId="{7C33B4AF-1A87-7B4D-8F21-3E9A70D7BC48}" srcOrd="2" destOrd="0" parTransId="{AE9B0922-3213-FA4A-B8F3-1E5A8AF67AF8}" sibTransId="{F41DE896-AFFD-2946-89FB-AC93BC974985}"/>
    <dgm:cxn modelId="{2FD8DBF7-454C-EF46-A824-223F36FCBC12}" type="presParOf" srcId="{7B81EE6F-10C5-EF4F-8E77-D8CFAF2EF522}" destId="{D0E70718-B9DA-0F40-B26F-EF418CA98ED4}" srcOrd="0" destOrd="0" presId="urn:microsoft.com/office/officeart/2005/8/layout/cycle2"/>
    <dgm:cxn modelId="{A483680C-BE30-8B4B-A8A5-506E323CA15C}" type="presParOf" srcId="{7B81EE6F-10C5-EF4F-8E77-D8CFAF2EF522}" destId="{8D51D285-8AD2-F544-8504-C1BBC98EF662}" srcOrd="1" destOrd="0" presId="urn:microsoft.com/office/officeart/2005/8/layout/cycle2"/>
    <dgm:cxn modelId="{298A7036-F273-5449-B7AA-05D644F33A23}" type="presParOf" srcId="{8D51D285-8AD2-F544-8504-C1BBC98EF662}" destId="{41E6EF76-FB03-3D47-AA24-F323D3641AA8}" srcOrd="0" destOrd="0" presId="urn:microsoft.com/office/officeart/2005/8/layout/cycle2"/>
    <dgm:cxn modelId="{4EC01878-5B34-0441-A896-953BE3936937}" type="presParOf" srcId="{7B81EE6F-10C5-EF4F-8E77-D8CFAF2EF522}" destId="{E93675CB-DD38-8940-BCDE-ECAD9354E766}" srcOrd="2" destOrd="0" presId="urn:microsoft.com/office/officeart/2005/8/layout/cycle2"/>
    <dgm:cxn modelId="{ACA816C9-45BE-9D45-997C-D744B2D39E4E}" type="presParOf" srcId="{7B81EE6F-10C5-EF4F-8E77-D8CFAF2EF522}" destId="{33CB916D-D8E4-9348-B556-F4AA98AB6DD5}" srcOrd="3" destOrd="0" presId="urn:microsoft.com/office/officeart/2005/8/layout/cycle2"/>
    <dgm:cxn modelId="{E25E5EA5-90B4-FC4C-A936-8847AB77B5EF}" type="presParOf" srcId="{33CB916D-D8E4-9348-B556-F4AA98AB6DD5}" destId="{AB1C20FA-7FA6-9943-B451-B70A33D13AA9}" srcOrd="0" destOrd="0" presId="urn:microsoft.com/office/officeart/2005/8/layout/cycle2"/>
    <dgm:cxn modelId="{0D754540-0D55-3B4E-BFBF-189716D3BD02}" type="presParOf" srcId="{7B81EE6F-10C5-EF4F-8E77-D8CFAF2EF522}" destId="{A003BD67-42E6-CD4B-B36B-83A3253B1D59}" srcOrd="4" destOrd="0" presId="urn:microsoft.com/office/officeart/2005/8/layout/cycle2"/>
    <dgm:cxn modelId="{CE19BE8B-350C-7C40-B614-2EB96CBE4C2E}" type="presParOf" srcId="{7B81EE6F-10C5-EF4F-8E77-D8CFAF2EF522}" destId="{09D13CD3-F221-F940-9326-968EB86CB693}" srcOrd="5" destOrd="0" presId="urn:microsoft.com/office/officeart/2005/8/layout/cycle2"/>
    <dgm:cxn modelId="{38AD6102-F9C9-3148-B569-C377FA465302}" type="presParOf" srcId="{09D13CD3-F221-F940-9326-968EB86CB693}" destId="{A235FF5C-B4ED-214A-BBF2-BB63FAD44322}" srcOrd="0" destOrd="0" presId="urn:microsoft.com/office/officeart/2005/8/layout/cycle2"/>
    <dgm:cxn modelId="{130F73F7-ACAD-1343-8F66-EE68D9CDCAAC}" type="presParOf" srcId="{7B81EE6F-10C5-EF4F-8E77-D8CFAF2EF522}" destId="{D7AAFC55-8622-4F49-8BB9-B55A64BBC934}" srcOrd="6" destOrd="0" presId="urn:microsoft.com/office/officeart/2005/8/layout/cycle2"/>
    <dgm:cxn modelId="{8EDDCCF4-3BE9-C84A-9AF2-D1AED3F8FEBE}" type="presParOf" srcId="{7B81EE6F-10C5-EF4F-8E77-D8CFAF2EF522}" destId="{C533FCF8-201F-A241-9D6B-10F4A0013A22}" srcOrd="7" destOrd="0" presId="urn:microsoft.com/office/officeart/2005/8/layout/cycle2"/>
    <dgm:cxn modelId="{FCB8EBEA-CC3F-B047-8A52-C9695C1BC22D}" type="presParOf" srcId="{C533FCF8-201F-A241-9D6B-10F4A0013A22}" destId="{00337B6A-E59D-2946-8857-E2A70B7CD5D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636FA-4572-5048-A1AC-DFF86BFEAAE5}">
      <dsp:nvSpPr>
        <dsp:cNvPr id="0" name=""/>
        <dsp:cNvSpPr/>
      </dsp:nvSpPr>
      <dsp:spPr>
        <a:xfrm>
          <a:off x="2669976" y="1526976"/>
          <a:ext cx="3804046" cy="38040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Simulation</a:t>
          </a:r>
          <a:endParaRPr lang="en-US" sz="4600" kern="1200" dirty="0"/>
        </a:p>
      </dsp:txBody>
      <dsp:txXfrm>
        <a:off x="3227066" y="2084066"/>
        <a:ext cx="2689866" cy="2689866"/>
      </dsp:txXfrm>
    </dsp:sp>
    <dsp:sp modelId="{B4A80E5B-32BC-064D-A5B0-3D7B3DC0395C}">
      <dsp:nvSpPr>
        <dsp:cNvPr id="0" name=""/>
        <dsp:cNvSpPr/>
      </dsp:nvSpPr>
      <dsp:spPr>
        <a:xfrm>
          <a:off x="3620988" y="679"/>
          <a:ext cx="1902023" cy="19020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0000"/>
              </a:solidFill>
            </a:rPr>
            <a:t>Actor</a:t>
          </a:r>
          <a:endParaRPr lang="en-US" sz="1500" kern="1200" dirty="0">
            <a:solidFill>
              <a:srgbClr val="FF0000"/>
            </a:solidFill>
          </a:endParaRPr>
        </a:p>
      </dsp:txBody>
      <dsp:txXfrm>
        <a:off x="3899533" y="279224"/>
        <a:ext cx="1344933" cy="1344933"/>
      </dsp:txXfrm>
    </dsp:sp>
    <dsp:sp modelId="{C87EFA27-ED73-A84C-A0AD-0067B0632A88}">
      <dsp:nvSpPr>
        <dsp:cNvPr id="0" name=""/>
        <dsp:cNvSpPr/>
      </dsp:nvSpPr>
      <dsp:spPr>
        <a:xfrm>
          <a:off x="5077114" y="473802"/>
          <a:ext cx="1902023" cy="19020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0000"/>
              </a:solidFill>
            </a:rPr>
            <a:t>Dumb Manikin</a:t>
          </a:r>
          <a:endParaRPr lang="en-US" sz="1500" kern="1200" dirty="0">
            <a:solidFill>
              <a:srgbClr val="FF0000"/>
            </a:solidFill>
          </a:endParaRPr>
        </a:p>
      </dsp:txBody>
      <dsp:txXfrm>
        <a:off x="5355659" y="752347"/>
        <a:ext cx="1344933" cy="1344933"/>
      </dsp:txXfrm>
    </dsp:sp>
    <dsp:sp modelId="{CBDCAC35-7432-AA48-8216-FE1166CE1A17}">
      <dsp:nvSpPr>
        <dsp:cNvPr id="0" name=""/>
        <dsp:cNvSpPr/>
      </dsp:nvSpPr>
      <dsp:spPr>
        <a:xfrm>
          <a:off x="5977049" y="1712457"/>
          <a:ext cx="1902023" cy="19020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Role Play</a:t>
          </a:r>
          <a:endParaRPr lang="en-US" sz="1500" kern="1200" dirty="0"/>
        </a:p>
      </dsp:txBody>
      <dsp:txXfrm>
        <a:off x="6255594" y="1991002"/>
        <a:ext cx="1344933" cy="1344933"/>
      </dsp:txXfrm>
    </dsp:sp>
    <dsp:sp modelId="{E8F5C9BD-A9C1-9D42-AC99-9CD273DD3037}">
      <dsp:nvSpPr>
        <dsp:cNvPr id="0" name=""/>
        <dsp:cNvSpPr/>
      </dsp:nvSpPr>
      <dsp:spPr>
        <a:xfrm>
          <a:off x="5977049" y="3243518"/>
          <a:ext cx="1902023" cy="19020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0000"/>
              </a:solidFill>
            </a:rPr>
            <a:t>Part Task Trainers</a:t>
          </a:r>
          <a:endParaRPr lang="en-US" sz="1500" kern="1200" dirty="0">
            <a:solidFill>
              <a:srgbClr val="FF0000"/>
            </a:solidFill>
          </a:endParaRPr>
        </a:p>
      </dsp:txBody>
      <dsp:txXfrm>
        <a:off x="6255594" y="3522063"/>
        <a:ext cx="1344933" cy="1344933"/>
      </dsp:txXfrm>
    </dsp:sp>
    <dsp:sp modelId="{CBD53DBE-0B42-5A40-874C-EB5DCC502707}">
      <dsp:nvSpPr>
        <dsp:cNvPr id="0" name=""/>
        <dsp:cNvSpPr/>
      </dsp:nvSpPr>
      <dsp:spPr>
        <a:xfrm>
          <a:off x="5077114" y="4482173"/>
          <a:ext cx="1902023" cy="19020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0000"/>
              </a:solidFill>
            </a:rPr>
            <a:t>Patient Simulators</a:t>
          </a:r>
          <a:endParaRPr lang="en-US" sz="1500" kern="1200" dirty="0">
            <a:solidFill>
              <a:srgbClr val="FF0000"/>
            </a:solidFill>
          </a:endParaRPr>
        </a:p>
      </dsp:txBody>
      <dsp:txXfrm>
        <a:off x="5355659" y="4760718"/>
        <a:ext cx="1344933" cy="1344933"/>
      </dsp:txXfrm>
    </dsp:sp>
    <dsp:sp modelId="{AB07396E-4A2A-4F4F-AA36-50702C956BAD}">
      <dsp:nvSpPr>
        <dsp:cNvPr id="0" name=""/>
        <dsp:cNvSpPr/>
      </dsp:nvSpPr>
      <dsp:spPr>
        <a:xfrm>
          <a:off x="3620988" y="4955297"/>
          <a:ext cx="1902023" cy="19020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Screen  Based</a:t>
          </a:r>
          <a:endParaRPr lang="en-US" sz="1500" kern="1200" dirty="0"/>
        </a:p>
      </dsp:txBody>
      <dsp:txXfrm>
        <a:off x="3899533" y="5233842"/>
        <a:ext cx="1344933" cy="1344933"/>
      </dsp:txXfrm>
    </dsp:sp>
    <dsp:sp modelId="{C2559DF1-3149-4448-BC38-A798DD2E9AA3}">
      <dsp:nvSpPr>
        <dsp:cNvPr id="0" name=""/>
        <dsp:cNvSpPr/>
      </dsp:nvSpPr>
      <dsp:spPr>
        <a:xfrm>
          <a:off x="2164862" y="4482173"/>
          <a:ext cx="1902023" cy="19020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Desk Based</a:t>
          </a:r>
          <a:endParaRPr lang="en-US" sz="1500" kern="1200" dirty="0"/>
        </a:p>
      </dsp:txBody>
      <dsp:txXfrm>
        <a:off x="2443407" y="4760718"/>
        <a:ext cx="1344933" cy="1344933"/>
      </dsp:txXfrm>
    </dsp:sp>
    <dsp:sp modelId="{744ACA98-7400-D641-BDA6-75E3ACBC4533}">
      <dsp:nvSpPr>
        <dsp:cNvPr id="0" name=""/>
        <dsp:cNvSpPr/>
      </dsp:nvSpPr>
      <dsp:spPr>
        <a:xfrm>
          <a:off x="1264927" y="3243518"/>
          <a:ext cx="1902023" cy="19020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VR</a:t>
          </a:r>
          <a:endParaRPr lang="en-US" sz="1500" kern="1200" dirty="0"/>
        </a:p>
      </dsp:txBody>
      <dsp:txXfrm>
        <a:off x="1543472" y="3522063"/>
        <a:ext cx="1344933" cy="1344933"/>
      </dsp:txXfrm>
    </dsp:sp>
    <dsp:sp modelId="{407D6F7D-AF00-584F-A62B-DF12F6550C45}">
      <dsp:nvSpPr>
        <dsp:cNvPr id="0" name=""/>
        <dsp:cNvSpPr/>
      </dsp:nvSpPr>
      <dsp:spPr>
        <a:xfrm>
          <a:off x="1264927" y="1712457"/>
          <a:ext cx="1902023" cy="19020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0000"/>
              </a:solidFill>
            </a:rPr>
            <a:t>Multidisciplinary Immersive Team Training</a:t>
          </a:r>
          <a:endParaRPr lang="en-US" sz="1500" kern="1200" dirty="0">
            <a:solidFill>
              <a:srgbClr val="FF0000"/>
            </a:solidFill>
          </a:endParaRPr>
        </a:p>
      </dsp:txBody>
      <dsp:txXfrm>
        <a:off x="1543472" y="1991002"/>
        <a:ext cx="1344933" cy="1344933"/>
      </dsp:txXfrm>
    </dsp:sp>
    <dsp:sp modelId="{BF4EBD80-BFED-1D4E-BF67-52C17FF20606}">
      <dsp:nvSpPr>
        <dsp:cNvPr id="0" name=""/>
        <dsp:cNvSpPr/>
      </dsp:nvSpPr>
      <dsp:spPr>
        <a:xfrm>
          <a:off x="2164862" y="473802"/>
          <a:ext cx="1902023" cy="19020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Major Incident planning</a:t>
          </a:r>
          <a:endParaRPr lang="en-US" sz="1500" kern="1200" dirty="0"/>
        </a:p>
      </dsp:txBody>
      <dsp:txXfrm>
        <a:off x="2443407" y="752347"/>
        <a:ext cx="1344933" cy="1344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70718-B9DA-0F40-B26F-EF418CA98ED4}">
      <dsp:nvSpPr>
        <dsp:cNvPr id="0" name=""/>
        <dsp:cNvSpPr/>
      </dsp:nvSpPr>
      <dsp:spPr>
        <a:xfrm>
          <a:off x="3547318" y="60"/>
          <a:ext cx="2049363" cy="20493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Concrete Experience</a:t>
          </a:r>
        </a:p>
      </dsp:txBody>
      <dsp:txXfrm>
        <a:off x="3847440" y="300182"/>
        <a:ext cx="1449119" cy="1449119"/>
      </dsp:txXfrm>
    </dsp:sp>
    <dsp:sp modelId="{8D51D285-8AD2-F544-8504-C1BBC98EF662}">
      <dsp:nvSpPr>
        <dsp:cNvPr id="0" name=""/>
        <dsp:cNvSpPr/>
      </dsp:nvSpPr>
      <dsp:spPr>
        <a:xfrm rot="2700000">
          <a:off x="5376648" y="1755842"/>
          <a:ext cx="544565" cy="691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400573" y="1836414"/>
        <a:ext cx="381196" cy="414996"/>
      </dsp:txXfrm>
    </dsp:sp>
    <dsp:sp modelId="{E93675CB-DD38-8940-BCDE-ECAD9354E766}">
      <dsp:nvSpPr>
        <dsp:cNvPr id="0" name=""/>
        <dsp:cNvSpPr/>
      </dsp:nvSpPr>
      <dsp:spPr>
        <a:xfrm>
          <a:off x="5722976" y="2175718"/>
          <a:ext cx="2049363" cy="20493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Reflective Observation</a:t>
          </a:r>
          <a:endParaRPr lang="en-US" sz="1500" kern="1200" dirty="0"/>
        </a:p>
      </dsp:txBody>
      <dsp:txXfrm>
        <a:off x="6023098" y="2475840"/>
        <a:ext cx="1449119" cy="1449119"/>
      </dsp:txXfrm>
    </dsp:sp>
    <dsp:sp modelId="{33CB916D-D8E4-9348-B556-F4AA98AB6DD5}">
      <dsp:nvSpPr>
        <dsp:cNvPr id="0" name=""/>
        <dsp:cNvSpPr/>
      </dsp:nvSpPr>
      <dsp:spPr>
        <a:xfrm rot="8100000">
          <a:off x="5398444" y="3931500"/>
          <a:ext cx="544565" cy="691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537888" y="4012072"/>
        <a:ext cx="381196" cy="414996"/>
      </dsp:txXfrm>
    </dsp:sp>
    <dsp:sp modelId="{A003BD67-42E6-CD4B-B36B-83A3253B1D59}">
      <dsp:nvSpPr>
        <dsp:cNvPr id="0" name=""/>
        <dsp:cNvSpPr/>
      </dsp:nvSpPr>
      <dsp:spPr>
        <a:xfrm>
          <a:off x="3547318" y="4351376"/>
          <a:ext cx="2049363" cy="20493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Abstract </a:t>
          </a:r>
          <a:r>
            <a:rPr lang="en-GB" sz="1500" kern="1200" noProof="0" dirty="0" smtClean="0"/>
            <a:t>Conceptualisation</a:t>
          </a:r>
          <a:endParaRPr lang="en-GB" sz="1500" kern="1200" noProof="0" dirty="0"/>
        </a:p>
      </dsp:txBody>
      <dsp:txXfrm>
        <a:off x="3847440" y="4651498"/>
        <a:ext cx="1449119" cy="1449119"/>
      </dsp:txXfrm>
    </dsp:sp>
    <dsp:sp modelId="{09D13CD3-F221-F940-9326-968EB86CB693}">
      <dsp:nvSpPr>
        <dsp:cNvPr id="0" name=""/>
        <dsp:cNvSpPr/>
      </dsp:nvSpPr>
      <dsp:spPr>
        <a:xfrm rot="13500000">
          <a:off x="3222786" y="3953297"/>
          <a:ext cx="544565" cy="691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362230" y="4149389"/>
        <a:ext cx="381196" cy="414996"/>
      </dsp:txXfrm>
    </dsp:sp>
    <dsp:sp modelId="{D7AAFC55-8622-4F49-8BB9-B55A64BBC934}">
      <dsp:nvSpPr>
        <dsp:cNvPr id="0" name=""/>
        <dsp:cNvSpPr/>
      </dsp:nvSpPr>
      <dsp:spPr>
        <a:xfrm>
          <a:off x="1371660" y="2175718"/>
          <a:ext cx="2049363" cy="20493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Active Experimentation</a:t>
          </a:r>
          <a:endParaRPr lang="en-US" sz="1500" kern="1200" dirty="0"/>
        </a:p>
      </dsp:txBody>
      <dsp:txXfrm>
        <a:off x="1671782" y="2475840"/>
        <a:ext cx="1449119" cy="1449119"/>
      </dsp:txXfrm>
    </dsp:sp>
    <dsp:sp modelId="{C533FCF8-201F-A241-9D6B-10F4A0013A22}">
      <dsp:nvSpPr>
        <dsp:cNvPr id="0" name=""/>
        <dsp:cNvSpPr/>
      </dsp:nvSpPr>
      <dsp:spPr>
        <a:xfrm rot="18900000">
          <a:off x="3200990" y="1777638"/>
          <a:ext cx="544565" cy="691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224915" y="1973730"/>
        <a:ext cx="381196" cy="414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06222-5A53-E84D-BD4E-F297A50A3FD6}" type="datetimeFigureOut">
              <a:rPr lang="en-US" smtClean="0"/>
              <a:pPr/>
              <a:t>6/24/2015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ABFCB-0223-9E4E-8FEF-FCA4766102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7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sz="6300" baseline="0" dirty="0" smtClean="0"/>
          </a:p>
          <a:p>
            <a:endParaRPr lang="en-GB" sz="6300" baseline="0" dirty="0" smtClean="0"/>
          </a:p>
          <a:p>
            <a:r>
              <a:rPr lang="en-GB" sz="6300" baseline="0" dirty="0" smtClean="0"/>
              <a:t>Thanks to CCN for invite</a:t>
            </a:r>
          </a:p>
          <a:p>
            <a:endParaRPr lang="en-GB" sz="6300" baseline="0" dirty="0" smtClean="0"/>
          </a:p>
          <a:p>
            <a:r>
              <a:rPr lang="en-GB" sz="6300" baseline="0" dirty="0" smtClean="0"/>
              <a:t>Ashley Miller and </a:t>
            </a:r>
            <a:r>
              <a:rPr lang="en-GB" sz="6300" baseline="0" dirty="0" err="1" smtClean="0"/>
              <a:t>Mamta</a:t>
            </a:r>
            <a:r>
              <a:rPr lang="en-GB" sz="6300" baseline="0" dirty="0" smtClean="0"/>
              <a:t> Patel</a:t>
            </a:r>
          </a:p>
          <a:p>
            <a:endParaRPr lang="en-GB" sz="6300" baseline="0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99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 that</a:t>
            </a:r>
            <a:r>
              <a:rPr lang="en-US" dirty="0" smtClean="0"/>
              <a:t>’</a:t>
            </a:r>
            <a:r>
              <a:rPr lang="en-GB" dirty="0" err="1" smtClean="0"/>
              <a:t>s</a:t>
            </a:r>
            <a:r>
              <a:rPr lang="en-GB" dirty="0" smtClean="0"/>
              <a:t> a few areas</a:t>
            </a:r>
            <a:r>
              <a:rPr lang="en-GB" baseline="0" dirty="0" smtClean="0"/>
              <a:t> when the use of simulation may be an option so lets move on and look at why simulation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05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</a:t>
            </a:r>
            <a:r>
              <a:rPr lang="en-GB" baseline="0" dirty="0" smtClean="0"/>
              <a:t> to use education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120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Match the level and choice of simulation to the learning</a:t>
            </a:r>
            <a:r>
              <a:rPr lang="en-GB" baseline="0" dirty="0" smtClean="0"/>
              <a:t> outcomes you wish to generate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72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In situ</a:t>
            </a:r>
          </a:p>
          <a:p>
            <a:endParaRPr lang="en-GB" baseline="0" dirty="0" smtClean="0"/>
          </a:p>
          <a:p>
            <a:r>
              <a:rPr lang="en-GB" baseline="0" dirty="0" smtClean="0"/>
              <a:t>Postgraduate teams in a clinical environment</a:t>
            </a:r>
          </a:p>
          <a:p>
            <a:r>
              <a:rPr lang="en-GB" baseline="0" dirty="0" smtClean="0"/>
              <a:t>Situation awareness</a:t>
            </a:r>
          </a:p>
          <a:p>
            <a:r>
              <a:rPr lang="en-GB" baseline="0" dirty="0" smtClean="0"/>
              <a:t>Clinical Systems and kit</a:t>
            </a:r>
          </a:p>
          <a:p>
            <a:endParaRPr lang="en-GB" baseline="0" dirty="0" smtClean="0"/>
          </a:p>
          <a:p>
            <a:r>
              <a:rPr lang="en-GB" baseline="0" dirty="0" smtClean="0"/>
              <a:t>Governance</a:t>
            </a:r>
          </a:p>
          <a:p>
            <a:r>
              <a:rPr lang="en-GB" baseline="0" dirty="0" smtClean="0"/>
              <a:t>Confidentiality</a:t>
            </a:r>
          </a:p>
          <a:p>
            <a:r>
              <a:rPr lang="en-GB" baseline="0" dirty="0" smtClean="0"/>
              <a:t>Competing resources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47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12 people </a:t>
            </a:r>
          </a:p>
          <a:p>
            <a:endParaRPr lang="en-GB" dirty="0" smtClean="0"/>
          </a:p>
          <a:p>
            <a:r>
              <a:rPr lang="en-GB" dirty="0" smtClean="0"/>
              <a:t>Recent Pilot</a:t>
            </a:r>
          </a:p>
          <a:p>
            <a:endParaRPr lang="en-GB" dirty="0" smtClean="0"/>
          </a:p>
          <a:p>
            <a:r>
              <a:rPr lang="en-GB" dirty="0" smtClean="0"/>
              <a:t>Confidentiality </a:t>
            </a:r>
            <a:r>
              <a:rPr lang="en-US" dirty="0" smtClean="0"/>
              <a:t>–</a:t>
            </a:r>
            <a:r>
              <a:rPr lang="en-GB" dirty="0" smtClean="0"/>
              <a:t> Consent given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27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255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Increased knowledge retention, ability and self-confidence to perform (Under Grad Pharmacology)</a:t>
            </a:r>
          </a:p>
          <a:p>
            <a:endParaRPr lang="en-GB" sz="1200" dirty="0" smtClean="0"/>
          </a:p>
          <a:p>
            <a:r>
              <a:rPr lang="en-GB" sz="1200" dirty="0" smtClean="0"/>
              <a:t>Improved clinical skills &amp; knowledge (4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year students cardiology placements)</a:t>
            </a:r>
          </a:p>
          <a:p>
            <a:endParaRPr lang="en-GB" sz="1200" dirty="0" smtClean="0"/>
          </a:p>
          <a:p>
            <a:r>
              <a:rPr lang="en-GB" sz="1200" dirty="0" smtClean="0"/>
              <a:t>Implementation of simulation training improves work place ACLS protocol implementation (Anaesthesia)</a:t>
            </a:r>
          </a:p>
          <a:p>
            <a:endParaRPr lang="en-GB" sz="1200" dirty="0" smtClean="0"/>
          </a:p>
          <a:p>
            <a:r>
              <a:rPr lang="en-GB" sz="1200" dirty="0" smtClean="0"/>
              <a:t>Improves clinical performance (Anaesthesia)</a:t>
            </a:r>
          </a:p>
          <a:p>
            <a:endParaRPr lang="en-GB" sz="1200" dirty="0" smtClean="0"/>
          </a:p>
          <a:p>
            <a:r>
              <a:rPr lang="en-GB" sz="1200" dirty="0" smtClean="0"/>
              <a:t>Improved laparoscopic performance in the operating room (Surgery)</a:t>
            </a:r>
          </a:p>
          <a:p>
            <a:endParaRPr lang="en-GB" sz="1200" dirty="0" smtClean="0"/>
          </a:p>
          <a:p>
            <a:r>
              <a:rPr lang="en-GB" sz="1200" dirty="0" smtClean="0"/>
              <a:t>Improved technical proficiency, self confidence &amp; teamwork (Obstetrics)</a:t>
            </a:r>
          </a:p>
          <a:p>
            <a:endParaRPr lang="en-GB" sz="1200" dirty="0" smtClean="0"/>
          </a:p>
          <a:p>
            <a:r>
              <a:rPr lang="en-GB" sz="1200" dirty="0" smtClean="0"/>
              <a:t>Demonstrated reduction in neonatal injury post simulation training (Obstetrics)</a:t>
            </a:r>
          </a:p>
          <a:p>
            <a:endParaRPr lang="en-GB" sz="1200" dirty="0" smtClean="0"/>
          </a:p>
          <a:p>
            <a:r>
              <a:rPr lang="en-GB" sz="1200" dirty="0" smtClean="0"/>
              <a:t>Improved team performance (ED)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204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899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Simulation can be used to improve team working skills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Teams that have better team working skills have been shown to have better clinical outcomes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Simulation has not conclusively been demonstrated to improve patient outcomes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Rail / Military / Aviation / petrochemical</a:t>
            </a:r>
            <a:r>
              <a:rPr lang="en-GB" baseline="0" dirty="0" smtClean="0"/>
              <a:t> / nuclear</a:t>
            </a:r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UHB</a:t>
            </a:r>
            <a:r>
              <a:rPr lang="en-GB" baseline="0" dirty="0" smtClean="0"/>
              <a:t> 5.4 million clinical negligence payouts 2013-14</a:t>
            </a:r>
          </a:p>
          <a:p>
            <a:endParaRPr lang="en-GB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NHS 1.2 Billion NHS AL -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 negligence expenditure including interim payments in 2012/13 </a:t>
            </a:r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98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Team with high performance have better team skills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Simulation training improves team skills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so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2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What am I talking about ?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What might these guys want to know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86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 years</a:t>
            </a:r>
          </a:p>
          <a:p>
            <a:endParaRPr lang="en-GB" dirty="0" smtClean="0"/>
          </a:p>
          <a:p>
            <a:r>
              <a:rPr lang="en-GB" dirty="0" smtClean="0"/>
              <a:t>32 bedded </a:t>
            </a:r>
            <a:r>
              <a:rPr lang="en-GB" dirty="0" err="1" smtClean="0"/>
              <a:t>netherlands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2500 </a:t>
            </a:r>
            <a:r>
              <a:rPr lang="en-US" dirty="0" smtClean="0"/>
              <a:t>–</a:t>
            </a:r>
            <a:r>
              <a:rPr lang="en-GB" dirty="0" smtClean="0"/>
              <a:t> 3000 patients year</a:t>
            </a:r>
          </a:p>
          <a:p>
            <a:endParaRPr lang="en-GB" dirty="0" smtClean="0"/>
          </a:p>
          <a:p>
            <a:r>
              <a:rPr lang="en-GB" dirty="0" smtClean="0"/>
              <a:t>1/3 cardiothoracic</a:t>
            </a:r>
          </a:p>
          <a:p>
            <a:endParaRPr lang="en-GB" dirty="0" smtClean="0"/>
          </a:p>
          <a:p>
            <a:r>
              <a:rPr lang="en-GB" dirty="0" smtClean="0"/>
              <a:t>cohort study</a:t>
            </a:r>
          </a:p>
          <a:p>
            <a:endParaRPr lang="en-GB" dirty="0" smtClean="0"/>
          </a:p>
          <a:p>
            <a:r>
              <a:rPr lang="en-GB" dirty="0" smtClean="0"/>
              <a:t>baseline</a:t>
            </a:r>
          </a:p>
          <a:p>
            <a:endParaRPr lang="en-GB" dirty="0" smtClean="0"/>
          </a:p>
          <a:p>
            <a:r>
              <a:rPr lang="en-GB" dirty="0" smtClean="0"/>
              <a:t>implementation year</a:t>
            </a:r>
          </a:p>
          <a:p>
            <a:endParaRPr lang="en-GB" dirty="0" smtClean="0"/>
          </a:p>
          <a:p>
            <a:r>
              <a:rPr lang="en-GB" dirty="0" smtClean="0"/>
              <a:t>post-implementation year</a:t>
            </a:r>
          </a:p>
          <a:p>
            <a:endParaRPr lang="en-GB" dirty="0" smtClean="0"/>
          </a:p>
          <a:p>
            <a:r>
              <a:rPr lang="en-GB" dirty="0" smtClean="0"/>
              <a:t>CRM</a:t>
            </a:r>
          </a:p>
          <a:p>
            <a:endParaRPr lang="en-GB" dirty="0" smtClean="0"/>
          </a:p>
          <a:p>
            <a:r>
              <a:rPr lang="en-GB" dirty="0" smtClean="0"/>
              <a:t>lectures</a:t>
            </a:r>
          </a:p>
          <a:p>
            <a:r>
              <a:rPr lang="en-GB" dirty="0" smtClean="0"/>
              <a:t>workshops</a:t>
            </a:r>
          </a:p>
          <a:p>
            <a:r>
              <a:rPr lang="en-GB" dirty="0" smtClean="0"/>
              <a:t>video</a:t>
            </a:r>
          </a:p>
          <a:p>
            <a:r>
              <a:rPr lang="en-GB" dirty="0" smtClean="0"/>
              <a:t>interactive workshops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802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Match the level and choice of simulation to the learning</a:t>
            </a:r>
            <a:r>
              <a:rPr lang="en-GB" baseline="0" dirty="0" smtClean="0"/>
              <a:t> outcomes you wish to generate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35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resources</a:t>
            </a:r>
          </a:p>
          <a:p>
            <a:endParaRPr lang="en-GB" dirty="0" smtClean="0"/>
          </a:p>
          <a:p>
            <a:r>
              <a:rPr lang="en-GB" dirty="0" smtClean="0"/>
              <a:t>in house training</a:t>
            </a:r>
          </a:p>
          <a:p>
            <a:endParaRPr lang="en-GB" dirty="0" smtClean="0"/>
          </a:p>
          <a:p>
            <a:r>
              <a:rPr lang="en-GB" dirty="0" smtClean="0"/>
              <a:t>Faculty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HEWM</a:t>
            </a:r>
          </a:p>
          <a:p>
            <a:endParaRPr lang="en-GB" dirty="0" smtClean="0"/>
          </a:p>
          <a:p>
            <a:r>
              <a:rPr lang="en-GB" dirty="0" smtClean="0"/>
              <a:t>Developing regional simulation plans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Regional colleagues</a:t>
            </a:r>
          </a:p>
          <a:p>
            <a:r>
              <a:rPr lang="en-GB" dirty="0" smtClean="0"/>
              <a:t> watch course / share ideas / share scenarios and props / share faculty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796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31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Critical</a:t>
            </a:r>
            <a:r>
              <a:rPr lang="en-GB" baseline="0" dirty="0" smtClean="0"/>
              <a:t> Care Tutorials Lecture </a:t>
            </a:r>
            <a:r>
              <a:rPr lang="en-US" baseline="0" dirty="0" smtClean="0"/>
              <a:t>…</a:t>
            </a:r>
          </a:p>
          <a:p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6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77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dirty="0" smtClean="0">
                <a:ea typeface="+mn-ea"/>
                <a:cs typeface="+mn-cs"/>
              </a:rPr>
              <a:t>Washing Martins Car!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93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r>
              <a:rPr lang="en-GB" baseline="0" dirty="0" smtClean="0"/>
              <a:t>What might these guys want to know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where to use it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how to use it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evidence for it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doing it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Support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5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</a:t>
            </a:r>
            <a:r>
              <a:rPr lang="en-GB" baseline="0" dirty="0" smtClean="0"/>
              <a:t> these are some ideas that came to mind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When can</a:t>
            </a:r>
            <a:r>
              <a:rPr lang="en-GB" baseline="0" dirty="0" smtClean="0"/>
              <a:t> the use of simulation be of benefit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Why would we want to use it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How do we use it</a:t>
            </a:r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and being</a:t>
            </a:r>
            <a:r>
              <a:rPr lang="en-GB" baseline="0" dirty="0" smtClean="0"/>
              <a:t> intensivists </a:t>
            </a:r>
            <a:r>
              <a:rPr lang="en-US" baseline="0" dirty="0" smtClean="0"/>
              <a:t>–</a:t>
            </a:r>
            <a:r>
              <a:rPr lang="en-GB" baseline="0" dirty="0" smtClean="0"/>
              <a:t> how can we get even better at it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So lets begin with When it potentially could be used, the top two are likely to be safety &amp; education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1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2000 </a:t>
            </a:r>
            <a:r>
              <a:rPr lang="en-GB" dirty="0" err="1" smtClean="0"/>
              <a:t>DoH</a:t>
            </a:r>
            <a:r>
              <a:rPr lang="en-GB" dirty="0" smtClean="0"/>
              <a:t> </a:t>
            </a:r>
            <a:r>
              <a:rPr lang="en-US" dirty="0" smtClean="0"/>
              <a:t>–</a:t>
            </a:r>
            <a:r>
              <a:rPr lang="en-GB" dirty="0" smtClean="0"/>
              <a:t> Organisation with a memory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Institute</a:t>
            </a:r>
            <a:r>
              <a:rPr lang="en-GB" baseline="0" dirty="0" smtClean="0"/>
              <a:t> of medicine </a:t>
            </a:r>
            <a:r>
              <a:rPr lang="en-US" baseline="0" dirty="0" smtClean="0"/>
              <a:t>–</a:t>
            </a:r>
            <a:r>
              <a:rPr lang="en-GB" baseline="0" dirty="0" smtClean="0"/>
              <a:t> To err is human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dirty="0" smtClean="0"/>
              <a:t>Journal of patient safety,</a:t>
            </a:r>
            <a:r>
              <a:rPr lang="en-GB" baseline="0" dirty="0" smtClean="0"/>
              <a:t> Sept 2013</a:t>
            </a:r>
          </a:p>
          <a:p>
            <a:endParaRPr lang="en-GB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210,000 deaths per year was associated with preventable harm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pitals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Given limitations in the search capability of the Global Trigger Tool and the incompleteness of medical records on which the Tool de-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true number of premature deaths associated with preventable harm to patients was estimated at more than 400,000 per year.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GB" dirty="0" smtClean="0"/>
              <a:t>Reader</a:t>
            </a:r>
            <a:r>
              <a:rPr lang="en-GB" baseline="0" dirty="0" smtClean="0"/>
              <a:t> / </a:t>
            </a:r>
            <a:r>
              <a:rPr lang="en-GB" baseline="0" dirty="0" err="1" smtClean="0"/>
              <a:t>Flin</a:t>
            </a:r>
            <a:r>
              <a:rPr lang="en-GB" baseline="0" dirty="0" smtClean="0"/>
              <a:t> 2006,  </a:t>
            </a:r>
          </a:p>
          <a:p>
            <a:endParaRPr lang="en-GB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2677 incidents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(5610 contributory factors) </a:t>
            </a:r>
            <a:endParaRPr lang="en-US" dirty="0" smtClean="0"/>
          </a:p>
          <a:p>
            <a:r>
              <a:rPr lang="en-GB" dirty="0" smtClean="0"/>
              <a:t>50% 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8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FICM CCT Syllabus</a:t>
            </a:r>
          </a:p>
          <a:p>
            <a:endParaRPr lang="en-GB" dirty="0" smtClean="0"/>
          </a:p>
          <a:p>
            <a:r>
              <a:rPr lang="en-GB" dirty="0" smtClean="0"/>
              <a:t>24 / 96 Curriculum competencies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Revalidation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knowledge, skills and performance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communication, partnership and team work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improvement activity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Colleague feedback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BFCB-0223-9E4E-8FEF-FCA47661023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68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103E-8B18-5041-9DD7-8470557DEA8B}" type="datetimeFigureOut">
              <a:rPr lang="en-US" smtClean="0"/>
              <a:pPr/>
              <a:t>6/24/2015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DA7-E342-044F-B72A-1FD431AF13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103E-8B18-5041-9DD7-8470557DEA8B}" type="datetimeFigureOut">
              <a:rPr lang="en-US" smtClean="0"/>
              <a:pPr/>
              <a:t>6/24/2015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DA7-E342-044F-B72A-1FD431AF13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103E-8B18-5041-9DD7-8470557DEA8B}" type="datetimeFigureOut">
              <a:rPr lang="en-US" smtClean="0"/>
              <a:pPr/>
              <a:t>6/24/2015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DA7-E342-044F-B72A-1FD431AF13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103E-8B18-5041-9DD7-8470557DEA8B}" type="datetimeFigureOut">
              <a:rPr lang="en-US" smtClean="0"/>
              <a:pPr/>
              <a:t>6/24/2015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DA7-E342-044F-B72A-1FD431AF13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103E-8B18-5041-9DD7-8470557DEA8B}" type="datetimeFigureOut">
              <a:rPr lang="en-US" smtClean="0"/>
              <a:pPr/>
              <a:t>6/24/2015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DA7-E342-044F-B72A-1FD431AF13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103E-8B18-5041-9DD7-8470557DEA8B}" type="datetimeFigureOut">
              <a:rPr lang="en-US" smtClean="0"/>
              <a:pPr/>
              <a:t>6/24/2015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DA7-E342-044F-B72A-1FD431AF13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103E-8B18-5041-9DD7-8470557DEA8B}" type="datetimeFigureOut">
              <a:rPr lang="en-US" smtClean="0"/>
              <a:pPr/>
              <a:t>6/24/2015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DA7-E342-044F-B72A-1FD431AF13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103E-8B18-5041-9DD7-8470557DEA8B}" type="datetimeFigureOut">
              <a:rPr lang="en-US" smtClean="0"/>
              <a:pPr/>
              <a:t>6/24/2015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DA7-E342-044F-B72A-1FD431AF13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103E-8B18-5041-9DD7-8470557DEA8B}" type="datetimeFigureOut">
              <a:rPr lang="en-US" smtClean="0"/>
              <a:pPr/>
              <a:t>6/24/2015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DA7-E342-044F-B72A-1FD431AF13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103E-8B18-5041-9DD7-8470557DEA8B}" type="datetimeFigureOut">
              <a:rPr lang="en-US" smtClean="0"/>
              <a:pPr/>
              <a:t>6/24/2015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DA7-E342-044F-B72A-1FD431AF13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103E-8B18-5041-9DD7-8470557DEA8B}" type="datetimeFigureOut">
              <a:rPr lang="en-US" smtClean="0"/>
              <a:pPr/>
              <a:t>6/24/2015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DA7-E342-044F-B72A-1FD431AF13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B103E-8B18-5041-9DD7-8470557DEA8B}" type="datetimeFigureOut">
              <a:rPr lang="en-US" smtClean="0"/>
              <a:pPr/>
              <a:t>6/24/2015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4DA7-E342-044F-B72A-1FD431AF13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d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pd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9491"/>
            <a:ext cx="7772400" cy="1470025"/>
          </a:xfrm>
        </p:spPr>
        <p:txBody>
          <a:bodyPr/>
          <a:lstStyle/>
          <a:p>
            <a:r>
              <a:rPr lang="en-GB" dirty="0" smtClean="0"/>
              <a:t>Simulation in Critical Care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Dr Peter Isherwood</a:t>
            </a:r>
          </a:p>
          <a:p>
            <a:endParaRPr lang="en-GB" dirty="0" smtClean="0"/>
          </a:p>
          <a:p>
            <a:r>
              <a:rPr lang="en-GB" dirty="0" smtClean="0"/>
              <a:t>Consultant in Critical Care Medicine &amp; Anaesthesia and Clinical Lead for Simulation UHB</a:t>
            </a:r>
          </a:p>
          <a:p>
            <a:endParaRPr lang="en-GB" dirty="0" smtClean="0"/>
          </a:p>
          <a:p>
            <a:r>
              <a:rPr lang="en-GB" dirty="0" smtClean="0"/>
              <a:t>Honorary Senior </a:t>
            </a:r>
            <a:r>
              <a:rPr lang="en-US" dirty="0" smtClean="0"/>
              <a:t>Clinical</a:t>
            </a:r>
            <a:r>
              <a:rPr lang="en-GB" dirty="0" smtClean="0"/>
              <a:t> Lecturer UoB</a:t>
            </a:r>
          </a:p>
        </p:txBody>
      </p:sp>
      <p:pic>
        <p:nvPicPr>
          <p:cNvPr id="4" name="Picture 3" descr="getimage.aspx.ID-2807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74100" cy="2644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Assessing System Resilience / performance</a:t>
            </a:r>
          </a:p>
          <a:p>
            <a:endParaRPr lang="en-GB" dirty="0" smtClean="0"/>
          </a:p>
          <a:p>
            <a:r>
              <a:rPr lang="en-GB" dirty="0" smtClean="0"/>
              <a:t>Introducing new technologies / systems</a:t>
            </a:r>
          </a:p>
          <a:p>
            <a:endParaRPr lang="en-GB" dirty="0" smtClean="0"/>
          </a:p>
          <a:p>
            <a:r>
              <a:rPr lang="en-GB" dirty="0" smtClean="0"/>
              <a:t>Critical Incident Analysis / prevention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581400" y="5867400"/>
            <a:ext cx="4724400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33875" y="5868988"/>
            <a:ext cx="256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Immersion (Fidelity)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743200"/>
            <a:ext cx="1676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Task Trainers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Epidural</a:t>
            </a:r>
          </a:p>
          <a:p>
            <a:r>
              <a:rPr lang="en-GB" dirty="0" smtClean="0"/>
              <a:t>CVC</a:t>
            </a:r>
          </a:p>
          <a:p>
            <a:r>
              <a:rPr lang="en-GB" dirty="0" smtClean="0"/>
              <a:t>PVC</a:t>
            </a:r>
          </a:p>
          <a:p>
            <a:r>
              <a:rPr lang="en-GB" dirty="0" smtClean="0"/>
              <a:t>Chest Drain</a:t>
            </a:r>
          </a:p>
          <a:p>
            <a:r>
              <a:rPr lang="en-GB" dirty="0" smtClean="0"/>
              <a:t>Suture Trainers</a:t>
            </a:r>
          </a:p>
          <a:p>
            <a:r>
              <a:rPr lang="en-GB" dirty="0" smtClean="0"/>
              <a:t>BVM</a:t>
            </a:r>
          </a:p>
          <a:p>
            <a:r>
              <a:rPr lang="en-GB" dirty="0" smtClean="0"/>
              <a:t>Airway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67275" y="2743200"/>
            <a:ext cx="1447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Dumb Manikin</a:t>
            </a:r>
          </a:p>
          <a:p>
            <a:endParaRPr lang="en-GB" dirty="0" smtClean="0"/>
          </a:p>
          <a:p>
            <a:r>
              <a:rPr lang="en-GB" dirty="0" smtClean="0"/>
              <a:t>ALS</a:t>
            </a:r>
          </a:p>
          <a:p>
            <a:r>
              <a:rPr lang="en-GB" dirty="0" smtClean="0"/>
              <a:t>ATLS</a:t>
            </a:r>
          </a:p>
          <a:p>
            <a:r>
              <a:rPr lang="en-GB" dirty="0" smtClean="0"/>
              <a:t>CICV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9900" y="2743200"/>
            <a:ext cx="215264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Actor / Patient Simulator</a:t>
            </a:r>
          </a:p>
          <a:p>
            <a:endParaRPr lang="en-GB" dirty="0" smtClean="0"/>
          </a:p>
          <a:p>
            <a:r>
              <a:rPr lang="en-GB" dirty="0" smtClean="0"/>
              <a:t>Advanced Practice</a:t>
            </a:r>
          </a:p>
          <a:p>
            <a:r>
              <a:rPr lang="en-GB" dirty="0" smtClean="0"/>
              <a:t>Human Factors</a:t>
            </a: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1792289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Core Knowledge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1792289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Skills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953124" y="1792289"/>
            <a:ext cx="6762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Drills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848600" y="6286500"/>
            <a:ext cx="11239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258051" y="1792289"/>
            <a:ext cx="142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Performance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7258050" y="2399780"/>
            <a:ext cx="142875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181604" y="2406135"/>
            <a:ext cx="207644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276600" y="2396602"/>
            <a:ext cx="190500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52400" y="2404546"/>
            <a:ext cx="3124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Simulation Efficiently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" y="2971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 Simulation!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581400" y="6286500"/>
            <a:ext cx="472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33875" y="62865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Debriefing, Faculty, Preparation, Time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pping-stairs-step-up-100339533-primary.i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tical Care Simulation Course Timetable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33600" y="197234"/>
            <a:ext cx="4765675" cy="6167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Trained &amp; Willing Faculty</a:t>
            </a:r>
          </a:p>
          <a:p>
            <a:endParaRPr lang="en-GB" dirty="0" smtClean="0"/>
          </a:p>
          <a:p>
            <a:r>
              <a:rPr lang="en-GB" dirty="0" smtClean="0"/>
              <a:t>Time</a:t>
            </a:r>
          </a:p>
          <a:p>
            <a:endParaRPr lang="en-GB" dirty="0" smtClean="0"/>
          </a:p>
          <a:p>
            <a:r>
              <a:rPr lang="en-GB" dirty="0" smtClean="0"/>
              <a:t>Space</a:t>
            </a:r>
          </a:p>
          <a:p>
            <a:endParaRPr lang="en-GB" dirty="0" smtClean="0"/>
          </a:p>
          <a:p>
            <a:r>
              <a:rPr lang="en-GB" dirty="0" smtClean="0"/>
              <a:t>Scenarios &amp; Props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Lab</a:t>
            </a:r>
            <a:endParaRPr lang="en-GB" dirty="0"/>
          </a:p>
        </p:txBody>
      </p:sp>
      <p:pic>
        <p:nvPicPr>
          <p:cNvPr id="7" name="Content Placeholder 6" descr="simlab_IMG_5550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3350" b="-2335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In-Situ</a:t>
            </a:r>
            <a:endParaRPr lang="en-GB" dirty="0"/>
          </a:p>
        </p:txBody>
      </p:sp>
      <p:pic>
        <p:nvPicPr>
          <p:cNvPr id="8" name="Content Placeholder 7" descr="B8cOC88CAAAKrij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t="-15174" b="-1517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Achievable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20486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 smtClean="0"/>
              <a:t>“Video has had to be removed, as the file was 130mb – apologies”</a:t>
            </a:r>
            <a:endParaRPr lang="en-GB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/>
              <a:t>Lets look at evidence for education</a:t>
            </a:r>
            <a:r>
              <a:rPr lang="en-US" i="1" dirty="0" smtClean="0"/>
              <a:t>…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Healthcares biggest issues ?</a:t>
            </a:r>
            <a:endParaRPr lang="en-GB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4204" b="-34204"/>
          <a:stretch>
            <a:fillRect/>
          </a:stretch>
        </p:blipFill>
        <p:spPr/>
      </p:pic>
      <p:pic>
        <p:nvPicPr>
          <p:cNvPr id="6" name="Content Placeholder 5" descr="images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52279" b="-5227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65193232_Guy-with-Question-Mark-over-his-headFotolia_102829_X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36675"/>
            <a:ext cx="46228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6400" dirty="0" smtClean="0"/>
              <a:t>Increased knowledge retention, ability and self-confidence to perform (Under Grad Pharmacology)</a:t>
            </a:r>
          </a:p>
          <a:p>
            <a:endParaRPr lang="en-GB" sz="6400" dirty="0" smtClean="0"/>
          </a:p>
          <a:p>
            <a:r>
              <a:rPr lang="en-GB" sz="6400" dirty="0" smtClean="0"/>
              <a:t>Improved clinical skills &amp; knowledge (4</a:t>
            </a:r>
            <a:r>
              <a:rPr lang="en-GB" sz="6400" baseline="30000" dirty="0" smtClean="0"/>
              <a:t>th</a:t>
            </a:r>
            <a:r>
              <a:rPr lang="en-GB" sz="6400" dirty="0" smtClean="0"/>
              <a:t> year students cardiology placements)</a:t>
            </a:r>
          </a:p>
          <a:p>
            <a:endParaRPr lang="en-GB" sz="6400" dirty="0" smtClean="0"/>
          </a:p>
          <a:p>
            <a:r>
              <a:rPr lang="en-GB" sz="6400" dirty="0" smtClean="0"/>
              <a:t>Implementation of simulation training improves work place ACLS protocol implementation (Anaesthesia)</a:t>
            </a:r>
          </a:p>
          <a:p>
            <a:endParaRPr lang="en-GB" sz="6400" dirty="0" smtClean="0"/>
          </a:p>
          <a:p>
            <a:r>
              <a:rPr lang="en-GB" sz="6400" dirty="0" smtClean="0"/>
              <a:t>Improves clinical performance (Anaesthesia)</a:t>
            </a:r>
          </a:p>
          <a:p>
            <a:endParaRPr lang="en-GB" sz="6400" dirty="0" smtClean="0"/>
          </a:p>
          <a:p>
            <a:r>
              <a:rPr lang="en-GB" sz="6400" dirty="0" smtClean="0"/>
              <a:t>Improved laparoscopic performance in the operating room (Surgery)</a:t>
            </a:r>
          </a:p>
          <a:p>
            <a:endParaRPr lang="en-GB" sz="6400" dirty="0" smtClean="0"/>
          </a:p>
          <a:p>
            <a:r>
              <a:rPr lang="en-GB" sz="6400" dirty="0" smtClean="0"/>
              <a:t>Improved technical proficiency, self confidence &amp; teamwork (Obstetrics)</a:t>
            </a:r>
          </a:p>
          <a:p>
            <a:endParaRPr lang="en-GB" sz="6400" dirty="0" smtClean="0"/>
          </a:p>
          <a:p>
            <a:r>
              <a:rPr lang="en-GB" sz="6400" dirty="0" smtClean="0"/>
              <a:t>Demonstrated reduction in neonatal injury post simulation training (Obstetrics)</a:t>
            </a:r>
          </a:p>
          <a:p>
            <a:endParaRPr lang="en-GB" sz="6400" dirty="0" smtClean="0"/>
          </a:p>
          <a:p>
            <a:r>
              <a:rPr lang="en-GB" sz="6400" dirty="0" smtClean="0"/>
              <a:t>Improved team performance (ED)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/>
          </a:p>
          <a:p>
            <a:pPr algn="r">
              <a:buNone/>
            </a:pPr>
            <a:r>
              <a:rPr lang="en-US" dirty="0" smtClean="0"/>
              <a:t>				</a:t>
            </a:r>
          </a:p>
          <a:p>
            <a:pPr algn="r"/>
            <a:endParaRPr lang="en-US" sz="2800" dirty="0" smtClean="0"/>
          </a:p>
          <a:p>
            <a:pPr algn="r">
              <a:buNone/>
            </a:pPr>
            <a:r>
              <a:rPr lang="en-US" sz="2800" dirty="0" smtClean="0"/>
              <a:t>The Utility of Simulation in Medical Education: What Is the Evidence? </a:t>
            </a:r>
          </a:p>
          <a:p>
            <a:pPr algn="r">
              <a:buNone/>
            </a:pPr>
            <a:r>
              <a:rPr lang="en-US" sz="2800" dirty="0" smtClean="0"/>
              <a:t>MOUNT SINAI JOURNAL OF MEDICINE 76:330–343, 2009</a:t>
            </a:r>
            <a:endParaRPr lang="en-GB" sz="28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in critical care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Improving handover</a:t>
            </a:r>
          </a:p>
          <a:p>
            <a:endParaRPr lang="en-GB" sz="1600" dirty="0" smtClean="0"/>
          </a:p>
          <a:p>
            <a:r>
              <a:rPr lang="en-GB" sz="1600" dirty="0" smtClean="0"/>
              <a:t>Modelling unit capacity</a:t>
            </a:r>
          </a:p>
          <a:p>
            <a:endParaRPr lang="en-GB" sz="1600" dirty="0" smtClean="0"/>
          </a:p>
          <a:p>
            <a:r>
              <a:rPr lang="en-GB" sz="1600" dirty="0" smtClean="0"/>
              <a:t>Airway training</a:t>
            </a:r>
          </a:p>
          <a:p>
            <a:endParaRPr lang="en-GB" sz="1600" dirty="0" smtClean="0"/>
          </a:p>
          <a:p>
            <a:r>
              <a:rPr lang="en-GB" sz="1600" dirty="0" smtClean="0"/>
              <a:t>Resuscitation Training</a:t>
            </a:r>
          </a:p>
          <a:p>
            <a:endParaRPr lang="en-GB" sz="1600" dirty="0" smtClean="0"/>
          </a:p>
          <a:p>
            <a:r>
              <a:rPr lang="en-GB" sz="1600" dirty="0" smtClean="0"/>
              <a:t>Evaluating team performance</a:t>
            </a:r>
          </a:p>
          <a:p>
            <a:endParaRPr lang="en-GB" sz="1600" dirty="0" smtClean="0"/>
          </a:p>
          <a:p>
            <a:r>
              <a:rPr lang="en-GB" sz="1600" dirty="0" smtClean="0"/>
              <a:t>Decreased complications during CVC insertion</a:t>
            </a:r>
          </a:p>
          <a:p>
            <a:endParaRPr lang="en-GB" sz="1600" dirty="0" smtClean="0"/>
          </a:p>
          <a:p>
            <a:r>
              <a:rPr lang="en-GB" sz="1600" dirty="0" smtClean="0"/>
              <a:t>Diagnostic performance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8" name="Content Placeholder 7" descr="TOM-OPEN-CHEST-MODELV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3852" r="-38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‘</a:t>
            </a:r>
            <a:r>
              <a:rPr lang="en-US" i="1" dirty="0"/>
              <a:t>‘</a:t>
            </a:r>
            <a:r>
              <a:rPr lang="en-US" i="1" dirty="0" smtClean="0"/>
              <a:t>no </a:t>
            </a:r>
            <a:r>
              <a:rPr lang="en-US" i="1" dirty="0" smtClean="0">
                <a:solidFill>
                  <a:srgbClr val="FF0000"/>
                </a:solidFill>
              </a:rPr>
              <a:t>(other) </a:t>
            </a:r>
            <a:r>
              <a:rPr lang="en-US" i="1" dirty="0"/>
              <a:t>industry in which human lives depend on skilled performance has waited for unequivocal proof of the benefits of simulation before embracing it.’’ 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Gaba</a:t>
            </a:r>
            <a:r>
              <a:rPr lang="en-GB" dirty="0" smtClean="0"/>
              <a:t> 1992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1000"/>
            <a:ext cx="6810905" cy="6004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Crew Resource Management in the Intensive Care Unit: a prospective 3-year cohort study;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Anaesthesiologica</a:t>
            </a:r>
            <a:r>
              <a:rPr lang="en-US" dirty="0" smtClean="0"/>
              <a:t> </a:t>
            </a:r>
            <a:r>
              <a:rPr lang="en-US" dirty="0" err="1" smtClean="0"/>
              <a:t>Scandinavica</a:t>
            </a:r>
            <a:r>
              <a:rPr lang="en-US" dirty="0" smtClean="0"/>
              <a:t> (2015)</a:t>
            </a:r>
            <a:endParaRPr lang="en-GB" dirty="0"/>
          </a:p>
        </p:txBody>
      </p:sp>
      <p:pic>
        <p:nvPicPr>
          <p:cNvPr id="7" name="Content Placeholder 6" descr="Crew Resource Management in the Intensive Care Unit: a prospective 3-year cohort study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-7391" r="-7391"/>
              <a:stretch>
                <a:fillRect/>
              </a:stretch>
            </p:blipFill>
          </mc:Choice>
          <mc:Fallback>
            <p:blipFill>
              <a:blip r:embed="rId4"/>
              <a:srcRect l="-7391" r="-7391"/>
              <a:stretch>
                <a:fillRect/>
              </a:stretch>
            </p:blipFill>
          </mc:Fallback>
        </mc:AlternateContent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67 </a:t>
            </a:r>
            <a:r>
              <a:rPr lang="en-US" dirty="0" smtClean="0"/>
              <a:t>–</a:t>
            </a:r>
            <a:r>
              <a:rPr lang="en-GB" dirty="0" smtClean="0"/>
              <a:t> 66 </a:t>
            </a:r>
            <a:r>
              <a:rPr lang="en-US" dirty="0" smtClean="0"/>
              <a:t>–</a:t>
            </a:r>
            <a:r>
              <a:rPr lang="en-GB" dirty="0" smtClean="0"/>
              <a:t> 50.9 / 1000 serious complications (</a:t>
            </a:r>
            <a:r>
              <a:rPr lang="en-GB" dirty="0" err="1" smtClean="0"/>
              <a:t>p</a:t>
            </a:r>
            <a:r>
              <a:rPr lang="en-GB" dirty="0" smtClean="0"/>
              <a:t>=0.03)</a:t>
            </a:r>
          </a:p>
          <a:p>
            <a:endParaRPr lang="en-GB" dirty="0" smtClean="0"/>
          </a:p>
          <a:p>
            <a:r>
              <a:rPr lang="en-GB" dirty="0" smtClean="0"/>
              <a:t>9.2 </a:t>
            </a:r>
            <a:r>
              <a:rPr lang="en-US" dirty="0" smtClean="0"/>
              <a:t>–</a:t>
            </a:r>
            <a:r>
              <a:rPr lang="en-GB" dirty="0" smtClean="0"/>
              <a:t> 8.3 </a:t>
            </a:r>
            <a:r>
              <a:rPr lang="en-US" dirty="0" smtClean="0"/>
              <a:t>–</a:t>
            </a:r>
            <a:r>
              <a:rPr lang="en-GB" dirty="0" smtClean="0"/>
              <a:t> 3.5 / 1000 cardiac arrests (</a:t>
            </a:r>
            <a:r>
              <a:rPr lang="en-GB" dirty="0" err="1" smtClean="0"/>
              <a:t>p</a:t>
            </a:r>
            <a:r>
              <a:rPr lang="en-GB" dirty="0" smtClean="0"/>
              <a:t>=0.04)</a:t>
            </a:r>
          </a:p>
          <a:p>
            <a:endParaRPr lang="en-GB" dirty="0" smtClean="0"/>
          </a:p>
          <a:p>
            <a:r>
              <a:rPr lang="en-GB" dirty="0" smtClean="0"/>
              <a:t>19% - 55% - 67% ROSC (</a:t>
            </a:r>
            <a:r>
              <a:rPr lang="en-GB" dirty="0" err="1" smtClean="0"/>
              <a:t>p</a:t>
            </a:r>
            <a:r>
              <a:rPr lang="en-GB" dirty="0" smtClean="0"/>
              <a:t>=0.02)</a:t>
            </a:r>
          </a:p>
          <a:p>
            <a:endParaRPr lang="en-GB" dirty="0" smtClean="0"/>
          </a:p>
          <a:p>
            <a:r>
              <a:rPr lang="en-GB" dirty="0" smtClean="0"/>
              <a:t>0.72 </a:t>
            </a:r>
            <a:r>
              <a:rPr lang="en-US" dirty="0" smtClean="0"/>
              <a:t>–</a:t>
            </a:r>
            <a:r>
              <a:rPr lang="en-GB" dirty="0" smtClean="0"/>
              <a:t> 0.60 (</a:t>
            </a:r>
            <a:r>
              <a:rPr lang="en-GB" dirty="0" err="1" smtClean="0"/>
              <a:t>p</a:t>
            </a:r>
            <a:r>
              <a:rPr lang="en-GB" dirty="0" smtClean="0"/>
              <a:t>=0.04_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581400" y="5867400"/>
            <a:ext cx="4724400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33875" y="5868988"/>
            <a:ext cx="256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Immersion (Fidelity)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743200"/>
            <a:ext cx="1676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Task Trainers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Epidural</a:t>
            </a:r>
          </a:p>
          <a:p>
            <a:r>
              <a:rPr lang="en-GB" dirty="0" smtClean="0"/>
              <a:t>CVC</a:t>
            </a:r>
          </a:p>
          <a:p>
            <a:r>
              <a:rPr lang="en-GB" dirty="0" smtClean="0"/>
              <a:t>PVC</a:t>
            </a:r>
          </a:p>
          <a:p>
            <a:r>
              <a:rPr lang="en-GB" dirty="0" smtClean="0"/>
              <a:t>Chest Drain</a:t>
            </a:r>
          </a:p>
          <a:p>
            <a:r>
              <a:rPr lang="en-GB" dirty="0" smtClean="0"/>
              <a:t>Suture Trainers</a:t>
            </a:r>
          </a:p>
          <a:p>
            <a:r>
              <a:rPr lang="en-GB" dirty="0" smtClean="0"/>
              <a:t>BVM</a:t>
            </a:r>
          </a:p>
          <a:p>
            <a:r>
              <a:rPr lang="en-GB" dirty="0" smtClean="0"/>
              <a:t>Airway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67275" y="2743200"/>
            <a:ext cx="1447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Dumb Manikin</a:t>
            </a:r>
          </a:p>
          <a:p>
            <a:endParaRPr lang="en-GB" dirty="0" smtClean="0"/>
          </a:p>
          <a:p>
            <a:r>
              <a:rPr lang="en-GB" dirty="0" smtClean="0"/>
              <a:t>ALS</a:t>
            </a:r>
          </a:p>
          <a:p>
            <a:r>
              <a:rPr lang="en-GB" dirty="0" smtClean="0"/>
              <a:t>ATLS</a:t>
            </a:r>
          </a:p>
          <a:p>
            <a:r>
              <a:rPr lang="en-GB" dirty="0" smtClean="0"/>
              <a:t>CICV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9900" y="2743200"/>
            <a:ext cx="215264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Actor / Patient Simulator</a:t>
            </a:r>
          </a:p>
          <a:p>
            <a:endParaRPr lang="en-GB" dirty="0" smtClean="0"/>
          </a:p>
          <a:p>
            <a:r>
              <a:rPr lang="en-GB" dirty="0" smtClean="0"/>
              <a:t>Advanced Practice</a:t>
            </a:r>
          </a:p>
          <a:p>
            <a:r>
              <a:rPr lang="en-GB" dirty="0" smtClean="0"/>
              <a:t>Human Factors</a:t>
            </a: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1792289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Core Knowledge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1792289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Skills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953124" y="1792289"/>
            <a:ext cx="6762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Drills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848600" y="6286500"/>
            <a:ext cx="11239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258051" y="1792289"/>
            <a:ext cx="142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Performance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7258050" y="2399780"/>
            <a:ext cx="142875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181604" y="2406135"/>
            <a:ext cx="207644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276600" y="2396602"/>
            <a:ext cx="190500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52400" y="2404546"/>
            <a:ext cx="3124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Simulation Efficiently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" y="2971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 Simulation!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581400" y="6286500"/>
            <a:ext cx="472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33875" y="62865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Debriefing, Faculty, Preparation, Time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education / simulation team</a:t>
            </a:r>
          </a:p>
          <a:p>
            <a:r>
              <a:rPr lang="en-GB" dirty="0" smtClean="0"/>
              <a:t>Patient safety advocates / leads</a:t>
            </a:r>
          </a:p>
          <a:p>
            <a:r>
              <a:rPr lang="en-GB" dirty="0" smtClean="0"/>
              <a:t>Human factors </a:t>
            </a:r>
            <a:r>
              <a:rPr lang="en-GB" dirty="0"/>
              <a:t>a</a:t>
            </a:r>
            <a:r>
              <a:rPr lang="en-GB" dirty="0" smtClean="0"/>
              <a:t>dvocates / leads</a:t>
            </a:r>
          </a:p>
          <a:p>
            <a:r>
              <a:rPr lang="en-GB" dirty="0" smtClean="0"/>
              <a:t>HEWM</a:t>
            </a:r>
          </a:p>
          <a:p>
            <a:r>
              <a:rPr lang="en-GB" dirty="0" smtClean="0"/>
              <a:t>Regional colleagues</a:t>
            </a:r>
          </a:p>
          <a:p>
            <a:r>
              <a:rPr lang="en-GB" dirty="0" smtClean="0"/>
              <a:t>Simulation training courses</a:t>
            </a:r>
          </a:p>
          <a:p>
            <a:r>
              <a:rPr lang="en-GB" dirty="0" smtClean="0"/>
              <a:t>National associations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d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Many thanks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153400" cy="1752600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peter.isherwood@uhb.nhs.uk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UoB / UHB PGC in Multidisciplinary </a:t>
            </a:r>
          </a:p>
          <a:p>
            <a:r>
              <a:rPr lang="en-GB" dirty="0" smtClean="0"/>
              <a:t>Healthcare Simulation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an </a:t>
            </a:r>
            <a:r>
              <a:rPr lang="en-US" sz="2800" i="1" dirty="0"/>
              <a:t>instructional process that </a:t>
            </a:r>
            <a:r>
              <a:rPr lang="en-US" sz="2800" i="1" dirty="0" smtClean="0"/>
              <a:t>substitutes </a:t>
            </a:r>
            <a:r>
              <a:rPr lang="en-US" sz="2800" i="1" dirty="0"/>
              <a:t>real patient encounters with artificial models, live actors, or virtual reality patients</a:t>
            </a:r>
            <a:r>
              <a:rPr lang="en-US" sz="2800" i="1" dirty="0" smtClean="0"/>
              <a:t>.</a:t>
            </a:r>
          </a:p>
          <a:p>
            <a:endParaRPr lang="en-US" sz="2800" i="1" dirty="0" smtClean="0"/>
          </a:p>
          <a:p>
            <a:pPr algn="r"/>
            <a:r>
              <a:rPr lang="en-US" sz="2800" i="1" dirty="0" smtClean="0"/>
              <a:t>David </a:t>
            </a:r>
            <a:r>
              <a:rPr lang="en-US" sz="2800" i="1" dirty="0" err="1" smtClean="0"/>
              <a:t>Gaba</a:t>
            </a:r>
            <a:r>
              <a:rPr lang="en-US" sz="2800" i="1" dirty="0" smtClean="0"/>
              <a:t>, 2004 </a:t>
            </a:r>
          </a:p>
          <a:p>
            <a:endParaRPr lang="en-GB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0386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an</a:t>
            </a:r>
            <a:r>
              <a:rPr lang="en-GB" sz="2800" i="1" dirty="0" smtClean="0"/>
              <a:t> experiential learning system in which one or more elements of reality are replicated</a:t>
            </a:r>
          </a:p>
          <a:p>
            <a:endParaRPr lang="en-GB" sz="2800" i="1" dirty="0" smtClean="0"/>
          </a:p>
          <a:p>
            <a:pPr algn="r"/>
            <a:r>
              <a:rPr lang="en-GB" sz="2800" i="1" dirty="0" smtClean="0"/>
              <a:t>Peter Isherwood, just now</a:t>
            </a:r>
            <a:endParaRPr lang="en-GB" sz="2800" i="1" dirty="0"/>
          </a:p>
        </p:txBody>
      </p:sp>
      <p:sp>
        <p:nvSpPr>
          <p:cNvPr id="5" name="TextBox 4"/>
          <p:cNvSpPr txBox="1"/>
          <p:nvPr/>
        </p:nvSpPr>
        <p:spPr>
          <a:xfrm rot="19729044">
            <a:off x="-178477" y="2613029"/>
            <a:ext cx="93512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 smtClean="0">
                <a:solidFill>
                  <a:srgbClr val="FF0000"/>
                </a:solidFill>
              </a:rPr>
              <a:t>A way of learning</a:t>
            </a:r>
            <a:endParaRPr lang="en-GB" sz="1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228600"/>
          <a:ext cx="9144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65193232_Guy-with-Question-Mark-over-his-headFotolia_102829_X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36675"/>
            <a:ext cx="46228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Perhaps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When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dirty="0" smtClean="0"/>
              <a:t>How</a:t>
            </a:r>
            <a:endParaRPr lang="en-GB" baseline="0" dirty="0" smtClean="0"/>
          </a:p>
          <a:p>
            <a:pPr>
              <a:buNone/>
            </a:pPr>
            <a:endParaRPr lang="en-GB" baseline="0" dirty="0" smtClean="0"/>
          </a:p>
          <a:p>
            <a:r>
              <a:rPr lang="en-GB" dirty="0" smtClean="0"/>
              <a:t>Why</a:t>
            </a:r>
            <a:endParaRPr lang="en-GB" baseline="0" dirty="0" smtClean="0"/>
          </a:p>
          <a:p>
            <a:pPr>
              <a:buNone/>
            </a:pPr>
            <a:endParaRPr lang="en-GB" baseline="0" dirty="0" smtClean="0"/>
          </a:p>
          <a:p>
            <a:r>
              <a:rPr lang="en-GB" dirty="0" smtClean="0"/>
              <a:t>Support</a:t>
            </a:r>
            <a:endParaRPr lang="en-GB" baseline="0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Safety / Human Factors</a:t>
            </a:r>
            <a:endParaRPr lang="en-GB" dirty="0"/>
          </a:p>
        </p:txBody>
      </p:sp>
      <p:pic>
        <p:nvPicPr>
          <p:cNvPr id="3" name="Picture 2" descr="A New, Evidence-based Estimate of Patient Harms Associated with Hospital Care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1417638"/>
            <a:ext cx="2514600" cy="495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CDC US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417638"/>
            <a:ext cx="2971800" cy="495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4953000" y="3503608"/>
            <a:ext cx="1143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Br. J. Anaesth.-2006-Reader-551-9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96000" y="1417638"/>
            <a:ext cx="2916403" cy="4953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T in ICM Part III - Syllabus (Aug2014 v2.0)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0" y="1524000"/>
            <a:ext cx="3413705" cy="4830824"/>
          </a:xfrm>
          <a:prstGeom prst="rect">
            <a:avLst/>
          </a:prstGeom>
        </p:spPr>
      </p:pic>
      <p:pic>
        <p:nvPicPr>
          <p:cNvPr id="6" name="Picture 5" descr="Guidance on Revalidation in ICM Ed.3 201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876800" y="1524000"/>
            <a:ext cx="3505200" cy="483082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 / Revalidation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1027</Words>
  <Application>Microsoft Office PowerPoint</Application>
  <PresentationFormat>On-screen Show (4:3)</PresentationFormat>
  <Paragraphs>406</Paragraphs>
  <Slides>28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Simulation in Critical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Perhaps</vt:lpstr>
      <vt:lpstr>Patient Safety / Human Factors</vt:lpstr>
      <vt:lpstr>Education / Revalidation</vt:lpstr>
      <vt:lpstr>Further</vt:lpstr>
      <vt:lpstr>How ?</vt:lpstr>
      <vt:lpstr>Using Simulation Efficiently</vt:lpstr>
      <vt:lpstr>PowerPoint Presentation</vt:lpstr>
      <vt:lpstr>PowerPoint Presentation</vt:lpstr>
      <vt:lpstr>Resources</vt:lpstr>
      <vt:lpstr>Where</vt:lpstr>
      <vt:lpstr>Achievable</vt:lpstr>
      <vt:lpstr>Why?</vt:lpstr>
      <vt:lpstr>Healthcares biggest issues ?</vt:lpstr>
      <vt:lpstr>Well..</vt:lpstr>
      <vt:lpstr>and in critical care</vt:lpstr>
      <vt:lpstr>  ‘‘no (other) industry in which human lives depend on skilled performance has waited for unequivocal proof of the benefits of simulation before embracing it.’’  </vt:lpstr>
      <vt:lpstr>PowerPoint Presentation</vt:lpstr>
      <vt:lpstr>Crew Resource Management in the Intensive Care Unit: a prospective 3-year cohort study; Acta Anaesthesiologica Scandinavica (2015)</vt:lpstr>
      <vt:lpstr>Using Simulation Efficiently</vt:lpstr>
      <vt:lpstr>Sources of Support</vt:lpstr>
      <vt:lpstr>PowerPoint Presentation</vt:lpstr>
      <vt:lpstr>Many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in Critical Care</dc:title>
  <dc:creator>Peter Isherwood</dc:creator>
  <cp:lastModifiedBy>laptop</cp:lastModifiedBy>
  <cp:revision>39</cp:revision>
  <dcterms:created xsi:type="dcterms:W3CDTF">2015-06-18T16:44:22Z</dcterms:created>
  <dcterms:modified xsi:type="dcterms:W3CDTF">2015-06-24T14:07:17Z</dcterms:modified>
</cp:coreProperties>
</file>