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1" r:id="rId11"/>
    <p:sldId id="268" r:id="rId12"/>
    <p:sldId id="260" r:id="rId13"/>
    <p:sldId id="26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09DD4-E538-48F9-B955-872D75D913AA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9A808-D906-442B-B958-24217A59A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907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9A808-D906-442B-B958-24217A59A0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35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712709-252B-4419-9061-073643F000F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DD5686-B95C-44F2-AE36-3EC261EF30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Behavior Assessment and Positive Behavior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Frank J. Salamone </a:t>
            </a:r>
            <a:r>
              <a:rPr lang="en-US" dirty="0" err="1" smtClean="0"/>
              <a:t>PsyD</a:t>
            </a:r>
            <a:endParaRPr lang="en-US" dirty="0" smtClean="0"/>
          </a:p>
          <a:p>
            <a:r>
              <a:rPr lang="en-US" dirty="0" smtClean="0"/>
              <a:t>Campbell House Psychological Associates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1265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smtClean="0"/>
              <a:t>Get Something</a:t>
            </a:r>
          </a:p>
          <a:p>
            <a:pPr marL="0" indent="0">
              <a:buNone/>
            </a:pPr>
            <a:r>
              <a:rPr lang="en-US" dirty="0" smtClean="0"/>
              <a:t>Peer </a:t>
            </a:r>
            <a:r>
              <a:rPr lang="en-US" dirty="0"/>
              <a:t>attention </a:t>
            </a:r>
            <a:r>
              <a:rPr lang="en-US" dirty="0" smtClean="0"/>
              <a:t>                 </a:t>
            </a:r>
            <a:r>
              <a:rPr lang="en-US" dirty="0" smtClean="0"/>
              <a:t>Adult </a:t>
            </a:r>
            <a:r>
              <a:rPr lang="en-US" dirty="0"/>
              <a:t>attention </a:t>
            </a:r>
            <a:r>
              <a:rPr lang="en-US" dirty="0" smtClean="0"/>
              <a:t>              </a:t>
            </a:r>
            <a:r>
              <a:rPr lang="en-US" dirty="0" smtClean="0"/>
              <a:t>Desired </a:t>
            </a:r>
            <a:r>
              <a:rPr lang="en-US" dirty="0" smtClean="0"/>
              <a:t>activity               </a:t>
            </a:r>
            <a:r>
              <a:rPr lang="en-US" dirty="0" smtClean="0"/>
              <a:t>Desired </a:t>
            </a:r>
            <a:r>
              <a:rPr lang="en-US" dirty="0"/>
              <a:t>object/ items </a:t>
            </a:r>
            <a:r>
              <a:rPr lang="en-US" dirty="0" smtClean="0"/>
              <a:t>Sensory </a:t>
            </a:r>
            <a:r>
              <a:rPr lang="en-US" dirty="0"/>
              <a:t>stimulation: auditory, tactile, etc.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 smtClean="0"/>
              <a:t>Avoid (escape</a:t>
            </a:r>
            <a:r>
              <a:rPr lang="en-US" b="1" u="sng" dirty="0"/>
              <a:t>) </a:t>
            </a:r>
            <a:r>
              <a:rPr lang="en-US" b="1" u="sng" dirty="0" smtClean="0"/>
              <a:t>something                     </a:t>
            </a:r>
            <a:r>
              <a:rPr lang="en-US" b="1" u="sng" dirty="0" smtClean="0"/>
              <a:t> </a:t>
            </a:r>
            <a:r>
              <a:rPr lang="en-US" dirty="0"/>
              <a:t>Difficult Task </a:t>
            </a:r>
            <a:r>
              <a:rPr lang="en-US" dirty="0" smtClean="0"/>
              <a:t>                             </a:t>
            </a:r>
            <a:r>
              <a:rPr lang="en-US" dirty="0"/>
              <a:t>Boring Task  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Physical </a:t>
            </a:r>
            <a:r>
              <a:rPr lang="en-US" dirty="0"/>
              <a:t>demand </a:t>
            </a:r>
            <a:r>
              <a:rPr lang="en-US" dirty="0" smtClean="0"/>
              <a:t>      </a:t>
            </a:r>
            <a:r>
              <a:rPr lang="en-US" dirty="0" smtClean="0"/>
              <a:t>                </a:t>
            </a:r>
            <a:r>
              <a:rPr lang="en-US" dirty="0"/>
              <a:t>Non-preferred activity </a:t>
            </a:r>
            <a:r>
              <a:rPr lang="en-US" dirty="0" smtClean="0"/>
              <a:t>                           </a:t>
            </a:r>
            <a:r>
              <a:rPr lang="en-US" dirty="0" smtClean="0"/>
              <a:t> </a:t>
            </a:r>
            <a:r>
              <a:rPr lang="en-US" dirty="0"/>
              <a:t>Peer </a:t>
            </a:r>
            <a:r>
              <a:rPr lang="en-US" dirty="0" smtClean="0"/>
              <a:t>                              </a:t>
            </a:r>
            <a:r>
              <a:rPr lang="en-US" dirty="0" smtClean="0"/>
              <a:t>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2432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600200"/>
          </a:xfrm>
        </p:spPr>
        <p:txBody>
          <a:bodyPr/>
          <a:lstStyle/>
          <a:p>
            <a:r>
              <a:rPr lang="en-US" dirty="0" smtClean="0"/>
              <a:t>Step 3 Summary Statement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_________  (antecedent) (s)he will __________(Behavior) in order to ________ consequence</a:t>
            </a:r>
          </a:p>
          <a:p>
            <a:r>
              <a:rPr lang="en-US" dirty="0" smtClean="0"/>
              <a:t>Example When presented with a  new activity Ben will hit and scream in order to escape the task.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192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4 Behavior Intervention Plan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plan to teach and support positive behavior for the child.  Examples:  </a:t>
            </a:r>
            <a:r>
              <a:rPr lang="en-US" dirty="0" smtClean="0"/>
              <a:t>Collaborative Problem Solving, Social Skill Training, Cognitive techniques, Relaxation Training, Executive Functioning Scripts</a:t>
            </a:r>
            <a:endParaRPr lang="en-US" dirty="0" smtClean="0"/>
          </a:p>
          <a:p>
            <a:r>
              <a:rPr lang="en-US" dirty="0" smtClean="0"/>
              <a:t>Also look for “low lying fruit “ in the antecedent end</a:t>
            </a:r>
            <a:r>
              <a:rPr lang="en-US" dirty="0"/>
              <a:t> </a:t>
            </a:r>
            <a:r>
              <a:rPr lang="en-US" dirty="0" smtClean="0"/>
              <a:t>such as: minimizes overstimulation, visual supports, paying positive attention before the child looks for negative attention (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480641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fundamental choices in special education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accommodation</a:t>
            </a:r>
          </a:p>
          <a:p>
            <a:r>
              <a:rPr lang="en-US" dirty="0" smtClean="0"/>
              <a:t>Provide remediation</a:t>
            </a:r>
          </a:p>
          <a:p>
            <a:r>
              <a:rPr lang="en-US" dirty="0" smtClean="0"/>
              <a:t>Often used </a:t>
            </a:r>
            <a:r>
              <a:rPr lang="en-US" smtClean="0"/>
              <a:t>in combination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2712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Evaluate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plan working?</a:t>
            </a:r>
          </a:p>
          <a:p>
            <a:r>
              <a:rPr lang="en-US" dirty="0" smtClean="0"/>
              <a:t>Spirit of science, constantly revising our ideas to fit the data we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120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FBA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Functional Behavior Assessment is a means of collecting information about a specific behavior problem.  It seeks to answer the what, when, why and how of behavior.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96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 in the FBA process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is very influenced by context</a:t>
            </a:r>
          </a:p>
          <a:p>
            <a:r>
              <a:rPr lang="en-US" dirty="0" smtClean="0"/>
              <a:t>Behavior serves a purpose</a:t>
            </a:r>
          </a:p>
          <a:p>
            <a:r>
              <a:rPr lang="en-US" dirty="0" smtClean="0"/>
              <a:t>Behavior can be influenced by changing setting events, providing more positive alternatives for the child to meet the same purpose, or by changing how adults respond to the behavior.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08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an FBA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the behavior that is the target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Collect Data: Where, When, How does the behavior occur.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a hypothesis that attempts to explain the function of the behavior. This results in a summary statement.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Teach the child alternative behaviors that will serve the function of the original problem behavior and /or accommodate the setting events.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 the intervention and revise as necessary.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968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28600"/>
            <a:ext cx="7756263" cy="1905000"/>
          </a:xfrm>
        </p:spPr>
        <p:txBody>
          <a:bodyPr/>
          <a:lstStyle/>
          <a:p>
            <a:r>
              <a:rPr lang="en-US" dirty="0" smtClean="0"/>
              <a:t>Basic Elements of Behavior Sequence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Setting  --&gt; Predictor --&gt; </a:t>
            </a:r>
            <a:r>
              <a:rPr lang="en-US" altLang="en-US" b="1" dirty="0">
                <a:solidFill>
                  <a:schemeClr val="tx2"/>
                </a:solidFill>
              </a:rPr>
              <a:t>Problem</a:t>
            </a:r>
            <a:r>
              <a:rPr lang="en-US" altLang="en-US" dirty="0"/>
              <a:t> --&gt; Maintaining</a:t>
            </a:r>
          </a:p>
          <a:p>
            <a:pPr marL="82296" indent="0">
              <a:buNone/>
            </a:pPr>
            <a:r>
              <a:rPr lang="en-US" altLang="en-US" dirty="0"/>
              <a:t>   Event      (Antecedent)    </a:t>
            </a:r>
            <a:r>
              <a:rPr lang="en-US" altLang="en-US" b="1" dirty="0">
                <a:solidFill>
                  <a:schemeClr val="tx2"/>
                </a:solidFill>
              </a:rPr>
              <a:t>Behavior </a:t>
            </a:r>
            <a:r>
              <a:rPr lang="en-US" altLang="en-US" dirty="0"/>
              <a:t>    </a:t>
            </a:r>
            <a:r>
              <a:rPr lang="en-US" altLang="en-US" dirty="0" smtClean="0"/>
              <a:t>Consequence</a:t>
            </a:r>
          </a:p>
          <a:p>
            <a:pPr marL="82296" indent="0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Importantly there is generally more attention paid to reactive (consequence) strategies than proactive (</a:t>
            </a:r>
            <a:r>
              <a:rPr lang="en-US" altLang="en-US" dirty="0" err="1" smtClean="0"/>
              <a:t>antecendent</a:t>
            </a:r>
            <a:r>
              <a:rPr lang="en-US" altLang="en-US" dirty="0" smtClean="0"/>
              <a:t>) strategies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2730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Define Behavior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that is observable,  specifically defined and countable</a:t>
            </a:r>
          </a:p>
          <a:p>
            <a:r>
              <a:rPr lang="en-US" dirty="0" smtClean="0"/>
              <a:t>Which of these fit this criteria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Cries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Hits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Disrespectful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Gets mean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Refuses work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Is off task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701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Collect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2469675"/>
              </p:ext>
            </p:extLst>
          </p:nvPr>
        </p:nvGraphicFramePr>
        <p:xfrm>
          <a:off x="457200" y="1935163"/>
          <a:ext cx="8229600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619500">
                <a:tc>
                  <a:txBody>
                    <a:bodyPr/>
                    <a:lstStyle/>
                    <a:p>
                      <a:r>
                        <a:rPr lang="en-US" dirty="0" smtClean="0"/>
                        <a:t>Antecedent</a:t>
                      </a:r>
                      <a:endParaRPr lang="en-US" dirty="0"/>
                    </a:p>
                  </a:txBody>
                  <a:tcPr marL="97136" marR="9713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</a:t>
                      </a:r>
                      <a:endParaRPr lang="en-US" dirty="0"/>
                    </a:p>
                  </a:txBody>
                  <a:tcPr marL="97136" marR="9713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Consequence</a:t>
                      </a:r>
                      <a:endParaRPr lang="en-US" dirty="0"/>
                    </a:p>
                  </a:txBody>
                  <a:tcPr marL="97136" marR="9713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543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continued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trends in the columns 1 and 3.  </a:t>
            </a:r>
          </a:p>
          <a:p>
            <a:r>
              <a:rPr lang="en-US" dirty="0" smtClean="0"/>
              <a:t>In order to do this it is useful to have common categories of behavior triggers in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1865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81000"/>
            <a:ext cx="7756263" cy="1600200"/>
          </a:xfrm>
        </p:spPr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antecendent</a:t>
            </a:r>
            <a:r>
              <a:rPr lang="en-US" dirty="0" smtClean="0"/>
              <a:t> triggers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Overstimulation</a:t>
            </a:r>
          </a:p>
          <a:p>
            <a:r>
              <a:rPr lang="en-US" dirty="0" smtClean="0"/>
              <a:t>Child does not know what to do, or does not have the skills to do what is expected</a:t>
            </a:r>
          </a:p>
          <a:p>
            <a:r>
              <a:rPr lang="en-US" dirty="0" smtClean="0"/>
              <a:t>Unexpected events (fire drill, substitute,  appointment scheduled)</a:t>
            </a:r>
          </a:p>
          <a:p>
            <a:r>
              <a:rPr lang="en-US" dirty="0" smtClean="0"/>
              <a:t>Child is expected to do non-preferred activity over preferred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3397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493</Words>
  <Application>Microsoft Office PowerPoint</Application>
  <PresentationFormat>On-screen Show 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Functional Behavior Assessment and Positive Behavior Support</vt:lpstr>
      <vt:lpstr>What is a FBA</vt:lpstr>
      <vt:lpstr>Assumptions in the FBA process</vt:lpstr>
      <vt:lpstr>Steps to an FBA</vt:lpstr>
      <vt:lpstr>Basic Elements of Behavior Sequence</vt:lpstr>
      <vt:lpstr>Step 1 Define Behavior</vt:lpstr>
      <vt:lpstr>Step 2 Collect Data</vt:lpstr>
      <vt:lpstr>Step 2 continued</vt:lpstr>
      <vt:lpstr>Common antecendent triggers</vt:lpstr>
      <vt:lpstr>Most Common Functions</vt:lpstr>
      <vt:lpstr>Step 3 Summary Statement</vt:lpstr>
      <vt:lpstr>Step 4 Behavior Intervention Plan</vt:lpstr>
      <vt:lpstr>Two fundamental choices in special education</vt:lpstr>
      <vt:lpstr>Step 5 Evaluate </vt:lpstr>
    </vt:vector>
  </TitlesOfParts>
  <Company>SAI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Behavior Assessment and Positive Behavior Support</dc:title>
  <dc:creator>Frank Salamone</dc:creator>
  <cp:lastModifiedBy>Corporate Edition</cp:lastModifiedBy>
  <cp:revision>12</cp:revision>
  <dcterms:created xsi:type="dcterms:W3CDTF">2015-02-26T15:15:21Z</dcterms:created>
  <dcterms:modified xsi:type="dcterms:W3CDTF">2015-03-06T22:07:05Z</dcterms:modified>
</cp:coreProperties>
</file>