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95" r:id="rId2"/>
    <p:sldMasterId id="2147483808" r:id="rId3"/>
    <p:sldMasterId id="2147483820" r:id="rId4"/>
  </p:sldMasterIdLst>
  <p:notesMasterIdLst>
    <p:notesMasterId r:id="rId38"/>
  </p:notesMasterIdLst>
  <p:handoutMasterIdLst>
    <p:handoutMasterId r:id="rId39"/>
  </p:handoutMasterIdLst>
  <p:sldIdLst>
    <p:sldId id="264" r:id="rId5"/>
    <p:sldId id="265" r:id="rId6"/>
    <p:sldId id="266" r:id="rId7"/>
    <p:sldId id="300" r:id="rId8"/>
    <p:sldId id="268" r:id="rId9"/>
    <p:sldId id="269" r:id="rId10"/>
    <p:sldId id="273" r:id="rId11"/>
    <p:sldId id="276" r:id="rId12"/>
    <p:sldId id="297" r:id="rId13"/>
    <p:sldId id="277" r:id="rId14"/>
    <p:sldId id="298" r:id="rId15"/>
    <p:sldId id="278" r:id="rId16"/>
    <p:sldId id="299" r:id="rId17"/>
    <p:sldId id="279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16" r:id="rId34"/>
    <p:sldId id="292" r:id="rId35"/>
    <p:sldId id="288" r:id="rId36"/>
    <p:sldId id="290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800" kern="1200">
        <a:solidFill>
          <a:srgbClr val="000000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C8D5C1"/>
    <a:srgbClr val="92A4BC"/>
    <a:srgbClr val="8CB7E2"/>
    <a:srgbClr val="355B84"/>
    <a:srgbClr val="095BA6"/>
    <a:srgbClr val="012A61"/>
    <a:srgbClr val="115216"/>
    <a:srgbClr val="003366"/>
    <a:srgbClr val="00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01" autoAdjust="0"/>
    <p:restoredTop sz="99810" autoAdjust="0"/>
  </p:normalViewPr>
  <p:slideViewPr>
    <p:cSldViewPr snapToGrid="0">
      <p:cViewPr varScale="1">
        <p:scale>
          <a:sx n="144" d="100"/>
          <a:sy n="144" d="100"/>
        </p:scale>
        <p:origin x="600" y="126"/>
      </p:cViewPr>
      <p:guideLst>
        <p:guide orient="horz" pos="2400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9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8" tIns="45394" rIns="90788" bIns="45394" numCol="1" anchor="t" anchorCtr="0" compatLnSpc="1">
            <a:prstTxWarp prst="textNoShape">
              <a:avLst/>
            </a:prstTxWarp>
          </a:bodyPr>
          <a:lstStyle>
            <a:lvl1pPr defTabSz="908257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4447" y="0"/>
            <a:ext cx="30459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8" tIns="45394" rIns="90788" bIns="45394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solidFill>
                  <a:schemeClr val="tx1"/>
                </a:solidFill>
              </a:defRPr>
            </a:lvl1pPr>
          </a:lstStyle>
          <a:p>
            <a:fld id="{019D121C-93E9-6C45-9C9B-343E76A05AD5}" type="datetime1">
              <a:rPr lang="en-US"/>
              <a:pPr/>
              <a:t>10/16/2014</a:t>
            </a:fld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59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8" tIns="45394" rIns="90788" bIns="45394" numCol="1" anchor="b" anchorCtr="0" compatLnSpc="1">
            <a:prstTxWarp prst="textNoShape">
              <a:avLst/>
            </a:prstTxWarp>
          </a:bodyPr>
          <a:lstStyle>
            <a:lvl1pPr defTabSz="908257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4447" y="8839200"/>
            <a:ext cx="30459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8" tIns="45394" rIns="90788" bIns="45394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solidFill>
                  <a:schemeClr val="tx1"/>
                </a:solidFill>
              </a:defRPr>
            </a:lvl1pPr>
          </a:lstStyle>
          <a:p>
            <a:fld id="{32028B7F-5F68-6B4B-B19D-847B72BCE7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046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defTabSz="925335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328EE36C-0D67-A34E-8BC9-D4EEA4CD4565}" type="datetime1">
              <a:rPr lang="en-US"/>
              <a:pPr/>
              <a:t>10/16/2014</a:t>
            </a:fld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4" y="4416426"/>
            <a:ext cx="560507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defTabSz="925335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6" rIns="92512" bIns="4625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C4241292-3749-FD4F-91D0-9DD26011AE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765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Today, U.S.</a:t>
            </a:r>
            <a:r>
              <a:rPr lang="en-US" baseline="0" dirty="0" smtClean="0"/>
              <a:t> UCAN includes more than 93,000 community anchor institutions.  This number is up more than 40% from four years ago.  </a:t>
            </a:r>
          </a:p>
          <a:p>
            <a:r>
              <a:rPr lang="en-US" baseline="0" dirty="0" smtClean="0"/>
              <a:t>This number is based on a 2013 survey among our regional partners.  Some additional stats include: </a:t>
            </a:r>
          </a:p>
          <a:p>
            <a:pPr marL="173336" indent="-173336">
              <a:buFont typeface="Arial"/>
              <a:buChar char="•"/>
            </a:pPr>
            <a:r>
              <a:rPr lang="en-US" baseline="0" dirty="0" smtClean="0"/>
              <a:t>60% of all public schools and 25% of all public libraries.  </a:t>
            </a:r>
          </a:p>
          <a:p>
            <a:pPr marL="173336" indent="-173336">
              <a:buFont typeface="Arial"/>
              <a:buChar char="•"/>
            </a:pPr>
            <a:r>
              <a:rPr lang="en-US" baseline="0" dirty="0" smtClean="0"/>
              <a:t>More than half of all community colleges connect to Internet2.  </a:t>
            </a:r>
          </a:p>
          <a:p>
            <a:pPr marL="173336" indent="-173336">
              <a:buFont typeface="Arial"/>
              <a:buChar char="•"/>
            </a:pPr>
            <a:r>
              <a:rPr lang="en-US" baseline="0" dirty="0" smtClean="0"/>
              <a:t>More than 100 Academic Medical Centers</a:t>
            </a:r>
          </a:p>
          <a:p>
            <a:pPr marL="173336" indent="-173336">
              <a:buFont typeface="Arial"/>
              <a:buChar char="•"/>
            </a:pPr>
            <a:r>
              <a:rPr lang="en-US" baseline="0" dirty="0" smtClean="0"/>
              <a:t>More than 30 </a:t>
            </a:r>
            <a:r>
              <a:rPr lang="en-US" baseline="0" dirty="0" err="1" smtClean="0"/>
              <a:t>telehealth</a:t>
            </a:r>
            <a:r>
              <a:rPr lang="en-US" baseline="0" dirty="0" smtClean="0"/>
              <a:t> networks</a:t>
            </a:r>
          </a:p>
          <a:p>
            <a:pPr marL="173336" indent="-173336">
              <a:buFont typeface="Arial"/>
              <a:buChar char="•"/>
            </a:pPr>
            <a:r>
              <a:rPr lang="en-US" baseline="0" dirty="0" smtClean="0"/>
              <a:t>This represents the 42 States that are US UCAN participants…including Missouri.</a:t>
            </a:r>
          </a:p>
          <a:p>
            <a:endParaRPr lang="en-US" baseline="0" dirty="0" smtClean="0"/>
          </a:p>
          <a:p>
            <a:pPr marL="173336" indent="-173336">
              <a:buFont typeface="Arial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1D02-E409-0F49-A9C1-2B948677DA2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3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3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7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3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8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8EE36C-0D67-A34E-8BC9-D4EEA4CD4565}" type="datetime1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41292-3749-FD4F-91D0-9DD26011AE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4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71609"/>
            <a:ext cx="9144000" cy="1824209"/>
          </a:xfrm>
          <a:prstGeom prst="rect">
            <a:avLst/>
          </a:prstGeom>
          <a:solidFill>
            <a:srgbClr val="7F848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4058" y="4247034"/>
            <a:ext cx="5070475" cy="85407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dirty="0" smtClean="0"/>
              <a:t>Click to edit Master subtitle style</a:t>
            </a:r>
            <a:endParaRPr lang="en-US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38683" y="2489653"/>
            <a:ext cx="6274675" cy="1744717"/>
          </a:xfrm>
          <a:effectLst>
            <a:outerShdw dist="45791" dir="3378596" algn="ctr" rotWithShape="0">
              <a:srgbClr val="000000"/>
            </a:outerShdw>
          </a:effectLst>
        </p:spPr>
        <p:txBody>
          <a:bodyPr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6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5" y="381000"/>
            <a:ext cx="4206331" cy="1103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61" y="517408"/>
            <a:ext cx="2100339" cy="85419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6387629"/>
            <a:ext cx="9144000" cy="470370"/>
            <a:chOff x="0" y="6387629"/>
            <a:chExt cx="9144000" cy="47037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387629"/>
              <a:ext cx="9144000" cy="79963"/>
            </a:xfrm>
            <a:prstGeom prst="rect">
              <a:avLst/>
            </a:prstGeom>
            <a:solidFill>
              <a:srgbClr val="7F848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509926"/>
              <a:ext cx="9144000" cy="348073"/>
            </a:xfrm>
            <a:prstGeom prst="rect">
              <a:avLst/>
            </a:prstGeom>
            <a:solidFill>
              <a:srgbClr val="1A365B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0CBD2-F4B1-EB47-B49E-AA20A6BF916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400800" y="6341533"/>
            <a:ext cx="2743200" cy="51646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52400"/>
            <a:ext cx="1917700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152400"/>
            <a:ext cx="5600700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78F5C-38FD-374E-B064-59C0FC2C73D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392332" y="6307667"/>
            <a:ext cx="2751667" cy="550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6078538" cy="892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4500" y="1600200"/>
            <a:ext cx="7664450" cy="46402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D6973-8212-7C47-8A16-CF6A71D8941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409267" y="6282267"/>
            <a:ext cx="2734733" cy="5757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1609"/>
            <a:ext cx="9144000" cy="1824209"/>
          </a:xfrm>
          <a:prstGeom prst="rect">
            <a:avLst/>
          </a:prstGeom>
          <a:solidFill>
            <a:srgbClr val="7F848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81001"/>
            <a:ext cx="42068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517527"/>
            <a:ext cx="21002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0" y="6388100"/>
            <a:ext cx="9144000" cy="469900"/>
            <a:chOff x="0" y="6387629"/>
            <a:chExt cx="9144000" cy="470370"/>
          </a:xfrm>
        </p:grpSpPr>
        <p:sp>
          <p:nvSpPr>
            <p:cNvPr id="8" name="Rectangle 7"/>
            <p:cNvSpPr/>
            <p:nvPr/>
          </p:nvSpPr>
          <p:spPr>
            <a:xfrm>
              <a:off x="0" y="6387629"/>
              <a:ext cx="9144000" cy="79963"/>
            </a:xfrm>
            <a:prstGeom prst="rect">
              <a:avLst/>
            </a:prstGeom>
            <a:solidFill>
              <a:srgbClr val="7F848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09926"/>
              <a:ext cx="9144000" cy="348073"/>
            </a:xfrm>
            <a:prstGeom prst="rect">
              <a:avLst/>
            </a:prstGeom>
            <a:solidFill>
              <a:srgbClr val="1A365B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6531-E9D1-9A4F-B12B-F9AA2E3FAD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CF39-A454-EB40-A07B-1D54F3FBD3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2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4A61-990D-5D40-9B34-7942C138D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1734-1B18-CE4D-B4A7-974BA7F307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A415-AA1C-EE47-9B5F-390E231EF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6978-9BB8-0B46-99B4-86C175B0AC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7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1647-19D8-614C-9103-2B0D8DFA72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D2FC-E157-7549-8744-3D809563C2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5471-2425-B74F-BB0B-8DF2D5DB57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EDA4-D6DA-7046-8C9C-9DDB36BB18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8688-4E2B-F84A-9091-ADF9B71B64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9502-CC34-B34F-9F78-17E20B274A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21CE-CF7C-8F4E-95F7-65EE59CFA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F2AC-D644-1C43-905C-16D7DE95FC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1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F44DE-B853-7944-AA92-C510693621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 flipH="1">
            <a:off x="6395719" y="6434667"/>
            <a:ext cx="2748281" cy="355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9E5D-D1A3-7A4D-9FBE-106D2DED1C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1A6A-1EF4-4846-B4C8-ED6E276E5D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0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22CD-AB7A-C048-ACD4-7133353A45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9B2D-281D-4A48-8B5D-3CAF638542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22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83BF-A556-5C49-BF9C-84CA4FC285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CDBD-27FD-8F49-BD45-2EA150F62B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68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4627-955E-8F4D-9CCE-B7BD9F9BFD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9DF7-A841-DF4D-BB64-27A6B83CA5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8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expanded margi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3228" y="6440492"/>
            <a:ext cx="609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675" smtClean="0">
                <a:solidFill>
                  <a:schemeClr val="bg1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algn="ctr">
              <a:defRPr/>
            </a:pPr>
            <a:r>
              <a:rPr lang="en-US">
                <a:solidFill>
                  <a:prstClr val="white"/>
                </a:solidFill>
              </a:rPr>
              <a:t>[ </a:t>
            </a:r>
            <a:fld id="{2820970C-1322-3042-AE3D-AE90FD7E094C}" type="slidenum">
              <a:rPr lang="en-US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r>
              <a:rPr lang="en-US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]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" y="179832"/>
            <a:ext cx="8458200" cy="658368"/>
          </a:xfrm>
          <a:prstGeom prst="rect">
            <a:avLst/>
          </a:prstGeom>
        </p:spPr>
        <p:txBody>
          <a:bodyPr vert="horz" lIns="457200" bIns="73152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36056" y="6555847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>
              <a:defRPr/>
            </a:pPr>
            <a:fld id="{472C2373-1204-FC4A-8AFA-F69FAF5C7E6E}" type="datetime4">
              <a:rPr lang="en-US" sz="825">
                <a:solidFill>
                  <a:prstClr val="white"/>
                </a:solidFill>
              </a:rPr>
              <a:pPr>
                <a:defRPr/>
              </a:pPr>
              <a:t>October 16, 2014</a:t>
            </a:fld>
            <a:r>
              <a:rPr lang="en-US" sz="750" dirty="0">
                <a:solidFill>
                  <a:prstClr val="white"/>
                </a:solidFill>
              </a:rPr>
              <a:t>    © 2014 Internet2</a:t>
            </a:r>
          </a:p>
        </p:txBody>
      </p:sp>
    </p:spTree>
    <p:extLst>
      <p:ext uri="{BB962C8B-B14F-4D97-AF65-F5344CB8AC3E}">
        <p14:creationId xmlns:p14="http://schemas.microsoft.com/office/powerpoint/2010/main" val="24801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56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2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94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21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F3506D-6662-3C47-B93E-13D49ACBB5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426200" y="6350000"/>
            <a:ext cx="2717800" cy="50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0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19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34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2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6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77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D05C-E2C6-4E38-93E8-C8CA630CCE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3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BD6A-6FD8-42E9-B3BE-0D504F6D72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54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77DE-2F46-41FC-9842-4E1335B985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142E-2077-4E7A-B910-F167BD0067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600200"/>
            <a:ext cx="3756025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925" y="1600200"/>
            <a:ext cx="3756025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A48B3-97D2-4045-9CF4-D2A4F0EF3DA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392333" y="6316133"/>
            <a:ext cx="2751667" cy="54186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D66-533A-461D-B838-2BCB3AC12B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0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6CFF-EFFA-4B6C-B05B-EE8611787B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00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11966-02CB-40FA-82FC-7E449F18AB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85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CA9AE-31EF-4671-A32C-C4DB053F77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54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FEA2-B7BB-42E0-A28B-4EFA0D471C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51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185-022F-4ABE-AFE8-28CD9641E6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3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12F9-4619-46B7-9344-022C16A919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905BD-7481-D042-BC93-898170BF862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383866" y="6265332"/>
            <a:ext cx="2760133" cy="59266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6D5C6-89EF-A740-BD40-F0698D2BB36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400800" y="6163732"/>
            <a:ext cx="2743200" cy="69426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75A5-297E-4D46-9EDC-E3DEAE44FC1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92333" y="6214533"/>
            <a:ext cx="2751667" cy="64346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4A99E-223A-1040-8E36-1FA52C4F821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400800" y="6248400"/>
            <a:ext cx="2743200" cy="609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881E2-69CF-6D43-8E5F-68038D75EAB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375400" y="6231467"/>
            <a:ext cx="2768600" cy="6265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71609"/>
            <a:ext cx="9144000" cy="1106423"/>
          </a:xfrm>
          <a:prstGeom prst="rect">
            <a:avLst/>
          </a:prstGeom>
          <a:solidFill>
            <a:srgbClr val="1A365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600200"/>
            <a:ext cx="7664450" cy="464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438150" y="152400"/>
            <a:ext cx="6078538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</a:t>
            </a:r>
            <a:br>
              <a:rPr lang="en-US" altLang="en-US" dirty="0" smtClean="0"/>
            </a:br>
            <a:r>
              <a:rPr lang="en-US" altLang="en-US" dirty="0" smtClean="0"/>
              <a:t>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971"/>
            <a:ext cx="1905000" cy="45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fld id="{2813E5DD-2CB0-5248-9373-A5FA181E6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0" name="Picture 6" descr="MCNC_Logo_Tagline_blue_grey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69063" y="6389688"/>
            <a:ext cx="26749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6288066" y="6263014"/>
            <a:ext cx="2855934" cy="5949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3" y="235025"/>
            <a:ext cx="1203236" cy="489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2" y="6434666"/>
            <a:ext cx="1027199" cy="268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3" r:id="rId2"/>
    <p:sldLayoutId id="2147483794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401638" indent="-401638" algn="l" rtl="0" eaLnBrk="1" fontAlgn="base" hangingPunct="1">
        <a:spcBef>
          <a:spcPct val="75000"/>
        </a:spcBef>
        <a:spcAft>
          <a:spcPct val="0"/>
        </a:spcAft>
        <a:buClr>
          <a:srgbClr val="355B84"/>
        </a:buClr>
        <a:buFont typeface="Wingdings" charset="2"/>
        <a:buChar char="n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858838" indent="-342900" algn="l" rtl="0" eaLnBrk="1" fontAlgn="base" hangingPunct="1">
        <a:spcBef>
          <a:spcPct val="30000"/>
        </a:spcBef>
        <a:spcAft>
          <a:spcPct val="0"/>
        </a:spcAft>
        <a:buClr>
          <a:srgbClr val="355B84"/>
        </a:buClr>
        <a:buFont typeface="Symbol" charset="2"/>
        <a:buChar char="·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1201738" indent="-228600" algn="l" rtl="0" eaLnBrk="1" fontAlgn="base" hangingPunct="1">
        <a:spcBef>
          <a:spcPct val="10000"/>
        </a:spcBef>
        <a:spcAft>
          <a:spcPct val="0"/>
        </a:spcAft>
        <a:buClr>
          <a:srgbClr val="355B84"/>
        </a:buClr>
        <a:buFont typeface="Symbol" charset="2"/>
        <a:buChar char="-"/>
        <a:defRPr sz="2600">
          <a:solidFill>
            <a:srgbClr val="000000"/>
          </a:solidFill>
          <a:latin typeface="+mn-lt"/>
          <a:ea typeface="ＭＳ Ｐゴシック" charset="-128"/>
        </a:defRPr>
      </a:lvl3pPr>
      <a:lvl4pPr marL="1714500" indent="-342900" algn="l" rtl="0" eaLnBrk="1" fontAlgn="base" hangingPunct="1">
        <a:spcBef>
          <a:spcPct val="10000"/>
        </a:spcBef>
        <a:spcAft>
          <a:spcPct val="0"/>
        </a:spcAft>
        <a:buClr>
          <a:srgbClr val="355B84"/>
        </a:buClr>
        <a:buFont typeface="Symbol" charset="2"/>
        <a:buChar char="·"/>
        <a:defRPr sz="26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10000"/>
        </a:spcBef>
        <a:spcAft>
          <a:spcPct val="0"/>
        </a:spcAft>
        <a:buClr>
          <a:srgbClr val="355B84"/>
        </a:buClr>
        <a:buFont typeface="Symbol" charset="2"/>
        <a:buChar char="-"/>
        <a:defRPr sz="26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10000"/>
        </a:spcBef>
        <a:spcAft>
          <a:spcPct val="0"/>
        </a:spcAft>
        <a:buClr>
          <a:srgbClr val="006192"/>
        </a:buClr>
        <a:buFont typeface="Symbol" pitchFamily="18" charset="2"/>
        <a:buChar char="-"/>
        <a:defRPr sz="2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0"/>
        </a:spcAft>
        <a:buClr>
          <a:srgbClr val="006192"/>
        </a:buClr>
        <a:buFont typeface="Symbol" pitchFamily="18" charset="2"/>
        <a:buChar char="-"/>
        <a:defRPr sz="2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0"/>
        </a:spcAft>
        <a:buClr>
          <a:srgbClr val="006192"/>
        </a:buClr>
        <a:buFont typeface="Symbol" pitchFamily="18" charset="2"/>
        <a:buChar char="-"/>
        <a:defRPr sz="2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0"/>
        </a:spcAft>
        <a:buClr>
          <a:srgbClr val="006192"/>
        </a:buClr>
        <a:buFont typeface="Symbol" pitchFamily="18" charset="2"/>
        <a:buChar char="-"/>
        <a:defRPr sz="2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5738" y="90488"/>
            <a:ext cx="82296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&lt;#&gt;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fld id="{1A404BE6-827D-3140-A3A1-C75AE5C26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71609"/>
            <a:ext cx="9144000" cy="1106423"/>
          </a:xfrm>
          <a:prstGeom prst="rect">
            <a:avLst/>
          </a:prstGeom>
          <a:solidFill>
            <a:srgbClr val="1A365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034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234950"/>
            <a:ext cx="1203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6" y="6434140"/>
            <a:ext cx="10271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4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EAE68E-2B17-4AF1-A4C2-4B6B9F08C5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55BF2C-72DC-4D0D-8D89-8CDD9D28AE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6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/>
            </a:lvl1pPr>
          </a:lstStyle>
          <a:p>
            <a:pPr>
              <a:defRPr/>
            </a:pPr>
            <a:endParaRPr lang="en-US" altLang="en-US"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/>
            </a:lvl1pPr>
          </a:lstStyle>
          <a:p>
            <a:pPr>
              <a:defRPr/>
            </a:pPr>
            <a:endParaRPr lang="en-US" altLang="en-US"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912BCEC5-44E3-4FEB-8DB9-46A6B53095B0}" type="slidenum">
              <a:rPr lang="en-US" altLang="en-US">
                <a:latin typeface="Times New Roman"/>
                <a:ea typeface="+mn-ea"/>
                <a:cs typeface="+mn-cs"/>
              </a:rPr>
              <a:pPr>
                <a:defRPr/>
              </a:pPr>
              <a:t>‹#›</a:t>
            </a:fld>
            <a:endParaRPr lang="en-US" altLang="en-US">
              <a:latin typeface="Times New Roman"/>
              <a:ea typeface="+mn-ea"/>
              <a:cs typeface="+mn-cs"/>
            </a:endParaRPr>
          </a:p>
        </p:txBody>
      </p:sp>
      <p:pic>
        <p:nvPicPr>
          <p:cNvPr id="1031" name="Picture 7" descr="ptcnight2"/>
          <p:cNvPicPr>
            <a:picLocks noChangeAspect="1" noChangeArrowheads="1"/>
          </p:cNvPicPr>
          <p:nvPr userDrawn="1"/>
        </p:nvPicPr>
        <p:blipFill>
          <a:blip r:embed="rId13">
            <a:lum bright="42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Transp Bkgrnd  PTC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346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8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nc.org" TargetMode="External"/><Relationship Id="rId2" Type="http://schemas.openxmlformats.org/officeDocument/2006/relationships/hyperlink" Target="mailto:pjanca@mailbox.mcnc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901" y="2032000"/>
            <a:ext cx="8966200" cy="1270000"/>
          </a:xfrm>
        </p:spPr>
        <p:txBody>
          <a:bodyPr/>
          <a:lstStyle/>
          <a:p>
            <a:pPr algn="ctr"/>
            <a:r>
              <a:rPr lang="en-US" sz="4400" dirty="0" smtClean="0"/>
              <a:t>IIPS Conference:</a:t>
            </a:r>
            <a:br>
              <a:rPr lang="en-US" sz="4400" dirty="0" smtClean="0"/>
            </a:br>
            <a:r>
              <a:rPr lang="en-US" sz="4000" dirty="0" smtClean="0"/>
              <a:t>MCNC Services</a:t>
            </a:r>
            <a:endParaRPr lang="en-US" sz="4400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70796" y="3895344"/>
            <a:ext cx="8517604" cy="141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Font typeface="Wingdings" pitchFamily="2" charset="2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58838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6192"/>
              </a:buClr>
              <a:buFont typeface="Symbol" charset="2"/>
              <a:buChar char="·"/>
              <a:defRPr sz="26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2017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6192"/>
              </a:buClr>
              <a:buFont typeface="Symbol" charset="2"/>
              <a:buChar char="-"/>
              <a:defRPr sz="26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714500" indent="-3429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6192"/>
              </a:buClr>
              <a:buFont typeface="Symbol" charset="2"/>
              <a:buChar char="·"/>
              <a:defRPr sz="26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6192"/>
              </a:buClr>
              <a:buFont typeface="Symbol" charset="2"/>
              <a:buChar char="-"/>
              <a:defRPr sz="26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6192"/>
              </a:buClr>
              <a:buFont typeface="Symbol" pitchFamily="18" charset="2"/>
              <a:buChar char="-"/>
              <a:defRPr sz="2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6192"/>
              </a:buClr>
              <a:buFont typeface="Symbol" pitchFamily="18" charset="2"/>
              <a:buChar char="-"/>
              <a:defRPr sz="2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6192"/>
              </a:buClr>
              <a:buFont typeface="Symbol" pitchFamily="18" charset="2"/>
              <a:buChar char="-"/>
              <a:defRPr sz="2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6192"/>
              </a:buClr>
              <a:buFont typeface="Symbol" pitchFamily="18" charset="2"/>
              <a:buChar char="-"/>
              <a:defRPr sz="26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1800" b="1" dirty="0" smtClean="0"/>
              <a:t>MCNC Website Highlighting Community College Information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1800" b="1" dirty="0" smtClean="0"/>
              <a:t>Client Network Engineering (CNE) Services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1800" b="1" dirty="0" smtClean="0"/>
              <a:t>Internet 2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1800" b="1" dirty="0" smtClean="0"/>
              <a:t>MCNC 2014 Community Day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8000" y="2139696"/>
            <a:ext cx="7912100" cy="1400383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sz="1800" dirty="0" smtClean="0">
              <a:solidFill>
                <a:schemeClr val="tx2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October 20th, 2014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2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CNE Network Consultancy Services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-1572369"/>
            <a:ext cx="4572000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901733" y="1370230"/>
            <a:ext cx="6808883" cy="4573365"/>
            <a:chOff x="901733" y="1370230"/>
            <a:chExt cx="6808883" cy="4573365"/>
          </a:xfrm>
        </p:grpSpPr>
        <p:sp>
          <p:nvSpPr>
            <p:cNvPr id="15" name="Right Arrow 14"/>
            <p:cNvSpPr/>
            <p:nvPr/>
          </p:nvSpPr>
          <p:spPr bwMode="auto">
            <a:xfrm>
              <a:off x="2616319" y="1539547"/>
              <a:ext cx="2139828" cy="503689"/>
            </a:xfrm>
            <a:prstGeom prst="rightArrow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006192"/>
                </a:buClr>
                <a:buSzTx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3747025" y="1642868"/>
              <a:ext cx="984807" cy="180812"/>
            </a:xfrm>
            <a:prstGeom prst="rightArrow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006192"/>
                </a:buClr>
                <a:buSzTx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2348842" y="1784934"/>
              <a:ext cx="962679" cy="506530"/>
            </a:xfrm>
            <a:prstGeom prst="rightArrow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006192"/>
                </a:buClr>
                <a:buSzTx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057046" y="2159472"/>
              <a:ext cx="2188461" cy="11881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006192"/>
                </a:buClr>
                <a:buSzTx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1032" name="Picture 8" descr="C:\Users\DFURIN~1\AppData\Local\Temp\MC91021634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1733" y="1370230"/>
              <a:ext cx="6808883" cy="4573365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1193724" y="4152074"/>
              <a:ext cx="1254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Problem </a:t>
              </a:r>
            </a:p>
            <a:p>
              <a:pPr algn="ctr"/>
              <a:r>
                <a:rPr lang="en-US" sz="1800" dirty="0" smtClean="0">
                  <a:latin typeface="+mn-lt"/>
                </a:rPr>
                <a:t>Resolution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28221" y="3691384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Design </a:t>
              </a:r>
            </a:p>
            <a:p>
              <a:pPr algn="ctr"/>
              <a:r>
                <a:rPr lang="en-US" sz="1800" dirty="0" smtClean="0">
                  <a:latin typeface="+mn-lt"/>
                </a:rPr>
                <a:t>Support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81322" y="4088152"/>
              <a:ext cx="1449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Network</a:t>
              </a:r>
            </a:p>
            <a:p>
              <a:pPr algn="ctr"/>
              <a:r>
                <a:rPr lang="en-US" sz="1800" dirty="0" smtClean="0">
                  <a:latin typeface="+mn-lt"/>
                </a:rPr>
                <a:t>Assessments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4493" y="2447884"/>
              <a:ext cx="1449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Wireless </a:t>
              </a:r>
            </a:p>
            <a:p>
              <a:pPr algn="ctr"/>
              <a:r>
                <a:rPr lang="en-US" sz="1800" dirty="0" smtClean="0">
                  <a:latin typeface="+mn-lt"/>
                </a:rPr>
                <a:t>Assessments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96132" y="1861197"/>
              <a:ext cx="1449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Security</a:t>
              </a:r>
            </a:p>
            <a:p>
              <a:pPr algn="ctr"/>
              <a:r>
                <a:rPr lang="en-US" sz="1800" dirty="0" smtClean="0">
                  <a:latin typeface="+mn-lt"/>
                </a:rPr>
                <a:t>Assessments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40311" y="2249878"/>
              <a:ext cx="1441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Google Apps</a:t>
              </a:r>
            </a:p>
            <a:p>
              <a:pPr algn="ctr"/>
              <a:r>
                <a:rPr lang="en-US" sz="1800" dirty="0" smtClean="0">
                  <a:latin typeface="+mn-lt"/>
                </a:rPr>
                <a:t>Migrations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815551" y="5487815"/>
            <a:ext cx="1860234" cy="1246615"/>
            <a:chOff x="1" y="1224736"/>
            <a:chExt cx="1860234" cy="1246615"/>
          </a:xfrm>
        </p:grpSpPr>
        <p:sp>
          <p:nvSpPr>
            <p:cNvPr id="1033" name="Cloud"/>
            <p:cNvSpPr>
              <a:spLocks noChangeAspect="1" noEditPoints="1" noChangeArrowheads="1"/>
            </p:cNvSpPr>
            <p:nvPr/>
          </p:nvSpPr>
          <p:spPr bwMode="auto">
            <a:xfrm>
              <a:off x="1" y="1224736"/>
              <a:ext cx="1860234" cy="124661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4066" y="1470453"/>
              <a:ext cx="12527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Directory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Migration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7698946" y="1231582"/>
            <a:ext cx="1316682" cy="1296043"/>
            <a:chOff x="5708821" y="4202714"/>
            <a:chExt cx="1519882" cy="1296043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5708821" y="4202714"/>
              <a:ext cx="1519882" cy="129604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89933" y="4440881"/>
              <a:ext cx="11727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Hosted 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Emai</a:t>
              </a:r>
              <a:r>
                <a:rPr lang="en-US" sz="2000" dirty="0" smtClean="0">
                  <a:latin typeface="Cambria" pitchFamily="18" charset="0"/>
                </a:rPr>
                <a:t>l</a:t>
              </a:r>
              <a:endParaRPr lang="en-US" sz="2000" dirty="0">
                <a:latin typeface="Cambria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10356" y="1134982"/>
            <a:ext cx="1617966" cy="1084262"/>
            <a:chOff x="6299191" y="3560130"/>
            <a:chExt cx="1617966" cy="1084262"/>
          </a:xfrm>
        </p:grpSpPr>
        <p:sp>
          <p:nvSpPr>
            <p:cNvPr id="61" name="Cloud"/>
            <p:cNvSpPr>
              <a:spLocks noChangeAspect="1" noEditPoints="1" noChangeArrowheads="1"/>
            </p:cNvSpPr>
            <p:nvPr/>
          </p:nvSpPr>
          <p:spPr bwMode="auto">
            <a:xfrm>
              <a:off x="6299191" y="3560130"/>
              <a:ext cx="1617966" cy="10842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09890" y="3728672"/>
              <a:ext cx="11705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Network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Baseline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62" name="Cloud"/>
          <p:cNvSpPr>
            <a:spLocks noChangeAspect="1" noEditPoints="1" noChangeArrowheads="1"/>
          </p:cNvSpPr>
          <p:nvPr/>
        </p:nvSpPr>
        <p:spPr bwMode="auto">
          <a:xfrm>
            <a:off x="4533900" y="5532439"/>
            <a:ext cx="1981200" cy="1084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766956" y="5676900"/>
            <a:ext cx="1651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Performance</a:t>
            </a:r>
          </a:p>
          <a:p>
            <a:pPr algn="ctr"/>
            <a:r>
              <a:rPr lang="en-US" sz="2000" dirty="0" smtClean="0">
                <a:latin typeface="+mn-lt"/>
              </a:rPr>
              <a:t>Issues</a:t>
            </a:r>
            <a:endParaRPr lang="en-US" sz="2000" dirty="0"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57313" y="2315473"/>
            <a:ext cx="1617966" cy="1084262"/>
            <a:chOff x="1092200" y="1132717"/>
            <a:chExt cx="1617966" cy="1084262"/>
          </a:xfrm>
        </p:grpSpPr>
        <p:sp>
          <p:nvSpPr>
            <p:cNvPr id="1038" name="Cloud"/>
            <p:cNvSpPr>
              <a:spLocks noChangeAspect="1" noEditPoints="1" noChangeArrowheads="1"/>
            </p:cNvSpPr>
            <p:nvPr/>
          </p:nvSpPr>
          <p:spPr bwMode="auto">
            <a:xfrm>
              <a:off x="1092200" y="1132717"/>
              <a:ext cx="1617966" cy="10842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1834" y="1236705"/>
              <a:ext cx="12104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Malware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Infection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44968" y="3696913"/>
            <a:ext cx="2184400" cy="1463851"/>
            <a:chOff x="6544968" y="4690826"/>
            <a:chExt cx="2184400" cy="1463851"/>
          </a:xfrm>
        </p:grpSpPr>
        <p:sp>
          <p:nvSpPr>
            <p:cNvPr id="1037" name="Cloud"/>
            <p:cNvSpPr>
              <a:spLocks noChangeAspect="1" noEditPoints="1" noChangeArrowheads="1"/>
            </p:cNvSpPr>
            <p:nvPr/>
          </p:nvSpPr>
          <p:spPr bwMode="auto">
            <a:xfrm>
              <a:off x="6544968" y="4690826"/>
              <a:ext cx="2184400" cy="146385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91613" y="5030273"/>
              <a:ext cx="17791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Infrastructure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Obsolescence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66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CNE Network Consultancy Services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-1572369"/>
            <a:ext cx="4572000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75" y="1781175"/>
            <a:ext cx="77152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>
                <a:latin typeface="+mn-lt"/>
              </a:rPr>
              <a:t>We are grateful for this terrific service from MCNC and I am </a:t>
            </a:r>
            <a:endParaRPr lang="en-US" sz="20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sincerely </a:t>
            </a:r>
            <a:r>
              <a:rPr lang="en-US" sz="2000" dirty="0">
                <a:latin typeface="+mn-lt"/>
              </a:rPr>
              <a:t>thankful for your personal professionalism, attention </a:t>
            </a:r>
            <a:r>
              <a:rPr lang="en-US" sz="2000" dirty="0" smtClean="0">
                <a:latin typeface="+mn-lt"/>
              </a:rPr>
              <a:t>to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detail </a:t>
            </a:r>
            <a:r>
              <a:rPr lang="en-US" sz="2000" dirty="0">
                <a:latin typeface="+mn-lt"/>
              </a:rPr>
              <a:t>and broad skill set.”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-Steven Young </a:t>
            </a:r>
          </a:p>
          <a:p>
            <a:r>
              <a:rPr lang="en-US" sz="2000" dirty="0">
                <a:latin typeface="+mn-lt"/>
              </a:rPr>
              <a:t>Blue Ridge Community College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29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8300"/>
            <a:ext cx="7924800" cy="676275"/>
          </a:xfrm>
        </p:spPr>
        <p:txBody>
          <a:bodyPr/>
          <a:lstStyle/>
          <a:p>
            <a:r>
              <a:rPr lang="en-US" sz="2600" dirty="0" smtClean="0"/>
              <a:t>CNE – Recent Community College Engagements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F44DE-B853-7944-AA92-C510693621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-1572369"/>
            <a:ext cx="4572000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Google Apps for Educati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360" y="1584946"/>
            <a:ext cx="1942535" cy="164592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393700" y="1667784"/>
            <a:ext cx="4655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Wayne Community College – provide Google Apps migration assistance from planning to deployment.  Assist with migrating emails from Exchange or GroupWise as needed.</a:t>
            </a:r>
            <a:endParaRPr lang="en-US" sz="2000" dirty="0"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28" y="4245656"/>
            <a:ext cx="389169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989" y="3928855"/>
            <a:ext cx="31037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4813850" y="3738415"/>
            <a:ext cx="40126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Nash Community College – Wireless network assessment to support a funding request for infrastructure upgrades. Assessment included campus-wide wireless site surveys and an analysis of  WLAN configuration and performance data.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rgbClr val="1A365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5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CNE Network Consultancy Services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-1572369"/>
            <a:ext cx="4572000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75" y="1781175"/>
            <a:ext cx="77152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“I </a:t>
            </a:r>
            <a:r>
              <a:rPr lang="en-US" sz="2000" dirty="0">
                <a:latin typeface="+mn-lt"/>
              </a:rPr>
              <a:t>would highly recommend Kevin and the client </a:t>
            </a:r>
            <a:r>
              <a:rPr lang="en-US" sz="2000" dirty="0" smtClean="0">
                <a:latin typeface="+mn-lt"/>
              </a:rPr>
              <a:t>network</a:t>
            </a:r>
            <a:endParaRPr lang="en-US" sz="20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engineering (CNE) team </a:t>
            </a:r>
            <a:r>
              <a:rPr lang="en-US" sz="2000" dirty="0">
                <a:latin typeface="+mn-lt"/>
              </a:rPr>
              <a:t>at MCNC and would encourage those </a:t>
            </a:r>
            <a:r>
              <a:rPr lang="en-US" sz="2000" dirty="0" smtClean="0">
                <a:latin typeface="+mn-lt"/>
              </a:rPr>
              <a:t>who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are eligible </a:t>
            </a:r>
            <a:r>
              <a:rPr lang="en-US" sz="2000" dirty="0">
                <a:latin typeface="+mn-lt"/>
              </a:rPr>
              <a:t>to use their expertise as part of their overall </a:t>
            </a:r>
            <a:r>
              <a:rPr lang="en-US" sz="2000" dirty="0" smtClean="0">
                <a:latin typeface="+mn-lt"/>
              </a:rPr>
              <a:t>network</a:t>
            </a:r>
            <a:endParaRPr lang="en-US" sz="20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infrastructure </a:t>
            </a:r>
            <a:r>
              <a:rPr lang="en-US" sz="2000" dirty="0">
                <a:latin typeface="+mn-lt"/>
              </a:rPr>
              <a:t>strategy</a:t>
            </a:r>
            <a:r>
              <a:rPr lang="en-US" sz="2000" dirty="0" smtClean="0">
                <a:latin typeface="+mn-lt"/>
              </a:rPr>
              <a:t>.”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-Dr. Greg </a:t>
            </a:r>
            <a:r>
              <a:rPr lang="en-US" sz="2000" dirty="0" err="1">
                <a:latin typeface="+mn-lt"/>
              </a:rPr>
              <a:t>Gleghorn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South Piedmont Community College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55232" y="2926080"/>
            <a:ext cx="9254464" cy="1166413"/>
          </a:xfrm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dirty="0" smtClean="0"/>
              <a:t>Internet 2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3643" y="4479016"/>
            <a:ext cx="8972166" cy="369332"/>
          </a:xfrm>
        </p:spPr>
        <p:txBody>
          <a:bodyPr/>
          <a:lstStyle/>
          <a:p>
            <a:pPr algn="ctr">
              <a:spcBef>
                <a:spcPts val="360"/>
              </a:spcBef>
            </a:pPr>
            <a:r>
              <a:rPr lang="en-US" sz="2400" dirty="0" smtClean="0"/>
              <a:t>Peter Janca, </a:t>
            </a:r>
            <a:r>
              <a:rPr lang="en-US" sz="2400" dirty="0"/>
              <a:t>Managed Services Development Lead</a:t>
            </a:r>
          </a:p>
        </p:txBody>
      </p:sp>
    </p:spTree>
    <p:extLst>
      <p:ext uri="{BB962C8B-B14F-4D97-AF65-F5344CB8AC3E}">
        <p14:creationId xmlns:p14="http://schemas.microsoft.com/office/powerpoint/2010/main" val="403621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2 is.  . 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 created originally for the research community, but much more today</a:t>
            </a:r>
          </a:p>
          <a:p>
            <a:r>
              <a:rPr lang="en-US" dirty="0" smtClean="0"/>
              <a:t>A consortium </a:t>
            </a:r>
            <a:r>
              <a:rPr lang="en-US" smtClean="0"/>
              <a:t>of people working </a:t>
            </a:r>
            <a:r>
              <a:rPr lang="en-US" dirty="0" smtClean="0"/>
              <a:t>together to solve problems</a:t>
            </a:r>
          </a:p>
          <a:p>
            <a:r>
              <a:rPr lang="en-US" dirty="0" smtClean="0"/>
              <a:t>An environment which enables new ways of sharing and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7" y="1777248"/>
            <a:ext cx="6301946" cy="42235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2 is a network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69211" y="2510227"/>
            <a:ext cx="1943100" cy="2757542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05740" tIns="3429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/>
                <a:cs typeface="Arial"/>
              </a:rPr>
              <a:t>Internet2 Network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"/>
                <a:cs typeface="Arial"/>
              </a:rPr>
              <a:t>by the numbers</a:t>
            </a:r>
          </a:p>
          <a:p>
            <a:pPr indent="-342900" fontAlgn="auto">
              <a:spcBef>
                <a:spcPts val="45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17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Juniper MX960 nodes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31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Brocade and Juniper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	switches</a:t>
            </a:r>
            <a:b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49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custom colocation facilities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250+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amplification racks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15,717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miles of newly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	acquired dark fiber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2,400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miles of partnered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	capacity with Zayo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	Communications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8.8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Tbps of optical capacity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100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Gbps of hybrid Layer 2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	and Layer 3 capacity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tabLst>
                <a:tab pos="215504" algn="l"/>
              </a:tabLst>
            </a:pPr>
            <a:r>
              <a:rPr lang="en-US" sz="975" dirty="0">
                <a:solidFill>
                  <a:srgbClr val="FF0000"/>
                </a:solidFill>
                <a:latin typeface="Arial"/>
                <a:cs typeface="Arial"/>
              </a:rPr>
              <a:t>300+ </a:t>
            </a:r>
            <a:r>
              <a:rPr lang="en-US" sz="975" dirty="0">
                <a:solidFill>
                  <a:prstClr val="black"/>
                </a:solidFill>
                <a:latin typeface="Arial"/>
                <a:cs typeface="Arial"/>
              </a:rPr>
              <a:t>Ciena ActiveFlex 6500 	network elements;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104" y="5084677"/>
            <a:ext cx="2137718" cy="916073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Only domestic portion is shown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</a:rPr>
              <a:t>Internet 2 connects to other networks throughout the world</a:t>
            </a:r>
          </a:p>
        </p:txBody>
      </p:sp>
    </p:spTree>
    <p:extLst>
      <p:ext uri="{BB962C8B-B14F-4D97-AF65-F5344CB8AC3E}">
        <p14:creationId xmlns:p14="http://schemas.microsoft.com/office/powerpoint/2010/main" val="18076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2" y="1670340"/>
            <a:ext cx="7024817" cy="423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2 is a network which interconnects with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8373" y="4354212"/>
            <a:ext cx="66726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25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2x100G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2270" y="3452169"/>
            <a:ext cx="1513703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MCNC currently has 2x100G connections to Internet 2, with a 3</a:t>
            </a:r>
            <a:r>
              <a:rPr lang="en-US" sz="135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rd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one on the way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5609969" y="4017709"/>
            <a:ext cx="1742301" cy="411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727318" y="3487689"/>
            <a:ext cx="627434" cy="295976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301330" y="3024226"/>
            <a:ext cx="627434" cy="295976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3" name="Picture 22" descr="kt_map_n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9" y="220174"/>
            <a:ext cx="7925549" cy="6124286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3635005" y="2439621"/>
            <a:ext cx="3576638" cy="213662"/>
          </a:xfrm>
          <a:custGeom>
            <a:avLst/>
            <a:gdLst>
              <a:gd name="connsiteX0" fmla="*/ 4768850 w 4768850"/>
              <a:gd name="connsiteY0" fmla="*/ 220430 h 284882"/>
              <a:gd name="connsiteX1" fmla="*/ 4438650 w 4768850"/>
              <a:gd name="connsiteY1" fmla="*/ 118830 h 284882"/>
              <a:gd name="connsiteX2" fmla="*/ 4203700 w 4768850"/>
              <a:gd name="connsiteY2" fmla="*/ 106130 h 284882"/>
              <a:gd name="connsiteX3" fmla="*/ 4108450 w 4768850"/>
              <a:gd name="connsiteY3" fmla="*/ 283930 h 284882"/>
              <a:gd name="connsiteX4" fmla="*/ 3937000 w 4768850"/>
              <a:gd name="connsiteY4" fmla="*/ 99780 h 284882"/>
              <a:gd name="connsiteX5" fmla="*/ 3625850 w 4768850"/>
              <a:gd name="connsiteY5" fmla="*/ 182330 h 284882"/>
              <a:gd name="connsiteX6" fmla="*/ 3276600 w 4768850"/>
              <a:gd name="connsiteY6" fmla="*/ 87080 h 284882"/>
              <a:gd name="connsiteX7" fmla="*/ 2711450 w 4768850"/>
              <a:gd name="connsiteY7" fmla="*/ 271230 h 284882"/>
              <a:gd name="connsiteX8" fmla="*/ 2222500 w 4768850"/>
              <a:gd name="connsiteY8" fmla="*/ 258530 h 284882"/>
              <a:gd name="connsiteX9" fmla="*/ 1866900 w 4768850"/>
              <a:gd name="connsiteY9" fmla="*/ 156930 h 284882"/>
              <a:gd name="connsiteX10" fmla="*/ 1485900 w 4768850"/>
              <a:gd name="connsiteY10" fmla="*/ 214080 h 284882"/>
              <a:gd name="connsiteX11" fmla="*/ 1149350 w 4768850"/>
              <a:gd name="connsiteY11" fmla="*/ 48980 h 284882"/>
              <a:gd name="connsiteX12" fmla="*/ 977900 w 4768850"/>
              <a:gd name="connsiteY12" fmla="*/ 106130 h 284882"/>
              <a:gd name="connsiteX13" fmla="*/ 882650 w 4768850"/>
              <a:gd name="connsiteY13" fmla="*/ 175980 h 284882"/>
              <a:gd name="connsiteX14" fmla="*/ 742950 w 4768850"/>
              <a:gd name="connsiteY14" fmla="*/ 48980 h 284882"/>
              <a:gd name="connsiteX15" fmla="*/ 514350 w 4768850"/>
              <a:gd name="connsiteY15" fmla="*/ 61680 h 284882"/>
              <a:gd name="connsiteX16" fmla="*/ 361950 w 4768850"/>
              <a:gd name="connsiteY16" fmla="*/ 125180 h 284882"/>
              <a:gd name="connsiteX17" fmla="*/ 184150 w 4768850"/>
              <a:gd name="connsiteY17" fmla="*/ 4530 h 284882"/>
              <a:gd name="connsiteX18" fmla="*/ 0 w 4768850"/>
              <a:gd name="connsiteY18" fmla="*/ 23580 h 2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68850" h="284882">
                <a:moveTo>
                  <a:pt x="4768850" y="220430"/>
                </a:moveTo>
                <a:cubicBezTo>
                  <a:pt x="4650846" y="179155"/>
                  <a:pt x="4532842" y="137880"/>
                  <a:pt x="4438650" y="118830"/>
                </a:cubicBezTo>
                <a:cubicBezTo>
                  <a:pt x="4344458" y="99780"/>
                  <a:pt x="4258733" y="78613"/>
                  <a:pt x="4203700" y="106130"/>
                </a:cubicBezTo>
                <a:cubicBezTo>
                  <a:pt x="4148667" y="133647"/>
                  <a:pt x="4152900" y="284988"/>
                  <a:pt x="4108450" y="283930"/>
                </a:cubicBezTo>
                <a:cubicBezTo>
                  <a:pt x="4064000" y="282872"/>
                  <a:pt x="4017433" y="116713"/>
                  <a:pt x="3937000" y="99780"/>
                </a:cubicBezTo>
                <a:cubicBezTo>
                  <a:pt x="3856567" y="82847"/>
                  <a:pt x="3735917" y="184447"/>
                  <a:pt x="3625850" y="182330"/>
                </a:cubicBezTo>
                <a:cubicBezTo>
                  <a:pt x="3515783" y="180213"/>
                  <a:pt x="3429000" y="72263"/>
                  <a:pt x="3276600" y="87080"/>
                </a:cubicBezTo>
                <a:cubicBezTo>
                  <a:pt x="3124200" y="101897"/>
                  <a:pt x="2887133" y="242655"/>
                  <a:pt x="2711450" y="271230"/>
                </a:cubicBezTo>
                <a:cubicBezTo>
                  <a:pt x="2535767" y="299805"/>
                  <a:pt x="2363258" y="277580"/>
                  <a:pt x="2222500" y="258530"/>
                </a:cubicBezTo>
                <a:cubicBezTo>
                  <a:pt x="2081742" y="239480"/>
                  <a:pt x="1989666" y="164338"/>
                  <a:pt x="1866900" y="156930"/>
                </a:cubicBezTo>
                <a:cubicBezTo>
                  <a:pt x="1744134" y="149522"/>
                  <a:pt x="1605492" y="232072"/>
                  <a:pt x="1485900" y="214080"/>
                </a:cubicBezTo>
                <a:cubicBezTo>
                  <a:pt x="1366308" y="196088"/>
                  <a:pt x="1234017" y="66972"/>
                  <a:pt x="1149350" y="48980"/>
                </a:cubicBezTo>
                <a:cubicBezTo>
                  <a:pt x="1064683" y="30988"/>
                  <a:pt x="1022350" y="84963"/>
                  <a:pt x="977900" y="106130"/>
                </a:cubicBezTo>
                <a:cubicBezTo>
                  <a:pt x="933450" y="127297"/>
                  <a:pt x="921808" y="185505"/>
                  <a:pt x="882650" y="175980"/>
                </a:cubicBezTo>
                <a:cubicBezTo>
                  <a:pt x="843492" y="166455"/>
                  <a:pt x="804333" y="68030"/>
                  <a:pt x="742950" y="48980"/>
                </a:cubicBezTo>
                <a:cubicBezTo>
                  <a:pt x="681567" y="29930"/>
                  <a:pt x="577850" y="48980"/>
                  <a:pt x="514350" y="61680"/>
                </a:cubicBezTo>
                <a:cubicBezTo>
                  <a:pt x="450850" y="74380"/>
                  <a:pt x="416983" y="134705"/>
                  <a:pt x="361950" y="125180"/>
                </a:cubicBezTo>
                <a:cubicBezTo>
                  <a:pt x="306917" y="115655"/>
                  <a:pt x="244475" y="21463"/>
                  <a:pt x="184150" y="4530"/>
                </a:cubicBezTo>
                <a:cubicBezTo>
                  <a:pt x="123825" y="-12403"/>
                  <a:pt x="0" y="23580"/>
                  <a:pt x="0" y="2358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640143" y="2595419"/>
            <a:ext cx="590550" cy="504825"/>
          </a:xfrm>
          <a:custGeom>
            <a:avLst/>
            <a:gdLst>
              <a:gd name="connsiteX0" fmla="*/ 787400 w 787400"/>
              <a:gd name="connsiteY0" fmla="*/ 0 h 673100"/>
              <a:gd name="connsiteX1" fmla="*/ 698500 w 787400"/>
              <a:gd name="connsiteY1" fmla="*/ 196850 h 673100"/>
              <a:gd name="connsiteX2" fmla="*/ 463550 w 787400"/>
              <a:gd name="connsiteY2" fmla="*/ 374650 h 673100"/>
              <a:gd name="connsiteX3" fmla="*/ 158750 w 787400"/>
              <a:gd name="connsiteY3" fmla="*/ 457200 h 673100"/>
              <a:gd name="connsiteX4" fmla="*/ 0 w 787400"/>
              <a:gd name="connsiteY4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673100">
                <a:moveTo>
                  <a:pt x="787400" y="0"/>
                </a:moveTo>
                <a:cubicBezTo>
                  <a:pt x="769937" y="67204"/>
                  <a:pt x="752475" y="134408"/>
                  <a:pt x="698500" y="196850"/>
                </a:cubicBezTo>
                <a:cubicBezTo>
                  <a:pt x="644525" y="259292"/>
                  <a:pt x="553508" y="331258"/>
                  <a:pt x="463550" y="374650"/>
                </a:cubicBezTo>
                <a:cubicBezTo>
                  <a:pt x="373592" y="418042"/>
                  <a:pt x="236008" y="407458"/>
                  <a:pt x="158750" y="457200"/>
                </a:cubicBezTo>
                <a:cubicBezTo>
                  <a:pt x="81492" y="506942"/>
                  <a:pt x="0" y="673100"/>
                  <a:pt x="0" y="67310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208762" y="2443018"/>
            <a:ext cx="405170" cy="566738"/>
          </a:xfrm>
          <a:custGeom>
            <a:avLst/>
            <a:gdLst>
              <a:gd name="connsiteX0" fmla="*/ 540226 w 540226"/>
              <a:gd name="connsiteY0" fmla="*/ 0 h 755650"/>
              <a:gd name="connsiteX1" fmla="*/ 343376 w 540226"/>
              <a:gd name="connsiteY1" fmla="*/ 158750 h 755650"/>
              <a:gd name="connsiteX2" fmla="*/ 298926 w 540226"/>
              <a:gd name="connsiteY2" fmla="*/ 292100 h 755650"/>
              <a:gd name="connsiteX3" fmla="*/ 184626 w 540226"/>
              <a:gd name="connsiteY3" fmla="*/ 171450 h 755650"/>
              <a:gd name="connsiteX4" fmla="*/ 476 w 540226"/>
              <a:gd name="connsiteY4" fmla="*/ 298450 h 755650"/>
              <a:gd name="connsiteX5" fmla="*/ 127476 w 540226"/>
              <a:gd name="connsiteY5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226" h="755650">
                <a:moveTo>
                  <a:pt x="540226" y="0"/>
                </a:moveTo>
                <a:cubicBezTo>
                  <a:pt x="461909" y="55033"/>
                  <a:pt x="383593" y="110067"/>
                  <a:pt x="343376" y="158750"/>
                </a:cubicBezTo>
                <a:cubicBezTo>
                  <a:pt x="303159" y="207433"/>
                  <a:pt x="325384" y="289983"/>
                  <a:pt x="298926" y="292100"/>
                </a:cubicBezTo>
                <a:cubicBezTo>
                  <a:pt x="272468" y="294217"/>
                  <a:pt x="234368" y="170392"/>
                  <a:pt x="184626" y="171450"/>
                </a:cubicBezTo>
                <a:cubicBezTo>
                  <a:pt x="134884" y="172508"/>
                  <a:pt x="10001" y="201083"/>
                  <a:pt x="476" y="298450"/>
                </a:cubicBezTo>
                <a:cubicBezTo>
                  <a:pt x="-9049" y="395817"/>
                  <a:pt x="127476" y="755650"/>
                  <a:pt x="127476" y="755650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577730" y="3019281"/>
            <a:ext cx="885869" cy="319088"/>
          </a:xfrm>
          <a:custGeom>
            <a:avLst/>
            <a:gdLst>
              <a:gd name="connsiteX0" fmla="*/ 977900 w 1181158"/>
              <a:gd name="connsiteY0" fmla="*/ 0 h 425450"/>
              <a:gd name="connsiteX1" fmla="*/ 1181100 w 1181158"/>
              <a:gd name="connsiteY1" fmla="*/ 254000 h 425450"/>
              <a:gd name="connsiteX2" fmla="*/ 996950 w 1181158"/>
              <a:gd name="connsiteY2" fmla="*/ 222250 h 425450"/>
              <a:gd name="connsiteX3" fmla="*/ 819150 w 1181158"/>
              <a:gd name="connsiteY3" fmla="*/ 203200 h 425450"/>
              <a:gd name="connsiteX4" fmla="*/ 698500 w 1181158"/>
              <a:gd name="connsiteY4" fmla="*/ 260350 h 425450"/>
              <a:gd name="connsiteX5" fmla="*/ 539750 w 1181158"/>
              <a:gd name="connsiteY5" fmla="*/ 266700 h 425450"/>
              <a:gd name="connsiteX6" fmla="*/ 361950 w 1181158"/>
              <a:gd name="connsiteY6" fmla="*/ 355600 h 425450"/>
              <a:gd name="connsiteX7" fmla="*/ 0 w 1181158"/>
              <a:gd name="connsiteY7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58" h="425450">
                <a:moveTo>
                  <a:pt x="977900" y="0"/>
                </a:moveTo>
                <a:cubicBezTo>
                  <a:pt x="1077912" y="108479"/>
                  <a:pt x="1177925" y="216958"/>
                  <a:pt x="1181100" y="254000"/>
                </a:cubicBezTo>
                <a:cubicBezTo>
                  <a:pt x="1184275" y="291042"/>
                  <a:pt x="1057275" y="230717"/>
                  <a:pt x="996950" y="222250"/>
                </a:cubicBezTo>
                <a:cubicBezTo>
                  <a:pt x="936625" y="213783"/>
                  <a:pt x="868892" y="196850"/>
                  <a:pt x="819150" y="203200"/>
                </a:cubicBezTo>
                <a:cubicBezTo>
                  <a:pt x="769408" y="209550"/>
                  <a:pt x="745067" y="249767"/>
                  <a:pt x="698500" y="260350"/>
                </a:cubicBezTo>
                <a:cubicBezTo>
                  <a:pt x="651933" y="270933"/>
                  <a:pt x="595842" y="250825"/>
                  <a:pt x="539750" y="266700"/>
                </a:cubicBezTo>
                <a:cubicBezTo>
                  <a:pt x="483658" y="282575"/>
                  <a:pt x="451908" y="329142"/>
                  <a:pt x="361950" y="355600"/>
                </a:cubicBezTo>
                <a:cubicBezTo>
                  <a:pt x="271992" y="382058"/>
                  <a:pt x="0" y="425450"/>
                  <a:pt x="0" y="425450"/>
                </a:cubicBezTo>
              </a:path>
            </a:pathLst>
          </a:cu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053524" y="3343132"/>
            <a:ext cx="538495" cy="419887"/>
          </a:xfrm>
          <a:custGeom>
            <a:avLst/>
            <a:gdLst>
              <a:gd name="connsiteX0" fmla="*/ 648143 w 717993"/>
              <a:gd name="connsiteY0" fmla="*/ 0 h 559849"/>
              <a:gd name="connsiteX1" fmla="*/ 260793 w 717993"/>
              <a:gd name="connsiteY1" fmla="*/ 69850 h 559849"/>
              <a:gd name="connsiteX2" fmla="*/ 6793 w 717993"/>
              <a:gd name="connsiteY2" fmla="*/ 266700 h 559849"/>
              <a:gd name="connsiteX3" fmla="*/ 95693 w 717993"/>
              <a:gd name="connsiteY3" fmla="*/ 508000 h 559849"/>
              <a:gd name="connsiteX4" fmla="*/ 336993 w 717993"/>
              <a:gd name="connsiteY4" fmla="*/ 552450 h 559849"/>
              <a:gd name="connsiteX5" fmla="*/ 521143 w 717993"/>
              <a:gd name="connsiteY5" fmla="*/ 400050 h 559849"/>
              <a:gd name="connsiteX6" fmla="*/ 717993 w 717993"/>
              <a:gd name="connsiteY6" fmla="*/ 279400 h 55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993" h="559849">
                <a:moveTo>
                  <a:pt x="648143" y="0"/>
                </a:moveTo>
                <a:cubicBezTo>
                  <a:pt x="507914" y="12700"/>
                  <a:pt x="367685" y="25400"/>
                  <a:pt x="260793" y="69850"/>
                </a:cubicBezTo>
                <a:cubicBezTo>
                  <a:pt x="153901" y="114300"/>
                  <a:pt x="34310" y="193675"/>
                  <a:pt x="6793" y="266700"/>
                </a:cubicBezTo>
                <a:cubicBezTo>
                  <a:pt x="-20724" y="339725"/>
                  <a:pt x="40660" y="460375"/>
                  <a:pt x="95693" y="508000"/>
                </a:cubicBezTo>
                <a:cubicBezTo>
                  <a:pt x="150726" y="555625"/>
                  <a:pt x="266085" y="570442"/>
                  <a:pt x="336993" y="552450"/>
                </a:cubicBezTo>
                <a:cubicBezTo>
                  <a:pt x="407901" y="534458"/>
                  <a:pt x="457643" y="445558"/>
                  <a:pt x="521143" y="400050"/>
                </a:cubicBezTo>
                <a:cubicBezTo>
                  <a:pt x="584643" y="354542"/>
                  <a:pt x="717993" y="279400"/>
                  <a:pt x="717993" y="279400"/>
                </a:cubicBezTo>
              </a:path>
            </a:pathLst>
          </a:custGeom>
          <a:ln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596781" y="3543156"/>
            <a:ext cx="628650" cy="97929"/>
          </a:xfrm>
          <a:custGeom>
            <a:avLst/>
            <a:gdLst>
              <a:gd name="connsiteX0" fmla="*/ 0 w 838200"/>
              <a:gd name="connsiteY0" fmla="*/ 0 h 130572"/>
              <a:gd name="connsiteX1" fmla="*/ 133350 w 838200"/>
              <a:gd name="connsiteY1" fmla="*/ 127000 h 130572"/>
              <a:gd name="connsiteX2" fmla="*/ 368300 w 838200"/>
              <a:gd name="connsiteY2" fmla="*/ 88900 h 130572"/>
              <a:gd name="connsiteX3" fmla="*/ 654050 w 838200"/>
              <a:gd name="connsiteY3" fmla="*/ 19050 h 130572"/>
              <a:gd name="connsiteX4" fmla="*/ 838200 w 838200"/>
              <a:gd name="connsiteY4" fmla="*/ 76200 h 13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130572">
                <a:moveTo>
                  <a:pt x="0" y="0"/>
                </a:moveTo>
                <a:cubicBezTo>
                  <a:pt x="35983" y="56091"/>
                  <a:pt x="71967" y="112183"/>
                  <a:pt x="133350" y="127000"/>
                </a:cubicBezTo>
                <a:cubicBezTo>
                  <a:pt x="194733" y="141817"/>
                  <a:pt x="281517" y="106892"/>
                  <a:pt x="368300" y="88900"/>
                </a:cubicBezTo>
                <a:cubicBezTo>
                  <a:pt x="455083" y="70908"/>
                  <a:pt x="575733" y="21167"/>
                  <a:pt x="654050" y="19050"/>
                </a:cubicBezTo>
                <a:cubicBezTo>
                  <a:pt x="732367" y="16933"/>
                  <a:pt x="838200" y="76200"/>
                  <a:pt x="838200" y="76200"/>
                </a:cubicBezTo>
              </a:path>
            </a:pathLst>
          </a:custGeom>
          <a:ln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825505" y="3671745"/>
            <a:ext cx="2185988" cy="1086445"/>
          </a:xfrm>
          <a:custGeom>
            <a:avLst/>
            <a:gdLst>
              <a:gd name="connsiteX0" fmla="*/ 0 w 2914650"/>
              <a:gd name="connsiteY0" fmla="*/ 0 h 1448593"/>
              <a:gd name="connsiteX1" fmla="*/ 311150 w 2914650"/>
              <a:gd name="connsiteY1" fmla="*/ 285750 h 1448593"/>
              <a:gd name="connsiteX2" fmla="*/ 647700 w 2914650"/>
              <a:gd name="connsiteY2" fmla="*/ 247650 h 1448593"/>
              <a:gd name="connsiteX3" fmla="*/ 1041400 w 2914650"/>
              <a:gd name="connsiteY3" fmla="*/ 330200 h 1448593"/>
              <a:gd name="connsiteX4" fmla="*/ 1111250 w 2914650"/>
              <a:gd name="connsiteY4" fmla="*/ 406400 h 1448593"/>
              <a:gd name="connsiteX5" fmla="*/ 1612900 w 2914650"/>
              <a:gd name="connsiteY5" fmla="*/ 609600 h 1448593"/>
              <a:gd name="connsiteX6" fmla="*/ 1816100 w 2914650"/>
              <a:gd name="connsiteY6" fmla="*/ 787400 h 1448593"/>
              <a:gd name="connsiteX7" fmla="*/ 2038350 w 2914650"/>
              <a:gd name="connsiteY7" fmla="*/ 1066800 h 1448593"/>
              <a:gd name="connsiteX8" fmla="*/ 2393950 w 2914650"/>
              <a:gd name="connsiteY8" fmla="*/ 1022350 h 1448593"/>
              <a:gd name="connsiteX9" fmla="*/ 2482850 w 2914650"/>
              <a:gd name="connsiteY9" fmla="*/ 1333500 h 1448593"/>
              <a:gd name="connsiteX10" fmla="*/ 2578100 w 2914650"/>
              <a:gd name="connsiteY10" fmla="*/ 1441450 h 1448593"/>
              <a:gd name="connsiteX11" fmla="*/ 2914650 w 2914650"/>
              <a:gd name="connsiteY11" fmla="*/ 1155700 h 144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4650" h="1448593">
                <a:moveTo>
                  <a:pt x="0" y="0"/>
                </a:moveTo>
                <a:cubicBezTo>
                  <a:pt x="101600" y="122237"/>
                  <a:pt x="203200" y="244475"/>
                  <a:pt x="311150" y="285750"/>
                </a:cubicBezTo>
                <a:cubicBezTo>
                  <a:pt x="419100" y="327025"/>
                  <a:pt x="525992" y="240242"/>
                  <a:pt x="647700" y="247650"/>
                </a:cubicBezTo>
                <a:cubicBezTo>
                  <a:pt x="769408" y="255058"/>
                  <a:pt x="964142" y="303742"/>
                  <a:pt x="1041400" y="330200"/>
                </a:cubicBezTo>
                <a:cubicBezTo>
                  <a:pt x="1118658" y="356658"/>
                  <a:pt x="1016000" y="359833"/>
                  <a:pt x="1111250" y="406400"/>
                </a:cubicBezTo>
                <a:cubicBezTo>
                  <a:pt x="1206500" y="452967"/>
                  <a:pt x="1495425" y="546100"/>
                  <a:pt x="1612900" y="609600"/>
                </a:cubicBezTo>
                <a:cubicBezTo>
                  <a:pt x="1730375" y="673100"/>
                  <a:pt x="1745192" y="711200"/>
                  <a:pt x="1816100" y="787400"/>
                </a:cubicBezTo>
                <a:cubicBezTo>
                  <a:pt x="1887008" y="863600"/>
                  <a:pt x="1942042" y="1027642"/>
                  <a:pt x="2038350" y="1066800"/>
                </a:cubicBezTo>
                <a:cubicBezTo>
                  <a:pt x="2134658" y="1105958"/>
                  <a:pt x="2319867" y="977900"/>
                  <a:pt x="2393950" y="1022350"/>
                </a:cubicBezTo>
                <a:cubicBezTo>
                  <a:pt x="2468033" y="1066800"/>
                  <a:pt x="2452158" y="1263650"/>
                  <a:pt x="2482850" y="1333500"/>
                </a:cubicBezTo>
                <a:cubicBezTo>
                  <a:pt x="2513542" y="1403350"/>
                  <a:pt x="2506133" y="1471083"/>
                  <a:pt x="2578100" y="1441450"/>
                </a:cubicBezTo>
                <a:cubicBezTo>
                  <a:pt x="2650067" y="1411817"/>
                  <a:pt x="2914650" y="1155700"/>
                  <a:pt x="2914650" y="115570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158375" y="3181206"/>
            <a:ext cx="891218" cy="1347788"/>
          </a:xfrm>
          <a:custGeom>
            <a:avLst/>
            <a:gdLst>
              <a:gd name="connsiteX0" fmla="*/ 1188290 w 1188290"/>
              <a:gd name="connsiteY0" fmla="*/ 1797050 h 1797050"/>
              <a:gd name="connsiteX1" fmla="*/ 908890 w 1188290"/>
              <a:gd name="connsiteY1" fmla="*/ 1549400 h 1797050"/>
              <a:gd name="connsiteX2" fmla="*/ 750140 w 1188290"/>
              <a:gd name="connsiteY2" fmla="*/ 1651000 h 1797050"/>
              <a:gd name="connsiteX3" fmla="*/ 19890 w 1188290"/>
              <a:gd name="connsiteY3" fmla="*/ 1339850 h 1797050"/>
              <a:gd name="connsiteX4" fmla="*/ 235790 w 1188290"/>
              <a:gd name="connsiteY4" fmla="*/ 749300 h 1797050"/>
              <a:gd name="connsiteX5" fmla="*/ 546940 w 1188290"/>
              <a:gd name="connsiteY5" fmla="*/ 419100 h 1797050"/>
              <a:gd name="connsiteX6" fmla="*/ 724740 w 1188290"/>
              <a:gd name="connsiteY6" fmla="*/ 317500 h 1797050"/>
              <a:gd name="connsiteX7" fmla="*/ 432640 w 1188290"/>
              <a:gd name="connsiteY7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290" h="1797050">
                <a:moveTo>
                  <a:pt x="1188290" y="1797050"/>
                </a:moveTo>
                <a:cubicBezTo>
                  <a:pt x="1085102" y="1685396"/>
                  <a:pt x="981915" y="1573742"/>
                  <a:pt x="908890" y="1549400"/>
                </a:cubicBezTo>
                <a:cubicBezTo>
                  <a:pt x="835865" y="1525058"/>
                  <a:pt x="898307" y="1685925"/>
                  <a:pt x="750140" y="1651000"/>
                </a:cubicBezTo>
                <a:cubicBezTo>
                  <a:pt x="601973" y="1616075"/>
                  <a:pt x="105615" y="1490133"/>
                  <a:pt x="19890" y="1339850"/>
                </a:cubicBezTo>
                <a:cubicBezTo>
                  <a:pt x="-65835" y="1189567"/>
                  <a:pt x="147948" y="902758"/>
                  <a:pt x="235790" y="749300"/>
                </a:cubicBezTo>
                <a:cubicBezTo>
                  <a:pt x="323632" y="595842"/>
                  <a:pt x="465448" y="491067"/>
                  <a:pt x="546940" y="419100"/>
                </a:cubicBezTo>
                <a:cubicBezTo>
                  <a:pt x="628432" y="347133"/>
                  <a:pt x="743790" y="387350"/>
                  <a:pt x="724740" y="317500"/>
                </a:cubicBezTo>
                <a:cubicBezTo>
                  <a:pt x="705690" y="247650"/>
                  <a:pt x="432640" y="0"/>
                  <a:pt x="432640" y="0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961548" y="2962131"/>
            <a:ext cx="843159" cy="1571625"/>
          </a:xfrm>
          <a:custGeom>
            <a:avLst/>
            <a:gdLst>
              <a:gd name="connsiteX0" fmla="*/ 91994 w 1124212"/>
              <a:gd name="connsiteY0" fmla="*/ 2095500 h 2095500"/>
              <a:gd name="connsiteX1" fmla="*/ 472994 w 1124212"/>
              <a:gd name="connsiteY1" fmla="*/ 1739900 h 2095500"/>
              <a:gd name="connsiteX2" fmla="*/ 479344 w 1124212"/>
              <a:gd name="connsiteY2" fmla="*/ 1524000 h 2095500"/>
              <a:gd name="connsiteX3" fmla="*/ 593644 w 1124212"/>
              <a:gd name="connsiteY3" fmla="*/ 1492250 h 2095500"/>
              <a:gd name="connsiteX4" fmla="*/ 885744 w 1124212"/>
              <a:gd name="connsiteY4" fmla="*/ 1587500 h 2095500"/>
              <a:gd name="connsiteX5" fmla="*/ 1120694 w 1124212"/>
              <a:gd name="connsiteY5" fmla="*/ 1498600 h 2095500"/>
              <a:gd name="connsiteX6" fmla="*/ 701594 w 1124212"/>
              <a:gd name="connsiteY6" fmla="*/ 622300 h 2095500"/>
              <a:gd name="connsiteX7" fmla="*/ 580944 w 1124212"/>
              <a:gd name="connsiteY7" fmla="*/ 444500 h 2095500"/>
              <a:gd name="connsiteX8" fmla="*/ 218994 w 1124212"/>
              <a:gd name="connsiteY8" fmla="*/ 425450 h 2095500"/>
              <a:gd name="connsiteX9" fmla="*/ 3094 w 1124212"/>
              <a:gd name="connsiteY9" fmla="*/ 254000 h 2095500"/>
              <a:gd name="connsiteX10" fmla="*/ 85644 w 1124212"/>
              <a:gd name="connsiteY10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4212" h="2095500">
                <a:moveTo>
                  <a:pt x="91994" y="2095500"/>
                </a:moveTo>
                <a:cubicBezTo>
                  <a:pt x="250215" y="1965325"/>
                  <a:pt x="408436" y="1835150"/>
                  <a:pt x="472994" y="1739900"/>
                </a:cubicBezTo>
                <a:cubicBezTo>
                  <a:pt x="537552" y="1644650"/>
                  <a:pt x="459236" y="1565275"/>
                  <a:pt x="479344" y="1524000"/>
                </a:cubicBezTo>
                <a:cubicBezTo>
                  <a:pt x="499452" y="1482725"/>
                  <a:pt x="525911" y="1481667"/>
                  <a:pt x="593644" y="1492250"/>
                </a:cubicBezTo>
                <a:cubicBezTo>
                  <a:pt x="661377" y="1502833"/>
                  <a:pt x="797902" y="1586442"/>
                  <a:pt x="885744" y="1587500"/>
                </a:cubicBezTo>
                <a:cubicBezTo>
                  <a:pt x="973586" y="1588558"/>
                  <a:pt x="1151386" y="1659467"/>
                  <a:pt x="1120694" y="1498600"/>
                </a:cubicBezTo>
                <a:cubicBezTo>
                  <a:pt x="1090002" y="1337733"/>
                  <a:pt x="791552" y="797983"/>
                  <a:pt x="701594" y="622300"/>
                </a:cubicBezTo>
                <a:cubicBezTo>
                  <a:pt x="611636" y="446617"/>
                  <a:pt x="661377" y="477308"/>
                  <a:pt x="580944" y="444500"/>
                </a:cubicBezTo>
                <a:cubicBezTo>
                  <a:pt x="500511" y="411692"/>
                  <a:pt x="315302" y="457200"/>
                  <a:pt x="218994" y="425450"/>
                </a:cubicBezTo>
                <a:cubicBezTo>
                  <a:pt x="122686" y="393700"/>
                  <a:pt x="25319" y="324908"/>
                  <a:pt x="3094" y="254000"/>
                </a:cubicBezTo>
                <a:cubicBezTo>
                  <a:pt x="-19131" y="183092"/>
                  <a:pt x="85644" y="0"/>
                  <a:pt x="85644" y="0"/>
                </a:cubicBezTo>
              </a:path>
            </a:pathLst>
          </a:cu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816091" y="2813156"/>
            <a:ext cx="1657241" cy="791913"/>
          </a:xfrm>
          <a:custGeom>
            <a:avLst/>
            <a:gdLst>
              <a:gd name="connsiteX0" fmla="*/ 2209655 w 2209655"/>
              <a:gd name="connsiteY0" fmla="*/ 509784 h 1055884"/>
              <a:gd name="connsiteX1" fmla="*/ 2101705 w 2209655"/>
              <a:gd name="connsiteY1" fmla="*/ 687584 h 1055884"/>
              <a:gd name="connsiteX2" fmla="*/ 1676255 w 2209655"/>
              <a:gd name="connsiteY2" fmla="*/ 757434 h 1055884"/>
              <a:gd name="connsiteX3" fmla="*/ 1041255 w 2209655"/>
              <a:gd name="connsiteY3" fmla="*/ 109734 h 1055884"/>
              <a:gd name="connsiteX4" fmla="*/ 971405 w 2209655"/>
              <a:gd name="connsiteY4" fmla="*/ 39884 h 1055884"/>
              <a:gd name="connsiteX5" fmla="*/ 552305 w 2209655"/>
              <a:gd name="connsiteY5" fmla="*/ 39884 h 1055884"/>
              <a:gd name="connsiteX6" fmla="*/ 228455 w 2209655"/>
              <a:gd name="connsiteY6" fmla="*/ 541534 h 1055884"/>
              <a:gd name="connsiteX7" fmla="*/ 6205 w 2209655"/>
              <a:gd name="connsiteY7" fmla="*/ 693934 h 1055884"/>
              <a:gd name="connsiteX8" fmla="*/ 57005 w 2209655"/>
              <a:gd name="connsiteY8" fmla="*/ 1055884 h 105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655" h="1055884">
                <a:moveTo>
                  <a:pt x="2209655" y="509784"/>
                </a:moveTo>
                <a:cubicBezTo>
                  <a:pt x="2200130" y="578046"/>
                  <a:pt x="2190605" y="646309"/>
                  <a:pt x="2101705" y="687584"/>
                </a:cubicBezTo>
                <a:cubicBezTo>
                  <a:pt x="2012805" y="728859"/>
                  <a:pt x="1852997" y="853742"/>
                  <a:pt x="1676255" y="757434"/>
                </a:cubicBezTo>
                <a:cubicBezTo>
                  <a:pt x="1499513" y="661126"/>
                  <a:pt x="1158730" y="229326"/>
                  <a:pt x="1041255" y="109734"/>
                </a:cubicBezTo>
                <a:cubicBezTo>
                  <a:pt x="923780" y="-9858"/>
                  <a:pt x="1052897" y="51526"/>
                  <a:pt x="971405" y="39884"/>
                </a:cubicBezTo>
                <a:cubicBezTo>
                  <a:pt x="889913" y="28242"/>
                  <a:pt x="676130" y="-43724"/>
                  <a:pt x="552305" y="39884"/>
                </a:cubicBezTo>
                <a:cubicBezTo>
                  <a:pt x="428480" y="123492"/>
                  <a:pt x="319472" y="432526"/>
                  <a:pt x="228455" y="541534"/>
                </a:cubicBezTo>
                <a:cubicBezTo>
                  <a:pt x="137438" y="650542"/>
                  <a:pt x="34780" y="608209"/>
                  <a:pt x="6205" y="693934"/>
                </a:cubicBezTo>
                <a:cubicBezTo>
                  <a:pt x="-22370" y="779659"/>
                  <a:pt x="57005" y="1055884"/>
                  <a:pt x="57005" y="1055884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325443" y="2881170"/>
            <a:ext cx="895350" cy="309761"/>
          </a:xfrm>
          <a:custGeom>
            <a:avLst/>
            <a:gdLst>
              <a:gd name="connsiteX0" fmla="*/ 0 w 1181100"/>
              <a:gd name="connsiteY0" fmla="*/ 184150 h 413015"/>
              <a:gd name="connsiteX1" fmla="*/ 400050 w 1181100"/>
              <a:gd name="connsiteY1" fmla="*/ 203200 h 413015"/>
              <a:gd name="connsiteX2" fmla="*/ 622300 w 1181100"/>
              <a:gd name="connsiteY2" fmla="*/ 412750 h 413015"/>
              <a:gd name="connsiteX3" fmla="*/ 1016000 w 1181100"/>
              <a:gd name="connsiteY3" fmla="*/ 241300 h 413015"/>
              <a:gd name="connsiteX4" fmla="*/ 1181100 w 1181100"/>
              <a:gd name="connsiteY4" fmla="*/ 0 h 4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100" h="413015">
                <a:moveTo>
                  <a:pt x="0" y="184150"/>
                </a:moveTo>
                <a:cubicBezTo>
                  <a:pt x="148166" y="174625"/>
                  <a:pt x="296333" y="165100"/>
                  <a:pt x="400050" y="203200"/>
                </a:cubicBezTo>
                <a:cubicBezTo>
                  <a:pt x="503767" y="241300"/>
                  <a:pt x="519642" y="406400"/>
                  <a:pt x="622300" y="412750"/>
                </a:cubicBezTo>
                <a:cubicBezTo>
                  <a:pt x="724958" y="419100"/>
                  <a:pt x="922867" y="310092"/>
                  <a:pt x="1016000" y="241300"/>
                </a:cubicBezTo>
                <a:cubicBezTo>
                  <a:pt x="1109133" y="172508"/>
                  <a:pt x="1181100" y="0"/>
                  <a:pt x="1181100" y="0"/>
                </a:cubicBez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549156" y="2743056"/>
            <a:ext cx="676275" cy="523875"/>
          </a:xfrm>
          <a:custGeom>
            <a:avLst/>
            <a:gdLst>
              <a:gd name="connsiteX0" fmla="*/ 901700 w 901700"/>
              <a:gd name="connsiteY0" fmla="*/ 0 h 698500"/>
              <a:gd name="connsiteX1" fmla="*/ 565150 w 901700"/>
              <a:gd name="connsiteY1" fmla="*/ 349250 h 698500"/>
              <a:gd name="connsiteX2" fmla="*/ 279400 w 901700"/>
              <a:gd name="connsiteY2" fmla="*/ 361950 h 698500"/>
              <a:gd name="connsiteX3" fmla="*/ 95250 w 901700"/>
              <a:gd name="connsiteY3" fmla="*/ 374650 h 698500"/>
              <a:gd name="connsiteX4" fmla="*/ 0 w 901700"/>
              <a:gd name="connsiteY4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700" h="698500">
                <a:moveTo>
                  <a:pt x="901700" y="0"/>
                </a:moveTo>
                <a:cubicBezTo>
                  <a:pt x="785283" y="144462"/>
                  <a:pt x="668867" y="288925"/>
                  <a:pt x="565150" y="349250"/>
                </a:cubicBezTo>
                <a:cubicBezTo>
                  <a:pt x="461433" y="409575"/>
                  <a:pt x="357717" y="357717"/>
                  <a:pt x="279400" y="361950"/>
                </a:cubicBezTo>
                <a:cubicBezTo>
                  <a:pt x="201083" y="366183"/>
                  <a:pt x="141817" y="318558"/>
                  <a:pt x="95250" y="374650"/>
                </a:cubicBezTo>
                <a:cubicBezTo>
                  <a:pt x="48683" y="430742"/>
                  <a:pt x="14817" y="644525"/>
                  <a:pt x="0" y="698500"/>
                </a:cubicBez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234957" y="3422457"/>
            <a:ext cx="614368" cy="187375"/>
          </a:xfrm>
          <a:custGeom>
            <a:avLst/>
            <a:gdLst>
              <a:gd name="connsiteX0" fmla="*/ 0 w 819157"/>
              <a:gd name="connsiteY0" fmla="*/ 249833 h 249833"/>
              <a:gd name="connsiteX1" fmla="*/ 196850 w 819157"/>
              <a:gd name="connsiteY1" fmla="*/ 192683 h 249833"/>
              <a:gd name="connsiteX2" fmla="*/ 425450 w 819157"/>
              <a:gd name="connsiteY2" fmla="*/ 8533 h 249833"/>
              <a:gd name="connsiteX3" fmla="*/ 755650 w 819157"/>
              <a:gd name="connsiteY3" fmla="*/ 52983 h 249833"/>
              <a:gd name="connsiteX4" fmla="*/ 819150 w 819157"/>
              <a:gd name="connsiteY4" fmla="*/ 249833 h 24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7" h="249833">
                <a:moveTo>
                  <a:pt x="0" y="249833"/>
                </a:moveTo>
                <a:cubicBezTo>
                  <a:pt x="62971" y="241366"/>
                  <a:pt x="125942" y="232900"/>
                  <a:pt x="196850" y="192683"/>
                </a:cubicBezTo>
                <a:cubicBezTo>
                  <a:pt x="267758" y="152466"/>
                  <a:pt x="332317" y="31816"/>
                  <a:pt x="425450" y="8533"/>
                </a:cubicBezTo>
                <a:cubicBezTo>
                  <a:pt x="518583" y="-14750"/>
                  <a:pt x="690033" y="12766"/>
                  <a:pt x="755650" y="52983"/>
                </a:cubicBezTo>
                <a:cubicBezTo>
                  <a:pt x="821267" y="93200"/>
                  <a:pt x="819150" y="249833"/>
                  <a:pt x="819150" y="249833"/>
                </a:cubicBezTo>
              </a:path>
            </a:pathLst>
          </a:cu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820743" y="2614468"/>
            <a:ext cx="1857375" cy="966788"/>
          </a:xfrm>
          <a:custGeom>
            <a:avLst/>
            <a:gdLst>
              <a:gd name="connsiteX0" fmla="*/ 0 w 2476500"/>
              <a:gd name="connsiteY0" fmla="*/ 1289050 h 1289050"/>
              <a:gd name="connsiteX1" fmla="*/ 571500 w 2476500"/>
              <a:gd name="connsiteY1" fmla="*/ 603250 h 1289050"/>
              <a:gd name="connsiteX2" fmla="*/ 857250 w 2476500"/>
              <a:gd name="connsiteY2" fmla="*/ 495300 h 1289050"/>
              <a:gd name="connsiteX3" fmla="*/ 1073150 w 2476500"/>
              <a:gd name="connsiteY3" fmla="*/ 196850 h 1289050"/>
              <a:gd name="connsiteX4" fmla="*/ 1270000 w 2476500"/>
              <a:gd name="connsiteY4" fmla="*/ 184150 h 1289050"/>
              <a:gd name="connsiteX5" fmla="*/ 1422400 w 2476500"/>
              <a:gd name="connsiteY5" fmla="*/ 412750 h 1289050"/>
              <a:gd name="connsiteX6" fmla="*/ 1803400 w 2476500"/>
              <a:gd name="connsiteY6" fmla="*/ 571500 h 1289050"/>
              <a:gd name="connsiteX7" fmla="*/ 2089150 w 2476500"/>
              <a:gd name="connsiteY7" fmla="*/ 514350 h 1289050"/>
              <a:gd name="connsiteX8" fmla="*/ 2241550 w 2476500"/>
              <a:gd name="connsiteY8" fmla="*/ 514350 h 1289050"/>
              <a:gd name="connsiteX9" fmla="*/ 2273300 w 2476500"/>
              <a:gd name="connsiteY9" fmla="*/ 762000 h 1289050"/>
              <a:gd name="connsiteX10" fmla="*/ 2476500 w 2476500"/>
              <a:gd name="connsiteY10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500" h="1289050">
                <a:moveTo>
                  <a:pt x="0" y="1289050"/>
                </a:moveTo>
                <a:cubicBezTo>
                  <a:pt x="214312" y="1012296"/>
                  <a:pt x="428625" y="735542"/>
                  <a:pt x="571500" y="603250"/>
                </a:cubicBezTo>
                <a:cubicBezTo>
                  <a:pt x="714375" y="470958"/>
                  <a:pt x="773642" y="563033"/>
                  <a:pt x="857250" y="495300"/>
                </a:cubicBezTo>
                <a:cubicBezTo>
                  <a:pt x="940858" y="427567"/>
                  <a:pt x="1004358" y="248708"/>
                  <a:pt x="1073150" y="196850"/>
                </a:cubicBezTo>
                <a:cubicBezTo>
                  <a:pt x="1141942" y="144992"/>
                  <a:pt x="1211792" y="148167"/>
                  <a:pt x="1270000" y="184150"/>
                </a:cubicBezTo>
                <a:cubicBezTo>
                  <a:pt x="1328208" y="220133"/>
                  <a:pt x="1333500" y="348192"/>
                  <a:pt x="1422400" y="412750"/>
                </a:cubicBezTo>
                <a:cubicBezTo>
                  <a:pt x="1511300" y="477308"/>
                  <a:pt x="1692275" y="554567"/>
                  <a:pt x="1803400" y="571500"/>
                </a:cubicBezTo>
                <a:cubicBezTo>
                  <a:pt x="1914525" y="588433"/>
                  <a:pt x="2016125" y="523875"/>
                  <a:pt x="2089150" y="514350"/>
                </a:cubicBezTo>
                <a:cubicBezTo>
                  <a:pt x="2162175" y="504825"/>
                  <a:pt x="2210858" y="473075"/>
                  <a:pt x="2241550" y="514350"/>
                </a:cubicBezTo>
                <a:cubicBezTo>
                  <a:pt x="2272242" y="555625"/>
                  <a:pt x="2234142" y="847725"/>
                  <a:pt x="2273300" y="762000"/>
                </a:cubicBezTo>
                <a:cubicBezTo>
                  <a:pt x="2312458" y="676275"/>
                  <a:pt x="2476500" y="0"/>
                  <a:pt x="2476500" y="0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58830" y="3562206"/>
            <a:ext cx="138113" cy="1381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86304" y="3527917"/>
            <a:ext cx="43814" cy="438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70787" y="2819400"/>
            <a:ext cx="71438" cy="736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80537" y="4498037"/>
            <a:ext cx="80963" cy="90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78307" y="2557320"/>
            <a:ext cx="82550" cy="587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516068" y="2800206"/>
            <a:ext cx="76200" cy="80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490000" y="2966895"/>
            <a:ext cx="573958" cy="221731"/>
          </a:xfrm>
          <a:custGeom>
            <a:avLst/>
            <a:gdLst>
              <a:gd name="connsiteX0" fmla="*/ 752475 w 765277"/>
              <a:gd name="connsiteY0" fmla="*/ 0 h 295641"/>
              <a:gd name="connsiteX1" fmla="*/ 717550 w 765277"/>
              <a:gd name="connsiteY1" fmla="*/ 288925 h 295641"/>
              <a:gd name="connsiteX2" fmla="*/ 365125 w 765277"/>
              <a:gd name="connsiteY2" fmla="*/ 206375 h 295641"/>
              <a:gd name="connsiteX3" fmla="*/ 0 w 765277"/>
              <a:gd name="connsiteY3" fmla="*/ 238125 h 29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277" h="295641">
                <a:moveTo>
                  <a:pt x="752475" y="0"/>
                </a:moveTo>
                <a:cubicBezTo>
                  <a:pt x="767291" y="127264"/>
                  <a:pt x="782108" y="254529"/>
                  <a:pt x="717550" y="288925"/>
                </a:cubicBezTo>
                <a:cubicBezTo>
                  <a:pt x="652992" y="323321"/>
                  <a:pt x="484717" y="214842"/>
                  <a:pt x="365125" y="206375"/>
                </a:cubicBezTo>
                <a:cubicBezTo>
                  <a:pt x="245533" y="197908"/>
                  <a:pt x="0" y="238125"/>
                  <a:pt x="0" y="238125"/>
                </a:cubicBez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87343" y="3000231"/>
            <a:ext cx="38100" cy="38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06432" y="2435083"/>
            <a:ext cx="34289" cy="3428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84862" y="3262168"/>
            <a:ext cx="138113" cy="1381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677993" y="3151982"/>
            <a:ext cx="771525" cy="817881"/>
          </a:xfrm>
          <a:custGeom>
            <a:avLst/>
            <a:gdLst>
              <a:gd name="connsiteX0" fmla="*/ 0 w 1028700"/>
              <a:gd name="connsiteY0" fmla="*/ 1086715 h 1090508"/>
              <a:gd name="connsiteX1" fmla="*/ 139700 w 1028700"/>
              <a:gd name="connsiteY1" fmla="*/ 1016865 h 1090508"/>
              <a:gd name="connsiteX2" fmla="*/ 260350 w 1028700"/>
              <a:gd name="connsiteY2" fmla="*/ 585065 h 1090508"/>
              <a:gd name="connsiteX3" fmla="*/ 539750 w 1028700"/>
              <a:gd name="connsiteY3" fmla="*/ 223115 h 1090508"/>
              <a:gd name="connsiteX4" fmla="*/ 819150 w 1028700"/>
              <a:gd name="connsiteY4" fmla="*/ 13565 h 1090508"/>
              <a:gd name="connsiteX5" fmla="*/ 1028700 w 1028700"/>
              <a:gd name="connsiteY5" fmla="*/ 19915 h 10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090508">
                <a:moveTo>
                  <a:pt x="0" y="1086715"/>
                </a:moveTo>
                <a:cubicBezTo>
                  <a:pt x="48154" y="1093594"/>
                  <a:pt x="96308" y="1100473"/>
                  <a:pt x="139700" y="1016865"/>
                </a:cubicBezTo>
                <a:cubicBezTo>
                  <a:pt x="183092" y="933257"/>
                  <a:pt x="193675" y="717357"/>
                  <a:pt x="260350" y="585065"/>
                </a:cubicBezTo>
                <a:cubicBezTo>
                  <a:pt x="327025" y="452773"/>
                  <a:pt x="446617" y="318365"/>
                  <a:pt x="539750" y="223115"/>
                </a:cubicBezTo>
                <a:cubicBezTo>
                  <a:pt x="632883" y="127865"/>
                  <a:pt x="737658" y="47432"/>
                  <a:pt x="819150" y="13565"/>
                </a:cubicBezTo>
                <a:cubicBezTo>
                  <a:pt x="900642" y="-20302"/>
                  <a:pt x="1028700" y="19915"/>
                  <a:pt x="1028700" y="19915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97130" y="3076431"/>
            <a:ext cx="138113" cy="1381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58944" y="3944795"/>
            <a:ext cx="34289" cy="342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425580" y="3428942"/>
            <a:ext cx="628650" cy="214562"/>
          </a:xfrm>
          <a:custGeom>
            <a:avLst/>
            <a:gdLst>
              <a:gd name="connsiteX0" fmla="*/ 838200 w 838200"/>
              <a:gd name="connsiteY0" fmla="*/ 158827 h 286082"/>
              <a:gd name="connsiteX1" fmla="*/ 609600 w 838200"/>
              <a:gd name="connsiteY1" fmla="*/ 77 h 286082"/>
              <a:gd name="connsiteX2" fmla="*/ 311150 w 838200"/>
              <a:gd name="connsiteY2" fmla="*/ 139777 h 286082"/>
              <a:gd name="connsiteX3" fmla="*/ 171450 w 838200"/>
              <a:gd name="connsiteY3" fmla="*/ 285827 h 286082"/>
              <a:gd name="connsiteX4" fmla="*/ 0 w 838200"/>
              <a:gd name="connsiteY4" fmla="*/ 177877 h 28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286082">
                <a:moveTo>
                  <a:pt x="838200" y="158827"/>
                </a:moveTo>
                <a:cubicBezTo>
                  <a:pt x="767821" y="81039"/>
                  <a:pt x="697442" y="3252"/>
                  <a:pt x="609600" y="77"/>
                </a:cubicBezTo>
                <a:cubicBezTo>
                  <a:pt x="521758" y="-3098"/>
                  <a:pt x="384175" y="92152"/>
                  <a:pt x="311150" y="139777"/>
                </a:cubicBezTo>
                <a:cubicBezTo>
                  <a:pt x="238125" y="187402"/>
                  <a:pt x="223308" y="279477"/>
                  <a:pt x="171450" y="285827"/>
                </a:cubicBezTo>
                <a:cubicBezTo>
                  <a:pt x="119592" y="292177"/>
                  <a:pt x="0" y="177877"/>
                  <a:pt x="0" y="177877"/>
                </a:cubicBez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08287" y="3581257"/>
            <a:ext cx="34289" cy="3428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599" y="3542982"/>
            <a:ext cx="58862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825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Charlotte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0849" y="3086110"/>
            <a:ext cx="50045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825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Raleigh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60016" y="2665910"/>
            <a:ext cx="34336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675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GBO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2509" y="2673638"/>
            <a:ext cx="32893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675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W-S</a:t>
            </a:r>
          </a:p>
        </p:txBody>
      </p:sp>
      <p:sp>
        <p:nvSpPr>
          <p:cNvPr id="33" name="Oval 32"/>
          <p:cNvSpPr/>
          <p:nvPr/>
        </p:nvSpPr>
        <p:spPr>
          <a:xfrm>
            <a:off x="2044332" y="3527918"/>
            <a:ext cx="34289" cy="3428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4198" y="3479479"/>
            <a:ext cx="344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Sylva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63805" y="3407898"/>
            <a:ext cx="654346" cy="1846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Hendersonville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33212" y="3195494"/>
            <a:ext cx="56938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825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Asheville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1731" y="2435081"/>
            <a:ext cx="386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Sparta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49394" y="3590952"/>
            <a:ext cx="635110" cy="1846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Rutherfordton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18184" y="3898291"/>
            <a:ext cx="412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Hamlet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17054" y="4460886"/>
            <a:ext cx="68961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825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Wilmington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91868" y="2790682"/>
            <a:ext cx="5982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Rocky Mount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66190" y="2363727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Elizabeth</a:t>
            </a:r>
          </a:p>
          <a:p>
            <a:pPr algn="r"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City</a:t>
            </a:r>
          </a:p>
        </p:txBody>
      </p:sp>
      <p:sp>
        <p:nvSpPr>
          <p:cNvPr id="6" name="Oval 5"/>
          <p:cNvSpPr/>
          <p:nvPr/>
        </p:nvSpPr>
        <p:spPr>
          <a:xfrm>
            <a:off x="5645156" y="2596666"/>
            <a:ext cx="63500" cy="63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68367" y="2476474"/>
            <a:ext cx="5277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600" dirty="0">
                <a:solidFill>
                  <a:prstClr val="black"/>
                </a:solidFill>
                <a:latin typeface="Calibri"/>
                <a:ea typeface="ＭＳ Ｐゴシック" charset="0"/>
                <a:cs typeface="+mn-cs"/>
              </a:rPr>
              <a:t>Henderson</a:t>
            </a:r>
          </a:p>
        </p:txBody>
      </p:sp>
      <p:sp>
        <p:nvSpPr>
          <p:cNvPr id="7" name="Freeform 6"/>
          <p:cNvSpPr/>
          <p:nvPr/>
        </p:nvSpPr>
        <p:spPr>
          <a:xfrm>
            <a:off x="6035680" y="2473575"/>
            <a:ext cx="1842773" cy="977680"/>
          </a:xfrm>
          <a:custGeom>
            <a:avLst/>
            <a:gdLst>
              <a:gd name="connsiteX0" fmla="*/ 1600200 w 2457030"/>
              <a:gd name="connsiteY0" fmla="*/ 135134 h 1303573"/>
              <a:gd name="connsiteX1" fmla="*/ 1917700 w 2457030"/>
              <a:gd name="connsiteY1" fmla="*/ 16601 h 1303573"/>
              <a:gd name="connsiteX2" fmla="*/ 2197100 w 2457030"/>
              <a:gd name="connsiteY2" fmla="*/ 456868 h 1303573"/>
              <a:gd name="connsiteX3" fmla="*/ 2324100 w 2457030"/>
              <a:gd name="connsiteY3" fmla="*/ 482268 h 1303573"/>
              <a:gd name="connsiteX4" fmla="*/ 2455333 w 2457030"/>
              <a:gd name="connsiteY4" fmla="*/ 770134 h 1303573"/>
              <a:gd name="connsiteX5" fmla="*/ 2226733 w 2457030"/>
              <a:gd name="connsiteY5" fmla="*/ 774368 h 1303573"/>
              <a:gd name="connsiteX6" fmla="*/ 2226733 w 2457030"/>
              <a:gd name="connsiteY6" fmla="*/ 1041068 h 1303573"/>
              <a:gd name="connsiteX7" fmla="*/ 2070100 w 2457030"/>
              <a:gd name="connsiteY7" fmla="*/ 1045301 h 1303573"/>
              <a:gd name="connsiteX8" fmla="*/ 1883833 w 2457030"/>
              <a:gd name="connsiteY8" fmla="*/ 1299301 h 1303573"/>
              <a:gd name="connsiteX9" fmla="*/ 1655233 w 2457030"/>
              <a:gd name="connsiteY9" fmla="*/ 1189234 h 1303573"/>
              <a:gd name="connsiteX10" fmla="*/ 1828800 w 2457030"/>
              <a:gd name="connsiteY10" fmla="*/ 990268 h 1303573"/>
              <a:gd name="connsiteX11" fmla="*/ 1794933 w 2457030"/>
              <a:gd name="connsiteY11" fmla="*/ 736268 h 1303573"/>
              <a:gd name="connsiteX12" fmla="*/ 1164167 w 2457030"/>
              <a:gd name="connsiteY12" fmla="*/ 867501 h 1303573"/>
              <a:gd name="connsiteX13" fmla="*/ 795867 w 2457030"/>
              <a:gd name="connsiteY13" fmla="*/ 829401 h 1303573"/>
              <a:gd name="connsiteX14" fmla="*/ 376767 w 2457030"/>
              <a:gd name="connsiteY14" fmla="*/ 795534 h 1303573"/>
              <a:gd name="connsiteX15" fmla="*/ 207433 w 2457030"/>
              <a:gd name="connsiteY15" fmla="*/ 588101 h 1303573"/>
              <a:gd name="connsiteX16" fmla="*/ 0 w 2457030"/>
              <a:gd name="connsiteY16" fmla="*/ 638901 h 13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7030" h="1303573">
                <a:moveTo>
                  <a:pt x="1600200" y="135134"/>
                </a:moveTo>
                <a:cubicBezTo>
                  <a:pt x="1709208" y="49056"/>
                  <a:pt x="1818217" y="-37021"/>
                  <a:pt x="1917700" y="16601"/>
                </a:cubicBezTo>
                <a:cubicBezTo>
                  <a:pt x="2017183" y="70223"/>
                  <a:pt x="2129367" y="379257"/>
                  <a:pt x="2197100" y="456868"/>
                </a:cubicBezTo>
                <a:cubicBezTo>
                  <a:pt x="2264833" y="534479"/>
                  <a:pt x="2281061" y="430057"/>
                  <a:pt x="2324100" y="482268"/>
                </a:cubicBezTo>
                <a:cubicBezTo>
                  <a:pt x="2367139" y="534479"/>
                  <a:pt x="2471561" y="721451"/>
                  <a:pt x="2455333" y="770134"/>
                </a:cubicBezTo>
                <a:cubicBezTo>
                  <a:pt x="2439105" y="818817"/>
                  <a:pt x="2264833" y="729212"/>
                  <a:pt x="2226733" y="774368"/>
                </a:cubicBezTo>
                <a:cubicBezTo>
                  <a:pt x="2188633" y="819524"/>
                  <a:pt x="2252839" y="995912"/>
                  <a:pt x="2226733" y="1041068"/>
                </a:cubicBezTo>
                <a:cubicBezTo>
                  <a:pt x="2200627" y="1086224"/>
                  <a:pt x="2127250" y="1002262"/>
                  <a:pt x="2070100" y="1045301"/>
                </a:cubicBezTo>
                <a:cubicBezTo>
                  <a:pt x="2012950" y="1088340"/>
                  <a:pt x="1952977" y="1275312"/>
                  <a:pt x="1883833" y="1299301"/>
                </a:cubicBezTo>
                <a:cubicBezTo>
                  <a:pt x="1814689" y="1323290"/>
                  <a:pt x="1664405" y="1240739"/>
                  <a:pt x="1655233" y="1189234"/>
                </a:cubicBezTo>
                <a:cubicBezTo>
                  <a:pt x="1646061" y="1137729"/>
                  <a:pt x="1805517" y="1065762"/>
                  <a:pt x="1828800" y="990268"/>
                </a:cubicBezTo>
                <a:cubicBezTo>
                  <a:pt x="1852083" y="914774"/>
                  <a:pt x="1905705" y="756729"/>
                  <a:pt x="1794933" y="736268"/>
                </a:cubicBezTo>
                <a:cubicBezTo>
                  <a:pt x="1684161" y="715807"/>
                  <a:pt x="1330678" y="851979"/>
                  <a:pt x="1164167" y="867501"/>
                </a:cubicBezTo>
                <a:cubicBezTo>
                  <a:pt x="997656" y="883023"/>
                  <a:pt x="927100" y="841395"/>
                  <a:pt x="795867" y="829401"/>
                </a:cubicBezTo>
                <a:cubicBezTo>
                  <a:pt x="664634" y="817407"/>
                  <a:pt x="474839" y="835751"/>
                  <a:pt x="376767" y="795534"/>
                </a:cubicBezTo>
                <a:cubicBezTo>
                  <a:pt x="278695" y="755317"/>
                  <a:pt x="270228" y="614207"/>
                  <a:pt x="207433" y="588101"/>
                </a:cubicBezTo>
                <a:cubicBezTo>
                  <a:pt x="144638" y="561995"/>
                  <a:pt x="0" y="638901"/>
                  <a:pt x="0" y="638901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980537" y="2909743"/>
            <a:ext cx="90488" cy="90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NCREN connects to Internet 2 in Raleigh and in Charlotte</a:t>
            </a:r>
          </a:p>
        </p:txBody>
      </p:sp>
      <p:sp>
        <p:nvSpPr>
          <p:cNvPr id="57" name="Oval 56"/>
          <p:cNvSpPr/>
          <p:nvPr/>
        </p:nvSpPr>
        <p:spPr>
          <a:xfrm>
            <a:off x="1247573" y="4184110"/>
            <a:ext cx="1568585" cy="70039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639" y="4303313"/>
            <a:ext cx="13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MCNC—Internet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Connection Points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16158" y="3739189"/>
            <a:ext cx="942673" cy="783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41344" y="3326188"/>
            <a:ext cx="2507153" cy="1217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2 connection is used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Member-to-Member traffic</a:t>
            </a:r>
          </a:p>
          <a:p>
            <a:pPr lvl="1"/>
            <a:r>
              <a:rPr lang="en-US" dirty="0" smtClean="0"/>
              <a:t>This includes participants in the US UCAN K20 project, such as all Community Colleges in North Carolina</a:t>
            </a:r>
          </a:p>
          <a:p>
            <a:r>
              <a:rPr lang="en-US" dirty="0" smtClean="0"/>
              <a:t>Traffic to and from locations peered with Internet 2, such as</a:t>
            </a:r>
          </a:p>
          <a:p>
            <a:pPr lvl="1"/>
            <a:r>
              <a:rPr lang="en-US" dirty="0" smtClean="0"/>
              <a:t>Amazon Web Services</a:t>
            </a:r>
          </a:p>
          <a:p>
            <a:pPr lvl="1"/>
            <a:r>
              <a:rPr lang="en-US" dirty="0" smtClean="0"/>
              <a:t>Microsoft</a:t>
            </a:r>
          </a:p>
          <a:p>
            <a:pPr lvl="1"/>
            <a:r>
              <a:rPr lang="en-US" dirty="0" smtClean="0"/>
              <a:t>Google</a:t>
            </a:r>
          </a:p>
          <a:p>
            <a:r>
              <a:rPr lang="en-US" dirty="0" smtClean="0"/>
              <a:t>Other traffic goes via commodity Internet providers, such as AT&amp;T, CenturyLink, 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584" y="2560320"/>
            <a:ext cx="8928099" cy="1166413"/>
          </a:xfrm>
        </p:spPr>
        <p:txBody>
          <a:bodyPr/>
          <a:lstStyle/>
          <a:p>
            <a:pPr algn="ctr"/>
            <a:r>
              <a:rPr lang="en-US" dirty="0" smtClean="0"/>
              <a:t>MCNC Website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Highlighting the Community College Information </a:t>
            </a:r>
            <a:br>
              <a:rPr lang="en-US" sz="2400" dirty="0" smtClean="0"/>
            </a:br>
            <a:r>
              <a:rPr lang="en-US" sz="2400" dirty="0" smtClean="0"/>
              <a:t>&amp; NCCCS Provided Services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91662" y="4479016"/>
            <a:ext cx="8266421" cy="369332"/>
          </a:xfrm>
        </p:spPr>
        <p:txBody>
          <a:bodyPr/>
          <a:lstStyle/>
          <a:p>
            <a:pPr algn="ctr"/>
            <a:r>
              <a:rPr lang="en-US" sz="2400" dirty="0" smtClean="0"/>
              <a:t>Robin Kimble, NCREN Community College Advocate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09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Internet 2 for network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fewer hops</a:t>
            </a:r>
          </a:p>
          <a:p>
            <a:r>
              <a:rPr lang="en-US" dirty="0" smtClean="0"/>
              <a:t>Typically, use of higher bandwidth connections</a:t>
            </a:r>
          </a:p>
          <a:p>
            <a:r>
              <a:rPr lang="en-US" dirty="0" smtClean="0"/>
              <a:t>Typically, lower latency, less jitter, fewer errors</a:t>
            </a:r>
          </a:p>
          <a:p>
            <a:r>
              <a:rPr lang="en-US" dirty="0" smtClean="0"/>
              <a:t>Typically, less congested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between MCNC and Internet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23" y="1676967"/>
            <a:ext cx="6747248" cy="43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Internet2 </a:t>
            </a:r>
            <a:r>
              <a:rPr lang="en-US" i="1" dirty="0" smtClean="0"/>
              <a:t>by the Numbers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1735" y="1769218"/>
          <a:ext cx="8217244" cy="388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03"/>
                <a:gridCol w="6017741"/>
              </a:tblGrid>
              <a:tr h="43774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84,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</a:rPr>
                        <a:t> 146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K-12 Schools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684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799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Community and Vocational Colleges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2,237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Health Institutions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Telehealth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Networks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200+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Museums, Historic Sites, Science Centers, Zoos,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</a:rPr>
                        <a:t> Aquariums, Parks and Reserves, and Performing Arts Organizations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Public Radio, TV, Streaming Media Organizations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4,203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Libraries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1,491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Colleges and Universities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1" y="1313503"/>
            <a:ext cx="6202577" cy="468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is a human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1"/>
            <a:ext cx="6858000" cy="51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 K20 Initiative</a:t>
            </a:r>
            <a:endParaRPr lang="en-US" dirty="0"/>
          </a:p>
        </p:txBody>
      </p:sp>
      <p:pic>
        <p:nvPicPr>
          <p:cNvPr id="4" name="Picture 3" descr="Screen Shot 2014-10-13 at 2.4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66" y="992124"/>
            <a:ext cx="3737335" cy="3280820"/>
          </a:xfrm>
          <a:prstGeom prst="rect">
            <a:avLst/>
          </a:prstGeom>
        </p:spPr>
      </p:pic>
      <p:pic>
        <p:nvPicPr>
          <p:cNvPr id="5" name="Picture 4" descr="Screen Shot 2014-10-13 at 2.4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84265"/>
            <a:ext cx="5672645" cy="14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857250"/>
            <a:ext cx="63333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1437" y="920579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577" y="2082113"/>
            <a:ext cx="5829300" cy="26860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Two-year technical college - - AS, AAS degrees, certificates, diplomas in technical disciplines</a:t>
            </a:r>
          </a:p>
          <a:p>
            <a:pPr eaLnBrk="1" hangingPunct="1"/>
            <a:r>
              <a:rPr lang="en-US" altLang="en-US" dirty="0" smtClean="0"/>
              <a:t>Part of Minnesota State Colleges and Universities system</a:t>
            </a:r>
          </a:p>
          <a:p>
            <a:pPr eaLnBrk="1" hangingPunct="1"/>
            <a:r>
              <a:rPr lang="en-US" altLang="en-US" dirty="0" smtClean="0"/>
              <a:t>Rural area of the state</a:t>
            </a:r>
          </a:p>
          <a:p>
            <a:pPr eaLnBrk="1" hangingPunct="1"/>
            <a:r>
              <a:rPr lang="en-US" altLang="en-US" dirty="0" smtClean="0"/>
              <a:t>Smallest stand-alone college in the system:  420 FYEs, 1600 enrollment</a:t>
            </a:r>
          </a:p>
        </p:txBody>
      </p:sp>
    </p:spTree>
    <p:extLst>
      <p:ext uri="{BB962C8B-B14F-4D97-AF65-F5344CB8AC3E}">
        <p14:creationId xmlns:p14="http://schemas.microsoft.com/office/powerpoint/2010/main" val="16643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771650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PTC:  Technology Flagship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2800350"/>
            <a:ext cx="5829300" cy="2628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Founded only Virtual Reality Center in 2-year college in Midwest—high speed 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Applied research and product development: affordable immersive VR on PC platform for education &amp; training applications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VR applicability to distance learning and applied research through Internet 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Basis for partnership with universities, including University of Minnesota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9586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771650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PTC:  Technology Flagship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2686050"/>
            <a:ext cx="5829300" cy="302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Awards from </a:t>
            </a:r>
            <a:r>
              <a:rPr lang="en-US" altLang="en-US" dirty="0" err="1" smtClean="0"/>
              <a:t>MnSCU</a:t>
            </a:r>
            <a:r>
              <a:rPr lang="en-US" altLang="en-US" dirty="0" smtClean="0"/>
              <a:t> System for IT Excellence: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Fiber Optic Backbone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JCVR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Products for industry partners: Virtual industrial spray paint booth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Virtual welding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Virtual inspection training</a:t>
            </a:r>
          </a:p>
        </p:txBody>
      </p:sp>
    </p:spTree>
    <p:extLst>
      <p:ext uri="{BB962C8B-B14F-4D97-AF65-F5344CB8AC3E}">
        <p14:creationId xmlns:p14="http://schemas.microsoft.com/office/powerpoint/2010/main" val="22676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MCNC Operates the NCREN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248088"/>
            <a:ext cx="7664450" cy="3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rgbClr val="1A365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0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ea typeface="+mn-ea"/>
                <a:cs typeface="+mn-cs"/>
              </a:rPr>
              <a:t>Thanks</a:t>
            </a:r>
            <a:r>
              <a:rPr lang="en-US" sz="4800" dirty="0" smtClean="0">
                <a:ea typeface="+mn-ea"/>
                <a:cs typeface="+mn-cs"/>
              </a:rPr>
              <a:t>!</a:t>
            </a: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408510" y="4292601"/>
            <a:ext cx="25328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Peter Janca, MCNC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pjanca@mcncl.org</a:t>
            </a:r>
            <a:endParaRPr lang="en-US" sz="24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572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800" y="2743200"/>
            <a:ext cx="8788400" cy="2066799"/>
          </a:xfrm>
        </p:spPr>
        <p:txBody>
          <a:bodyPr/>
          <a:lstStyle/>
          <a:p>
            <a:pPr algn="ctr"/>
            <a:r>
              <a:rPr lang="en-US" dirty="0" smtClean="0"/>
              <a:t>MCNC Community Day 2014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314324" y="4402816"/>
            <a:ext cx="8658225" cy="1615827"/>
          </a:xfrm>
        </p:spPr>
        <p:txBody>
          <a:bodyPr/>
          <a:lstStyle/>
          <a:p>
            <a:pPr algn="ctr"/>
            <a:r>
              <a:rPr lang="en-US" dirty="0"/>
              <a:t>Robin Kimble, NCREN Community College Advocate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9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7132304" cy="892175"/>
          </a:xfrm>
        </p:spPr>
        <p:txBody>
          <a:bodyPr/>
          <a:lstStyle/>
          <a:p>
            <a:r>
              <a:rPr lang="en-US" dirty="0" smtClean="0"/>
              <a:t>NCREN Community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00200"/>
            <a:ext cx="8585200" cy="4640263"/>
          </a:xfrm>
        </p:spPr>
        <p:txBody>
          <a:bodyPr/>
          <a:lstStyle/>
          <a:p>
            <a:r>
              <a:rPr lang="en-US" sz="2400" dirty="0" smtClean="0"/>
              <a:t>Annual event for NCREN customers</a:t>
            </a:r>
          </a:p>
          <a:p>
            <a:r>
              <a:rPr lang="en-US" sz="2400" dirty="0" smtClean="0"/>
              <a:t>November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&amp;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NCSU Hunt Library</a:t>
            </a:r>
          </a:p>
          <a:p>
            <a:r>
              <a:rPr lang="en-US" sz="2400" dirty="0"/>
              <a:t>No registration fee</a:t>
            </a:r>
          </a:p>
          <a:p>
            <a:r>
              <a:rPr lang="en-US" sz="2400" dirty="0" smtClean="0"/>
              <a:t>Recognitions</a:t>
            </a:r>
          </a:p>
          <a:p>
            <a:r>
              <a:rPr lang="en-US" sz="2400" dirty="0" smtClean="0"/>
              <a:t>Workshops based </a:t>
            </a:r>
            <a:r>
              <a:rPr lang="en-US" sz="2400" dirty="0"/>
              <a:t>on community </a:t>
            </a:r>
            <a:r>
              <a:rPr lang="en-US" sz="2400" dirty="0" smtClean="0"/>
              <a:t>input</a:t>
            </a:r>
            <a:endParaRPr lang="en-US" sz="2400" dirty="0"/>
          </a:p>
          <a:p>
            <a:r>
              <a:rPr lang="en-US" sz="2400" dirty="0" smtClean="0"/>
              <a:t>www.mcnc.org/events/communityday 2014</a:t>
            </a:r>
          </a:p>
        </p:txBody>
      </p:sp>
      <p:pic>
        <p:nvPicPr>
          <p:cNvPr id="8" name="Picture 7" descr="54-IMG_67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797766"/>
            <a:ext cx="2724150" cy="1821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09-IMG_65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28" y="1085631"/>
            <a:ext cx="2572981" cy="1659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01-IMG_66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77" y="4749799"/>
            <a:ext cx="1934523" cy="1486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rgbClr val="1A365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58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7132304" cy="892175"/>
          </a:xfrm>
        </p:spPr>
        <p:txBody>
          <a:bodyPr/>
          <a:lstStyle/>
          <a:p>
            <a:r>
              <a:rPr lang="en-US" dirty="0" smtClean="0"/>
              <a:t>Questions &amp;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81" y="1555163"/>
            <a:ext cx="8441333" cy="46402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  <a:p>
            <a:pPr marL="0" indent="0">
              <a:buNone/>
            </a:pPr>
            <a:r>
              <a:rPr lang="en-US" sz="2800" dirty="0" smtClean="0"/>
              <a:t>	Contact Information:</a:t>
            </a:r>
            <a:endParaRPr lang="en-US" sz="2800" dirty="0" smtClean="0">
              <a:latin typeface="Arial"/>
              <a:cs typeface="Arial"/>
            </a:endParaRP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Arial"/>
              <a:cs typeface="Arial"/>
            </a:endParaRP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cs typeface="Arial"/>
              </a:rPr>
              <a:t>Robin Kimble - rkimble@mcnc.org     919.248.1869</a:t>
            </a: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cs typeface="Arial"/>
              </a:rPr>
              <a:t>Kevin Moderow - mscheible@mcnc.org</a:t>
            </a:r>
            <a:endParaRPr lang="en-US" sz="2200" dirty="0">
              <a:cs typeface="Arial"/>
            </a:endParaRP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cs typeface="Arial"/>
              </a:rPr>
              <a:t>Peter Janca - </a:t>
            </a:r>
            <a:r>
              <a:rPr lang="en-US" sz="2200" dirty="0" smtClean="0">
                <a:cs typeface="Arial"/>
                <a:hlinkClick r:id="rId2"/>
              </a:rPr>
              <a:t>pjanca@mailbox.mcnc.org</a:t>
            </a:r>
            <a:endParaRPr lang="en-US" sz="2200" dirty="0" smtClean="0">
              <a:cs typeface="Arial"/>
            </a:endParaRP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 smtClean="0">
              <a:cs typeface="Arial"/>
            </a:endParaRPr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cs typeface="Arial"/>
              </a:rPr>
              <a:t>MCNC web site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smtClean="0">
                <a:cs typeface="Arial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cs typeface="Arial"/>
                <a:hlinkClick r:id="rId3"/>
              </a:rPr>
              <a:t>http://www.mcnc.org</a:t>
            </a:r>
            <a:r>
              <a:rPr lang="en-US" sz="2200" dirty="0" smtClean="0"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rgbClr val="1A365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92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6707705" cy="892175"/>
          </a:xfrm>
        </p:spPr>
        <p:txBody>
          <a:bodyPr/>
          <a:lstStyle/>
          <a:p>
            <a:r>
              <a:rPr lang="en-US" dirty="0" smtClean="0"/>
              <a:t>NC Community Colleges </a:t>
            </a:r>
            <a:r>
              <a:rPr lang="en-US" dirty="0" err="1" smtClean="0"/>
              <a:t>Webspace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345498" y="1232688"/>
            <a:ext cx="4426097" cy="644361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Font typeface="Wingdings" pitchFamily="2" charset="2"/>
              <a:buNone/>
            </a:pPr>
            <a:endParaRPr lang="en-US" sz="2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9153144" cy="514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9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6707705" cy="892175"/>
          </a:xfrm>
        </p:spPr>
        <p:txBody>
          <a:bodyPr/>
          <a:lstStyle/>
          <a:p>
            <a:r>
              <a:rPr lang="en-US" dirty="0" smtClean="0"/>
              <a:t>NC Community Colleges </a:t>
            </a:r>
            <a:r>
              <a:rPr lang="en-US" dirty="0" err="1" smtClean="0"/>
              <a:t>Webspace</a:t>
            </a:r>
            <a:endParaRPr lang="en-US" dirty="0"/>
          </a:p>
        </p:txBody>
      </p:sp>
      <p:pic>
        <p:nvPicPr>
          <p:cNvPr id="1026" name="Picture 2" descr="C:\Users\rkimble\AppData\Local\Microsoft\Windows\Temporary Internet Files\Content.Outlook\11UPP2GD\cc-services-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4" y="1080097"/>
            <a:ext cx="5511364" cy="55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rgbClr val="1A365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40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MCNC Services</a:t>
            </a:r>
            <a:endParaRPr lang="en-US" dirty="0"/>
          </a:p>
        </p:txBody>
      </p:sp>
      <p:pic>
        <p:nvPicPr>
          <p:cNvPr id="6" name="Picture 5" descr="Servi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6300"/>
            <a:ext cx="9148909" cy="5549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08147" y="1280160"/>
            <a:ext cx="2623909" cy="644361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6192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rgbClr val="1A365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6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NCREN Community Portal</a:t>
            </a:r>
            <a:endParaRPr lang="en-US" dirty="0"/>
          </a:p>
        </p:txBody>
      </p:sp>
      <p:pic>
        <p:nvPicPr>
          <p:cNvPr id="11" name="Picture 10" descr="Screen shot 2012-11-13 at 9.15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44" y="1840540"/>
            <a:ext cx="2539348" cy="181499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reen shot 2012-11-13 at 9.15.3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392" y="3764877"/>
            <a:ext cx="2539348" cy="149227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shot 2012-11-13 at 9.16.01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392" y="5727790"/>
            <a:ext cx="3369639" cy="10087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91392" y="5282258"/>
            <a:ext cx="116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/>
              </a:rPr>
              <a:t>Tickets</a:t>
            </a:r>
            <a:endParaRPr lang="en-US" sz="2400" dirty="0">
              <a:latin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1392" y="1344208"/>
            <a:ext cx="140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</a:rPr>
              <a:t>Graphs</a:t>
            </a:r>
            <a:endParaRPr lang="en-US" sz="2400" dirty="0">
              <a:latin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" y="1204508"/>
            <a:ext cx="5321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ebuchet MS"/>
              </a:rPr>
              <a:t>https://www.mcnc.org/ncren/porta</a:t>
            </a:r>
            <a:r>
              <a:rPr lang="en-US" dirty="0" smtClean="0">
                <a:latin typeface="Trebuchet MS"/>
              </a:rPr>
              <a:t>l</a:t>
            </a:r>
            <a:endParaRPr lang="en-US" dirty="0">
              <a:latin typeface="Trebuchet MS"/>
            </a:endParaRPr>
          </a:p>
        </p:txBody>
      </p:sp>
      <p:pic>
        <p:nvPicPr>
          <p:cNvPr id="18" name="Content Placeholder 17" descr="Screen shot 2012-11-13 at 11.31.25 AM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7201" y="1840540"/>
            <a:ext cx="4980280" cy="473154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42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5900" y="2834640"/>
            <a:ext cx="8719445" cy="1166413"/>
          </a:xfrm>
        </p:spPr>
        <p:txBody>
          <a:bodyPr/>
          <a:lstStyle/>
          <a:p>
            <a:pPr algn="ctr"/>
            <a:r>
              <a:rPr lang="en-US" dirty="0"/>
              <a:t>Client Network Engineering (CNE) Services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883716" y="4479016"/>
            <a:ext cx="8180504" cy="369332"/>
          </a:xfrm>
        </p:spPr>
        <p:txBody>
          <a:bodyPr/>
          <a:lstStyle/>
          <a:p>
            <a:pPr algn="ctr"/>
            <a:r>
              <a:rPr lang="en-US" sz="2400" dirty="0" smtClean="0"/>
              <a:t>Kevin Moderow, Client </a:t>
            </a:r>
            <a:r>
              <a:rPr lang="en-US" sz="2400" dirty="0"/>
              <a:t>Network </a:t>
            </a:r>
            <a:r>
              <a:rPr lang="en-US" sz="2400" dirty="0" smtClean="0"/>
              <a:t>Engineer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628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CNE Network Consultancy Services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-1572369"/>
            <a:ext cx="4572000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75" y="1828800"/>
            <a:ext cx="77152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“They </a:t>
            </a:r>
            <a:r>
              <a:rPr lang="en-US" sz="2000" dirty="0">
                <a:latin typeface="+mn-lt"/>
              </a:rPr>
              <a:t>go the extra mile when helping troubleshoot </a:t>
            </a:r>
            <a:r>
              <a:rPr lang="en-US" sz="2000" dirty="0" smtClean="0">
                <a:latin typeface="+mn-lt"/>
              </a:rPr>
              <a:t>issues and </a:t>
            </a:r>
            <a:r>
              <a:rPr lang="en-US" sz="2000" dirty="0">
                <a:latin typeface="+mn-lt"/>
              </a:rPr>
              <a:t>always circle back around and see if everything is going well</a:t>
            </a:r>
            <a:r>
              <a:rPr lang="en-US" sz="2000" dirty="0" smtClean="0">
                <a:latin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We </a:t>
            </a:r>
            <a:r>
              <a:rPr lang="en-US" sz="2000" dirty="0">
                <a:latin typeface="+mn-lt"/>
              </a:rPr>
              <a:t>are fortunate to be working with MCNC</a:t>
            </a:r>
            <a:r>
              <a:rPr lang="en-US" sz="2000" dirty="0" smtClean="0">
                <a:latin typeface="+mn-lt"/>
              </a:rPr>
              <a:t>.”</a:t>
            </a:r>
          </a:p>
          <a:p>
            <a:endParaRPr lang="en-US" sz="2000" dirty="0">
              <a:latin typeface="+mn-lt"/>
            </a:endParaRPr>
          </a:p>
          <a:p>
            <a:endParaRPr lang="en-US" dirty="0" smtClean="0"/>
          </a:p>
          <a:p>
            <a:r>
              <a:rPr lang="en-US" sz="2000" dirty="0">
                <a:latin typeface="+mn-lt"/>
              </a:rPr>
              <a:t>-Jeff </a:t>
            </a:r>
            <a:r>
              <a:rPr lang="en-US" sz="2000" dirty="0" err="1">
                <a:latin typeface="+mn-lt"/>
              </a:rPr>
              <a:t>McEntire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Isothermal Community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7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719d9624517c8ca4713e67b35da6a82296ff4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CNC-NCREN-template-2012">
  <a:themeElements>
    <a:clrScheme name="Custom 31">
      <a:dk1>
        <a:srgbClr val="000000"/>
      </a:dk1>
      <a:lt1>
        <a:srgbClr val="FFFFFF"/>
      </a:lt1>
      <a:dk2>
        <a:srgbClr val="FFFFFF"/>
      </a:dk2>
      <a:lt2>
        <a:srgbClr val="949599"/>
      </a:lt2>
      <a:accent1>
        <a:srgbClr val="92A4BC"/>
      </a:accent1>
      <a:accent2>
        <a:srgbClr val="666666"/>
      </a:accent2>
      <a:accent3>
        <a:srgbClr val="C8D5C1"/>
      </a:accent3>
      <a:accent4>
        <a:srgbClr val="8CB7E2"/>
      </a:accent4>
      <a:accent5>
        <a:srgbClr val="949599"/>
      </a:accent5>
      <a:accent6>
        <a:srgbClr val="115216"/>
      </a:accent6>
      <a:hlink>
        <a:srgbClr val="14457F"/>
      </a:hlink>
      <a:folHlink>
        <a:srgbClr val="C8D5C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5000"/>
          </a:spcBef>
          <a:spcAft>
            <a:spcPct val="0"/>
          </a:spcAft>
          <a:buClr>
            <a:srgbClr val="006192"/>
          </a:buClr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5000"/>
          </a:spcBef>
          <a:spcAft>
            <a:spcPct val="0"/>
          </a:spcAft>
          <a:buClr>
            <a:srgbClr val="006192"/>
          </a:buClr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rterlyReview-RevTemplt-66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erlyReview-RevTemplt-66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erlyReview-RevTemplt-6620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erlyReview-RevTemplt-6620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erlyReview-RevTemplt-66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erlyReview-RevTemplt-66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erlyReview-RevTemplt-66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erlyReview-RevTemplt-662006 8">
        <a:dk1>
          <a:srgbClr val="000000"/>
        </a:dk1>
        <a:lt1>
          <a:srgbClr val="FFFFFF"/>
        </a:lt1>
        <a:dk2>
          <a:srgbClr val="330066"/>
        </a:dk2>
        <a:lt2>
          <a:srgbClr val="FFFF99"/>
        </a:lt2>
        <a:accent1>
          <a:srgbClr val="66CCFF"/>
        </a:accent1>
        <a:accent2>
          <a:srgbClr val="6633CC"/>
        </a:accent2>
        <a:accent3>
          <a:srgbClr val="ADAAB8"/>
        </a:accent3>
        <a:accent4>
          <a:srgbClr val="DADADA"/>
        </a:accent4>
        <a:accent5>
          <a:srgbClr val="B8E2FF"/>
        </a:accent5>
        <a:accent6>
          <a:srgbClr val="5C2DB9"/>
        </a:accent6>
        <a:hlink>
          <a:srgbClr val="FF66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cnc master 9.18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9477</TotalTime>
  <Words>937</Words>
  <Application>Microsoft Office PowerPoint</Application>
  <PresentationFormat>On-screen Show (4:3)</PresentationFormat>
  <Paragraphs>340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Cambria</vt:lpstr>
      <vt:lpstr>Symbol</vt:lpstr>
      <vt:lpstr>Times New Roman</vt:lpstr>
      <vt:lpstr>Trebuchet MS</vt:lpstr>
      <vt:lpstr>Wingdings</vt:lpstr>
      <vt:lpstr>MCNC-NCREN-template-2012</vt:lpstr>
      <vt:lpstr>mcnc master 9.18.14</vt:lpstr>
      <vt:lpstr>Office Theme</vt:lpstr>
      <vt:lpstr>Default Design</vt:lpstr>
      <vt:lpstr>IIPS Conference: MCNC Services</vt:lpstr>
      <vt:lpstr>MCNC Website  Highlighting the Community College Information  &amp; NCCCS Provided Services  </vt:lpstr>
      <vt:lpstr>MCNC Operates the NCREN </vt:lpstr>
      <vt:lpstr>NC Community Colleges Webspace</vt:lpstr>
      <vt:lpstr>NC Community Colleges Webspace</vt:lpstr>
      <vt:lpstr>Other MCNC Services</vt:lpstr>
      <vt:lpstr>NCREN Community Portal</vt:lpstr>
      <vt:lpstr>Client Network Engineering (CNE) Services   </vt:lpstr>
      <vt:lpstr>CNE Network Consultancy Services</vt:lpstr>
      <vt:lpstr>CNE Network Consultancy Services</vt:lpstr>
      <vt:lpstr>CNE Network Consultancy Services</vt:lpstr>
      <vt:lpstr>CNE – Recent Community College Engagements</vt:lpstr>
      <vt:lpstr>CNE Network Consultancy Services</vt:lpstr>
      <vt:lpstr>Internet 2  </vt:lpstr>
      <vt:lpstr>Internet 2 is.  .  . . </vt:lpstr>
      <vt:lpstr>Internet 2 is a network</vt:lpstr>
      <vt:lpstr>Internet 2 is a network which interconnects with</vt:lpstr>
      <vt:lpstr>NCREN connects to Internet 2 in Raleigh and in Charlotte</vt:lpstr>
      <vt:lpstr>The Internet 2 connection is used for</vt:lpstr>
      <vt:lpstr>Why use Internet 2 for network traffic?</vt:lpstr>
      <vt:lpstr>Traffic between MCNC and Internet 2</vt:lpstr>
      <vt:lpstr>Internet2 by the Numbers</vt:lpstr>
      <vt:lpstr>Internet is a human network</vt:lpstr>
      <vt:lpstr>PowerPoint Presentation</vt:lpstr>
      <vt:lpstr>I2 K20 Initiative</vt:lpstr>
      <vt:lpstr>PowerPoint Presentation</vt:lpstr>
      <vt:lpstr> </vt:lpstr>
      <vt:lpstr>PTC:  Technology Flagship </vt:lpstr>
      <vt:lpstr>PTC:  Technology Flagship</vt:lpstr>
      <vt:lpstr>PowerPoint Presentation</vt:lpstr>
      <vt:lpstr>MCNC Community Day 2014</vt:lpstr>
      <vt:lpstr>NCREN Community Day</vt:lpstr>
      <vt:lpstr>Questions &amp; email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NCREN Customer Portal Webinars</dc:title>
  <dc:subject>Template</dc:subject>
  <dc:creator>mwebster</dc:creator>
  <cp:lastModifiedBy>Rick Bundy</cp:lastModifiedBy>
  <cp:revision>156</cp:revision>
  <cp:lastPrinted>2013-01-09T20:40:27Z</cp:lastPrinted>
  <dcterms:created xsi:type="dcterms:W3CDTF">2012-10-18T13:13:13Z</dcterms:created>
  <dcterms:modified xsi:type="dcterms:W3CDTF">2014-10-16T20:51:32Z</dcterms:modified>
  <cp:category>PowerPoint Template</cp:category>
</cp:coreProperties>
</file>