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72" r:id="rId11"/>
    <p:sldId id="277" r:id="rId12"/>
    <p:sldId id="266" r:id="rId13"/>
    <p:sldId id="267" r:id="rId14"/>
    <p:sldId id="276" r:id="rId15"/>
    <p:sldId id="275" r:id="rId16"/>
    <p:sldId id="268" r:id="rId17"/>
    <p:sldId id="269" r:id="rId18"/>
    <p:sldId id="270" r:id="rId19"/>
    <p:sldId id="274"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2DB"/>
    <a:srgbClr val="E3F2DE"/>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88" d="100"/>
          <a:sy n="88" d="100"/>
        </p:scale>
        <p:origin x="-96" y="-432"/>
      </p:cViewPr>
      <p:guideLst>
        <p:guide orient="horz" pos="2160"/>
        <p:guide pos="2880"/>
      </p:guideLst>
    </p:cSldViewPr>
  </p:slideViewPr>
  <p:outlineViewPr>
    <p:cViewPr>
      <p:scale>
        <a:sx n="33" d="100"/>
        <a:sy n="33" d="100"/>
      </p:scale>
      <p:origin x="0" y="76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C2FE91-7FC1-4B5B-85D5-D0BE68D57E8F}"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67EE2-A794-4874-BE1A-28EA7C3F72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2FE91-7FC1-4B5B-85D5-D0BE68D57E8F}"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67EE2-A794-4874-BE1A-28EA7C3F72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2FE91-7FC1-4B5B-85D5-D0BE68D57E8F}"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67EE2-A794-4874-BE1A-28EA7C3F72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C2FE91-7FC1-4B5B-85D5-D0BE68D57E8F}"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67EE2-A794-4874-BE1A-28EA7C3F72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2FE91-7FC1-4B5B-85D5-D0BE68D57E8F}" type="datetimeFigureOut">
              <a:rPr lang="en-US" smtClean="0"/>
              <a:pPr/>
              <a:t>3/29/2012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67EE2-A794-4874-BE1A-28EA7C3F72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C2FE91-7FC1-4B5B-85D5-D0BE68D57E8F}"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67EE2-A794-4874-BE1A-28EA7C3F72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C2FE91-7FC1-4B5B-85D5-D0BE68D57E8F}" type="datetimeFigureOut">
              <a:rPr lang="en-US" smtClean="0"/>
              <a:pPr/>
              <a:t>3/29/2012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67EE2-A794-4874-BE1A-28EA7C3F72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C2FE91-7FC1-4B5B-85D5-D0BE68D57E8F}" type="datetimeFigureOut">
              <a:rPr lang="en-US" smtClean="0"/>
              <a:pPr/>
              <a:t>3/29/2012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67EE2-A794-4874-BE1A-28EA7C3F72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2FE91-7FC1-4B5B-85D5-D0BE68D57E8F}" type="datetimeFigureOut">
              <a:rPr lang="en-US" smtClean="0"/>
              <a:pPr/>
              <a:t>3/29/2012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67EE2-A794-4874-BE1A-28EA7C3F72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2FE91-7FC1-4B5B-85D5-D0BE68D57E8F}"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67EE2-A794-4874-BE1A-28EA7C3F72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2FE91-7FC1-4B5B-85D5-D0BE68D57E8F}" type="datetimeFigureOut">
              <a:rPr lang="en-US" smtClean="0"/>
              <a:pPr/>
              <a:t>3/29/2012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67EE2-A794-4874-BE1A-28EA7C3F72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2FE91-7FC1-4B5B-85D5-D0BE68D57E8F}" type="datetimeFigureOut">
              <a:rPr lang="en-US" smtClean="0"/>
              <a:pPr/>
              <a:t>3/29/2012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67EE2-A794-4874-BE1A-28EA7C3F72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2362200"/>
          </a:xfrm>
        </p:spPr>
        <p:txBody>
          <a:bodyPr>
            <a:noAutofit/>
          </a:bodyPr>
          <a:lstStyle/>
          <a:p>
            <a:r>
              <a:rPr lang="en-US" sz="4800" b="1" dirty="0" smtClean="0">
                <a:solidFill>
                  <a:srgbClr val="990000"/>
                </a:solidFill>
                <a:effectLst>
                  <a:outerShdw blurRad="38100" dist="38100" dir="2700000" algn="tl">
                    <a:srgbClr val="000000">
                      <a:alpha val="43137"/>
                    </a:srgbClr>
                  </a:outerShdw>
                </a:effectLst>
              </a:rPr>
              <a:t>The Impact of Horse Slaughter Plants on Communities</a:t>
            </a:r>
            <a:endParaRPr lang="en-US" sz="4800" b="1" dirty="0">
              <a:solidFill>
                <a:srgbClr val="990000"/>
              </a:solidFill>
              <a:effectLst>
                <a:outerShdw blurRad="38100" dist="38100" dir="2700000" algn="tl">
                  <a:srgbClr val="000000">
                    <a:alpha val="43137"/>
                  </a:srgbClr>
                </a:outerShdw>
              </a:effectLst>
            </a:endParaRPr>
          </a:p>
        </p:txBody>
      </p:sp>
      <p:sp>
        <p:nvSpPr>
          <p:cNvPr id="4" name="TextBox 3"/>
          <p:cNvSpPr txBox="1"/>
          <p:nvPr/>
        </p:nvSpPr>
        <p:spPr>
          <a:xfrm>
            <a:off x="2590800" y="5638800"/>
            <a:ext cx="3810000" cy="523220"/>
          </a:xfrm>
          <a:prstGeom prst="rect">
            <a:avLst/>
          </a:prstGeom>
          <a:noFill/>
        </p:spPr>
        <p:txBody>
          <a:bodyPr wrap="square" rtlCol="0">
            <a:spAutoFit/>
          </a:bodyPr>
          <a:lstStyle/>
          <a:p>
            <a:r>
              <a:rPr lang="en-US" sz="2800" b="1" dirty="0" smtClean="0"/>
              <a:t>A documented </a:t>
            </a:r>
            <a:r>
              <a:rPr lang="en-US" sz="2800" b="1" dirty="0" smtClean="0"/>
              <a:t>history</a:t>
            </a:r>
            <a:endParaRPr lang="en-US" sz="2800" b="1" dirty="0"/>
          </a:p>
        </p:txBody>
      </p:sp>
      <p:pic>
        <p:nvPicPr>
          <p:cNvPr id="5" name="Picture 4" descr="Logo.jpg"/>
          <p:cNvPicPr>
            <a:picLocks noChangeAspect="1"/>
          </p:cNvPicPr>
          <p:nvPr/>
        </p:nvPicPr>
        <p:blipFill>
          <a:blip r:embed="rId3" cstate="print"/>
          <a:stretch>
            <a:fillRect/>
          </a:stretch>
        </p:blipFill>
        <p:spPr>
          <a:xfrm>
            <a:off x="3581400" y="4191000"/>
            <a:ext cx="1752600" cy="1114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8229600" cy="4525963"/>
          </a:xfrm>
        </p:spPr>
        <p:txBody>
          <a:bodyPr/>
          <a:lstStyle/>
          <a:p>
            <a:r>
              <a:rPr lang="en-US" b="1" dirty="0" smtClean="0"/>
              <a:t>Horse theft has a devastating effect on horse owners who are its victims.</a:t>
            </a:r>
          </a:p>
          <a:p>
            <a:r>
              <a:rPr lang="en-US" b="1" dirty="0" smtClean="0"/>
              <a:t>Horse theft has a long and well known association with horse slaughter.</a:t>
            </a:r>
          </a:p>
          <a:p>
            <a:r>
              <a:rPr lang="en-US" b="1" dirty="0" smtClean="0"/>
              <a:t>In the years after California banned horse slaughter, horse theft declined 84%!</a:t>
            </a:r>
            <a:endParaRPr lang="en-US" b="1" dirty="0"/>
          </a:p>
        </p:txBody>
      </p:sp>
      <p:pic>
        <p:nvPicPr>
          <p:cNvPr id="4" name="Picture 3" descr="HorseTheftinCA.gif"/>
          <p:cNvPicPr>
            <a:picLocks noChangeAspect="1"/>
          </p:cNvPicPr>
          <p:nvPr/>
        </p:nvPicPr>
        <p:blipFill>
          <a:blip r:embed="rId2" cstate="print"/>
          <a:stretch>
            <a:fillRect/>
          </a:stretch>
        </p:blipFill>
        <p:spPr>
          <a:xfrm>
            <a:off x="0" y="37475"/>
            <a:ext cx="9144000" cy="6820525"/>
          </a:xfrm>
          <a:prstGeom prst="rect">
            <a:avLst/>
          </a:prstGeom>
        </p:spPr>
      </p:pic>
      <p:sp>
        <p:nvSpPr>
          <p:cNvPr id="2" name="Title 1"/>
          <p:cNvSpPr>
            <a:spLocks noGrp="1"/>
          </p:cNvSpPr>
          <p:nvPr>
            <p:ph type="title"/>
          </p:nvPr>
        </p:nvSpPr>
        <p:spPr>
          <a:xfrm>
            <a:off x="457200" y="457200"/>
            <a:ext cx="8229600" cy="1143000"/>
          </a:xfrm>
        </p:spPr>
        <p:txBody>
          <a:bodyPr/>
          <a:lstStyle/>
          <a:p>
            <a:r>
              <a:rPr lang="en-US" dirty="0" smtClean="0">
                <a:solidFill>
                  <a:schemeClr val="accent2">
                    <a:lumMod val="75000"/>
                  </a:schemeClr>
                </a:solidFill>
                <a:effectLst>
                  <a:outerShdw blurRad="38100" dist="38100" dir="2700000" algn="tl">
                    <a:srgbClr val="000000">
                      <a:alpha val="43137"/>
                    </a:srgbClr>
                  </a:outerShdw>
                </a:effectLst>
              </a:rPr>
              <a:t>Horse Theft </a:t>
            </a:r>
            <a:endParaRPr lang="en-US"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E2DB">
            <a:alpha val="86667"/>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Effects on Unemployment</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7" name="TextBox 6"/>
          <p:cNvSpPr txBox="1"/>
          <p:nvPr/>
        </p:nvSpPr>
        <p:spPr>
          <a:xfrm>
            <a:off x="609600" y="1471910"/>
            <a:ext cx="8001000" cy="5386090"/>
          </a:xfrm>
          <a:prstGeom prst="rect">
            <a:avLst/>
          </a:prstGeom>
          <a:noFill/>
        </p:spPr>
        <p:txBody>
          <a:bodyPr wrap="square" rtlCol="0">
            <a:spAutoFit/>
          </a:bodyPr>
          <a:lstStyle/>
          <a:p>
            <a:pPr>
              <a:buFont typeface="Arial" pitchFamily="34" charset="0"/>
              <a:buChar char="•"/>
            </a:pPr>
            <a:r>
              <a:rPr lang="en-US" sz="2400" dirty="0" smtClean="0"/>
              <a:t> </a:t>
            </a:r>
            <a:r>
              <a:rPr lang="en-US" sz="2400" b="1" dirty="0" smtClean="0"/>
              <a:t>Unified Equine and United Horsemen always claim that their proposed plants will reduce local unemployment.</a:t>
            </a:r>
          </a:p>
          <a:p>
            <a:endParaRPr lang="en-US" sz="2400" b="1" dirty="0" smtClean="0"/>
          </a:p>
          <a:p>
            <a:pPr>
              <a:buFont typeface="Arial" pitchFamily="34" charset="0"/>
              <a:buChar char="•"/>
            </a:pPr>
            <a:r>
              <a:rPr lang="en-US" sz="2400" b="1" dirty="0" smtClean="0"/>
              <a:t> At the Mountain Grove meeting, Chevideco officials stated bluntly that they hired almost exclusively Hispanic immigrants, saying “they are the only people who will do the job.”</a:t>
            </a:r>
          </a:p>
          <a:p>
            <a:endParaRPr lang="en-US" sz="2400" b="1" dirty="0" smtClean="0"/>
          </a:p>
          <a:p>
            <a:pPr>
              <a:buFont typeface="Arial" pitchFamily="34" charset="0"/>
              <a:buChar char="•"/>
            </a:pPr>
            <a:r>
              <a:rPr lang="en-US" sz="2400" b="1" dirty="0" smtClean="0"/>
              <a:t> In communities that do not already have a large Hispanic population suffering from unemployment, the result will be only a dramatic shift in demographics, not a reduction of unemployment among native workers.</a:t>
            </a:r>
          </a:p>
          <a:p>
            <a:pPr>
              <a:buFont typeface="Arial" pitchFamily="34" charset="0"/>
              <a:buChar char="•"/>
            </a:pPr>
            <a:endParaRPr lang="en-US" sz="2800" b="1" dirty="0" smtClean="0"/>
          </a:p>
          <a:p>
            <a:endParaRPr lang="en-US"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accent2">
                    <a:lumMod val="75000"/>
                  </a:schemeClr>
                </a:solidFill>
                <a:effectLst>
                  <a:outerShdw blurRad="38100" dist="38100" dir="2700000" algn="tl">
                    <a:srgbClr val="000000">
                      <a:alpha val="43137"/>
                    </a:srgbClr>
                  </a:outerShdw>
                </a:effectLst>
              </a:rPr>
              <a:t>Crime</a:t>
            </a:r>
            <a:endParaRPr lang="en-US" sz="6000" b="1" dirty="0">
              <a:solidFill>
                <a:schemeClr val="accent2">
                  <a:lumMod val="75000"/>
                </a:schemeClr>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r>
              <a:rPr lang="en-US" b="1" dirty="0" smtClean="0"/>
              <a:t>There is an irrefutable increase in crime in communities with all slaughterhouses. This appears to be even worse for horse slaughter.</a:t>
            </a:r>
          </a:p>
          <a:p>
            <a:r>
              <a:rPr lang="en-US" b="1" dirty="0" smtClean="0"/>
              <a:t>Violent crimes, including sexual assaults and crimes against the family are the most effected.</a:t>
            </a:r>
          </a:p>
          <a:p>
            <a:r>
              <a:rPr lang="en-US" b="1" dirty="0" smtClean="0"/>
              <a:t>The definitive study of this phenomenon was done by Fitzgerald and </a:t>
            </a:r>
            <a:r>
              <a:rPr lang="en-US" b="1" dirty="0" err="1" smtClean="0"/>
              <a:t>Kalof</a:t>
            </a:r>
            <a:r>
              <a:rPr lang="en-US" b="1" dirty="0" smtClean="0"/>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effectLst>
                  <a:outerShdw blurRad="38100" dist="38100" dir="2700000" algn="tl">
                    <a:srgbClr val="000000">
                      <a:alpha val="43137"/>
                    </a:srgbClr>
                  </a:outerShdw>
                </a:effectLst>
              </a:rPr>
              <a:t>Study Findings</a:t>
            </a: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sz="2800" b="1" dirty="0"/>
              <a:t>Increases in slaughterhouse employment </a:t>
            </a:r>
            <a:r>
              <a:rPr lang="en-US" sz="2800" b="1" dirty="0" smtClean="0"/>
              <a:t>are linked to increased rape arrests across </a:t>
            </a:r>
            <a:r>
              <a:rPr lang="en-US" sz="2800" b="1" dirty="0"/>
              <a:t>the entire time </a:t>
            </a:r>
            <a:r>
              <a:rPr lang="en-US" sz="2800" b="1" dirty="0" smtClean="0"/>
              <a:t>period </a:t>
            </a:r>
            <a:r>
              <a:rPr lang="en-US" sz="2800" b="1" dirty="0"/>
              <a:t>under study</a:t>
            </a:r>
            <a:r>
              <a:rPr lang="en-US" sz="2800" b="1" dirty="0" smtClean="0"/>
              <a:t>.</a:t>
            </a:r>
            <a:endParaRPr lang="en-US" sz="1500" b="1" dirty="0" smtClean="0"/>
          </a:p>
          <a:p>
            <a:pPr>
              <a:buNone/>
            </a:pPr>
            <a:endParaRPr lang="en-US" sz="1500" b="1" dirty="0" smtClean="0"/>
          </a:p>
          <a:p>
            <a:r>
              <a:rPr lang="en-US" sz="2800" b="1" dirty="0" smtClean="0"/>
              <a:t>The </a:t>
            </a:r>
            <a:r>
              <a:rPr lang="en-US" sz="2800" b="1" dirty="0"/>
              <a:t>significant positive effect of slaughterhouse employment on sex offenses is also noteworthy</a:t>
            </a:r>
            <a:r>
              <a:rPr lang="en-US" sz="2800" b="1" dirty="0" smtClean="0"/>
              <a:t>.</a:t>
            </a:r>
            <a:endParaRPr lang="en-US" sz="1500" b="1" dirty="0" smtClean="0"/>
          </a:p>
          <a:p>
            <a:endParaRPr lang="en-US" sz="1500" b="1" dirty="0" smtClean="0"/>
          </a:p>
          <a:p>
            <a:r>
              <a:rPr lang="en-US" sz="2800" b="1" dirty="0"/>
              <a:t>Although studies have found that employment in the manufacturing sector </a:t>
            </a:r>
            <a:r>
              <a:rPr lang="en-US" sz="2800" b="1" dirty="0" smtClean="0"/>
              <a:t>in general </a:t>
            </a:r>
            <a:r>
              <a:rPr lang="en-US" sz="2800" b="1" dirty="0"/>
              <a:t>has suppressant effects on crime (e.g., Lee &amp; </a:t>
            </a:r>
            <a:r>
              <a:rPr lang="en-US" sz="2800" b="1" dirty="0" err="1"/>
              <a:t>Ousey</a:t>
            </a:r>
            <a:r>
              <a:rPr lang="en-US" sz="2800" b="1" dirty="0"/>
              <a:t>, 2001), this is clearly not </a:t>
            </a:r>
            <a:r>
              <a:rPr lang="en-US" sz="2800" b="1" dirty="0" smtClean="0"/>
              <a:t>the case </a:t>
            </a:r>
            <a:r>
              <a:rPr lang="en-US" sz="2800" b="1" dirty="0"/>
              <a:t>for the slaughterhouse subsector of manufacturing.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EAC7">
                <a:alpha val="98000"/>
              </a:srgbClr>
            </a:gs>
            <a:gs pos="17999">
              <a:srgbClr val="FEE7F2"/>
            </a:gs>
            <a:gs pos="36000">
              <a:srgbClr val="FAC77D">
                <a:alpha val="71000"/>
              </a:srgbClr>
            </a:gs>
            <a:gs pos="61000">
              <a:srgbClr val="FBA97D">
                <a:alpha val="72000"/>
              </a:srgbClr>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b="1" dirty="0" smtClean="0">
                <a:solidFill>
                  <a:schemeClr val="accent2">
                    <a:lumMod val="75000"/>
                  </a:schemeClr>
                </a:solidFill>
                <a:effectLst>
                  <a:outerShdw blurRad="38100" dist="38100" dir="2700000" algn="tl">
                    <a:srgbClr val="000000">
                      <a:alpha val="43137"/>
                    </a:srgbClr>
                  </a:outerShdw>
                </a:effectLst>
              </a:rPr>
              <a:t>Crime in Kaufman, TX</a:t>
            </a:r>
            <a:br>
              <a:rPr lang="en-US" b="1" dirty="0" smtClean="0">
                <a:solidFill>
                  <a:schemeClr val="accent2">
                    <a:lumMod val="75000"/>
                  </a:schemeClr>
                </a:solidFill>
                <a:effectLst>
                  <a:outerShdw blurRad="38100" dist="38100" dir="2700000" algn="tl">
                    <a:srgbClr val="000000">
                      <a:alpha val="43137"/>
                    </a:srgbClr>
                  </a:outerShdw>
                </a:effectLst>
              </a:rPr>
            </a:br>
            <a:r>
              <a:rPr lang="en-US" sz="3600" b="1" dirty="0" smtClean="0">
                <a:solidFill>
                  <a:schemeClr val="accent2">
                    <a:lumMod val="75000"/>
                  </a:schemeClr>
                </a:solidFill>
                <a:effectLst>
                  <a:outerShdw blurRad="38100" dist="38100" dir="2700000" algn="tl">
                    <a:srgbClr val="000000">
                      <a:alpha val="43137"/>
                    </a:srgbClr>
                  </a:outerShdw>
                </a:effectLst>
              </a:rPr>
              <a:t>After Dallas Crown Closed</a:t>
            </a:r>
            <a:endParaRPr lang="en-US" sz="3600" b="1"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752600"/>
            <a:ext cx="8229600" cy="4525963"/>
          </a:xfrm>
        </p:spPr>
        <p:txBody>
          <a:bodyPr/>
          <a:lstStyle/>
          <a:p>
            <a:r>
              <a:rPr lang="en-US" b="1" dirty="0" smtClean="0"/>
              <a:t>Murders dropped 100% (.5/100,000 to 0)</a:t>
            </a:r>
          </a:p>
          <a:p>
            <a:r>
              <a:rPr lang="en-US" b="1" dirty="0" smtClean="0"/>
              <a:t>Rapes dropped 100% (6.0/100,000 to 0)</a:t>
            </a:r>
          </a:p>
          <a:p>
            <a:r>
              <a:rPr lang="en-US" b="1" dirty="0" smtClean="0"/>
              <a:t>Robberies dropped 65.6%</a:t>
            </a:r>
          </a:p>
          <a:p>
            <a:r>
              <a:rPr lang="en-US" b="1" dirty="0" smtClean="0"/>
              <a:t>Assaults dropped 61.2%</a:t>
            </a:r>
          </a:p>
          <a:p>
            <a:r>
              <a:rPr lang="en-US" b="1" dirty="0" smtClean="0"/>
              <a:t>Thefts dropped 71.2%</a:t>
            </a:r>
          </a:p>
          <a:p>
            <a:r>
              <a:rPr lang="en-US" b="1" dirty="0" smtClean="0"/>
              <a:t>Auto Thefts dropped 83.3%</a:t>
            </a:r>
          </a:p>
          <a:p>
            <a:r>
              <a:rPr lang="en-US" b="1" dirty="0" smtClean="0"/>
              <a:t>Only Arsons remained unchanged.</a:t>
            </a:r>
          </a:p>
          <a:p>
            <a:pPr>
              <a:buNone/>
            </a:pPr>
            <a:endParaRPr lang="en-US" b="1" dirty="0" smtClean="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Picture 2" descr="CrimeinKaufman vs Average.jpg"/>
          <p:cNvPicPr>
            <a:picLocks noChangeAspect="1"/>
          </p:cNvPicPr>
          <p:nvPr/>
        </p:nvPicPr>
        <p:blipFill>
          <a:blip r:embed="rId2" cstate="print"/>
          <a:stretch>
            <a:fillRect/>
          </a:stretch>
        </p:blipFill>
        <p:spPr>
          <a:xfrm>
            <a:off x="250954" y="0"/>
            <a:ext cx="8642092"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DEBCF">
                <a:alpha val="13000"/>
              </a:srgbClr>
            </a:gs>
            <a:gs pos="50000">
              <a:srgbClr val="9CB86E"/>
            </a:gs>
            <a:gs pos="100000">
              <a:srgbClr val="156B13">
                <a:alpha val="39000"/>
              </a:srgb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effectLst>
                  <a:outerShdw blurRad="38100" dist="38100" dir="2700000" algn="tl">
                    <a:srgbClr val="000000">
                      <a:alpha val="43137"/>
                    </a:srgbClr>
                  </a:outerShdw>
                </a:effectLst>
              </a:rPr>
              <a:t>Financial History of Chevideco</a:t>
            </a:r>
            <a:endParaRPr lang="en-US"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b="1" dirty="0" smtClean="0"/>
              <a:t>Chevideco has a history of using shell companies to avoid taxes and financial responsibility.</a:t>
            </a:r>
          </a:p>
          <a:p>
            <a:r>
              <a:rPr lang="en-US" b="1" dirty="0" smtClean="0"/>
              <a:t>At Kaufman they formed Waldo, Inc. to hold the physical assets and Dallas Crown to operate the plant. Thus suits against Dallas Crown could not threaten their assets.</a:t>
            </a:r>
          </a:p>
          <a:p>
            <a:r>
              <a:rPr lang="en-US" b="1" dirty="0" smtClean="0"/>
              <a:t>Dallas Crown sold their product, at minimal profit, to a parent owned company in the EU so they could avoid realizing profits in the US.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DEBCF">
                <a:alpha val="13000"/>
              </a:srgbClr>
            </a:gs>
            <a:gs pos="50000">
              <a:srgbClr val="9CB86E"/>
            </a:gs>
            <a:gs pos="100000">
              <a:srgbClr val="156B13">
                <a:alpha val="39000"/>
              </a:srgb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162800" cy="4525963"/>
          </a:xfrm>
        </p:spPr>
        <p:txBody>
          <a:bodyPr/>
          <a:lstStyle/>
          <a:p>
            <a:r>
              <a:rPr lang="en-US" b="1" dirty="0" smtClean="0"/>
              <a:t>By controlling the point at which profits were taken, Chevideco avoided taxes.</a:t>
            </a:r>
          </a:p>
          <a:p>
            <a:r>
              <a:rPr lang="en-US" b="1" dirty="0" smtClean="0"/>
              <a:t>In 2004, their Dallas Crown plant paid only $5 in Federal taxes on a gross income of over $12 Million.</a:t>
            </a:r>
          </a:p>
          <a:p>
            <a:endParaRPr lang="en-US" b="1" dirty="0" smtClean="0"/>
          </a:p>
          <a:p>
            <a:endParaRPr lang="en-US" b="1" dirty="0"/>
          </a:p>
        </p:txBody>
      </p:sp>
      <p:sp>
        <p:nvSpPr>
          <p:cNvPr id="2" name="Title 1"/>
          <p:cNvSpPr>
            <a:spLocks noGrp="1"/>
          </p:cNvSpPr>
          <p:nvPr>
            <p:ph type="title"/>
          </p:nvPr>
        </p:nvSpPr>
        <p:spPr>
          <a:xfrm>
            <a:off x="533400" y="762000"/>
            <a:ext cx="8229600" cy="1143000"/>
          </a:xfrm>
        </p:spPr>
        <p:txBody>
          <a:bodyPr/>
          <a:lstStyle/>
          <a:p>
            <a:r>
              <a:rPr lang="en-US" b="1" dirty="0" smtClean="0">
                <a:solidFill>
                  <a:schemeClr val="accent3">
                    <a:lumMod val="50000"/>
                  </a:schemeClr>
                </a:solidFill>
                <a:effectLst>
                  <a:outerShdw blurRad="38100" dist="38100" dir="2700000" algn="tl">
                    <a:srgbClr val="000000">
                      <a:alpha val="43137"/>
                    </a:srgbClr>
                  </a:outerShdw>
                </a:effectLst>
              </a:rPr>
              <a:t>Tax Revenues</a:t>
            </a:r>
            <a:endParaRPr lang="en-US" b="1" dirty="0">
              <a:solidFill>
                <a:schemeClr val="accent3">
                  <a:lumMod val="50000"/>
                </a:schemeClr>
              </a:solidFill>
              <a:effectLst>
                <a:outerShdw blurRad="38100" dist="38100" dir="2700000" algn="tl">
                  <a:srgbClr val="000000">
                    <a:alpha val="43137"/>
                  </a:srgbClr>
                </a:outerShdw>
              </a:effectLst>
            </a:endParaRPr>
          </a:p>
        </p:txBody>
      </p:sp>
      <p:pic>
        <p:nvPicPr>
          <p:cNvPr id="4" name="Picture 3" descr="DCTaxForm1.jpg"/>
          <p:cNvPicPr>
            <a:picLocks noChangeAspect="1"/>
          </p:cNvPicPr>
          <p:nvPr/>
        </p:nvPicPr>
        <p:blipFill>
          <a:blip r:embed="rId2" cstate="print"/>
          <a:stretch>
            <a:fillRect/>
          </a:stretch>
        </p:blipFill>
        <p:spPr>
          <a:xfrm>
            <a:off x="685800" y="0"/>
            <a:ext cx="7288230" cy="92007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18000"/>
              </a:srgbClr>
            </a:gs>
            <a:gs pos="39999">
              <a:srgbClr val="85C2FF">
                <a:alpha val="71000"/>
              </a:srgbClr>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181600"/>
          </a:xfrm>
        </p:spPr>
        <p:txBody>
          <a:bodyPr>
            <a:normAutofit fontScale="92500"/>
          </a:bodyPr>
          <a:lstStyle/>
          <a:p>
            <a:r>
              <a:rPr lang="en-US" b="1" dirty="0" smtClean="0"/>
              <a:t>Horses are not raised in the US as food animals.</a:t>
            </a:r>
          </a:p>
          <a:p>
            <a:r>
              <a:rPr lang="en-US" b="1" dirty="0" smtClean="0"/>
              <a:t>Horses are given drugs that are banned in animals intended for human consumption.</a:t>
            </a:r>
          </a:p>
          <a:p>
            <a:r>
              <a:rPr lang="en-US" b="1" dirty="0" smtClean="0"/>
              <a:t>Phenylbutazone, “aspirin” for horses, causes cancer and bone marrow suppression in humans. Children are especially vulnerable.</a:t>
            </a:r>
          </a:p>
          <a:p>
            <a:r>
              <a:rPr lang="en-US" b="1" dirty="0" smtClean="0"/>
              <a:t>In the EU, horses must be designated for slaughter at birth, and all drugs given them are tracked through a “passport” microchip system.</a:t>
            </a:r>
          </a:p>
          <a:p>
            <a:r>
              <a:rPr lang="en-US" b="1" dirty="0" smtClean="0"/>
              <a:t>Selling this contaminated meat is immoral at best.</a:t>
            </a:r>
            <a:endParaRPr lang="en-US" b="1" dirty="0"/>
          </a:p>
        </p:txBody>
      </p:sp>
      <p:sp>
        <p:nvSpPr>
          <p:cNvPr id="2" name="Title 1"/>
          <p:cNvSpPr>
            <a:spLocks noGrp="1"/>
          </p:cNvSpPr>
          <p:nvPr>
            <p:ph type="title"/>
          </p:nvPr>
        </p:nvSpPr>
        <p:spPr/>
        <p:txBody>
          <a:bodyPr>
            <a:normAutofit/>
          </a:bodyPr>
          <a:lstStyle/>
          <a:p>
            <a:r>
              <a:rPr lang="en-US" sz="6000" b="1" dirty="0" smtClean="0">
                <a:solidFill>
                  <a:schemeClr val="accent4">
                    <a:lumMod val="75000"/>
                  </a:schemeClr>
                </a:solidFill>
                <a:effectLst>
                  <a:outerShdw blurRad="38100" dist="38100" dir="2700000" algn="tl">
                    <a:srgbClr val="000000">
                      <a:alpha val="43137"/>
                    </a:srgbClr>
                  </a:outerShdw>
                </a:effectLst>
              </a:rPr>
              <a:t>Food Safety</a:t>
            </a:r>
            <a:endParaRPr lang="en-US" sz="6000" b="1" dirty="0">
              <a:solidFill>
                <a:schemeClr val="accent4">
                  <a:lumMod val="75000"/>
                </a:schemeClr>
              </a:solidFill>
              <a:effectLst>
                <a:outerShdw blurRad="38100" dist="38100" dir="2700000" algn="tl">
                  <a:srgbClr val="000000">
                    <a:alpha val="43137"/>
                  </a:srgbClr>
                </a:outerShdw>
              </a:effectLst>
            </a:endParaRPr>
          </a:p>
        </p:txBody>
      </p:sp>
      <p:pic>
        <p:nvPicPr>
          <p:cNvPr id="4" name="Picture 3" descr="Drugs.jpg"/>
          <p:cNvPicPr>
            <a:picLocks noChangeAspect="1"/>
          </p:cNvPicPr>
          <p:nvPr/>
        </p:nvPicPr>
        <p:blipFill>
          <a:blip r:embed="rId2" cstate="print"/>
          <a:stretch>
            <a:fillRect/>
          </a:stretch>
        </p:blipFill>
        <p:spPr>
          <a:xfrm>
            <a:off x="0" y="0"/>
            <a:ext cx="917363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16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effectLst>
                  <a:outerShdw blurRad="38100" dist="38100" dir="2700000" algn="tl">
                    <a:srgbClr val="000000">
                      <a:alpha val="43137"/>
                    </a:srgbClr>
                  </a:outerShdw>
                </a:effectLst>
              </a:rPr>
              <a:t>How bad is the problem?</a:t>
            </a: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b="1" dirty="0" smtClean="0"/>
              <a:t>In 2009, Doctors Dodman, Blondeau and Marini did a study of phenylbutazone given to slaughtered race horses.</a:t>
            </a:r>
          </a:p>
          <a:p>
            <a:r>
              <a:rPr lang="en-US" b="1" dirty="0" smtClean="0"/>
              <a:t>They tracked 18 slaughtered thoroughbreds using racing records and found all of them had received the banned drug!</a:t>
            </a:r>
          </a:p>
          <a:p>
            <a:r>
              <a:rPr lang="en-US" b="1" dirty="0" smtClean="0"/>
              <a:t>The USDA and CFIA use a completely ineffective testing method, and Mexico does not test for the drug at all.</a:t>
            </a:r>
            <a:endParaRPr lang="en-US" b="1" dirty="0"/>
          </a:p>
        </p:txBody>
      </p:sp>
      <p:pic>
        <p:nvPicPr>
          <p:cNvPr id="4" name="Picture 3" descr="MariniPaper.jpg"/>
          <p:cNvPicPr>
            <a:picLocks noChangeAspect="1"/>
          </p:cNvPicPr>
          <p:nvPr/>
        </p:nvPicPr>
        <p:blipFill>
          <a:blip r:embed="rId2" cstate="print"/>
          <a:stretch>
            <a:fillRect/>
          </a:stretch>
        </p:blipFill>
        <p:spPr>
          <a:xfrm>
            <a:off x="0" y="30132"/>
            <a:ext cx="9144000" cy="6797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effectLst>
                  <a:outerShdw blurRad="38100" dist="38100" dir="2700000" algn="tl">
                    <a:srgbClr val="000000">
                      <a:alpha val="43137"/>
                    </a:srgbClr>
                  </a:outerShdw>
                </a:effectLst>
              </a:rPr>
              <a:t>Who is Unified Equine?</a:t>
            </a: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r>
              <a:rPr lang="en-US" b="1" dirty="0" smtClean="0"/>
              <a:t>Unified Equine was founded by Sue Wallis, a state legislator from Wyoming. It has no real offices, staff or experience in the industry.</a:t>
            </a:r>
          </a:p>
          <a:p>
            <a:r>
              <a:rPr lang="en-US" b="1" dirty="0" smtClean="0"/>
              <a:t>Wallis claimed her backer was Chevideco, a Belgium based company with slaughter houses around the world.</a:t>
            </a:r>
          </a:p>
          <a:p>
            <a:r>
              <a:rPr lang="en-US" b="1" dirty="0" smtClean="0"/>
              <a:t>At their Mountain Grove meeting on 3/12/11, Chevideco officials said they would not invest their own money, but would rent such a facility if it was built with the investment of others.</a:t>
            </a:r>
          </a:p>
          <a:p>
            <a:r>
              <a:rPr lang="en-US" b="1" dirty="0" smtClean="0"/>
              <a:t>Chevideco owned the Dallas Crown Horse Slaughter plant in Kaufman, Texas.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600200"/>
          </a:xfrm>
        </p:spPr>
        <p:txBody>
          <a:bodyPr>
            <a:normAutofit fontScale="90000"/>
          </a:bodyPr>
          <a:lstStyle/>
          <a:p>
            <a:r>
              <a:rPr lang="en-US" b="1" dirty="0" smtClean="0">
                <a:solidFill>
                  <a:schemeClr val="accent2">
                    <a:lumMod val="75000"/>
                  </a:schemeClr>
                </a:solidFill>
                <a:effectLst>
                  <a:outerShdw blurRad="38100" dist="38100" dir="2700000" algn="tl">
                    <a:srgbClr val="000000">
                      <a:alpha val="43137"/>
                    </a:srgbClr>
                  </a:outerShdw>
                </a:effectLst>
              </a:rPr>
              <a:t>In Conclusion</a:t>
            </a:r>
            <a:r>
              <a:rPr lang="en-US" b="1" dirty="0" smtClean="0"/>
              <a:t/>
            </a:r>
            <a:br>
              <a:rPr lang="en-US" b="1" dirty="0" smtClean="0"/>
            </a:br>
            <a:r>
              <a:rPr lang="en-US" sz="4000" b="1" dirty="0" smtClean="0">
                <a:solidFill>
                  <a:schemeClr val="accent2">
                    <a:lumMod val="75000"/>
                  </a:schemeClr>
                </a:solidFill>
                <a:effectLst>
                  <a:outerShdw blurRad="38100" dist="38100" dir="2700000" algn="tl">
                    <a:srgbClr val="000000">
                      <a:alpha val="43137"/>
                    </a:srgbClr>
                  </a:outerShdw>
                </a:effectLst>
              </a:rPr>
              <a:t>History tells us that a horse slaughter plant would be:</a:t>
            </a:r>
            <a:endParaRPr lang="en-US" sz="4000" b="1"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52600" y="2133600"/>
            <a:ext cx="6629400" cy="4525963"/>
          </a:xfrm>
        </p:spPr>
        <p:txBody>
          <a:bodyPr/>
          <a:lstStyle/>
          <a:p>
            <a:r>
              <a:rPr lang="en-US" b="1" dirty="0" smtClean="0"/>
              <a:t>Bad for the environment</a:t>
            </a:r>
          </a:p>
          <a:p>
            <a:r>
              <a:rPr lang="en-US" b="1" dirty="0" smtClean="0"/>
              <a:t>Bad for the community</a:t>
            </a:r>
          </a:p>
          <a:p>
            <a:r>
              <a:rPr lang="en-US" b="1" dirty="0" smtClean="0"/>
              <a:t>Bad for law enforcement</a:t>
            </a:r>
          </a:p>
          <a:p>
            <a:r>
              <a:rPr lang="en-US" b="1" dirty="0" smtClean="0"/>
              <a:t>Bad for the horses</a:t>
            </a:r>
          </a:p>
          <a:p>
            <a:r>
              <a:rPr lang="en-US" b="1" dirty="0" smtClean="0"/>
              <a:t>Bad for horse owners</a:t>
            </a:r>
          </a:p>
          <a:p>
            <a:r>
              <a:rPr lang="en-US" b="1" dirty="0" smtClean="0"/>
              <a:t>Bad for the local economy</a:t>
            </a:r>
          </a:p>
          <a:p>
            <a:r>
              <a:rPr lang="en-US" b="1" dirty="0" smtClean="0"/>
              <a:t>Bad for the consumers of the meat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alpha val="55000"/>
              </a:srgbClr>
            </a:gs>
            <a:gs pos="70000">
              <a:srgbClr val="A65528">
                <a:alpha val="45000"/>
              </a:srgbClr>
            </a:gs>
            <a:gs pos="100000">
              <a:srgbClr val="663012">
                <a:alpha val="90000"/>
              </a:srgb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smtClean="0">
                <a:solidFill>
                  <a:schemeClr val="accent2">
                    <a:lumMod val="75000"/>
                  </a:schemeClr>
                </a:solidFill>
                <a:effectLst>
                  <a:outerShdw blurRad="38100" dist="38100" dir="2700000" algn="tl">
                    <a:srgbClr val="000000">
                      <a:alpha val="43137"/>
                    </a:srgbClr>
                  </a:outerShdw>
                </a:effectLst>
              </a:rPr>
              <a:t>Pollution and Waste Treatment</a:t>
            </a: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9" name="TextBox 8"/>
          <p:cNvSpPr txBox="1"/>
          <p:nvPr/>
        </p:nvSpPr>
        <p:spPr>
          <a:xfrm>
            <a:off x="228600" y="2057400"/>
            <a:ext cx="8305800" cy="1200329"/>
          </a:xfrm>
          <a:prstGeom prst="rect">
            <a:avLst/>
          </a:prstGeom>
          <a:noFill/>
        </p:spPr>
        <p:txBody>
          <a:bodyPr wrap="square" rtlCol="0">
            <a:spAutoFit/>
          </a:bodyPr>
          <a:lstStyle/>
          <a:p>
            <a:pPr algn="ctr"/>
            <a:r>
              <a:rPr lang="en-US" sz="3600" b="1" dirty="0" smtClean="0"/>
              <a:t>US Horse slaughter plants have all had chronic  problems with waste treatment.</a:t>
            </a:r>
            <a:endParaRPr lang="en-US" sz="3600" b="1" dirty="0"/>
          </a:p>
        </p:txBody>
      </p:sp>
      <p:sp>
        <p:nvSpPr>
          <p:cNvPr id="12" name="TextBox 11"/>
          <p:cNvSpPr txBox="1"/>
          <p:nvPr/>
        </p:nvSpPr>
        <p:spPr>
          <a:xfrm>
            <a:off x="381000" y="3505200"/>
            <a:ext cx="8458200" cy="2862322"/>
          </a:xfrm>
          <a:prstGeom prst="rect">
            <a:avLst/>
          </a:prstGeom>
          <a:noFill/>
        </p:spPr>
        <p:txBody>
          <a:bodyPr wrap="square" rtlCol="0">
            <a:spAutoFit/>
          </a:bodyPr>
          <a:lstStyle/>
          <a:p>
            <a:pPr algn="ctr"/>
            <a:r>
              <a:rPr lang="en-US" sz="3600" b="1" dirty="0" smtClean="0"/>
              <a:t>It is probable that this is related to the presence of drugs such as antibiotics in the horses, to the volume of blood and to the fact that there are few outlets for byproducts.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8" name="Picture 7" descr="Foaming Tank at Cavel.jpg"/>
          <p:cNvPicPr>
            <a:picLocks noChangeAspect="1"/>
          </p:cNvPicPr>
          <p:nvPr/>
        </p:nvPicPr>
        <p:blipFill>
          <a:blip r:embed="rId2" cstate="print"/>
          <a:stretch>
            <a:fillRect/>
          </a:stretch>
        </p:blipFill>
        <p:spPr>
          <a:xfrm>
            <a:off x="-1" y="0"/>
            <a:ext cx="9394521" cy="6858000"/>
          </a:xfrm>
          <a:prstGeom prst="rect">
            <a:avLst/>
          </a:prstGeom>
        </p:spPr>
      </p:pic>
      <p:sp>
        <p:nvSpPr>
          <p:cNvPr id="10" name="TextBox 9"/>
          <p:cNvSpPr txBox="1"/>
          <p:nvPr/>
        </p:nvSpPr>
        <p:spPr>
          <a:xfrm>
            <a:off x="457200" y="5257800"/>
            <a:ext cx="8458200" cy="1384995"/>
          </a:xfrm>
          <a:prstGeom prst="rect">
            <a:avLst/>
          </a:prstGeom>
          <a:noFill/>
        </p:spPr>
        <p:txBody>
          <a:bodyPr wrap="square" rtlCol="0">
            <a:spAutoFit/>
          </a:bodyPr>
          <a:lstStyle/>
          <a:p>
            <a:pPr algn="ctr"/>
            <a:r>
              <a:rPr lang="en-US" sz="2800" b="1" dirty="0" smtClean="0"/>
              <a:t>This photo of its waste treatment tank was taken just months before it was closed in 2007. It was never in compliance on its discharge during the entire period.</a:t>
            </a:r>
            <a:endParaRPr lang="en-US" sz="2800" b="1" dirty="0"/>
          </a:p>
        </p:txBody>
      </p:sp>
      <p:sp>
        <p:nvSpPr>
          <p:cNvPr id="7" name="TextBox 6"/>
          <p:cNvSpPr txBox="1"/>
          <p:nvPr/>
        </p:nvSpPr>
        <p:spPr>
          <a:xfrm>
            <a:off x="838200" y="533400"/>
            <a:ext cx="7696200" cy="1077218"/>
          </a:xfrm>
          <a:prstGeom prst="rect">
            <a:avLst/>
          </a:prstGeom>
          <a:noFill/>
        </p:spPr>
        <p:txBody>
          <a:bodyPr wrap="square" rtlCol="0">
            <a:spAutoFit/>
          </a:bodyPr>
          <a:lstStyle/>
          <a:p>
            <a:pPr algn="ctr"/>
            <a:r>
              <a:rPr lang="en-US" sz="3200" b="1" dirty="0" smtClean="0">
                <a:solidFill>
                  <a:schemeClr val="accent2">
                    <a:lumMod val="75000"/>
                  </a:schemeClr>
                </a:solidFill>
                <a:effectLst>
                  <a:outerShdw blurRad="38100" dist="38100" dir="2700000" algn="tl">
                    <a:srgbClr val="000000">
                      <a:alpha val="43137"/>
                    </a:srgbClr>
                  </a:outerShdw>
                </a:effectLst>
              </a:rPr>
              <a:t>After burning in 2002, Cavel was rebuilt to state-of-the-art standards in 2004. </a:t>
            </a:r>
            <a:endParaRPr lang="en-US" sz="3200"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iolations2006.jpg"/>
          <p:cNvPicPr>
            <a:picLocks noChangeAspect="1"/>
          </p:cNvPicPr>
          <p:nvPr/>
        </p:nvPicPr>
        <p:blipFill>
          <a:blip r:embed="rId2" cstate="print"/>
          <a:stretch>
            <a:fillRect/>
          </a:stretch>
        </p:blipFill>
        <p:spPr>
          <a:xfrm>
            <a:off x="0" y="-4248614"/>
            <a:ext cx="9144000" cy="11106614"/>
          </a:xfrm>
          <a:prstGeom prst="rect">
            <a:avLst/>
          </a:prstGeom>
        </p:spPr>
      </p:pic>
      <p:sp>
        <p:nvSpPr>
          <p:cNvPr id="8" name="Title 1"/>
          <p:cNvSpPr txBox="1">
            <a:spLocks/>
          </p:cNvSpPr>
          <p:nvPr/>
        </p:nvSpPr>
        <p:spPr>
          <a:xfrm>
            <a:off x="0" y="0"/>
            <a:ext cx="9144000" cy="1524000"/>
          </a:xfrm>
          <a:prstGeom prst="rect">
            <a:avLst/>
          </a:prstGeom>
          <a:solidFill>
            <a:schemeClr val="bg1"/>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j-lt"/>
                <a:ea typeface="+mj-ea"/>
                <a:cs typeface="+mj-cs"/>
              </a:rPr>
              <a:t>Records show Cavel was in violation in every measure of its discharge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73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381000" y="2590800"/>
            <a:ext cx="8534400" cy="2062103"/>
          </a:xfrm>
          <a:prstGeom prst="rect">
            <a:avLst/>
          </a:prstGeom>
          <a:noFill/>
        </p:spPr>
        <p:txBody>
          <a:bodyPr wrap="square" rtlCol="0">
            <a:spAutoFit/>
          </a:bodyPr>
          <a:lstStyle/>
          <a:p>
            <a:r>
              <a:rPr lang="en-US" sz="3200" b="1" dirty="0" smtClean="0"/>
              <a:t>Piles of organs, heads and other byproducts for which there was no market were simply spread on the ground and then covered with a thin layer of dirt. The ground remains infertile to this day.</a:t>
            </a:r>
            <a:endParaRPr lang="en-US" sz="3200" b="1" dirty="0"/>
          </a:p>
        </p:txBody>
      </p:sp>
      <p:pic>
        <p:nvPicPr>
          <p:cNvPr id="4" name="Content Placeholder 3" descr="NVF internal organ piles April May 2008-partial.jpg"/>
          <p:cNvPicPr>
            <a:picLocks noGrp="1" noChangeAspect="1"/>
          </p:cNvPicPr>
          <p:nvPr>
            <p:ph idx="1"/>
          </p:nvPr>
        </p:nvPicPr>
        <p:blipFill>
          <a:blip r:embed="rId2" cstate="print"/>
          <a:stretch>
            <a:fillRect/>
          </a:stretch>
        </p:blipFill>
        <p:spPr>
          <a:xfrm>
            <a:off x="0" y="0"/>
            <a:ext cx="9150015" cy="6858000"/>
          </a:xfrm>
        </p:spPr>
      </p:pic>
      <p:sp>
        <p:nvSpPr>
          <p:cNvPr id="2" name="Title 1"/>
          <p:cNvSpPr>
            <a:spLocks noGrp="1"/>
          </p:cNvSpPr>
          <p:nvPr>
            <p:ph type="title"/>
          </p:nvPr>
        </p:nvSpPr>
        <p:spPr>
          <a:xfrm>
            <a:off x="0" y="457200"/>
            <a:ext cx="8839200" cy="1143000"/>
          </a:xfrm>
        </p:spPr>
        <p:txBody>
          <a:bodyPr>
            <a:normAutofit fontScale="90000"/>
          </a:bodyPr>
          <a:lstStyle/>
          <a:p>
            <a:r>
              <a:rPr lang="en-US" b="1" dirty="0" smtClean="0">
                <a:solidFill>
                  <a:schemeClr val="accent2">
                    <a:lumMod val="75000"/>
                  </a:schemeClr>
                </a:solidFill>
                <a:effectLst>
                  <a:outerShdw blurRad="38100" dist="38100" dir="2700000" algn="tl">
                    <a:srgbClr val="000000">
                      <a:alpha val="43137"/>
                    </a:srgbClr>
                  </a:outerShdw>
                </a:effectLst>
              </a:rPr>
              <a:t>At Natural Valley Farms (SK Canada) the situation was even worse.</a:t>
            </a:r>
            <a:endParaRPr lang="en-US"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267200"/>
          </a:xfrm>
        </p:spPr>
        <p:txBody>
          <a:bodyPr/>
          <a:lstStyle/>
          <a:p>
            <a:r>
              <a:rPr lang="en-US" b="1" dirty="0" smtClean="0"/>
              <a:t>It was caught dumping blood from a tanker truck into and around the nearby river.</a:t>
            </a:r>
          </a:p>
          <a:p>
            <a:r>
              <a:rPr lang="en-US" b="1" dirty="0" smtClean="0"/>
              <a:t>It used a lagoon system like that proposed by Unified Equine. It left behind 30,000,000 gallons of untreated waste.</a:t>
            </a:r>
          </a:p>
          <a:p>
            <a:r>
              <a:rPr lang="en-US" b="1" dirty="0" smtClean="0"/>
              <a:t>It killed half as many horses as Unified Equine proposes, yet generated 15,000,000 gallons a year in untreated waste.</a:t>
            </a:r>
            <a:endParaRPr lang="en-US" b="1" dirty="0"/>
          </a:p>
        </p:txBody>
      </p:sp>
      <p:pic>
        <p:nvPicPr>
          <p:cNvPr id="7" name="Picture 6" descr="Natural Valley Farm tanker dumping blood 2.jpg"/>
          <p:cNvPicPr>
            <a:picLocks noChangeAspect="1"/>
          </p:cNvPicPr>
          <p:nvPr/>
        </p:nvPicPr>
        <p:blipFill>
          <a:blip r:embed="rId2" cstate="print"/>
          <a:stretch>
            <a:fillRect/>
          </a:stretch>
        </p:blipFill>
        <p:spPr>
          <a:xfrm>
            <a:off x="0" y="10314"/>
            <a:ext cx="9144000" cy="6847686"/>
          </a:xfrm>
          <a:prstGeom prst="rect">
            <a:avLst/>
          </a:prstGeom>
        </p:spPr>
      </p:pic>
      <p:sp>
        <p:nvSpPr>
          <p:cNvPr id="2" name="Title 1"/>
          <p:cNvSpPr>
            <a:spLocks noGrp="1"/>
          </p:cNvSpPr>
          <p:nvPr>
            <p:ph type="title"/>
          </p:nvPr>
        </p:nvSpPr>
        <p:spPr>
          <a:xfrm>
            <a:off x="457200" y="609600"/>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Natural Valley was closed for health violations after 2 years.</a:t>
            </a:r>
            <a:endParaRPr lang="en-US"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914400" y="5334000"/>
            <a:ext cx="7467600" cy="1200329"/>
          </a:xfrm>
          <a:prstGeom prst="rect">
            <a:avLst/>
          </a:prstGeom>
          <a:noFill/>
        </p:spPr>
        <p:txBody>
          <a:bodyPr wrap="square" rtlCol="0">
            <a:spAutoFit/>
          </a:bodyPr>
          <a:lstStyle/>
          <a:p>
            <a:pPr algn="ctr"/>
            <a:r>
              <a:rPr lang="en-US" sz="3600" dirty="0" smtClean="0">
                <a:solidFill>
                  <a:srgbClr val="FF0000"/>
                </a:solidFill>
                <a:effectLst>
                  <a:outerShdw blurRad="38100" dist="38100" dir="2700000" algn="tl">
                    <a:srgbClr val="000000">
                      <a:alpha val="43137"/>
                    </a:srgbClr>
                  </a:outerShdw>
                </a:effectLst>
              </a:rPr>
              <a:t>The operation went bankrupt with losses of $42 Million!</a:t>
            </a:r>
            <a:endParaRPr lang="en-US" sz="3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9" presetClass="entr" presetSubtype="0" fill="hold" grpId="0" nodeType="withEffect">
                                  <p:stCondLst>
                                    <p:cond delay="300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458200" cy="4525963"/>
          </a:xfrm>
        </p:spPr>
        <p:txBody>
          <a:bodyPr/>
          <a:lstStyle/>
          <a:p>
            <a:r>
              <a:rPr lang="en-US" b="1" dirty="0" smtClean="0"/>
              <a:t>Dallas Crown in Kaufman TX was operated by Chevideco, the proposed plant operator for Unified Equine.</a:t>
            </a:r>
          </a:p>
          <a:p>
            <a:r>
              <a:rPr lang="en-US" b="1" dirty="0" smtClean="0"/>
              <a:t>The plant was in continuous violation of its sewer discharge, spilled blood in the streets, and created incredible stench.</a:t>
            </a:r>
          </a:p>
          <a:p>
            <a:r>
              <a:rPr lang="en-US" b="1" dirty="0" smtClean="0"/>
              <a:t>In one 19 month period of operation Dallas Crown committed 481 violations. </a:t>
            </a:r>
            <a:endParaRPr lang="en-US" b="1" dirty="0"/>
          </a:p>
        </p:txBody>
      </p:sp>
      <p:sp>
        <p:nvSpPr>
          <p:cNvPr id="2" name="Title 1"/>
          <p:cNvSpPr>
            <a:spLocks noGrp="1"/>
          </p:cNvSpPr>
          <p:nvPr>
            <p:ph type="title"/>
          </p:nvPr>
        </p:nvSpPr>
        <p:spPr>
          <a:xfrm>
            <a:off x="0" y="533400"/>
            <a:ext cx="9144000" cy="1143000"/>
          </a:xfrm>
        </p:spPr>
        <p:txBody>
          <a:bodyPr>
            <a:normAutofit fontScale="90000"/>
          </a:bodyPr>
          <a:lstStyle/>
          <a:p>
            <a:r>
              <a:rPr lang="en-US" b="1" dirty="0" err="1" smtClean="0">
                <a:solidFill>
                  <a:schemeClr val="accent2">
                    <a:lumMod val="75000"/>
                  </a:schemeClr>
                </a:solidFill>
                <a:effectLst>
                  <a:outerShdw blurRad="38100" dist="38100" dir="2700000" algn="tl">
                    <a:srgbClr val="000000">
                      <a:alpha val="43137"/>
                    </a:srgbClr>
                  </a:outerShdw>
                </a:effectLst>
              </a:rPr>
              <a:t>Chevideco’s</a:t>
            </a:r>
            <a:r>
              <a:rPr lang="en-US" b="1" dirty="0" smtClean="0">
                <a:solidFill>
                  <a:schemeClr val="accent2">
                    <a:lumMod val="75000"/>
                  </a:schemeClr>
                </a:solidFill>
                <a:effectLst>
                  <a:outerShdw blurRad="38100" dist="38100" dir="2700000" algn="tl">
                    <a:srgbClr val="000000">
                      <a:alpha val="43137"/>
                    </a:srgbClr>
                  </a:outerShdw>
                </a:effectLst>
              </a:rPr>
              <a:t> Dallas Crown</a:t>
            </a:r>
            <a:br>
              <a:rPr lang="en-US" b="1" dirty="0" smtClean="0">
                <a:solidFill>
                  <a:schemeClr val="accent2">
                    <a:lumMod val="75000"/>
                  </a:schemeClr>
                </a:solidFill>
                <a:effectLst>
                  <a:outerShdw blurRad="38100" dist="38100" dir="2700000" algn="tl">
                    <a:srgbClr val="000000">
                      <a:alpha val="43137"/>
                    </a:srgbClr>
                  </a:outerShdw>
                </a:effectLst>
              </a:rPr>
            </a:br>
            <a:r>
              <a:rPr lang="en-US" sz="3600" b="1" dirty="0" smtClean="0">
                <a:solidFill>
                  <a:schemeClr val="accent2">
                    <a:lumMod val="75000"/>
                  </a:schemeClr>
                </a:solidFill>
                <a:effectLst>
                  <a:outerShdw blurRad="38100" dist="38100" dir="2700000" algn="tl">
                    <a:srgbClr val="000000">
                      <a:alpha val="43137"/>
                    </a:srgbClr>
                  </a:outerShdw>
                </a:effectLst>
              </a:rPr>
              <a:t>(1980-2007)</a:t>
            </a:r>
            <a:endParaRPr lang="en-US" sz="3600" b="1" dirty="0">
              <a:solidFill>
                <a:schemeClr val="accent2">
                  <a:lumMod val="75000"/>
                </a:schemeClr>
              </a:solidFill>
              <a:effectLst>
                <a:outerShdw blurRad="38100" dist="38100" dir="2700000" algn="tl">
                  <a:srgbClr val="000000">
                    <a:alpha val="43137"/>
                  </a:srgbClr>
                </a:outerShdw>
              </a:effectLst>
            </a:endParaRPr>
          </a:p>
        </p:txBody>
      </p:sp>
      <p:pic>
        <p:nvPicPr>
          <p:cNvPr id="7" name="Picture 6" descr="DCviolations1.jpg"/>
          <p:cNvPicPr>
            <a:picLocks noChangeAspect="1"/>
          </p:cNvPicPr>
          <p:nvPr/>
        </p:nvPicPr>
        <p:blipFill>
          <a:blip r:embed="rId2" cstate="print"/>
          <a:stretch>
            <a:fillRect/>
          </a:stretch>
        </p:blipFill>
        <p:spPr>
          <a:xfrm>
            <a:off x="685800" y="0"/>
            <a:ext cx="7493000" cy="6858000"/>
          </a:xfrm>
          <a:prstGeom prst="rect">
            <a:avLst/>
          </a:prstGeom>
        </p:spPr>
      </p:pic>
      <p:pic>
        <p:nvPicPr>
          <p:cNvPr id="8" name="Picture 7" descr="DCViolations2.jpg"/>
          <p:cNvPicPr>
            <a:picLocks noChangeAspect="1"/>
          </p:cNvPicPr>
          <p:nvPr/>
        </p:nvPicPr>
        <p:blipFill>
          <a:blip r:embed="rId3" cstate="print"/>
          <a:stretch>
            <a:fillRect/>
          </a:stretch>
        </p:blipFill>
        <p:spPr>
          <a:xfrm>
            <a:off x="304800" y="0"/>
            <a:ext cx="7391956" cy="6858000"/>
          </a:xfrm>
          <a:prstGeom prst="rect">
            <a:avLst/>
          </a:prstGeom>
        </p:spPr>
      </p:pic>
      <p:pic>
        <p:nvPicPr>
          <p:cNvPr id="9" name="Picture 8" descr="DCviolations3.jpg"/>
          <p:cNvPicPr>
            <a:picLocks noChangeAspect="1"/>
          </p:cNvPicPr>
          <p:nvPr/>
        </p:nvPicPr>
        <p:blipFill>
          <a:blip r:embed="rId4" cstate="print"/>
          <a:stretch>
            <a:fillRect/>
          </a:stretch>
        </p:blipFill>
        <p:spPr>
          <a:xfrm>
            <a:off x="838200" y="0"/>
            <a:ext cx="7672984" cy="6858000"/>
          </a:xfrm>
          <a:prstGeom prst="rect">
            <a:avLst/>
          </a:prstGeom>
        </p:spPr>
      </p:pic>
      <p:pic>
        <p:nvPicPr>
          <p:cNvPr id="10" name="Picture 9" descr="DCviolations4.jpg"/>
          <p:cNvPicPr>
            <a:picLocks noChangeAspect="1"/>
          </p:cNvPicPr>
          <p:nvPr/>
        </p:nvPicPr>
        <p:blipFill>
          <a:blip r:embed="rId5" cstate="print"/>
          <a:stretch>
            <a:fillRect/>
          </a:stretch>
        </p:blipFill>
        <p:spPr>
          <a:xfrm>
            <a:off x="914400" y="0"/>
            <a:ext cx="7681654" cy="6858000"/>
          </a:xfrm>
          <a:prstGeom prst="rect">
            <a:avLst/>
          </a:prstGeom>
        </p:spPr>
      </p:pic>
      <p:pic>
        <p:nvPicPr>
          <p:cNvPr id="11" name="Picture 10" descr="DCviolations5.jpg"/>
          <p:cNvPicPr>
            <a:picLocks noChangeAspect="1"/>
          </p:cNvPicPr>
          <p:nvPr/>
        </p:nvPicPr>
        <p:blipFill>
          <a:blip r:embed="rId6" cstate="print"/>
          <a:stretch>
            <a:fillRect/>
          </a:stretch>
        </p:blipFill>
        <p:spPr>
          <a:xfrm>
            <a:off x="1143000" y="0"/>
            <a:ext cx="7400960" cy="6858000"/>
          </a:xfrm>
          <a:prstGeom prst="rect">
            <a:avLst/>
          </a:prstGeom>
        </p:spPr>
      </p:pic>
      <p:pic>
        <p:nvPicPr>
          <p:cNvPr id="12" name="Picture 11" descr="DCViolations6.jpg"/>
          <p:cNvPicPr>
            <a:picLocks noChangeAspect="1"/>
          </p:cNvPicPr>
          <p:nvPr/>
        </p:nvPicPr>
        <p:blipFill>
          <a:blip r:embed="rId7" cstate="print"/>
          <a:stretch>
            <a:fillRect/>
          </a:stretch>
        </p:blipFill>
        <p:spPr>
          <a:xfrm>
            <a:off x="1143000" y="0"/>
            <a:ext cx="7710898" cy="6858000"/>
          </a:xfrm>
          <a:prstGeom prst="rect">
            <a:avLst/>
          </a:prstGeom>
        </p:spPr>
      </p:pic>
      <p:pic>
        <p:nvPicPr>
          <p:cNvPr id="13" name="Picture 12" descr="DCViolations7.jpg"/>
          <p:cNvPicPr>
            <a:picLocks noChangeAspect="1"/>
          </p:cNvPicPr>
          <p:nvPr/>
        </p:nvPicPr>
        <p:blipFill>
          <a:blip r:embed="rId8" cstate="print"/>
          <a:stretch>
            <a:fillRect/>
          </a:stretch>
        </p:blipFill>
        <p:spPr>
          <a:xfrm>
            <a:off x="457200" y="0"/>
            <a:ext cx="8007032" cy="6858000"/>
          </a:xfrm>
          <a:prstGeom prst="rect">
            <a:avLst/>
          </a:prstGeom>
        </p:spPr>
      </p:pic>
      <p:pic>
        <p:nvPicPr>
          <p:cNvPr id="15" name="Picture 14" descr="DCviolations9.jpg"/>
          <p:cNvPicPr>
            <a:picLocks noChangeAspect="1"/>
          </p:cNvPicPr>
          <p:nvPr/>
        </p:nvPicPr>
        <p:blipFill>
          <a:blip r:embed="rId9" cstate="print"/>
          <a:stretch>
            <a:fillRect/>
          </a:stretch>
        </p:blipFill>
        <p:spPr>
          <a:xfrm>
            <a:off x="685800" y="0"/>
            <a:ext cx="8005518" cy="6858000"/>
          </a:xfrm>
          <a:prstGeom prst="rect">
            <a:avLst/>
          </a:prstGeom>
        </p:spPr>
      </p:pic>
      <p:pic>
        <p:nvPicPr>
          <p:cNvPr id="16" name="Picture 15" descr="DCviolations8.jpg"/>
          <p:cNvPicPr>
            <a:picLocks noChangeAspect="1"/>
          </p:cNvPicPr>
          <p:nvPr/>
        </p:nvPicPr>
        <p:blipFill>
          <a:blip r:embed="rId10" cstate="print"/>
          <a:stretch>
            <a:fillRect/>
          </a:stretch>
        </p:blipFill>
        <p:spPr>
          <a:xfrm>
            <a:off x="457200" y="1371600"/>
            <a:ext cx="8466992" cy="49693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000" fill="hold"/>
                                        <p:tgtEl>
                                          <p:spTgt spid="8"/>
                                        </p:tgtEl>
                                        <p:attrNameLst>
                                          <p:attrName>ppt_w</p:attrName>
                                        </p:attrNameLst>
                                      </p:cBhvr>
                                      <p:tavLst>
                                        <p:tav tm="0">
                                          <p:val>
                                            <p:fltVal val="0"/>
                                          </p:val>
                                        </p:tav>
                                        <p:tav tm="100000">
                                          <p:val>
                                            <p:strVal val="#ppt_w"/>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 calcmode="lin" valueType="num">
                                      <p:cBhvr>
                                        <p:cTn id="28"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9"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4000"/>
                            </p:stCondLst>
                            <p:childTnLst>
                              <p:par>
                                <p:cTn id="31" presetID="15"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2000" fill="hold"/>
                                        <p:tgtEl>
                                          <p:spTgt spid="9"/>
                                        </p:tgtEl>
                                        <p:attrNameLst>
                                          <p:attrName>ppt_w</p:attrName>
                                        </p:attrNameLst>
                                      </p:cBhvr>
                                      <p:tavLst>
                                        <p:tav tm="0">
                                          <p:val>
                                            <p:fltVal val="0"/>
                                          </p:val>
                                        </p:tav>
                                        <p:tav tm="100000">
                                          <p:val>
                                            <p:strVal val="#ppt_w"/>
                                          </p:val>
                                        </p:tav>
                                      </p:tavLst>
                                    </p:anim>
                                    <p:anim calcmode="lin" valueType="num">
                                      <p:cBhvr>
                                        <p:cTn id="34" dur="2000" fill="hold"/>
                                        <p:tgtEl>
                                          <p:spTgt spid="9"/>
                                        </p:tgtEl>
                                        <p:attrNameLst>
                                          <p:attrName>ppt_h</p:attrName>
                                        </p:attrNameLst>
                                      </p:cBhvr>
                                      <p:tavLst>
                                        <p:tav tm="0">
                                          <p:val>
                                            <p:fltVal val="0"/>
                                          </p:val>
                                        </p:tav>
                                        <p:tav tm="100000">
                                          <p:val>
                                            <p:strVal val="#ppt_h"/>
                                          </p:val>
                                        </p:tav>
                                      </p:tavLst>
                                    </p:anim>
                                    <p:anim calcmode="lin" valueType="num">
                                      <p:cBhvr>
                                        <p:cTn id="35"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6"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6000"/>
                            </p:stCondLst>
                            <p:childTnLst>
                              <p:par>
                                <p:cTn id="38" presetID="15"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000" fill="hold"/>
                                        <p:tgtEl>
                                          <p:spTgt spid="10"/>
                                        </p:tgtEl>
                                        <p:attrNameLst>
                                          <p:attrName>ppt_w</p:attrName>
                                        </p:attrNameLst>
                                      </p:cBhvr>
                                      <p:tavLst>
                                        <p:tav tm="0">
                                          <p:val>
                                            <p:fltVal val="0"/>
                                          </p:val>
                                        </p:tav>
                                        <p:tav tm="100000">
                                          <p:val>
                                            <p:strVal val="#ppt_w"/>
                                          </p:val>
                                        </p:tav>
                                      </p:tavLst>
                                    </p:anim>
                                    <p:anim calcmode="lin" valueType="num">
                                      <p:cBhvr>
                                        <p:cTn id="41" dur="2000" fill="hold"/>
                                        <p:tgtEl>
                                          <p:spTgt spid="10"/>
                                        </p:tgtEl>
                                        <p:attrNameLst>
                                          <p:attrName>ppt_h</p:attrName>
                                        </p:attrNameLst>
                                      </p:cBhvr>
                                      <p:tavLst>
                                        <p:tav tm="0">
                                          <p:val>
                                            <p:fltVal val="0"/>
                                          </p:val>
                                        </p:tav>
                                        <p:tav tm="100000">
                                          <p:val>
                                            <p:strVal val="#ppt_h"/>
                                          </p:val>
                                        </p:tav>
                                      </p:tavLst>
                                    </p:anim>
                                    <p:anim calcmode="lin" valueType="num">
                                      <p:cBhvr>
                                        <p:cTn id="42"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3"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8000"/>
                            </p:stCondLst>
                            <p:childTnLst>
                              <p:par>
                                <p:cTn id="45" presetID="15"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2000" fill="hold"/>
                                        <p:tgtEl>
                                          <p:spTgt spid="11"/>
                                        </p:tgtEl>
                                        <p:attrNameLst>
                                          <p:attrName>ppt_w</p:attrName>
                                        </p:attrNameLst>
                                      </p:cBhvr>
                                      <p:tavLst>
                                        <p:tav tm="0">
                                          <p:val>
                                            <p:fltVal val="0"/>
                                          </p:val>
                                        </p:tav>
                                        <p:tav tm="100000">
                                          <p:val>
                                            <p:strVal val="#ppt_w"/>
                                          </p:val>
                                        </p:tav>
                                      </p:tavLst>
                                    </p:anim>
                                    <p:anim calcmode="lin" valueType="num">
                                      <p:cBhvr>
                                        <p:cTn id="48" dur="2000" fill="hold"/>
                                        <p:tgtEl>
                                          <p:spTgt spid="11"/>
                                        </p:tgtEl>
                                        <p:attrNameLst>
                                          <p:attrName>ppt_h</p:attrName>
                                        </p:attrNameLst>
                                      </p:cBhvr>
                                      <p:tavLst>
                                        <p:tav tm="0">
                                          <p:val>
                                            <p:fltVal val="0"/>
                                          </p:val>
                                        </p:tav>
                                        <p:tav tm="100000">
                                          <p:val>
                                            <p:strVal val="#ppt_h"/>
                                          </p:val>
                                        </p:tav>
                                      </p:tavLst>
                                    </p:anim>
                                    <p:anim calcmode="lin" valueType="num">
                                      <p:cBhvr>
                                        <p:cTn id="49"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0"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10000"/>
                            </p:stCondLst>
                            <p:childTnLst>
                              <p:par>
                                <p:cTn id="52" presetID="15"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000" fill="hold"/>
                                        <p:tgtEl>
                                          <p:spTgt spid="12"/>
                                        </p:tgtEl>
                                        <p:attrNameLst>
                                          <p:attrName>ppt_w</p:attrName>
                                        </p:attrNameLst>
                                      </p:cBhvr>
                                      <p:tavLst>
                                        <p:tav tm="0">
                                          <p:val>
                                            <p:fltVal val="0"/>
                                          </p:val>
                                        </p:tav>
                                        <p:tav tm="100000">
                                          <p:val>
                                            <p:strVal val="#ppt_w"/>
                                          </p:val>
                                        </p:tav>
                                      </p:tavLst>
                                    </p:anim>
                                    <p:anim calcmode="lin" valueType="num">
                                      <p:cBhvr>
                                        <p:cTn id="55" dur="2000" fill="hold"/>
                                        <p:tgtEl>
                                          <p:spTgt spid="12"/>
                                        </p:tgtEl>
                                        <p:attrNameLst>
                                          <p:attrName>ppt_h</p:attrName>
                                        </p:attrNameLst>
                                      </p:cBhvr>
                                      <p:tavLst>
                                        <p:tav tm="0">
                                          <p:val>
                                            <p:fltVal val="0"/>
                                          </p:val>
                                        </p:tav>
                                        <p:tav tm="100000">
                                          <p:val>
                                            <p:strVal val="#ppt_h"/>
                                          </p:val>
                                        </p:tav>
                                      </p:tavLst>
                                    </p:anim>
                                    <p:anim calcmode="lin" valueType="num">
                                      <p:cBhvr>
                                        <p:cTn id="56"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7" dur="2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12000"/>
                            </p:stCondLst>
                            <p:childTnLst>
                              <p:par>
                                <p:cTn id="59" presetID="15"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2000" fill="hold"/>
                                        <p:tgtEl>
                                          <p:spTgt spid="13"/>
                                        </p:tgtEl>
                                        <p:attrNameLst>
                                          <p:attrName>ppt_w</p:attrName>
                                        </p:attrNameLst>
                                      </p:cBhvr>
                                      <p:tavLst>
                                        <p:tav tm="0">
                                          <p:val>
                                            <p:fltVal val="0"/>
                                          </p:val>
                                        </p:tav>
                                        <p:tav tm="100000">
                                          <p:val>
                                            <p:strVal val="#ppt_w"/>
                                          </p:val>
                                        </p:tav>
                                      </p:tavLst>
                                    </p:anim>
                                    <p:anim calcmode="lin" valueType="num">
                                      <p:cBhvr>
                                        <p:cTn id="62" dur="2000" fill="hold"/>
                                        <p:tgtEl>
                                          <p:spTgt spid="13"/>
                                        </p:tgtEl>
                                        <p:attrNameLst>
                                          <p:attrName>ppt_h</p:attrName>
                                        </p:attrNameLst>
                                      </p:cBhvr>
                                      <p:tavLst>
                                        <p:tav tm="0">
                                          <p:val>
                                            <p:fltVal val="0"/>
                                          </p:val>
                                        </p:tav>
                                        <p:tav tm="100000">
                                          <p:val>
                                            <p:strVal val="#ppt_h"/>
                                          </p:val>
                                        </p:tav>
                                      </p:tavLst>
                                    </p:anim>
                                    <p:anim calcmode="lin" valueType="num">
                                      <p:cBhvr>
                                        <p:cTn id="63" dur="2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64" dur="2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14000"/>
                            </p:stCondLst>
                            <p:childTnLst>
                              <p:par>
                                <p:cTn id="66" presetID="15" presetClass="entr" presetSubtype="0"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2000" fill="hold"/>
                                        <p:tgtEl>
                                          <p:spTgt spid="15"/>
                                        </p:tgtEl>
                                        <p:attrNameLst>
                                          <p:attrName>ppt_w</p:attrName>
                                        </p:attrNameLst>
                                      </p:cBhvr>
                                      <p:tavLst>
                                        <p:tav tm="0">
                                          <p:val>
                                            <p:fltVal val="0"/>
                                          </p:val>
                                        </p:tav>
                                        <p:tav tm="100000">
                                          <p:val>
                                            <p:strVal val="#ppt_w"/>
                                          </p:val>
                                        </p:tav>
                                      </p:tavLst>
                                    </p:anim>
                                    <p:anim calcmode="lin" valueType="num">
                                      <p:cBhvr>
                                        <p:cTn id="69" dur="2000" fill="hold"/>
                                        <p:tgtEl>
                                          <p:spTgt spid="15"/>
                                        </p:tgtEl>
                                        <p:attrNameLst>
                                          <p:attrName>ppt_h</p:attrName>
                                        </p:attrNameLst>
                                      </p:cBhvr>
                                      <p:tavLst>
                                        <p:tav tm="0">
                                          <p:val>
                                            <p:fltVal val="0"/>
                                          </p:val>
                                        </p:tav>
                                        <p:tav tm="100000">
                                          <p:val>
                                            <p:strVal val="#ppt_h"/>
                                          </p:val>
                                        </p:tav>
                                      </p:tavLst>
                                    </p:anim>
                                    <p:anim calcmode="lin" valueType="num">
                                      <p:cBhvr>
                                        <p:cTn id="70"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1" dur="2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72" fill="hold">
                            <p:stCondLst>
                              <p:cond delay="16000"/>
                            </p:stCondLst>
                            <p:childTnLst>
                              <p:par>
                                <p:cTn id="73" presetID="15" presetClass="entr" presetSubtype="0"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2000" fill="hold"/>
                                        <p:tgtEl>
                                          <p:spTgt spid="16"/>
                                        </p:tgtEl>
                                        <p:attrNameLst>
                                          <p:attrName>ppt_w</p:attrName>
                                        </p:attrNameLst>
                                      </p:cBhvr>
                                      <p:tavLst>
                                        <p:tav tm="0">
                                          <p:val>
                                            <p:fltVal val="0"/>
                                          </p:val>
                                        </p:tav>
                                        <p:tav tm="100000">
                                          <p:val>
                                            <p:strVal val="#ppt_w"/>
                                          </p:val>
                                        </p:tav>
                                      </p:tavLst>
                                    </p:anim>
                                    <p:anim calcmode="lin" valueType="num">
                                      <p:cBhvr>
                                        <p:cTn id="76" dur="2000" fill="hold"/>
                                        <p:tgtEl>
                                          <p:spTgt spid="16"/>
                                        </p:tgtEl>
                                        <p:attrNameLst>
                                          <p:attrName>ppt_h</p:attrName>
                                        </p:attrNameLst>
                                      </p:cBhvr>
                                      <p:tavLst>
                                        <p:tav tm="0">
                                          <p:val>
                                            <p:fltVal val="0"/>
                                          </p:val>
                                        </p:tav>
                                        <p:tav tm="100000">
                                          <p:val>
                                            <p:strVal val="#ppt_h"/>
                                          </p:val>
                                        </p:tav>
                                      </p:tavLst>
                                    </p:anim>
                                    <p:anim calcmode="lin" valueType="num">
                                      <p:cBhvr>
                                        <p:cTn id="77" dur="2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8" dur="2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Autofit/>
          </a:bodyPr>
          <a:lstStyle/>
          <a:p>
            <a:r>
              <a:rPr lang="en-US" sz="3600" b="1" dirty="0" smtClean="0">
                <a:solidFill>
                  <a:schemeClr val="accent2">
                    <a:lumMod val="75000"/>
                  </a:schemeClr>
                </a:solidFill>
                <a:effectLst>
                  <a:outerShdw blurRad="38100" dist="38100" dir="2700000" algn="tl">
                    <a:srgbClr val="000000">
                      <a:alpha val="43137"/>
                    </a:srgbClr>
                  </a:outerShdw>
                </a:effectLst>
              </a:rPr>
              <a:t>Odors, Sounds and Property Values</a:t>
            </a:r>
            <a:endParaRPr lang="en-US" sz="3600" b="1" dirty="0">
              <a:solidFill>
                <a:schemeClr val="accent2">
                  <a:lumMod val="75000"/>
                </a:schemeClr>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457200" y="1295400"/>
            <a:ext cx="8382000" cy="4906963"/>
          </a:xfrm>
        </p:spPr>
        <p:txBody>
          <a:bodyPr>
            <a:normAutofit/>
          </a:bodyPr>
          <a:lstStyle/>
          <a:p>
            <a:r>
              <a:rPr lang="en-US" sz="2400" b="1" dirty="0" smtClean="0"/>
              <a:t>The odors from the carnage, and from the chlorine misters meant to cover it up, were overpowering and blew over much of the town.</a:t>
            </a:r>
          </a:p>
          <a:p>
            <a:r>
              <a:rPr lang="en-US" sz="2400" b="1" dirty="0" smtClean="0"/>
              <a:t>The hospital, blocks away, was forced to install special air filters to protect its patients.</a:t>
            </a:r>
          </a:p>
          <a:p>
            <a:r>
              <a:rPr lang="en-US" sz="2400" b="1" dirty="0" smtClean="0"/>
              <a:t>Residents complained of hearing the horses “screaming”.</a:t>
            </a:r>
          </a:p>
          <a:p>
            <a:r>
              <a:rPr lang="en-US" sz="2400" b="1" dirty="0" smtClean="0"/>
              <a:t>A pump installed by Dallas Crown to force their waste down the sewer actually caused blood to rise up into the bathtubs of the neighborhood. </a:t>
            </a:r>
          </a:p>
          <a:p>
            <a:r>
              <a:rPr lang="en-US" sz="2400" b="1" dirty="0" smtClean="0"/>
              <a:t>Property values in the neighborhood behind the plant dropped to near zero. Since the plant closed they have increased dramatically.</a:t>
            </a:r>
          </a:p>
          <a:p>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6666</TotalTime>
  <Words>1123</Words>
  <Application>Microsoft Office PowerPoint</Application>
  <PresentationFormat>On-screen Show (4:3)</PresentationFormat>
  <Paragraphs>83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Impact of Horse Slaughter Plants on Communities</vt:lpstr>
      <vt:lpstr>Who is Unified Equine?</vt:lpstr>
      <vt:lpstr>Pollution and Waste Treatment</vt:lpstr>
      <vt:lpstr>Slide 4</vt:lpstr>
      <vt:lpstr>Slide 5</vt:lpstr>
      <vt:lpstr>At Natural Valley Farms (SK Canada) the situation was even worse.</vt:lpstr>
      <vt:lpstr>Natural Valley was closed for health violations after 2 years.</vt:lpstr>
      <vt:lpstr>Chevideco’s Dallas Crown (1980-2007)</vt:lpstr>
      <vt:lpstr>Odors, Sounds and Property Values</vt:lpstr>
      <vt:lpstr>Horse Theft </vt:lpstr>
      <vt:lpstr>Effects on Unemployment</vt:lpstr>
      <vt:lpstr>Crime</vt:lpstr>
      <vt:lpstr>Study Findings</vt:lpstr>
      <vt:lpstr>Crime in Kaufman, TX After Dallas Crown Closed</vt:lpstr>
      <vt:lpstr>Slide 15</vt:lpstr>
      <vt:lpstr>Financial History of Chevideco</vt:lpstr>
      <vt:lpstr>Tax Revenues</vt:lpstr>
      <vt:lpstr>Food Safety</vt:lpstr>
      <vt:lpstr>How bad is the problem?</vt:lpstr>
      <vt:lpstr>In Conclusion History tells us that a horse slaughter plant would be:</vt:lpstr>
    </vt:vector>
  </TitlesOfParts>
  <Company>Holland Technical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Horse Slaughter Facility in Mountain Grove</dc:title>
  <dc:creator>John Holland</dc:creator>
  <cp:lastModifiedBy>John Holland</cp:lastModifiedBy>
  <cp:revision>129</cp:revision>
  <dcterms:created xsi:type="dcterms:W3CDTF">2012-03-02T03:30:05Z</dcterms:created>
  <dcterms:modified xsi:type="dcterms:W3CDTF">2012-03-29T15:07:29Z</dcterms:modified>
</cp:coreProperties>
</file>