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1/3/23</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1/3/23</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CE57E-BC74-15E2-7D2B-78889A693F70}"/>
              </a:ext>
            </a:extLst>
          </p:cNvPr>
          <p:cNvSpPr>
            <a:spLocks noGrp="1"/>
          </p:cNvSpPr>
          <p:nvPr>
            <p:ph type="ctrTitle"/>
          </p:nvPr>
        </p:nvSpPr>
        <p:spPr>
          <a:xfrm>
            <a:off x="1587501" y="759884"/>
            <a:ext cx="7916332" cy="2859616"/>
          </a:xfrm>
        </p:spPr>
        <p:txBody>
          <a:bodyPr>
            <a:normAutofit/>
          </a:bodyPr>
          <a:lstStyle/>
          <a:p>
            <a:r>
              <a:rPr lang="es-ES" sz="6000" b="1" dirty="0"/>
              <a:t>Ideología “WOKE”, </a:t>
            </a:r>
            <a:br>
              <a:rPr lang="es-ES" sz="6000" b="1" dirty="0"/>
            </a:br>
            <a:r>
              <a:rPr lang="es-ES" sz="6000" b="1" dirty="0"/>
              <a:t>¿de Que trata?</a:t>
            </a:r>
            <a:endParaRPr lang="en-US" sz="6000" b="1" dirty="0"/>
          </a:p>
        </p:txBody>
      </p:sp>
      <p:sp>
        <p:nvSpPr>
          <p:cNvPr id="3" name="Subtitle 2">
            <a:extLst>
              <a:ext uri="{FF2B5EF4-FFF2-40B4-BE49-F238E27FC236}">
                <a16:creationId xmlns:a16="http://schemas.microsoft.com/office/drawing/2014/main" id="{6FF1BD99-EF2D-A0A2-E346-80B5F0C7ECFD}"/>
              </a:ext>
            </a:extLst>
          </p:cNvPr>
          <p:cNvSpPr>
            <a:spLocks noGrp="1"/>
          </p:cNvSpPr>
          <p:nvPr>
            <p:ph type="subTitle" idx="1"/>
          </p:nvPr>
        </p:nvSpPr>
        <p:spPr>
          <a:xfrm>
            <a:off x="2306107" y="3930649"/>
            <a:ext cx="7197726" cy="2167467"/>
          </a:xfrm>
        </p:spPr>
        <p:txBody>
          <a:bodyPr>
            <a:noAutofit/>
          </a:bodyPr>
          <a:lstStyle/>
          <a:p>
            <a:r>
              <a:rPr lang="es-ES" sz="3200" dirty="0"/>
              <a:t>La importancia de conocer los peligros que representa</a:t>
            </a:r>
          </a:p>
          <a:p>
            <a:r>
              <a:rPr lang="es-ES" sz="3200" dirty="0"/>
              <a:t> a nuestras libertades</a:t>
            </a:r>
            <a:endParaRPr lang="en-US" sz="3200" dirty="0"/>
          </a:p>
        </p:txBody>
      </p:sp>
    </p:spTree>
    <p:extLst>
      <p:ext uri="{BB962C8B-B14F-4D97-AF65-F5344CB8AC3E}">
        <p14:creationId xmlns:p14="http://schemas.microsoft.com/office/powerpoint/2010/main" val="473083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5ECEE-737C-DD97-F52D-CF88B8134AFB}"/>
              </a:ext>
            </a:extLst>
          </p:cNvPr>
          <p:cNvSpPr>
            <a:spLocks noGrp="1"/>
          </p:cNvSpPr>
          <p:nvPr>
            <p:ph type="title"/>
          </p:nvPr>
        </p:nvSpPr>
        <p:spPr>
          <a:xfrm>
            <a:off x="685801" y="609601"/>
            <a:ext cx="10131425" cy="914400"/>
          </a:xfrm>
        </p:spPr>
        <p:txBody>
          <a:bodyPr>
            <a:normAutofit/>
          </a:bodyPr>
          <a:lstStyle/>
          <a:p>
            <a:r>
              <a:rPr lang="es-ES" sz="3200" dirty="0"/>
              <a:t>¿De qué trata la ideología “</a:t>
            </a:r>
            <a:r>
              <a:rPr lang="es-ES" sz="3200" dirty="0" err="1"/>
              <a:t>Woke</a:t>
            </a:r>
            <a:r>
              <a:rPr lang="es-ES" sz="3200" dirty="0"/>
              <a:t>”?</a:t>
            </a:r>
            <a:endParaRPr lang="en-US" sz="3200" dirty="0"/>
          </a:p>
        </p:txBody>
      </p:sp>
      <p:sp>
        <p:nvSpPr>
          <p:cNvPr id="3" name="Content Placeholder 2">
            <a:extLst>
              <a:ext uri="{FF2B5EF4-FFF2-40B4-BE49-F238E27FC236}">
                <a16:creationId xmlns:a16="http://schemas.microsoft.com/office/drawing/2014/main" id="{4B247F2E-D678-8769-DF41-124B1DB96632}"/>
              </a:ext>
            </a:extLst>
          </p:cNvPr>
          <p:cNvSpPr>
            <a:spLocks noGrp="1"/>
          </p:cNvSpPr>
          <p:nvPr>
            <p:ph idx="1"/>
          </p:nvPr>
        </p:nvSpPr>
        <p:spPr>
          <a:xfrm>
            <a:off x="685801" y="1682751"/>
            <a:ext cx="11029949" cy="4806950"/>
          </a:xfrm>
        </p:spPr>
        <p:txBody>
          <a:bodyPr>
            <a:normAutofit/>
          </a:bodyPr>
          <a:lstStyle/>
          <a:p>
            <a:pPr marL="0" indent="0">
              <a:buNone/>
            </a:pPr>
            <a:r>
              <a:rPr lang="es-ES" sz="3600" b="1" dirty="0"/>
              <a:t>Tercero: No importa la realidad, lo único importante es que ellos se sientan ofendidos</a:t>
            </a:r>
          </a:p>
          <a:p>
            <a:pPr marL="0" indent="0">
              <a:buNone/>
            </a:pPr>
            <a:endParaRPr lang="es-ES" sz="2800" b="1" dirty="0"/>
          </a:p>
          <a:p>
            <a:pPr>
              <a:buFont typeface="Arial" panose="020B0604020202020204" pitchFamily="34" charset="0"/>
              <a:buChar char="•"/>
            </a:pPr>
            <a:r>
              <a:rPr lang="es-ES" sz="2800" dirty="0"/>
              <a:t>Estar ofendido, oprimido y/o ser víctima es lo importante. La realidad y las verdaderas víctimas se dejan a un lado y hay otros privilegiados que hacen fortunas presentándose como víctimas. Víctimas a lo “</a:t>
            </a:r>
            <a:r>
              <a:rPr lang="es-ES" sz="2800" dirty="0" err="1"/>
              <a:t>woke</a:t>
            </a:r>
            <a:r>
              <a:rPr lang="es-ES" sz="2800" dirty="0"/>
              <a:t>”.</a:t>
            </a:r>
          </a:p>
          <a:p>
            <a:pPr>
              <a:buFont typeface="Arial" panose="020B0604020202020204" pitchFamily="34" charset="0"/>
              <a:buChar char="•"/>
            </a:pPr>
            <a:endParaRPr lang="es-ES" sz="2800" dirty="0"/>
          </a:p>
          <a:p>
            <a:pPr>
              <a:buFont typeface="Arial" panose="020B0604020202020204" pitchFamily="34" charset="0"/>
              <a:buChar char="•"/>
            </a:pPr>
            <a:r>
              <a:rPr lang="es-ES" sz="2800" dirty="0"/>
              <a:t>Presentarse como miembro de un colectivo victimizado. Eso les permite juzgar al mundo desde “su superioridad moral” y exigir privilegios.</a:t>
            </a:r>
            <a:endParaRPr lang="en-US" sz="2800" dirty="0"/>
          </a:p>
        </p:txBody>
      </p:sp>
    </p:spTree>
    <p:extLst>
      <p:ext uri="{BB962C8B-B14F-4D97-AF65-F5344CB8AC3E}">
        <p14:creationId xmlns:p14="http://schemas.microsoft.com/office/powerpoint/2010/main" val="125564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6E72C-0290-0859-E722-BF11B823B7BA}"/>
              </a:ext>
            </a:extLst>
          </p:cNvPr>
          <p:cNvSpPr>
            <a:spLocks noGrp="1"/>
          </p:cNvSpPr>
          <p:nvPr>
            <p:ph type="title"/>
          </p:nvPr>
        </p:nvSpPr>
        <p:spPr/>
        <p:txBody>
          <a:bodyPr>
            <a:normAutofit/>
          </a:bodyPr>
          <a:lstStyle/>
          <a:p>
            <a:r>
              <a:rPr lang="es-ES" sz="3200" dirty="0"/>
              <a:t>¿De Que trata la ideología  “</a:t>
            </a:r>
            <a:r>
              <a:rPr lang="es-ES" sz="3200" dirty="0" err="1"/>
              <a:t>Woke</a:t>
            </a:r>
            <a:r>
              <a:rPr lang="es-ES" sz="3200" dirty="0"/>
              <a:t>”?</a:t>
            </a:r>
            <a:endParaRPr lang="en-US" sz="3200" dirty="0"/>
          </a:p>
        </p:txBody>
      </p:sp>
      <p:sp>
        <p:nvSpPr>
          <p:cNvPr id="3" name="Content Placeholder 2">
            <a:extLst>
              <a:ext uri="{FF2B5EF4-FFF2-40B4-BE49-F238E27FC236}">
                <a16:creationId xmlns:a16="http://schemas.microsoft.com/office/drawing/2014/main" id="{238B41A0-6CB4-B51E-2982-CD7DC1400512}"/>
              </a:ext>
            </a:extLst>
          </p:cNvPr>
          <p:cNvSpPr>
            <a:spLocks noGrp="1"/>
          </p:cNvSpPr>
          <p:nvPr>
            <p:ph idx="1"/>
          </p:nvPr>
        </p:nvSpPr>
        <p:spPr>
          <a:xfrm>
            <a:off x="338667" y="1820333"/>
            <a:ext cx="11355916" cy="4677834"/>
          </a:xfrm>
        </p:spPr>
        <p:txBody>
          <a:bodyPr>
            <a:normAutofit/>
          </a:bodyPr>
          <a:lstStyle/>
          <a:p>
            <a:pPr marL="0" indent="0">
              <a:buNone/>
            </a:pPr>
            <a:r>
              <a:rPr lang="es-ES" sz="3600" b="1" dirty="0"/>
              <a:t>Cuarto: La sociedad occidental es culpable y debe de arrepentirse.</a:t>
            </a:r>
          </a:p>
          <a:p>
            <a:pPr marL="0" indent="0">
              <a:buNone/>
            </a:pPr>
            <a:endParaRPr lang="es-ES" sz="2800" b="1" dirty="0"/>
          </a:p>
          <a:p>
            <a:pPr>
              <a:buFont typeface="Arial" panose="020B0604020202020204" pitchFamily="34" charset="0"/>
              <a:buChar char="•"/>
            </a:pPr>
            <a:r>
              <a:rPr lang="es-ES" sz="2800" dirty="0"/>
              <a:t>Todos los que no abrazan la </a:t>
            </a:r>
            <a:r>
              <a:rPr lang="es-ES" sz="2800" dirty="0" err="1"/>
              <a:t>ideologia</a:t>
            </a:r>
            <a:r>
              <a:rPr lang="es-ES" sz="2800" dirty="0"/>
              <a:t> “</a:t>
            </a:r>
            <a:r>
              <a:rPr lang="es-ES" sz="2800" dirty="0" err="1"/>
              <a:t>Woke</a:t>
            </a:r>
            <a:r>
              <a:rPr lang="es-ES" sz="2800" dirty="0"/>
              <a:t>”, son tildados como gente que consciente o inconscientemente son racistas, </a:t>
            </a:r>
            <a:r>
              <a:rPr lang="es-ES" sz="2800" dirty="0" err="1"/>
              <a:t>homofobicos</a:t>
            </a:r>
            <a:r>
              <a:rPr lang="es-ES" sz="2800" dirty="0"/>
              <a:t>, </a:t>
            </a:r>
            <a:r>
              <a:rPr lang="es-ES" sz="2800" dirty="0" err="1"/>
              <a:t>transfobicos</a:t>
            </a:r>
            <a:r>
              <a:rPr lang="es-ES" sz="2800" dirty="0"/>
              <a:t> y patriarcales. La única manera en que lo pueden superar es a través cursos obligatorios a través de los cuales tienen que renunciar a sus creencias y valores tradicionales y abrazar la ideología “</a:t>
            </a:r>
            <a:r>
              <a:rPr lang="es-ES" sz="2800" dirty="0" err="1"/>
              <a:t>woke</a:t>
            </a:r>
            <a:r>
              <a:rPr lang="es-ES" sz="2800" dirty="0"/>
              <a:t>”. De no hacerlo serían penalizados.</a:t>
            </a:r>
            <a:endParaRPr lang="en-US" sz="2800" dirty="0"/>
          </a:p>
        </p:txBody>
      </p:sp>
    </p:spTree>
    <p:extLst>
      <p:ext uri="{BB962C8B-B14F-4D97-AF65-F5344CB8AC3E}">
        <p14:creationId xmlns:p14="http://schemas.microsoft.com/office/powerpoint/2010/main" val="322385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28729-9BFE-09E2-E410-1F93966E77B3}"/>
              </a:ext>
            </a:extLst>
          </p:cNvPr>
          <p:cNvSpPr>
            <a:spLocks noGrp="1"/>
          </p:cNvSpPr>
          <p:nvPr>
            <p:ph type="title"/>
          </p:nvPr>
        </p:nvSpPr>
        <p:spPr>
          <a:xfrm>
            <a:off x="685802" y="609600"/>
            <a:ext cx="8130116" cy="893233"/>
          </a:xfrm>
        </p:spPr>
        <p:txBody>
          <a:bodyPr>
            <a:normAutofit/>
          </a:bodyPr>
          <a:lstStyle/>
          <a:p>
            <a:r>
              <a:rPr lang="es-ES" sz="3200" dirty="0"/>
              <a:t>¿De qué trata la ideología “</a:t>
            </a:r>
            <a:r>
              <a:rPr lang="es-ES" sz="3200" dirty="0" err="1"/>
              <a:t>woke</a:t>
            </a:r>
            <a:r>
              <a:rPr lang="es-ES" sz="3200" dirty="0"/>
              <a:t>”?</a:t>
            </a:r>
            <a:endParaRPr lang="en-US" sz="3200" dirty="0"/>
          </a:p>
        </p:txBody>
      </p:sp>
      <p:sp>
        <p:nvSpPr>
          <p:cNvPr id="3" name="Content Placeholder 2">
            <a:extLst>
              <a:ext uri="{FF2B5EF4-FFF2-40B4-BE49-F238E27FC236}">
                <a16:creationId xmlns:a16="http://schemas.microsoft.com/office/drawing/2014/main" id="{F89C978A-64A4-364A-7191-4F354D94F928}"/>
              </a:ext>
            </a:extLst>
          </p:cNvPr>
          <p:cNvSpPr>
            <a:spLocks noGrp="1"/>
          </p:cNvSpPr>
          <p:nvPr>
            <p:ph idx="1"/>
          </p:nvPr>
        </p:nvSpPr>
        <p:spPr>
          <a:xfrm>
            <a:off x="433917" y="2142067"/>
            <a:ext cx="11292416" cy="4186766"/>
          </a:xfrm>
        </p:spPr>
        <p:txBody>
          <a:bodyPr>
            <a:normAutofit/>
          </a:bodyPr>
          <a:lstStyle/>
          <a:p>
            <a:pPr marL="0" indent="0">
              <a:buNone/>
            </a:pPr>
            <a:r>
              <a:rPr lang="es-ES" sz="3600" b="1" dirty="0"/>
              <a:t>Quinto: Construir una pseudo religión basada en el odio a la razón, a lo natural, a la verdad y la realidad.</a:t>
            </a:r>
          </a:p>
          <a:p>
            <a:pPr marL="0" indent="0">
              <a:buNone/>
            </a:pPr>
            <a:endParaRPr lang="es-ES" sz="2800" dirty="0"/>
          </a:p>
          <a:p>
            <a:pPr>
              <a:buFont typeface="Arial" panose="020B0604020202020204" pitchFamily="34" charset="0"/>
              <a:buChar char="•"/>
            </a:pPr>
            <a:r>
              <a:rPr lang="es-ES" sz="2800" dirty="0"/>
              <a:t>Cualquier crítica a la filosofía “</a:t>
            </a:r>
            <a:r>
              <a:rPr lang="es-ES" sz="2800" dirty="0" err="1"/>
              <a:t>woke</a:t>
            </a:r>
            <a:r>
              <a:rPr lang="es-ES" sz="2800" dirty="0"/>
              <a:t>” es por definición de ellos, una apología de la opresión a los colectivos.</a:t>
            </a:r>
          </a:p>
          <a:p>
            <a:pPr>
              <a:buFont typeface="Arial" panose="020B0604020202020204" pitchFamily="34" charset="0"/>
              <a:buChar char="•"/>
            </a:pPr>
            <a:r>
              <a:rPr lang="es-ES" sz="2800" dirty="0"/>
              <a:t>Las razones que expone el cristianismo tradicional son para ellos “instrumentos de dominación, y expresiones  del </a:t>
            </a:r>
            <a:r>
              <a:rPr lang="es-ES" sz="2800" dirty="0" err="1"/>
              <a:t>supremacismo</a:t>
            </a:r>
            <a:r>
              <a:rPr lang="es-ES" sz="2800" dirty="0"/>
              <a:t> blanco, </a:t>
            </a:r>
            <a:r>
              <a:rPr lang="es-ES" sz="2800" dirty="0" err="1"/>
              <a:t>heteropatriarcal</a:t>
            </a:r>
            <a:r>
              <a:rPr lang="es-ES" sz="2800" dirty="0"/>
              <a:t> y </a:t>
            </a:r>
            <a:r>
              <a:rPr lang="es-ES" sz="2800" dirty="0" err="1"/>
              <a:t>eurocentrico</a:t>
            </a:r>
            <a:r>
              <a:rPr lang="es-ES" sz="2800" dirty="0"/>
              <a:t>, por lo que no son dignos de compasión.</a:t>
            </a:r>
            <a:endParaRPr lang="en-US" sz="2800" dirty="0"/>
          </a:p>
        </p:txBody>
      </p:sp>
    </p:spTree>
    <p:extLst>
      <p:ext uri="{BB962C8B-B14F-4D97-AF65-F5344CB8AC3E}">
        <p14:creationId xmlns:p14="http://schemas.microsoft.com/office/powerpoint/2010/main" val="1554065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7D5B3-A15C-0671-1DA2-71C075B78FAE}"/>
              </a:ext>
            </a:extLst>
          </p:cNvPr>
          <p:cNvSpPr>
            <a:spLocks noGrp="1"/>
          </p:cNvSpPr>
          <p:nvPr>
            <p:ph type="title"/>
          </p:nvPr>
        </p:nvSpPr>
        <p:spPr>
          <a:xfrm>
            <a:off x="685802" y="609601"/>
            <a:ext cx="6913032" cy="946150"/>
          </a:xfrm>
        </p:spPr>
        <p:txBody>
          <a:bodyPr>
            <a:normAutofit/>
          </a:bodyPr>
          <a:lstStyle/>
          <a:p>
            <a:r>
              <a:rPr lang="es-ES" sz="2800" dirty="0"/>
              <a:t>¿De qué trata la ideología “</a:t>
            </a:r>
            <a:r>
              <a:rPr lang="es-ES" sz="2800" dirty="0" err="1"/>
              <a:t>woke</a:t>
            </a:r>
            <a:r>
              <a:rPr lang="es-ES" sz="2800" dirty="0"/>
              <a:t>”?</a:t>
            </a:r>
            <a:endParaRPr lang="en-US" sz="2800" dirty="0"/>
          </a:p>
        </p:txBody>
      </p:sp>
      <p:sp>
        <p:nvSpPr>
          <p:cNvPr id="3" name="Content Placeholder 2">
            <a:extLst>
              <a:ext uri="{FF2B5EF4-FFF2-40B4-BE49-F238E27FC236}">
                <a16:creationId xmlns:a16="http://schemas.microsoft.com/office/drawing/2014/main" id="{F9F4977D-82CA-9034-DD88-F4516DD1A42D}"/>
              </a:ext>
            </a:extLst>
          </p:cNvPr>
          <p:cNvSpPr>
            <a:spLocks noGrp="1"/>
          </p:cNvSpPr>
          <p:nvPr>
            <p:ph idx="1"/>
          </p:nvPr>
        </p:nvSpPr>
        <p:spPr>
          <a:xfrm>
            <a:off x="433917" y="1682750"/>
            <a:ext cx="11398250" cy="4720167"/>
          </a:xfrm>
        </p:spPr>
        <p:txBody>
          <a:bodyPr>
            <a:normAutofit fontScale="92500" lnSpcReduction="10000"/>
          </a:bodyPr>
          <a:lstStyle/>
          <a:p>
            <a:pPr marL="0" indent="0">
              <a:buNone/>
            </a:pPr>
            <a:r>
              <a:rPr lang="es-ES" sz="3600" b="1" dirty="0"/>
              <a:t>Sexto: Dogmas, rituales, herejes… y funcionarios asalariados</a:t>
            </a:r>
          </a:p>
          <a:p>
            <a:pPr marL="0" indent="0">
              <a:buNone/>
            </a:pPr>
            <a:endParaRPr lang="es-ES" sz="3600" b="1" dirty="0"/>
          </a:p>
          <a:p>
            <a:pPr>
              <a:buFont typeface="Arial" panose="020B0604020202020204" pitchFamily="34" charset="0"/>
              <a:buChar char="•"/>
            </a:pPr>
            <a:r>
              <a:rPr lang="es-ES" sz="2800" dirty="0"/>
              <a:t>El contexto en que se ve un aspecto religioso en la ideología “</a:t>
            </a:r>
            <a:r>
              <a:rPr lang="es-ES" sz="2800" dirty="0" err="1"/>
              <a:t>woke</a:t>
            </a:r>
            <a:r>
              <a:rPr lang="es-ES" sz="2800" dirty="0"/>
              <a:t>”, es en el de desarrollar afirmaciones que casi caen en lo que es dogma, porque “no se pueden cuestionar”, el señalar “herejes” a contra los que se tienen que tomar represalias.</a:t>
            </a:r>
          </a:p>
          <a:p>
            <a:pPr>
              <a:buFont typeface="Arial" panose="020B0604020202020204" pitchFamily="34" charset="0"/>
              <a:buChar char="•"/>
            </a:pPr>
            <a:endParaRPr lang="es-ES" sz="2800" dirty="0"/>
          </a:p>
          <a:p>
            <a:pPr>
              <a:buFont typeface="Arial" panose="020B0604020202020204" pitchFamily="34" charset="0"/>
              <a:buChar char="•"/>
            </a:pPr>
            <a:r>
              <a:rPr lang="es-ES" sz="2800" dirty="0"/>
              <a:t>Tienen además sus sacerdotes y profetas que no son sino activistas remunerados que desde sus puestos en la academia, gobierno, empresa privadas y medios tráfago de aleccionarnos al resto de cómo estar a la altura de esta cosmovisión.</a:t>
            </a:r>
          </a:p>
        </p:txBody>
      </p:sp>
    </p:spTree>
    <p:extLst>
      <p:ext uri="{BB962C8B-B14F-4D97-AF65-F5344CB8AC3E}">
        <p14:creationId xmlns:p14="http://schemas.microsoft.com/office/powerpoint/2010/main" val="2761265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475C2-15F0-DC09-D7E1-6831492C6A07}"/>
              </a:ext>
            </a:extLst>
          </p:cNvPr>
          <p:cNvSpPr>
            <a:spLocks noGrp="1"/>
          </p:cNvSpPr>
          <p:nvPr>
            <p:ph type="title"/>
          </p:nvPr>
        </p:nvSpPr>
        <p:spPr>
          <a:xfrm>
            <a:off x="264583" y="419099"/>
            <a:ext cx="10131425" cy="861483"/>
          </a:xfrm>
        </p:spPr>
        <p:txBody>
          <a:bodyPr>
            <a:normAutofit/>
          </a:bodyPr>
          <a:lstStyle/>
          <a:p>
            <a:r>
              <a:rPr lang="es-ES" sz="3200" dirty="0"/>
              <a:t>¿De Que trata la ideología “</a:t>
            </a:r>
            <a:r>
              <a:rPr lang="es-ES" sz="3200" dirty="0" err="1"/>
              <a:t>woke</a:t>
            </a:r>
            <a:r>
              <a:rPr lang="es-ES" sz="3200" dirty="0"/>
              <a:t>”?</a:t>
            </a:r>
            <a:endParaRPr lang="en-US" sz="3200" dirty="0"/>
          </a:p>
        </p:txBody>
      </p:sp>
      <p:sp>
        <p:nvSpPr>
          <p:cNvPr id="3" name="Content Placeholder 2">
            <a:extLst>
              <a:ext uri="{FF2B5EF4-FFF2-40B4-BE49-F238E27FC236}">
                <a16:creationId xmlns:a16="http://schemas.microsoft.com/office/drawing/2014/main" id="{8760872E-D668-CAB5-5A12-1ED4F0AE6F79}"/>
              </a:ext>
            </a:extLst>
          </p:cNvPr>
          <p:cNvSpPr>
            <a:spLocks noGrp="1"/>
          </p:cNvSpPr>
          <p:nvPr>
            <p:ph idx="1"/>
          </p:nvPr>
        </p:nvSpPr>
        <p:spPr>
          <a:xfrm>
            <a:off x="264583" y="1598083"/>
            <a:ext cx="11472334" cy="4942417"/>
          </a:xfrm>
        </p:spPr>
        <p:txBody>
          <a:bodyPr>
            <a:normAutofit/>
          </a:bodyPr>
          <a:lstStyle/>
          <a:p>
            <a:pPr marL="0" indent="0">
              <a:buNone/>
            </a:pPr>
            <a:r>
              <a:rPr lang="es-ES" sz="3600" b="1" dirty="0"/>
              <a:t>Séptimo: Jerarquía y Excomunión </a:t>
            </a:r>
          </a:p>
          <a:p>
            <a:pPr marL="0" indent="0">
              <a:buNone/>
            </a:pPr>
            <a:endParaRPr lang="es-ES" sz="2800" dirty="0"/>
          </a:p>
          <a:p>
            <a:pPr>
              <a:buFont typeface="Arial" panose="020B0604020202020204" pitchFamily="34" charset="0"/>
              <a:buChar char="•"/>
            </a:pPr>
            <a:r>
              <a:rPr lang="es-ES" sz="2800" dirty="0"/>
              <a:t>Por ser una “religión” política, la cultura “</a:t>
            </a:r>
            <a:r>
              <a:rPr lang="es-ES" sz="2800" dirty="0" err="1"/>
              <a:t>woke</a:t>
            </a:r>
            <a:r>
              <a:rPr lang="es-ES" sz="2800" dirty="0"/>
              <a:t>” solo permite el acceso al poder a aquellos que son “miembros” y comulgan con sus ideas.</a:t>
            </a:r>
          </a:p>
          <a:p>
            <a:pPr>
              <a:buFont typeface="Arial" panose="020B0604020202020204" pitchFamily="34" charset="0"/>
              <a:buChar char="•"/>
            </a:pPr>
            <a:endParaRPr lang="es-ES" sz="2800" dirty="0"/>
          </a:p>
          <a:p>
            <a:pPr>
              <a:buFont typeface="Arial" panose="020B0604020202020204" pitchFamily="34" charset="0"/>
              <a:buChar char="•"/>
            </a:pPr>
            <a:r>
              <a:rPr lang="es-ES" sz="2800" dirty="0"/>
              <a:t>El que no quiera someterse al nuevo régimen o “religión” o que se nieguen a comprometerse con sus creencias quedan </a:t>
            </a:r>
            <a:r>
              <a:rPr lang="es-ES" sz="2800"/>
              <a:t>“excomulgados”.</a:t>
            </a:r>
            <a:endParaRPr lang="en-US" sz="2800" dirty="0"/>
          </a:p>
        </p:txBody>
      </p:sp>
    </p:spTree>
    <p:extLst>
      <p:ext uri="{BB962C8B-B14F-4D97-AF65-F5344CB8AC3E}">
        <p14:creationId xmlns:p14="http://schemas.microsoft.com/office/powerpoint/2010/main" val="3186200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8D4F5-C591-8B8A-C5D2-D2A8A2BF0D85}"/>
              </a:ext>
            </a:extLst>
          </p:cNvPr>
          <p:cNvSpPr>
            <a:spLocks noGrp="1"/>
          </p:cNvSpPr>
          <p:nvPr>
            <p:ph type="title"/>
          </p:nvPr>
        </p:nvSpPr>
        <p:spPr>
          <a:xfrm>
            <a:off x="685802" y="609601"/>
            <a:ext cx="8225366" cy="914400"/>
          </a:xfrm>
        </p:spPr>
        <p:txBody>
          <a:bodyPr>
            <a:normAutofit/>
          </a:bodyPr>
          <a:lstStyle/>
          <a:p>
            <a:r>
              <a:rPr lang="es-ES" sz="3200" dirty="0"/>
              <a:t>¿De qué trata la ideología “</a:t>
            </a:r>
            <a:r>
              <a:rPr lang="es-ES" sz="3200" dirty="0" err="1"/>
              <a:t>woke</a:t>
            </a:r>
            <a:r>
              <a:rPr lang="es-ES" sz="3200" dirty="0"/>
              <a:t>”?</a:t>
            </a:r>
            <a:endParaRPr lang="en-US" sz="3200" dirty="0"/>
          </a:p>
        </p:txBody>
      </p:sp>
      <p:sp>
        <p:nvSpPr>
          <p:cNvPr id="3" name="Content Placeholder 2">
            <a:extLst>
              <a:ext uri="{FF2B5EF4-FFF2-40B4-BE49-F238E27FC236}">
                <a16:creationId xmlns:a16="http://schemas.microsoft.com/office/drawing/2014/main" id="{416EE284-D666-1CC5-720E-460A8EF1EE6E}"/>
              </a:ext>
            </a:extLst>
          </p:cNvPr>
          <p:cNvSpPr>
            <a:spLocks noGrp="1"/>
          </p:cNvSpPr>
          <p:nvPr>
            <p:ph idx="1"/>
          </p:nvPr>
        </p:nvSpPr>
        <p:spPr>
          <a:xfrm>
            <a:off x="685801" y="1397001"/>
            <a:ext cx="11146366" cy="5058832"/>
          </a:xfrm>
        </p:spPr>
        <p:txBody>
          <a:bodyPr>
            <a:normAutofit/>
          </a:bodyPr>
          <a:lstStyle/>
          <a:p>
            <a:pPr marL="0" indent="0">
              <a:buNone/>
            </a:pPr>
            <a:r>
              <a:rPr lang="es-ES" sz="3600" b="1" dirty="0"/>
              <a:t>Octavo: Humillación, ausencia de perdón y victimismo</a:t>
            </a:r>
          </a:p>
          <a:p>
            <a:pPr marL="0" indent="0">
              <a:buNone/>
            </a:pPr>
            <a:endParaRPr lang="es-ES" sz="2800" b="1" dirty="0"/>
          </a:p>
          <a:p>
            <a:pPr>
              <a:buFont typeface="Arial" panose="020B0604020202020204" pitchFamily="34" charset="0"/>
              <a:buChar char="•"/>
            </a:pPr>
            <a:r>
              <a:rPr lang="es-ES" sz="2800" b="1" dirty="0"/>
              <a:t>La cultura “</a:t>
            </a:r>
            <a:r>
              <a:rPr lang="es-ES" sz="2800" b="1" dirty="0" err="1"/>
              <a:t>woke</a:t>
            </a:r>
            <a:r>
              <a:rPr lang="es-ES" sz="2800" b="1" dirty="0"/>
              <a:t>” impone una homogeneidad sin fisuras, escondido bajo el moderno cliché del pluralismo.</a:t>
            </a:r>
          </a:p>
          <a:p>
            <a:pPr>
              <a:buFont typeface="Arial" panose="020B0604020202020204" pitchFamily="34" charset="0"/>
              <a:buChar char="•"/>
            </a:pPr>
            <a:endParaRPr lang="es-ES" sz="2800" b="1" dirty="0"/>
          </a:p>
          <a:p>
            <a:pPr>
              <a:buFont typeface="Arial" panose="020B0604020202020204" pitchFamily="34" charset="0"/>
              <a:buChar char="•"/>
            </a:pPr>
            <a:r>
              <a:rPr lang="es-ES" sz="2800" b="1" dirty="0"/>
              <a:t>Los enemigos de la ideología “</a:t>
            </a:r>
            <a:r>
              <a:rPr lang="es-ES" sz="2800" b="1" dirty="0" err="1"/>
              <a:t>woke</a:t>
            </a:r>
            <a:r>
              <a:rPr lang="es-ES" sz="2800" b="1" dirty="0"/>
              <a:t>” marcados de por vida, no hay perdón al “transgresor”.</a:t>
            </a:r>
          </a:p>
          <a:p>
            <a:pPr>
              <a:buFont typeface="Arial" panose="020B0604020202020204" pitchFamily="34" charset="0"/>
              <a:buChar char="•"/>
            </a:pPr>
            <a:endParaRPr lang="es-ES" sz="2800" b="1" dirty="0"/>
          </a:p>
          <a:p>
            <a:pPr>
              <a:buFont typeface="Arial" panose="020B0604020202020204" pitchFamily="34" charset="0"/>
              <a:buChar char="•"/>
            </a:pPr>
            <a:r>
              <a:rPr lang="es-ES" sz="2800" b="1" dirty="0"/>
              <a:t>Alguien dijo: “Tenemos mil confesiones, y ni una sola absolución”.</a:t>
            </a:r>
            <a:endParaRPr lang="en-US" sz="2800" b="1" dirty="0"/>
          </a:p>
        </p:txBody>
      </p:sp>
    </p:spTree>
    <p:extLst>
      <p:ext uri="{BB962C8B-B14F-4D97-AF65-F5344CB8AC3E}">
        <p14:creationId xmlns:p14="http://schemas.microsoft.com/office/powerpoint/2010/main" val="3148536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20F91-094A-E792-28A5-E3A843EA20A0}"/>
              </a:ext>
            </a:extLst>
          </p:cNvPr>
          <p:cNvSpPr>
            <a:spLocks noGrp="1"/>
          </p:cNvSpPr>
          <p:nvPr>
            <p:ph type="title"/>
          </p:nvPr>
        </p:nvSpPr>
        <p:spPr>
          <a:xfrm>
            <a:off x="685800" y="493184"/>
            <a:ext cx="10131425" cy="745067"/>
          </a:xfrm>
        </p:spPr>
        <p:txBody>
          <a:bodyPr>
            <a:normAutofit/>
          </a:bodyPr>
          <a:lstStyle/>
          <a:p>
            <a:r>
              <a:rPr lang="es-ES" sz="2800" dirty="0"/>
              <a:t>¿De Que trata la </a:t>
            </a:r>
            <a:r>
              <a:rPr lang="es-ES" sz="2800" dirty="0" err="1"/>
              <a:t>ideologia</a:t>
            </a:r>
            <a:r>
              <a:rPr lang="es-ES" sz="2800" dirty="0"/>
              <a:t> “</a:t>
            </a:r>
            <a:r>
              <a:rPr lang="es-ES" sz="2800" dirty="0" err="1"/>
              <a:t>woke</a:t>
            </a:r>
            <a:r>
              <a:rPr lang="es-ES" sz="2800" dirty="0"/>
              <a:t>”?</a:t>
            </a:r>
            <a:endParaRPr lang="en-US" sz="2800" dirty="0"/>
          </a:p>
        </p:txBody>
      </p:sp>
      <p:sp>
        <p:nvSpPr>
          <p:cNvPr id="3" name="Content Placeholder 2">
            <a:extLst>
              <a:ext uri="{FF2B5EF4-FFF2-40B4-BE49-F238E27FC236}">
                <a16:creationId xmlns:a16="http://schemas.microsoft.com/office/drawing/2014/main" id="{64CDDC67-E5BA-3FD8-8AC5-51B04E829C83}"/>
              </a:ext>
            </a:extLst>
          </p:cNvPr>
          <p:cNvSpPr>
            <a:spLocks noGrp="1"/>
          </p:cNvSpPr>
          <p:nvPr>
            <p:ph idx="1"/>
          </p:nvPr>
        </p:nvSpPr>
        <p:spPr/>
        <p:txBody>
          <a:bodyPr>
            <a:normAutofit fontScale="85000" lnSpcReduction="20000"/>
          </a:bodyPr>
          <a:lstStyle/>
          <a:p>
            <a:pPr marL="0" indent="0" algn="ctr">
              <a:buNone/>
            </a:pPr>
            <a:r>
              <a:rPr lang="es-ES" sz="7200" dirty="0"/>
              <a:t>¿Cómo podemos</a:t>
            </a:r>
          </a:p>
          <a:p>
            <a:pPr marL="0" indent="0" algn="ctr">
              <a:buNone/>
            </a:pPr>
            <a:r>
              <a:rPr lang="es-ES" sz="7200" dirty="0"/>
              <a:t>hacerle frente a la</a:t>
            </a:r>
          </a:p>
          <a:p>
            <a:pPr marL="0" indent="0" algn="ctr">
              <a:buNone/>
            </a:pPr>
            <a:r>
              <a:rPr lang="es-ES" sz="7200" dirty="0"/>
              <a:t>Ideología</a:t>
            </a:r>
          </a:p>
          <a:p>
            <a:pPr marL="0" indent="0" algn="ctr">
              <a:buNone/>
            </a:pPr>
            <a:r>
              <a:rPr lang="es-ES" sz="8800" dirty="0"/>
              <a:t>WOKE?</a:t>
            </a:r>
            <a:endParaRPr lang="en-US" sz="8800" dirty="0"/>
          </a:p>
        </p:txBody>
      </p:sp>
    </p:spTree>
    <p:extLst>
      <p:ext uri="{BB962C8B-B14F-4D97-AF65-F5344CB8AC3E}">
        <p14:creationId xmlns:p14="http://schemas.microsoft.com/office/powerpoint/2010/main" val="536330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8DC62-20C5-B5CC-B307-ADE071B8C8C9}"/>
              </a:ext>
            </a:extLst>
          </p:cNvPr>
          <p:cNvSpPr>
            <a:spLocks noGrp="1"/>
          </p:cNvSpPr>
          <p:nvPr>
            <p:ph type="title"/>
          </p:nvPr>
        </p:nvSpPr>
        <p:spPr>
          <a:xfrm>
            <a:off x="569384" y="524934"/>
            <a:ext cx="10131425" cy="819150"/>
          </a:xfrm>
        </p:spPr>
        <p:txBody>
          <a:bodyPr>
            <a:normAutofit/>
          </a:bodyPr>
          <a:lstStyle/>
          <a:p>
            <a:r>
              <a:rPr lang="es-ES" sz="2800" dirty="0"/>
              <a:t>¿De qué trata la cultura “</a:t>
            </a:r>
            <a:r>
              <a:rPr lang="es-ES" sz="2800" dirty="0" err="1"/>
              <a:t>woke</a:t>
            </a:r>
            <a:r>
              <a:rPr lang="es-ES" sz="2800" dirty="0"/>
              <a:t>?</a:t>
            </a:r>
            <a:endParaRPr lang="en-US" sz="2800" dirty="0"/>
          </a:p>
        </p:txBody>
      </p:sp>
      <p:sp>
        <p:nvSpPr>
          <p:cNvPr id="3" name="Content Placeholder 2">
            <a:extLst>
              <a:ext uri="{FF2B5EF4-FFF2-40B4-BE49-F238E27FC236}">
                <a16:creationId xmlns:a16="http://schemas.microsoft.com/office/drawing/2014/main" id="{26505CC0-2A0D-B4E5-CA53-96EF23F82EE6}"/>
              </a:ext>
            </a:extLst>
          </p:cNvPr>
          <p:cNvSpPr>
            <a:spLocks noGrp="1"/>
          </p:cNvSpPr>
          <p:nvPr>
            <p:ph idx="1"/>
          </p:nvPr>
        </p:nvSpPr>
        <p:spPr>
          <a:xfrm>
            <a:off x="685800" y="1587501"/>
            <a:ext cx="10820399" cy="4857750"/>
          </a:xfrm>
        </p:spPr>
        <p:txBody>
          <a:bodyPr>
            <a:normAutofit/>
          </a:bodyPr>
          <a:lstStyle/>
          <a:p>
            <a:pPr marL="0" indent="0">
              <a:buNone/>
            </a:pPr>
            <a:r>
              <a:rPr lang="es-ES" sz="3600" b="1" dirty="0"/>
              <a:t>PRIMERO: Nunca te disculpes ante el acoso de los activistas “</a:t>
            </a:r>
            <a:r>
              <a:rPr lang="es-ES" sz="3600" b="1" dirty="0" err="1"/>
              <a:t>woke</a:t>
            </a:r>
            <a:r>
              <a:rPr lang="es-ES" sz="3600" b="1" dirty="0"/>
              <a:t>”.</a:t>
            </a:r>
          </a:p>
          <a:p>
            <a:pPr marL="0" indent="0">
              <a:buNone/>
            </a:pPr>
            <a:endParaRPr lang="es-ES" sz="2800" b="1" dirty="0"/>
          </a:p>
          <a:p>
            <a:pPr>
              <a:buFont typeface="Arial" panose="020B0604020202020204" pitchFamily="34" charset="0"/>
              <a:buChar char="•"/>
            </a:pPr>
            <a:r>
              <a:rPr lang="es-ES" sz="2800" dirty="0"/>
              <a:t>No hay que pedirle perdón a aquellos que atacan nuestros valores.</a:t>
            </a:r>
          </a:p>
          <a:p>
            <a:pPr>
              <a:buFont typeface="Arial" panose="020B0604020202020204" pitchFamily="34" charset="0"/>
              <a:buChar char="•"/>
            </a:pPr>
            <a:endParaRPr lang="es-ES" sz="2800" dirty="0"/>
          </a:p>
          <a:p>
            <a:pPr>
              <a:buFont typeface="Arial" panose="020B0604020202020204" pitchFamily="34" charset="0"/>
              <a:buChar char="•"/>
            </a:pPr>
            <a:r>
              <a:rPr lang="es-ES" sz="2800" dirty="0"/>
              <a:t>Este asunto de cancelar personas por sus ideas cristianas o conservadoras, opera a través de la humillación que supone una disculpa por la que debe de pasar el “cancelado”. Eso también ayuda a la cultura “</a:t>
            </a:r>
            <a:r>
              <a:rPr lang="es-ES" sz="2800" dirty="0" err="1"/>
              <a:t>woke</a:t>
            </a:r>
            <a:r>
              <a:rPr lang="es-ES" sz="2800" dirty="0"/>
              <a:t>” porque le da credibilidad al proceso cancelados.</a:t>
            </a:r>
            <a:endParaRPr lang="en-US" sz="2800" dirty="0"/>
          </a:p>
        </p:txBody>
      </p:sp>
    </p:spTree>
    <p:extLst>
      <p:ext uri="{BB962C8B-B14F-4D97-AF65-F5344CB8AC3E}">
        <p14:creationId xmlns:p14="http://schemas.microsoft.com/office/powerpoint/2010/main" val="2064918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6DB55-EF51-C3C7-07AB-160D6295EC1D}"/>
              </a:ext>
            </a:extLst>
          </p:cNvPr>
          <p:cNvSpPr>
            <a:spLocks noGrp="1"/>
          </p:cNvSpPr>
          <p:nvPr>
            <p:ph type="title"/>
          </p:nvPr>
        </p:nvSpPr>
        <p:spPr>
          <a:xfrm>
            <a:off x="685801" y="609600"/>
            <a:ext cx="10131425" cy="840317"/>
          </a:xfrm>
        </p:spPr>
        <p:txBody>
          <a:bodyPr>
            <a:normAutofit/>
          </a:bodyPr>
          <a:lstStyle/>
          <a:p>
            <a:r>
              <a:rPr lang="es-ES" sz="2800" dirty="0"/>
              <a:t>¿De qué trata la cultura “</a:t>
            </a:r>
            <a:r>
              <a:rPr lang="es-ES" sz="2800" dirty="0" err="1"/>
              <a:t>woke</a:t>
            </a:r>
            <a:r>
              <a:rPr lang="es-ES" sz="2800" dirty="0"/>
              <a:t>”?</a:t>
            </a:r>
            <a:endParaRPr lang="en-US" sz="2800" dirty="0"/>
          </a:p>
        </p:txBody>
      </p:sp>
      <p:sp>
        <p:nvSpPr>
          <p:cNvPr id="3" name="Content Placeholder 2">
            <a:extLst>
              <a:ext uri="{FF2B5EF4-FFF2-40B4-BE49-F238E27FC236}">
                <a16:creationId xmlns:a16="http://schemas.microsoft.com/office/drawing/2014/main" id="{89E2309C-3406-5E4B-6A65-F1F02C72ACD3}"/>
              </a:ext>
            </a:extLst>
          </p:cNvPr>
          <p:cNvSpPr>
            <a:spLocks noGrp="1"/>
          </p:cNvSpPr>
          <p:nvPr>
            <p:ph idx="1"/>
          </p:nvPr>
        </p:nvSpPr>
        <p:spPr>
          <a:xfrm>
            <a:off x="370417" y="1449917"/>
            <a:ext cx="11303000" cy="5027083"/>
          </a:xfrm>
        </p:spPr>
        <p:txBody>
          <a:bodyPr>
            <a:normAutofit/>
          </a:bodyPr>
          <a:lstStyle/>
          <a:p>
            <a:r>
              <a:rPr lang="es-ES" sz="2800" dirty="0"/>
              <a:t>Ceder a los chantajes de pedir perdón es comparable al momento en que una víctima va voluntariamente a la muerte, o sea, más letal que la acusación es la disculpa, porque equivale a admití culpa moral.</a:t>
            </a:r>
          </a:p>
          <a:p>
            <a:endParaRPr lang="es-ES" sz="2800" dirty="0"/>
          </a:p>
          <a:p>
            <a:r>
              <a:rPr lang="es-ES" sz="2800" dirty="0"/>
              <a:t>Pedirle disculpas a los verdugos de los valores, la vida y la moral es aceptar sus acusaciones y decirles que no vas a morder la mano que te estrangula con tal de que te dejen morir en silencio. Nunca podemos prestarnos a los juegos de los activistas de la cultura “</a:t>
            </a:r>
            <a:r>
              <a:rPr lang="es-ES" sz="2800" dirty="0" err="1"/>
              <a:t>woke</a:t>
            </a:r>
            <a:r>
              <a:rPr lang="es-ES" sz="2800" dirty="0"/>
              <a:t>”. Hacerlo es convertirnos en gente pusilánime en manos de turbas enfurecidas.</a:t>
            </a:r>
            <a:endParaRPr lang="en-US" sz="2800" dirty="0"/>
          </a:p>
        </p:txBody>
      </p:sp>
    </p:spTree>
    <p:extLst>
      <p:ext uri="{BB962C8B-B14F-4D97-AF65-F5344CB8AC3E}">
        <p14:creationId xmlns:p14="http://schemas.microsoft.com/office/powerpoint/2010/main" val="690019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4A899-9BC3-2BA1-18E0-CFD6A377DB24}"/>
              </a:ext>
            </a:extLst>
          </p:cNvPr>
          <p:cNvSpPr>
            <a:spLocks noGrp="1"/>
          </p:cNvSpPr>
          <p:nvPr>
            <p:ph type="title"/>
          </p:nvPr>
        </p:nvSpPr>
        <p:spPr>
          <a:xfrm>
            <a:off x="685801" y="609600"/>
            <a:ext cx="10131425" cy="829733"/>
          </a:xfrm>
        </p:spPr>
        <p:txBody>
          <a:bodyPr>
            <a:normAutofit/>
          </a:bodyPr>
          <a:lstStyle/>
          <a:p>
            <a:r>
              <a:rPr lang="es-ES" sz="2800" dirty="0"/>
              <a:t>¿De qué trata la ideología “</a:t>
            </a:r>
            <a:r>
              <a:rPr lang="es-ES" sz="2800" dirty="0" err="1"/>
              <a:t>woke</a:t>
            </a:r>
            <a:r>
              <a:rPr lang="es-ES" sz="2800" dirty="0"/>
              <a:t>”?</a:t>
            </a:r>
            <a:endParaRPr lang="en-US" sz="2800" dirty="0"/>
          </a:p>
        </p:txBody>
      </p:sp>
      <p:sp>
        <p:nvSpPr>
          <p:cNvPr id="3" name="Content Placeholder 2">
            <a:extLst>
              <a:ext uri="{FF2B5EF4-FFF2-40B4-BE49-F238E27FC236}">
                <a16:creationId xmlns:a16="http://schemas.microsoft.com/office/drawing/2014/main" id="{3E2917BB-9573-4EBC-FE16-770CDFE8AB99}"/>
              </a:ext>
            </a:extLst>
          </p:cNvPr>
          <p:cNvSpPr>
            <a:spLocks noGrp="1"/>
          </p:cNvSpPr>
          <p:nvPr>
            <p:ph idx="1"/>
          </p:nvPr>
        </p:nvSpPr>
        <p:spPr>
          <a:xfrm>
            <a:off x="423333" y="1439333"/>
            <a:ext cx="11313584" cy="4974167"/>
          </a:xfrm>
        </p:spPr>
        <p:txBody>
          <a:bodyPr>
            <a:normAutofit/>
          </a:bodyPr>
          <a:lstStyle/>
          <a:p>
            <a:pPr marL="0" indent="0">
              <a:buNone/>
            </a:pPr>
            <a:r>
              <a:rPr lang="es-ES" sz="3600" b="1" dirty="0"/>
              <a:t>SEGUNDO: Rechaza siempre la mentira.</a:t>
            </a:r>
          </a:p>
          <a:p>
            <a:pPr marL="0" indent="0">
              <a:buNone/>
            </a:pPr>
            <a:endParaRPr lang="es-ES" sz="2800" b="1" dirty="0"/>
          </a:p>
          <a:p>
            <a:pPr>
              <a:buFont typeface="Arial" panose="020B0604020202020204" pitchFamily="34" charset="0"/>
              <a:buChar char="•"/>
            </a:pPr>
            <a:r>
              <a:rPr lang="es-ES" sz="2800" dirty="0"/>
              <a:t>Hay que rechazar siempre la mentira que implican estas ideologías y negarnos a llamar de una manera determinada algo que en realidad no es así. </a:t>
            </a:r>
          </a:p>
          <a:p>
            <a:pPr>
              <a:buFont typeface="Arial" panose="020B0604020202020204" pitchFamily="34" charset="0"/>
              <a:buChar char="•"/>
            </a:pPr>
            <a:endParaRPr lang="es-ES" sz="2800" dirty="0"/>
          </a:p>
          <a:p>
            <a:pPr>
              <a:buFont typeface="Arial" panose="020B0604020202020204" pitchFamily="34" charset="0"/>
              <a:buChar char="•"/>
            </a:pPr>
            <a:r>
              <a:rPr lang="es-ES" sz="2800" dirty="0"/>
              <a:t>Nunca podemos caer en la trampa de adoptar y hablar en sus términos. Si nos negamos a aceptar sus mentiras y rechazamos sus juegos, su andamiaje de mentiras empezará a tambalearse.</a:t>
            </a:r>
            <a:endParaRPr lang="en-US" sz="2800" dirty="0"/>
          </a:p>
        </p:txBody>
      </p:sp>
    </p:spTree>
    <p:extLst>
      <p:ext uri="{BB962C8B-B14F-4D97-AF65-F5344CB8AC3E}">
        <p14:creationId xmlns:p14="http://schemas.microsoft.com/office/powerpoint/2010/main" val="3081793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0B220-71F6-B151-73E7-F9094F392F34}"/>
              </a:ext>
            </a:extLst>
          </p:cNvPr>
          <p:cNvSpPr>
            <a:spLocks noGrp="1"/>
          </p:cNvSpPr>
          <p:nvPr>
            <p:ph type="title"/>
          </p:nvPr>
        </p:nvSpPr>
        <p:spPr>
          <a:xfrm>
            <a:off x="685801" y="609601"/>
            <a:ext cx="7823199" cy="1124488"/>
          </a:xfrm>
        </p:spPr>
        <p:txBody>
          <a:bodyPr/>
          <a:lstStyle/>
          <a:p>
            <a:r>
              <a:rPr lang="es-ES" dirty="0"/>
              <a:t>¿De Que trata la ideología “</a:t>
            </a:r>
            <a:r>
              <a:rPr lang="es-ES" dirty="0" err="1"/>
              <a:t>woke</a:t>
            </a:r>
            <a:r>
              <a:rPr lang="es-ES" dirty="0"/>
              <a:t>”?</a:t>
            </a:r>
            <a:endParaRPr lang="en-US" dirty="0"/>
          </a:p>
        </p:txBody>
      </p:sp>
      <p:sp>
        <p:nvSpPr>
          <p:cNvPr id="3" name="Content Placeholder 2">
            <a:extLst>
              <a:ext uri="{FF2B5EF4-FFF2-40B4-BE49-F238E27FC236}">
                <a16:creationId xmlns:a16="http://schemas.microsoft.com/office/drawing/2014/main" id="{52B9A3AB-58FF-F446-E4D2-808F34FDC35A}"/>
              </a:ext>
            </a:extLst>
          </p:cNvPr>
          <p:cNvSpPr>
            <a:spLocks noGrp="1"/>
          </p:cNvSpPr>
          <p:nvPr>
            <p:ph idx="1"/>
          </p:nvPr>
        </p:nvSpPr>
        <p:spPr>
          <a:xfrm>
            <a:off x="886884" y="2120901"/>
            <a:ext cx="10131425" cy="3649133"/>
          </a:xfrm>
        </p:spPr>
        <p:txBody>
          <a:bodyPr>
            <a:normAutofit/>
          </a:bodyPr>
          <a:lstStyle/>
          <a:p>
            <a:r>
              <a:rPr lang="es-ES" sz="2800" dirty="0"/>
              <a:t>¿Qué significa el término “</a:t>
            </a:r>
            <a:r>
              <a:rPr lang="es-ES" sz="2800" dirty="0" err="1"/>
              <a:t>Woke</a:t>
            </a:r>
            <a:r>
              <a:rPr lang="es-ES" sz="2800" dirty="0"/>
              <a:t>? – Una traducción al español de esta ideología sería: “DESPERTAR CULTURAL”</a:t>
            </a:r>
          </a:p>
          <a:p>
            <a:pPr marL="0" indent="0">
              <a:buNone/>
            </a:pPr>
            <a:endParaRPr lang="es-ES" sz="2800" dirty="0"/>
          </a:p>
          <a:p>
            <a:r>
              <a:rPr lang="es-ES" sz="2800" dirty="0"/>
              <a:t>Sus propios adeptos lo definen como “gente que ha despertado a las ideas progresistas y que están alertas ante las injusticias”.</a:t>
            </a:r>
            <a:endParaRPr lang="en-US" sz="2800" dirty="0"/>
          </a:p>
        </p:txBody>
      </p:sp>
    </p:spTree>
    <p:extLst>
      <p:ext uri="{BB962C8B-B14F-4D97-AF65-F5344CB8AC3E}">
        <p14:creationId xmlns:p14="http://schemas.microsoft.com/office/powerpoint/2010/main" val="2216030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66199-D71B-A505-2414-C7D33226CCCA}"/>
              </a:ext>
            </a:extLst>
          </p:cNvPr>
          <p:cNvSpPr>
            <a:spLocks noGrp="1"/>
          </p:cNvSpPr>
          <p:nvPr>
            <p:ph type="title"/>
          </p:nvPr>
        </p:nvSpPr>
        <p:spPr>
          <a:xfrm>
            <a:off x="685801" y="609600"/>
            <a:ext cx="10131425" cy="872067"/>
          </a:xfrm>
        </p:spPr>
        <p:txBody>
          <a:bodyPr>
            <a:normAutofit/>
          </a:bodyPr>
          <a:lstStyle/>
          <a:p>
            <a:r>
              <a:rPr lang="es-ES" sz="2800" dirty="0"/>
              <a:t>¿De qué trata la ideología “</a:t>
            </a:r>
            <a:r>
              <a:rPr lang="es-ES" sz="2800" dirty="0" err="1"/>
              <a:t>Woke</a:t>
            </a:r>
            <a:r>
              <a:rPr lang="es-ES" sz="2800" dirty="0"/>
              <a:t>”?</a:t>
            </a:r>
            <a:endParaRPr lang="en-US" sz="2800" dirty="0"/>
          </a:p>
        </p:txBody>
      </p:sp>
      <p:sp>
        <p:nvSpPr>
          <p:cNvPr id="3" name="Content Placeholder 2">
            <a:extLst>
              <a:ext uri="{FF2B5EF4-FFF2-40B4-BE49-F238E27FC236}">
                <a16:creationId xmlns:a16="http://schemas.microsoft.com/office/drawing/2014/main" id="{7172E4B4-5E1F-5B81-6AC4-8F3A1F31E425}"/>
              </a:ext>
            </a:extLst>
          </p:cNvPr>
          <p:cNvSpPr>
            <a:spLocks noGrp="1"/>
          </p:cNvSpPr>
          <p:nvPr>
            <p:ph idx="1"/>
          </p:nvPr>
        </p:nvSpPr>
        <p:spPr>
          <a:xfrm>
            <a:off x="306917" y="1587501"/>
            <a:ext cx="11451166" cy="4773082"/>
          </a:xfrm>
        </p:spPr>
        <p:txBody>
          <a:bodyPr>
            <a:normAutofit/>
          </a:bodyPr>
          <a:lstStyle/>
          <a:p>
            <a:pPr marL="0" indent="0">
              <a:buNone/>
            </a:pPr>
            <a:r>
              <a:rPr lang="es-ES" sz="3600" b="1" dirty="0"/>
              <a:t>TERCERO: Di lo que ves, se valiente</a:t>
            </a:r>
            <a:endParaRPr lang="es-ES" sz="2800" b="1" dirty="0"/>
          </a:p>
          <a:p>
            <a:pPr>
              <a:buFont typeface="Arial" panose="020B0604020202020204" pitchFamily="34" charset="0"/>
              <a:buChar char="•"/>
            </a:pPr>
            <a:endParaRPr lang="es-ES" sz="3600" dirty="0"/>
          </a:p>
          <a:p>
            <a:pPr>
              <a:buFont typeface="Arial" panose="020B0604020202020204" pitchFamily="34" charset="0"/>
              <a:buChar char="•"/>
            </a:pPr>
            <a:r>
              <a:rPr lang="es-ES" sz="2800" dirty="0"/>
              <a:t>Es necesario la presencia de valientes que se atrevan a romper el consenso de mentiras que han hilvanado estos activistas mentirosos por años, sobre el cual se asienta su ideología. </a:t>
            </a:r>
          </a:p>
          <a:p>
            <a:pPr>
              <a:buFont typeface="Arial" panose="020B0604020202020204" pitchFamily="34" charset="0"/>
              <a:buChar char="•"/>
            </a:pPr>
            <a:endParaRPr lang="es-ES" sz="2800" dirty="0"/>
          </a:p>
          <a:p>
            <a:pPr>
              <a:buFont typeface="Arial" panose="020B0604020202020204" pitchFamily="34" charset="0"/>
              <a:buChar char="•"/>
            </a:pPr>
            <a:r>
              <a:rPr lang="es-ES" sz="2800" dirty="0"/>
              <a:t>Es necesario no solo el rechazar la mentira, sino también el atreverse a mirar sin </a:t>
            </a:r>
            <a:r>
              <a:rPr lang="es-ES" sz="2800" dirty="0" err="1"/>
              <a:t>gringolas</a:t>
            </a:r>
            <a:r>
              <a:rPr lang="es-ES" sz="2800" dirty="0"/>
              <a:t>, ni filtros. Declarar la verdad, tal y como es.</a:t>
            </a:r>
          </a:p>
        </p:txBody>
      </p:sp>
    </p:spTree>
    <p:extLst>
      <p:ext uri="{BB962C8B-B14F-4D97-AF65-F5344CB8AC3E}">
        <p14:creationId xmlns:p14="http://schemas.microsoft.com/office/powerpoint/2010/main" val="1422726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09DD7-6BBA-237B-B447-0C717F7E6D70}"/>
              </a:ext>
            </a:extLst>
          </p:cNvPr>
          <p:cNvSpPr>
            <a:spLocks noGrp="1"/>
          </p:cNvSpPr>
          <p:nvPr>
            <p:ph type="title"/>
          </p:nvPr>
        </p:nvSpPr>
        <p:spPr>
          <a:xfrm>
            <a:off x="685801" y="609601"/>
            <a:ext cx="10131425" cy="819150"/>
          </a:xfrm>
        </p:spPr>
        <p:txBody>
          <a:bodyPr>
            <a:normAutofit/>
          </a:bodyPr>
          <a:lstStyle/>
          <a:p>
            <a:r>
              <a:rPr lang="es-ES" sz="3200" dirty="0"/>
              <a:t>Cristianismo vs cultura “</a:t>
            </a:r>
            <a:r>
              <a:rPr lang="es-ES" sz="3200" dirty="0" err="1"/>
              <a:t>woke</a:t>
            </a:r>
            <a:r>
              <a:rPr lang="es-ES" sz="3200" dirty="0"/>
              <a:t>”</a:t>
            </a:r>
            <a:endParaRPr lang="en-US" sz="3200" dirty="0"/>
          </a:p>
        </p:txBody>
      </p:sp>
      <p:sp>
        <p:nvSpPr>
          <p:cNvPr id="3" name="Content Placeholder 2">
            <a:extLst>
              <a:ext uri="{FF2B5EF4-FFF2-40B4-BE49-F238E27FC236}">
                <a16:creationId xmlns:a16="http://schemas.microsoft.com/office/drawing/2014/main" id="{C4E4500C-0A59-1E43-6E4E-EC7E64F6BA17}"/>
              </a:ext>
            </a:extLst>
          </p:cNvPr>
          <p:cNvSpPr>
            <a:spLocks noGrp="1"/>
          </p:cNvSpPr>
          <p:nvPr>
            <p:ph idx="1"/>
          </p:nvPr>
        </p:nvSpPr>
        <p:spPr>
          <a:xfrm>
            <a:off x="328083" y="1545167"/>
            <a:ext cx="11578167" cy="4889500"/>
          </a:xfrm>
        </p:spPr>
        <p:txBody>
          <a:bodyPr>
            <a:normAutofit fontScale="92500"/>
          </a:bodyPr>
          <a:lstStyle/>
          <a:p>
            <a:pPr marL="0" indent="0" algn="ctr">
              <a:buNone/>
            </a:pPr>
            <a:r>
              <a:rPr lang="es-ES" sz="7200" dirty="0"/>
              <a:t>¿Por qué los valores de la tradición </a:t>
            </a:r>
            <a:r>
              <a:rPr lang="es-ES" sz="7200" dirty="0" err="1"/>
              <a:t>judeo-cristiana</a:t>
            </a:r>
            <a:r>
              <a:rPr lang="es-ES" sz="7200" dirty="0"/>
              <a:t> siguen siendo relevantes ante estos desvaríos post modernos?</a:t>
            </a:r>
            <a:endParaRPr lang="en-US" sz="7200" dirty="0"/>
          </a:p>
        </p:txBody>
      </p:sp>
    </p:spTree>
    <p:extLst>
      <p:ext uri="{BB962C8B-B14F-4D97-AF65-F5344CB8AC3E}">
        <p14:creationId xmlns:p14="http://schemas.microsoft.com/office/powerpoint/2010/main" val="129588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F00E6-03B2-4096-57D7-431649BFE4FB}"/>
              </a:ext>
            </a:extLst>
          </p:cNvPr>
          <p:cNvSpPr>
            <a:spLocks noGrp="1"/>
          </p:cNvSpPr>
          <p:nvPr>
            <p:ph type="title"/>
          </p:nvPr>
        </p:nvSpPr>
        <p:spPr>
          <a:xfrm>
            <a:off x="685801" y="609600"/>
            <a:ext cx="10131425" cy="702733"/>
          </a:xfrm>
        </p:spPr>
        <p:txBody>
          <a:bodyPr>
            <a:normAutofit/>
          </a:bodyPr>
          <a:lstStyle/>
          <a:p>
            <a:r>
              <a:rPr lang="es-ES" sz="2800" dirty="0"/>
              <a:t>Cristianismo vs cultura “</a:t>
            </a:r>
            <a:r>
              <a:rPr lang="es-ES" sz="2800" dirty="0" err="1"/>
              <a:t>woke</a:t>
            </a:r>
            <a:r>
              <a:rPr lang="es-ES" sz="2800" dirty="0"/>
              <a:t>”</a:t>
            </a:r>
            <a:endParaRPr lang="en-US" sz="2800" dirty="0"/>
          </a:p>
        </p:txBody>
      </p:sp>
      <p:sp>
        <p:nvSpPr>
          <p:cNvPr id="3" name="Content Placeholder 2">
            <a:extLst>
              <a:ext uri="{FF2B5EF4-FFF2-40B4-BE49-F238E27FC236}">
                <a16:creationId xmlns:a16="http://schemas.microsoft.com/office/drawing/2014/main" id="{E959785C-EAAD-37EA-C429-8C6426D20992}"/>
              </a:ext>
            </a:extLst>
          </p:cNvPr>
          <p:cNvSpPr>
            <a:spLocks noGrp="1"/>
          </p:cNvSpPr>
          <p:nvPr>
            <p:ph idx="1"/>
          </p:nvPr>
        </p:nvSpPr>
        <p:spPr>
          <a:xfrm>
            <a:off x="455083" y="1428751"/>
            <a:ext cx="11197167" cy="5101166"/>
          </a:xfrm>
        </p:spPr>
        <p:txBody>
          <a:bodyPr>
            <a:normAutofit/>
          </a:bodyPr>
          <a:lstStyle/>
          <a:p>
            <a:r>
              <a:rPr lang="es-ES" sz="2800" dirty="0"/>
              <a:t>El cristianismo sigue siendo un freno a los intentos de los ideólogos de que la gente olvide su memoria histórica, social, cultural y espiritual.</a:t>
            </a:r>
          </a:p>
          <a:p>
            <a:endParaRPr lang="es-ES" sz="2800" dirty="0"/>
          </a:p>
          <a:p>
            <a:r>
              <a:rPr lang="es-ES" sz="2800" dirty="0"/>
              <a:t>El cristianismo es una cultura y forma de concebir la sociedad en la que el hombre no se reinventa a sí mismo, sino que se descubre a sí mismo como imagen y semejanza de un Dios bueno, sabio y justo. El cristianismo abre la mente a la pasión por la verdad.</a:t>
            </a:r>
            <a:endParaRPr lang="en-US" sz="2800" dirty="0"/>
          </a:p>
        </p:txBody>
      </p:sp>
    </p:spTree>
    <p:extLst>
      <p:ext uri="{BB962C8B-B14F-4D97-AF65-F5344CB8AC3E}">
        <p14:creationId xmlns:p14="http://schemas.microsoft.com/office/powerpoint/2010/main" val="864562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7680C-A57A-3802-09ED-CF049355E189}"/>
              </a:ext>
            </a:extLst>
          </p:cNvPr>
          <p:cNvSpPr>
            <a:spLocks noGrp="1"/>
          </p:cNvSpPr>
          <p:nvPr>
            <p:ph type="title"/>
          </p:nvPr>
        </p:nvSpPr>
        <p:spPr>
          <a:xfrm>
            <a:off x="685801" y="609601"/>
            <a:ext cx="10131425" cy="755650"/>
          </a:xfrm>
        </p:spPr>
        <p:txBody>
          <a:bodyPr>
            <a:normAutofit/>
          </a:bodyPr>
          <a:lstStyle/>
          <a:p>
            <a:r>
              <a:rPr lang="es-ES" sz="2800" dirty="0"/>
              <a:t>Cristianismo vs. Ideología “</a:t>
            </a:r>
            <a:r>
              <a:rPr lang="es-ES" sz="2800" dirty="0" err="1"/>
              <a:t>woke</a:t>
            </a:r>
            <a:r>
              <a:rPr lang="es-ES" sz="2800" dirty="0"/>
              <a:t>”</a:t>
            </a:r>
            <a:endParaRPr lang="en-US" sz="2800" dirty="0"/>
          </a:p>
        </p:txBody>
      </p:sp>
      <p:sp>
        <p:nvSpPr>
          <p:cNvPr id="3" name="Content Placeholder 2">
            <a:extLst>
              <a:ext uri="{FF2B5EF4-FFF2-40B4-BE49-F238E27FC236}">
                <a16:creationId xmlns:a16="http://schemas.microsoft.com/office/drawing/2014/main" id="{47552B1A-21D7-B97E-F2CE-13DB191C8CA9}"/>
              </a:ext>
            </a:extLst>
          </p:cNvPr>
          <p:cNvSpPr>
            <a:spLocks noGrp="1"/>
          </p:cNvSpPr>
          <p:nvPr>
            <p:ph idx="1"/>
          </p:nvPr>
        </p:nvSpPr>
        <p:spPr>
          <a:xfrm>
            <a:off x="285750" y="1714500"/>
            <a:ext cx="11482917" cy="4836583"/>
          </a:xfrm>
        </p:spPr>
        <p:txBody>
          <a:bodyPr>
            <a:normAutofit/>
          </a:bodyPr>
          <a:lstStyle/>
          <a:p>
            <a:r>
              <a:rPr lang="es-ES" sz="2800" dirty="0"/>
              <a:t>El cristianismo no ofrece una perspectiva ideológica cerrada ( donde la ideología es todo y explica todo y no admite cambios, ni corrección), puramente terrenal, sino una perspectiva abierta a las aspiraciones más profundas del corazón, a la trascendencia, a la eternidad.</a:t>
            </a:r>
          </a:p>
          <a:p>
            <a:endParaRPr lang="es-ES" sz="2800" dirty="0"/>
          </a:p>
          <a:p>
            <a:r>
              <a:rPr lang="es-ES" sz="2800" dirty="0"/>
              <a:t>El cristianismo es una cultura en la que cada persona es reconocida y respetada como persona creada a la imagen y semejanza de Dios.</a:t>
            </a:r>
            <a:endParaRPr lang="en-US" sz="2800" dirty="0"/>
          </a:p>
        </p:txBody>
      </p:sp>
    </p:spTree>
    <p:extLst>
      <p:ext uri="{BB962C8B-B14F-4D97-AF65-F5344CB8AC3E}">
        <p14:creationId xmlns:p14="http://schemas.microsoft.com/office/powerpoint/2010/main" val="8781113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278BE-B628-4DA0-66D6-C0E699CF0A6D}"/>
              </a:ext>
            </a:extLst>
          </p:cNvPr>
          <p:cNvSpPr>
            <a:spLocks noGrp="1"/>
          </p:cNvSpPr>
          <p:nvPr>
            <p:ph type="title"/>
          </p:nvPr>
        </p:nvSpPr>
        <p:spPr>
          <a:xfrm>
            <a:off x="685801" y="609600"/>
            <a:ext cx="10131425" cy="734483"/>
          </a:xfrm>
        </p:spPr>
        <p:txBody>
          <a:bodyPr>
            <a:normAutofit/>
          </a:bodyPr>
          <a:lstStyle/>
          <a:p>
            <a:r>
              <a:rPr lang="es-ES" sz="2800" dirty="0"/>
              <a:t>Cristianismo vs </a:t>
            </a:r>
            <a:r>
              <a:rPr lang="es-ES" sz="2800" dirty="0" err="1"/>
              <a:t>ideologia</a:t>
            </a:r>
            <a:r>
              <a:rPr lang="es-ES" sz="2800" dirty="0"/>
              <a:t> “</a:t>
            </a:r>
            <a:r>
              <a:rPr lang="es-ES" sz="2800" dirty="0" err="1"/>
              <a:t>woke</a:t>
            </a:r>
            <a:r>
              <a:rPr lang="es-ES" sz="2800" dirty="0"/>
              <a:t>”</a:t>
            </a:r>
            <a:endParaRPr lang="en-US" sz="2800" dirty="0"/>
          </a:p>
        </p:txBody>
      </p:sp>
      <p:sp>
        <p:nvSpPr>
          <p:cNvPr id="3" name="Content Placeholder 2">
            <a:extLst>
              <a:ext uri="{FF2B5EF4-FFF2-40B4-BE49-F238E27FC236}">
                <a16:creationId xmlns:a16="http://schemas.microsoft.com/office/drawing/2014/main" id="{0273BA25-DD8B-E8E7-8443-29F7DB42EBE9}"/>
              </a:ext>
            </a:extLst>
          </p:cNvPr>
          <p:cNvSpPr>
            <a:spLocks noGrp="1"/>
          </p:cNvSpPr>
          <p:nvPr>
            <p:ph idx="1"/>
          </p:nvPr>
        </p:nvSpPr>
        <p:spPr>
          <a:xfrm>
            <a:off x="412750" y="1513417"/>
            <a:ext cx="11080749" cy="4826000"/>
          </a:xfrm>
        </p:spPr>
        <p:txBody>
          <a:bodyPr>
            <a:normAutofit/>
          </a:bodyPr>
          <a:lstStyle/>
          <a:p>
            <a:r>
              <a:rPr lang="es-ES" sz="2800" dirty="0"/>
              <a:t>Es dentro de una comisión cristiana que se encuentra valores como la solidaridad, la subsidiarías, la justa concepción de la justicia. El cristianismo alimenta la esperanza de cada uno, el optimismo y¡y el respeto frente a la vida, a cada vida. </a:t>
            </a:r>
            <a:r>
              <a:rPr lang="es-ES" sz="2800" b="1" dirty="0"/>
              <a:t>Sitúa en el corazón de la sociedad el proyecto primordial de Dios para el hombre, revelado en el Génesis, a saber, el matrimonio y la familia.</a:t>
            </a:r>
            <a:r>
              <a:rPr lang="es-ES" sz="2800" dirty="0"/>
              <a:t> Reconoce la igual dignidad del hombre y la mujer. Crea relaciones de desinterés, de entrega, de caridad que es el antídoto urgente para la obsesión utilitaria.</a:t>
            </a:r>
            <a:endParaRPr lang="en-US" sz="2800" dirty="0"/>
          </a:p>
        </p:txBody>
      </p:sp>
    </p:spTree>
    <p:extLst>
      <p:ext uri="{BB962C8B-B14F-4D97-AF65-F5344CB8AC3E}">
        <p14:creationId xmlns:p14="http://schemas.microsoft.com/office/powerpoint/2010/main" val="33704712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8953B-60C1-6CA1-539B-A2530D85D163}"/>
              </a:ext>
            </a:extLst>
          </p:cNvPr>
          <p:cNvSpPr>
            <a:spLocks noGrp="1"/>
          </p:cNvSpPr>
          <p:nvPr>
            <p:ph type="title"/>
          </p:nvPr>
        </p:nvSpPr>
        <p:spPr>
          <a:xfrm>
            <a:off x="685801" y="609601"/>
            <a:ext cx="10131425" cy="723900"/>
          </a:xfrm>
        </p:spPr>
        <p:txBody>
          <a:bodyPr>
            <a:normAutofit/>
          </a:bodyPr>
          <a:lstStyle/>
          <a:p>
            <a:r>
              <a:rPr lang="es-ES" sz="2800" dirty="0"/>
              <a:t>Cristianismo vs. </a:t>
            </a:r>
            <a:r>
              <a:rPr lang="es-ES" sz="2800" dirty="0" err="1"/>
              <a:t>Ideologia</a:t>
            </a:r>
            <a:r>
              <a:rPr lang="es-ES" sz="2800" dirty="0"/>
              <a:t> “</a:t>
            </a:r>
            <a:r>
              <a:rPr lang="es-ES" sz="2800" dirty="0" err="1"/>
              <a:t>woke</a:t>
            </a:r>
            <a:r>
              <a:rPr lang="es-ES" sz="2800" dirty="0"/>
              <a:t>”</a:t>
            </a:r>
            <a:endParaRPr lang="en-US" sz="2800" dirty="0"/>
          </a:p>
        </p:txBody>
      </p:sp>
      <p:sp>
        <p:nvSpPr>
          <p:cNvPr id="3" name="Content Placeholder 2">
            <a:extLst>
              <a:ext uri="{FF2B5EF4-FFF2-40B4-BE49-F238E27FC236}">
                <a16:creationId xmlns:a16="http://schemas.microsoft.com/office/drawing/2014/main" id="{0459B307-BCAA-8B10-C2D5-264F3F2BC745}"/>
              </a:ext>
            </a:extLst>
          </p:cNvPr>
          <p:cNvSpPr>
            <a:spLocks noGrp="1"/>
          </p:cNvSpPr>
          <p:nvPr>
            <p:ph idx="1"/>
          </p:nvPr>
        </p:nvSpPr>
        <p:spPr/>
        <p:txBody>
          <a:bodyPr>
            <a:normAutofit/>
          </a:bodyPr>
          <a:lstStyle/>
          <a:p>
            <a:r>
              <a:rPr lang="es-ES" sz="2800" dirty="0"/>
              <a:t>La idea de que la verdadera felicidad se en entra en liberarse de todos los compromisos vinculantes con Dios, el matrimonio y la familia, y en el progreso de la comodidad material, es falsa y es un camino que lleva al sufrimiento.</a:t>
            </a:r>
          </a:p>
          <a:p>
            <a:endParaRPr lang="es-ES" sz="2800" dirty="0"/>
          </a:p>
          <a:p>
            <a:r>
              <a:rPr lang="es-ES" sz="2800" dirty="0"/>
              <a:t>Ser cristiano hoy es indicar la fuente de donde proviene la vida, </a:t>
            </a:r>
            <a:r>
              <a:rPr lang="es-ES" sz="2800" b="1" dirty="0"/>
              <a:t>Cristo</a:t>
            </a:r>
            <a:r>
              <a:rPr lang="es-ES" sz="2800" dirty="0"/>
              <a:t>, y vivir uno mismo </a:t>
            </a:r>
            <a:r>
              <a:rPr lang="es-ES" sz="2800"/>
              <a:t>de ella (Juan 14:6)</a:t>
            </a:r>
            <a:endParaRPr lang="en-US" sz="2800" dirty="0"/>
          </a:p>
        </p:txBody>
      </p:sp>
    </p:spTree>
    <p:extLst>
      <p:ext uri="{BB962C8B-B14F-4D97-AF65-F5344CB8AC3E}">
        <p14:creationId xmlns:p14="http://schemas.microsoft.com/office/powerpoint/2010/main" val="4006785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F5669-E7C1-70B1-146E-3D97812AD8C8}"/>
              </a:ext>
            </a:extLst>
          </p:cNvPr>
          <p:cNvSpPr>
            <a:spLocks noGrp="1"/>
          </p:cNvSpPr>
          <p:nvPr>
            <p:ph type="title"/>
          </p:nvPr>
        </p:nvSpPr>
        <p:spPr>
          <a:xfrm>
            <a:off x="685802" y="609601"/>
            <a:ext cx="7770282" cy="946149"/>
          </a:xfrm>
        </p:spPr>
        <p:txBody>
          <a:bodyPr>
            <a:normAutofit fontScale="90000"/>
          </a:bodyPr>
          <a:lstStyle/>
          <a:p>
            <a:r>
              <a:rPr lang="es-ES" dirty="0"/>
              <a:t>¿De Que trata la ideología “</a:t>
            </a:r>
            <a:r>
              <a:rPr lang="es-ES" dirty="0" err="1"/>
              <a:t>woke</a:t>
            </a:r>
            <a:r>
              <a:rPr lang="es-ES" dirty="0"/>
              <a:t>”?</a:t>
            </a:r>
            <a:br>
              <a:rPr lang="en-US" dirty="0"/>
            </a:br>
            <a:endParaRPr lang="en-US" dirty="0"/>
          </a:p>
        </p:txBody>
      </p:sp>
      <p:sp>
        <p:nvSpPr>
          <p:cNvPr id="3" name="Content Placeholder 2">
            <a:extLst>
              <a:ext uri="{FF2B5EF4-FFF2-40B4-BE49-F238E27FC236}">
                <a16:creationId xmlns:a16="http://schemas.microsoft.com/office/drawing/2014/main" id="{0337BA83-5547-AA13-3A61-DD02DFD7BEC1}"/>
              </a:ext>
            </a:extLst>
          </p:cNvPr>
          <p:cNvSpPr>
            <a:spLocks noGrp="1"/>
          </p:cNvSpPr>
          <p:nvPr>
            <p:ph idx="1"/>
          </p:nvPr>
        </p:nvSpPr>
        <p:spPr>
          <a:xfrm>
            <a:off x="685801" y="1555751"/>
            <a:ext cx="10670116" cy="4773082"/>
          </a:xfrm>
        </p:spPr>
        <p:txBody>
          <a:bodyPr>
            <a:normAutofit lnSpcReduction="10000"/>
          </a:bodyPr>
          <a:lstStyle/>
          <a:p>
            <a:r>
              <a:rPr lang="es-ES" sz="2800" dirty="0"/>
              <a:t>¿Por que hablar y desenmascarar estas ideologías? La idea, el propósito y la esperanza nuestra es que la gente promedio pueda identificar estas ideologías tan pronto se exponga a ellas. Solo así se pueden llegar a enseñarlas en una forma sistemática.</a:t>
            </a:r>
          </a:p>
          <a:p>
            <a:endParaRPr lang="es-ES" sz="2800" dirty="0"/>
          </a:p>
          <a:p>
            <a:r>
              <a:rPr lang="es-ES" sz="2800" dirty="0"/>
              <a:t>Estamos poniendo la carreta frente a los bueyes y nuestra gente no aprende. Llevamos tiempo hablando de diversas ideologías, dando conferencias y más conferencias, y la gente buena aplaude y dice amén, pero la mayoría de los creyentes todavía no pueden articular una defensa de una cosmovisión. Solo un claro entendimiento del problema va a producir una lucha efectiva e inteligente.</a:t>
            </a:r>
            <a:endParaRPr lang="en-US" sz="2800" dirty="0"/>
          </a:p>
        </p:txBody>
      </p:sp>
    </p:spTree>
    <p:extLst>
      <p:ext uri="{BB962C8B-B14F-4D97-AF65-F5344CB8AC3E}">
        <p14:creationId xmlns:p14="http://schemas.microsoft.com/office/powerpoint/2010/main" val="1922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7748E-AD89-C202-DFCE-5E0EDBE342EB}"/>
              </a:ext>
            </a:extLst>
          </p:cNvPr>
          <p:cNvSpPr>
            <a:spLocks noGrp="1"/>
          </p:cNvSpPr>
          <p:nvPr>
            <p:ph type="title"/>
          </p:nvPr>
        </p:nvSpPr>
        <p:spPr>
          <a:xfrm>
            <a:off x="685802" y="609600"/>
            <a:ext cx="7114116" cy="1147233"/>
          </a:xfrm>
        </p:spPr>
        <p:txBody>
          <a:bodyPr>
            <a:normAutofit/>
          </a:bodyPr>
          <a:lstStyle/>
          <a:p>
            <a:r>
              <a:rPr lang="es-ES" sz="3200" dirty="0"/>
              <a:t>¿De Que trata la ideología “</a:t>
            </a:r>
            <a:r>
              <a:rPr lang="es-ES" sz="3200" dirty="0" err="1"/>
              <a:t>woke</a:t>
            </a:r>
            <a:r>
              <a:rPr lang="es-ES" sz="3200" dirty="0"/>
              <a:t>”?</a:t>
            </a:r>
            <a:br>
              <a:rPr lang="en-US" sz="3200" dirty="0"/>
            </a:br>
            <a:endParaRPr lang="en-US" sz="3200" dirty="0"/>
          </a:p>
        </p:txBody>
      </p:sp>
      <p:sp>
        <p:nvSpPr>
          <p:cNvPr id="3" name="Content Placeholder 2">
            <a:extLst>
              <a:ext uri="{FF2B5EF4-FFF2-40B4-BE49-F238E27FC236}">
                <a16:creationId xmlns:a16="http://schemas.microsoft.com/office/drawing/2014/main" id="{0E3CE997-1989-5519-6ED0-033EEC985308}"/>
              </a:ext>
            </a:extLst>
          </p:cNvPr>
          <p:cNvSpPr>
            <a:spLocks noGrp="1"/>
          </p:cNvSpPr>
          <p:nvPr>
            <p:ph idx="1"/>
          </p:nvPr>
        </p:nvSpPr>
        <p:spPr>
          <a:xfrm>
            <a:off x="685801" y="1502833"/>
            <a:ext cx="10820397" cy="4931834"/>
          </a:xfrm>
        </p:spPr>
        <p:txBody>
          <a:bodyPr>
            <a:normAutofit/>
          </a:bodyPr>
          <a:lstStyle/>
          <a:p>
            <a:r>
              <a:rPr lang="es-ES" sz="2800" dirty="0"/>
              <a:t>Esta ideología “</a:t>
            </a:r>
            <a:r>
              <a:rPr lang="es-ES" sz="2800" dirty="0" err="1"/>
              <a:t>Woke</a:t>
            </a:r>
            <a:r>
              <a:rPr lang="es-ES" sz="2800" dirty="0"/>
              <a:t>”, junto a otras filosofías (como el movimiento de Black </a:t>
            </a:r>
            <a:r>
              <a:rPr lang="es-ES" sz="2800" dirty="0" err="1"/>
              <a:t>Lives</a:t>
            </a:r>
            <a:r>
              <a:rPr lang="es-ES" sz="2800" dirty="0"/>
              <a:t> </a:t>
            </a:r>
            <a:r>
              <a:rPr lang="es-ES" sz="2800" dirty="0" err="1"/>
              <a:t>Matter</a:t>
            </a:r>
            <a:r>
              <a:rPr lang="es-ES" sz="2800" dirty="0"/>
              <a:t>, el de “Cancel </a:t>
            </a:r>
            <a:r>
              <a:rPr lang="es-ES" sz="2800" dirty="0" err="1"/>
              <a:t>Culture</a:t>
            </a:r>
            <a:r>
              <a:rPr lang="es-ES" sz="2800" dirty="0"/>
              <a:t>” y otros)  están interconectadas y presentadas de una forma, que el mero hecho de cuestionarlas, te pone en entredicho como ser humano. Te tratan de presentar como un fanático, un fundamentalista radical y rabioso o hasta un </a:t>
            </a:r>
            <a:r>
              <a:rPr lang="es-ES" sz="2800" dirty="0" err="1"/>
              <a:t>pariah</a:t>
            </a:r>
            <a:r>
              <a:rPr lang="es-ES" sz="2800" dirty="0"/>
              <a:t> dentro de un círculo social, de amigos, académicos y/o profesionales, etc.</a:t>
            </a:r>
            <a:endParaRPr lang="en-US" sz="2800" dirty="0"/>
          </a:p>
        </p:txBody>
      </p:sp>
    </p:spTree>
    <p:extLst>
      <p:ext uri="{BB962C8B-B14F-4D97-AF65-F5344CB8AC3E}">
        <p14:creationId xmlns:p14="http://schemas.microsoft.com/office/powerpoint/2010/main" val="3048805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E947F-A69F-0739-1CD4-2E2E2201F8CC}"/>
              </a:ext>
            </a:extLst>
          </p:cNvPr>
          <p:cNvSpPr>
            <a:spLocks noGrp="1"/>
          </p:cNvSpPr>
          <p:nvPr>
            <p:ph type="title"/>
          </p:nvPr>
        </p:nvSpPr>
        <p:spPr>
          <a:xfrm>
            <a:off x="685802" y="609600"/>
            <a:ext cx="7145866" cy="903817"/>
          </a:xfrm>
        </p:spPr>
        <p:txBody>
          <a:bodyPr>
            <a:normAutofit fontScale="90000"/>
          </a:bodyPr>
          <a:lstStyle/>
          <a:p>
            <a:r>
              <a:rPr lang="es-ES" sz="3200" dirty="0"/>
              <a:t>¿De Que trata la ideología “</a:t>
            </a:r>
            <a:r>
              <a:rPr lang="es-ES" sz="3200" dirty="0" err="1"/>
              <a:t>woke</a:t>
            </a:r>
            <a:r>
              <a:rPr lang="es-ES" sz="3200" dirty="0"/>
              <a:t>”?</a:t>
            </a:r>
            <a:br>
              <a:rPr lang="en-US" sz="3200" dirty="0"/>
            </a:br>
            <a:endParaRPr lang="en-US" sz="3200" dirty="0"/>
          </a:p>
        </p:txBody>
      </p:sp>
      <p:sp>
        <p:nvSpPr>
          <p:cNvPr id="3" name="Content Placeholder 2">
            <a:extLst>
              <a:ext uri="{FF2B5EF4-FFF2-40B4-BE49-F238E27FC236}">
                <a16:creationId xmlns:a16="http://schemas.microsoft.com/office/drawing/2014/main" id="{302A36EB-3862-A9B1-C16B-BAC934701891}"/>
              </a:ext>
            </a:extLst>
          </p:cNvPr>
          <p:cNvSpPr>
            <a:spLocks noGrp="1"/>
          </p:cNvSpPr>
          <p:nvPr>
            <p:ph idx="1"/>
          </p:nvPr>
        </p:nvSpPr>
        <p:spPr>
          <a:xfrm>
            <a:off x="569384" y="1513417"/>
            <a:ext cx="10131425" cy="4734983"/>
          </a:xfrm>
        </p:spPr>
        <p:txBody>
          <a:bodyPr>
            <a:normAutofit lnSpcReduction="10000"/>
          </a:bodyPr>
          <a:lstStyle/>
          <a:p>
            <a:r>
              <a:rPr lang="es-ES" sz="2800" dirty="0"/>
              <a:t>La meta de todos los activistas “</a:t>
            </a:r>
            <a:r>
              <a:rPr lang="es-ES" sz="2800" dirty="0" err="1"/>
              <a:t>Woke</a:t>
            </a:r>
            <a:r>
              <a:rPr lang="es-ES" sz="2800" dirty="0"/>
              <a:t>” es la de alcanzar el poder para cambiar a la sociedad. </a:t>
            </a:r>
          </a:p>
          <a:p>
            <a:endParaRPr lang="es-ES" sz="2800" dirty="0"/>
          </a:p>
          <a:p>
            <a:r>
              <a:rPr lang="es-ES" sz="2800" dirty="0"/>
              <a:t>Sus metas no son las de dialogar o debatir los “méritos” de sus propuestas. No tienen que probar que sus ideas son buenas y convencer a la gente de que las acepte. El “</a:t>
            </a:r>
            <a:r>
              <a:rPr lang="es-ES" sz="2800" dirty="0" err="1"/>
              <a:t>woke</a:t>
            </a:r>
            <a:r>
              <a:rPr lang="es-ES" sz="2800" dirty="0"/>
              <a:t>” se enfoca en obtener el poder para implementar sus ideas a cómo de lugar.</a:t>
            </a:r>
          </a:p>
          <a:p>
            <a:endParaRPr lang="es-ES" sz="2800" dirty="0"/>
          </a:p>
          <a:p>
            <a:r>
              <a:rPr lang="es-ES" sz="2800" dirty="0"/>
              <a:t>Por eso es importante el NO colocar a activistas “</a:t>
            </a:r>
            <a:r>
              <a:rPr lang="es-ES" sz="2800" dirty="0" err="1"/>
              <a:t>Woke</a:t>
            </a:r>
            <a:r>
              <a:rPr lang="es-ES" sz="2800" dirty="0"/>
              <a:t>” en la política. Las Elecciones Generales del 2024 son críticas.</a:t>
            </a:r>
            <a:endParaRPr lang="en-US" sz="2800" dirty="0"/>
          </a:p>
        </p:txBody>
      </p:sp>
    </p:spTree>
    <p:extLst>
      <p:ext uri="{BB962C8B-B14F-4D97-AF65-F5344CB8AC3E}">
        <p14:creationId xmlns:p14="http://schemas.microsoft.com/office/powerpoint/2010/main" val="203112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87AE8-C8AE-8ECF-E964-BA22CBF6466D}"/>
              </a:ext>
            </a:extLst>
          </p:cNvPr>
          <p:cNvSpPr>
            <a:spLocks noGrp="1"/>
          </p:cNvSpPr>
          <p:nvPr>
            <p:ph type="title"/>
          </p:nvPr>
        </p:nvSpPr>
        <p:spPr>
          <a:xfrm>
            <a:off x="685801" y="609601"/>
            <a:ext cx="7061199" cy="787400"/>
          </a:xfrm>
        </p:spPr>
        <p:txBody>
          <a:bodyPr>
            <a:noAutofit/>
          </a:bodyPr>
          <a:lstStyle/>
          <a:p>
            <a:r>
              <a:rPr lang="es-ES" sz="2800" dirty="0"/>
              <a:t>¿De Que trata la ideología “</a:t>
            </a:r>
            <a:r>
              <a:rPr lang="es-ES" sz="2800" dirty="0" err="1"/>
              <a:t>woke</a:t>
            </a:r>
            <a:r>
              <a:rPr lang="es-ES" sz="2800" dirty="0"/>
              <a:t>”?</a:t>
            </a:r>
            <a:br>
              <a:rPr lang="en-US" sz="2800" dirty="0"/>
            </a:br>
            <a:endParaRPr lang="en-US" sz="2800" dirty="0"/>
          </a:p>
        </p:txBody>
      </p:sp>
      <p:sp>
        <p:nvSpPr>
          <p:cNvPr id="3" name="Content Placeholder 2">
            <a:extLst>
              <a:ext uri="{FF2B5EF4-FFF2-40B4-BE49-F238E27FC236}">
                <a16:creationId xmlns:a16="http://schemas.microsoft.com/office/drawing/2014/main" id="{F0C5DFE0-A09C-2BFF-7AE8-9F83118F44D6}"/>
              </a:ext>
            </a:extLst>
          </p:cNvPr>
          <p:cNvSpPr>
            <a:spLocks noGrp="1"/>
          </p:cNvSpPr>
          <p:nvPr>
            <p:ph idx="1"/>
          </p:nvPr>
        </p:nvSpPr>
        <p:spPr>
          <a:xfrm>
            <a:off x="685801" y="1397001"/>
            <a:ext cx="10820398" cy="4963582"/>
          </a:xfrm>
        </p:spPr>
        <p:txBody>
          <a:bodyPr>
            <a:normAutofit/>
          </a:bodyPr>
          <a:lstStyle/>
          <a:p>
            <a:r>
              <a:rPr lang="es-ES" sz="2800" dirty="0"/>
              <a:t>Los activistas “</a:t>
            </a:r>
            <a:r>
              <a:rPr lang="es-ES" sz="2800" dirty="0" err="1"/>
              <a:t>Woke</a:t>
            </a:r>
            <a:r>
              <a:rPr lang="es-ES" sz="2800" dirty="0"/>
              <a:t>” están posicionados en diferentes áreas de influencia en la sociedad, como la Academia, organizaciones profesionales, gremios periodísticos y medios de comunicación, entre otros.</a:t>
            </a:r>
          </a:p>
          <a:p>
            <a:endParaRPr lang="es-ES" sz="2800" dirty="0"/>
          </a:p>
          <a:p>
            <a:r>
              <a:rPr lang="es-ES" sz="2800" dirty="0"/>
              <a:t>Operan tratando de destruirle la reputación a todo aquel que se les oponga. Por eso es común verlos haciendo acusaciones y todo tipo de insinuación que puedan hacer ver mal a sus opositores. Es común verlos acusando de machismo, racismo, intolerancia y clasificando toda expresión contraria a ellos como “discurso de odio” o “</a:t>
            </a:r>
            <a:r>
              <a:rPr lang="es-ES" sz="2800" dirty="0" err="1"/>
              <a:t>discrimen</a:t>
            </a:r>
            <a:r>
              <a:rPr lang="es-ES" sz="2800" dirty="0"/>
              <a:t>”.</a:t>
            </a:r>
            <a:endParaRPr lang="en-US" sz="2800" dirty="0"/>
          </a:p>
        </p:txBody>
      </p:sp>
    </p:spTree>
    <p:extLst>
      <p:ext uri="{BB962C8B-B14F-4D97-AF65-F5344CB8AC3E}">
        <p14:creationId xmlns:p14="http://schemas.microsoft.com/office/powerpoint/2010/main" val="1455511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AF1FB-67FE-6B2D-7D81-E34057BC8A1A}"/>
              </a:ext>
            </a:extLst>
          </p:cNvPr>
          <p:cNvSpPr>
            <a:spLocks noGrp="1"/>
          </p:cNvSpPr>
          <p:nvPr>
            <p:ph type="title"/>
          </p:nvPr>
        </p:nvSpPr>
        <p:spPr/>
        <p:txBody>
          <a:bodyPr>
            <a:normAutofit/>
          </a:bodyPr>
          <a:lstStyle/>
          <a:p>
            <a:r>
              <a:rPr lang="es-ES" sz="3200" dirty="0"/>
              <a:t>¿De Que trata la ideología “</a:t>
            </a:r>
            <a:r>
              <a:rPr lang="es-ES" sz="3200" dirty="0" err="1"/>
              <a:t>woke</a:t>
            </a:r>
            <a:r>
              <a:rPr lang="es-ES" sz="3200" dirty="0"/>
              <a:t>”?</a:t>
            </a:r>
            <a:br>
              <a:rPr lang="en-US" sz="3200" dirty="0"/>
            </a:br>
            <a:endParaRPr lang="en-US" sz="3200" dirty="0"/>
          </a:p>
        </p:txBody>
      </p:sp>
      <p:sp>
        <p:nvSpPr>
          <p:cNvPr id="3" name="Content Placeholder 2">
            <a:extLst>
              <a:ext uri="{FF2B5EF4-FFF2-40B4-BE49-F238E27FC236}">
                <a16:creationId xmlns:a16="http://schemas.microsoft.com/office/drawing/2014/main" id="{12ECB2C0-B7B2-321B-552D-8B187E4E84AF}"/>
              </a:ext>
            </a:extLst>
          </p:cNvPr>
          <p:cNvSpPr>
            <a:spLocks noGrp="1"/>
          </p:cNvSpPr>
          <p:nvPr>
            <p:ph idx="1"/>
          </p:nvPr>
        </p:nvSpPr>
        <p:spPr>
          <a:xfrm>
            <a:off x="685801" y="1629833"/>
            <a:ext cx="10913532" cy="4618567"/>
          </a:xfrm>
        </p:spPr>
        <p:txBody>
          <a:bodyPr>
            <a:normAutofit/>
          </a:bodyPr>
          <a:lstStyle/>
          <a:p>
            <a:pPr marL="0" indent="0" algn="ctr">
              <a:buNone/>
            </a:pPr>
            <a:r>
              <a:rPr lang="es-ES" sz="7200" dirty="0"/>
              <a:t>8 Características </a:t>
            </a:r>
          </a:p>
          <a:p>
            <a:pPr marL="0" indent="0" algn="ctr">
              <a:buNone/>
            </a:pPr>
            <a:r>
              <a:rPr lang="es-ES" sz="7200" dirty="0"/>
              <a:t>de la Ideología </a:t>
            </a:r>
          </a:p>
          <a:p>
            <a:pPr marL="0" indent="0" algn="ctr">
              <a:buNone/>
            </a:pPr>
            <a:r>
              <a:rPr lang="es-ES" sz="7200" dirty="0"/>
              <a:t>WOKE</a:t>
            </a:r>
          </a:p>
          <a:p>
            <a:pPr marL="0" indent="0" algn="ctr">
              <a:buNone/>
            </a:pPr>
            <a:r>
              <a:rPr lang="es-ES" sz="4800" dirty="0"/>
              <a:t>Modus Operandi - ¿Cómo operan?</a:t>
            </a:r>
            <a:endParaRPr lang="en-US" sz="6000" dirty="0"/>
          </a:p>
        </p:txBody>
      </p:sp>
    </p:spTree>
    <p:extLst>
      <p:ext uri="{BB962C8B-B14F-4D97-AF65-F5344CB8AC3E}">
        <p14:creationId xmlns:p14="http://schemas.microsoft.com/office/powerpoint/2010/main" val="669858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4AD33-9219-B9C7-C993-6964FC951A83}"/>
              </a:ext>
            </a:extLst>
          </p:cNvPr>
          <p:cNvSpPr>
            <a:spLocks noGrp="1"/>
          </p:cNvSpPr>
          <p:nvPr>
            <p:ph type="title"/>
          </p:nvPr>
        </p:nvSpPr>
        <p:spPr>
          <a:xfrm>
            <a:off x="569386" y="546100"/>
            <a:ext cx="7092948" cy="956733"/>
          </a:xfrm>
        </p:spPr>
        <p:txBody>
          <a:bodyPr>
            <a:normAutofit fontScale="90000"/>
          </a:bodyPr>
          <a:lstStyle/>
          <a:p>
            <a:r>
              <a:rPr lang="es-ES" sz="3200" dirty="0"/>
              <a:t>¿De Que trata la ideología “</a:t>
            </a:r>
            <a:r>
              <a:rPr lang="es-ES" sz="3200" dirty="0" err="1"/>
              <a:t>woke</a:t>
            </a:r>
            <a:r>
              <a:rPr lang="es-ES" sz="3200" dirty="0"/>
              <a:t>”?</a:t>
            </a:r>
            <a:br>
              <a:rPr lang="en-US" sz="3200" dirty="0"/>
            </a:br>
            <a:endParaRPr lang="en-US" sz="3200" dirty="0"/>
          </a:p>
        </p:txBody>
      </p:sp>
      <p:sp>
        <p:nvSpPr>
          <p:cNvPr id="3" name="Content Placeholder 2">
            <a:extLst>
              <a:ext uri="{FF2B5EF4-FFF2-40B4-BE49-F238E27FC236}">
                <a16:creationId xmlns:a16="http://schemas.microsoft.com/office/drawing/2014/main" id="{BEF77A13-9F3E-AD82-0A86-2998D06A0FC2}"/>
              </a:ext>
            </a:extLst>
          </p:cNvPr>
          <p:cNvSpPr>
            <a:spLocks noGrp="1"/>
          </p:cNvSpPr>
          <p:nvPr>
            <p:ph idx="1"/>
          </p:nvPr>
        </p:nvSpPr>
        <p:spPr>
          <a:xfrm>
            <a:off x="685801" y="1407583"/>
            <a:ext cx="10936813" cy="4904317"/>
          </a:xfrm>
        </p:spPr>
        <p:txBody>
          <a:bodyPr>
            <a:normAutofit lnSpcReduction="10000"/>
          </a:bodyPr>
          <a:lstStyle/>
          <a:p>
            <a:pPr marL="0" indent="0">
              <a:buNone/>
            </a:pPr>
            <a:r>
              <a:rPr lang="es-ES" sz="3600" b="1" dirty="0"/>
              <a:t>Primero: El enemigo ya no son otras filosofías políticas, el enemigo es el patriarcado.</a:t>
            </a:r>
          </a:p>
          <a:p>
            <a:pPr marL="0" indent="0">
              <a:buNone/>
            </a:pPr>
            <a:endParaRPr lang="es-ES" sz="2800" dirty="0"/>
          </a:p>
          <a:p>
            <a:pPr>
              <a:buFont typeface="Arial" panose="020B0604020202020204" pitchFamily="34" charset="0"/>
              <a:buChar char="•"/>
            </a:pPr>
            <a:r>
              <a:rPr lang="es-ES" sz="2800" dirty="0"/>
              <a:t>Sus activistas alardean de una conciencia social que les impulsa al activismo contra opresiones y privilegios.</a:t>
            </a:r>
          </a:p>
          <a:p>
            <a:pPr>
              <a:buFont typeface="Arial" panose="020B0604020202020204" pitchFamily="34" charset="0"/>
              <a:buChar char="•"/>
            </a:pPr>
            <a:endParaRPr lang="es-ES" sz="2800" dirty="0"/>
          </a:p>
          <a:p>
            <a:pPr>
              <a:buFont typeface="Arial" panose="020B0604020202020204" pitchFamily="34" charset="0"/>
              <a:buChar char="•"/>
            </a:pPr>
            <a:r>
              <a:rPr lang="es-ES" sz="2800" dirty="0"/>
              <a:t>Los nuevos enemigos a abatir son el </a:t>
            </a:r>
            <a:r>
              <a:rPr lang="es-ES" sz="2800" dirty="0" err="1"/>
              <a:t>heteropatriarcado</a:t>
            </a:r>
            <a:r>
              <a:rPr lang="es-ES" sz="2800" dirty="0"/>
              <a:t>, la homofobia, la </a:t>
            </a:r>
            <a:r>
              <a:rPr lang="es-ES" sz="2800" dirty="0" err="1"/>
              <a:t>transfobia</a:t>
            </a:r>
            <a:r>
              <a:rPr lang="es-ES" sz="2800" dirty="0"/>
              <a:t>. La ideología “</a:t>
            </a:r>
            <a:r>
              <a:rPr lang="es-ES" sz="2800" dirty="0" err="1"/>
              <a:t>Woke</a:t>
            </a:r>
            <a:r>
              <a:rPr lang="es-ES" sz="2800" dirty="0"/>
              <a:t>” no viene a tomar prisioneros, viene por todo y aspira a ser la nueva “fe mayoritaria”, porque aunque son filosofías ateas en su mayoría, tienen características sectarias.</a:t>
            </a:r>
            <a:endParaRPr lang="en-US" sz="2800" dirty="0"/>
          </a:p>
        </p:txBody>
      </p:sp>
    </p:spTree>
    <p:extLst>
      <p:ext uri="{BB962C8B-B14F-4D97-AF65-F5344CB8AC3E}">
        <p14:creationId xmlns:p14="http://schemas.microsoft.com/office/powerpoint/2010/main" val="1569761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3E104-9BAE-7BBA-62E6-63F9B08636AD}"/>
              </a:ext>
            </a:extLst>
          </p:cNvPr>
          <p:cNvSpPr>
            <a:spLocks noGrp="1"/>
          </p:cNvSpPr>
          <p:nvPr>
            <p:ph type="title"/>
          </p:nvPr>
        </p:nvSpPr>
        <p:spPr>
          <a:xfrm>
            <a:off x="590552" y="359833"/>
            <a:ext cx="7103532" cy="766233"/>
          </a:xfrm>
        </p:spPr>
        <p:txBody>
          <a:bodyPr>
            <a:normAutofit fontScale="90000"/>
          </a:bodyPr>
          <a:lstStyle/>
          <a:p>
            <a:r>
              <a:rPr lang="es-ES" sz="3200" dirty="0"/>
              <a:t>¿De Que trata la ideología “</a:t>
            </a:r>
            <a:r>
              <a:rPr lang="es-ES" sz="3200" dirty="0" err="1"/>
              <a:t>woke</a:t>
            </a:r>
            <a:r>
              <a:rPr lang="es-ES" sz="3200" dirty="0"/>
              <a:t>”?</a:t>
            </a:r>
            <a:br>
              <a:rPr lang="en-US" sz="3200" dirty="0"/>
            </a:br>
            <a:endParaRPr lang="en-US" sz="3200" dirty="0"/>
          </a:p>
        </p:txBody>
      </p:sp>
      <p:sp>
        <p:nvSpPr>
          <p:cNvPr id="3" name="Content Placeholder 2">
            <a:extLst>
              <a:ext uri="{FF2B5EF4-FFF2-40B4-BE49-F238E27FC236}">
                <a16:creationId xmlns:a16="http://schemas.microsoft.com/office/drawing/2014/main" id="{87FB50CA-682F-E45A-0F9E-7B002F0CE78E}"/>
              </a:ext>
            </a:extLst>
          </p:cNvPr>
          <p:cNvSpPr>
            <a:spLocks noGrp="1"/>
          </p:cNvSpPr>
          <p:nvPr>
            <p:ph idx="1"/>
          </p:nvPr>
        </p:nvSpPr>
        <p:spPr>
          <a:xfrm>
            <a:off x="391583" y="1164167"/>
            <a:ext cx="11324167" cy="5334000"/>
          </a:xfrm>
        </p:spPr>
        <p:txBody>
          <a:bodyPr>
            <a:normAutofit fontScale="92500"/>
          </a:bodyPr>
          <a:lstStyle/>
          <a:p>
            <a:pPr marL="0" indent="0">
              <a:buNone/>
            </a:pPr>
            <a:r>
              <a:rPr lang="es-ES" sz="3600" b="1" dirty="0"/>
              <a:t>Segundo: Los que difieren de ellos no son adversarios, sino el mal absoluto a erradicar.</a:t>
            </a:r>
          </a:p>
          <a:p>
            <a:pPr marL="0" indent="0">
              <a:buNone/>
            </a:pPr>
            <a:endParaRPr lang="es-ES" sz="2800" b="1" dirty="0"/>
          </a:p>
          <a:p>
            <a:pPr>
              <a:buFont typeface="Arial" panose="020B0604020202020204" pitchFamily="34" charset="0"/>
              <a:buChar char="•"/>
            </a:pPr>
            <a:r>
              <a:rPr lang="es-ES" sz="2800" dirty="0"/>
              <a:t>Demonizan a todo el que discrepe de ellos, a través la simplificación o exageración de sus afirmaciones o la manipulación de las mismas, sacándolas fuera de contexto. Lo hacen con la ayuda que tienen de los medios masivos de comunicación.</a:t>
            </a:r>
          </a:p>
          <a:p>
            <a:pPr>
              <a:buFont typeface="Arial" panose="020B0604020202020204" pitchFamily="34" charset="0"/>
              <a:buChar char="•"/>
            </a:pPr>
            <a:endParaRPr lang="es-ES" sz="2800" dirty="0"/>
          </a:p>
          <a:p>
            <a:pPr>
              <a:buFont typeface="Arial" panose="020B0604020202020204" pitchFamily="34" charset="0"/>
              <a:buChar char="•"/>
            </a:pPr>
            <a:r>
              <a:rPr lang="es-ES" sz="2800" dirty="0"/>
              <a:t>La mera sospecha de negar lo políticamente correcto, o afirmar valores tradicionales en público es suficiente y justificaría el que se trate de silenciar a la oposición, marginarlos o incluso pedir que se suspenda de empleo a alguien.</a:t>
            </a:r>
            <a:endParaRPr lang="es-ES" sz="3600" b="1" dirty="0"/>
          </a:p>
          <a:p>
            <a:pPr>
              <a:buFont typeface="Arial" panose="020B0604020202020204" pitchFamily="34" charset="0"/>
              <a:buChar char="•"/>
            </a:pPr>
            <a:endParaRPr lang="en-US" sz="2800" b="1" dirty="0"/>
          </a:p>
        </p:txBody>
      </p:sp>
    </p:spTree>
    <p:extLst>
      <p:ext uri="{BB962C8B-B14F-4D97-AF65-F5344CB8AC3E}">
        <p14:creationId xmlns:p14="http://schemas.microsoft.com/office/powerpoint/2010/main" val="12300302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25</Slides>
  <Notes>0</Notes>
  <HiddenSlides>0</HiddenSlide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Celestial</vt:lpstr>
      <vt:lpstr>Ideología “WOKE”,  ¿de Que trata?</vt:lpstr>
      <vt:lpstr>¿De Que trata la ideología “woke”?</vt:lpstr>
      <vt:lpstr>¿De Que trata la ideología “woke”? </vt:lpstr>
      <vt:lpstr>¿De Que trata la ideología “woke”? </vt:lpstr>
      <vt:lpstr>¿De Que trata la ideología “woke”? </vt:lpstr>
      <vt:lpstr>¿De Que trata la ideología “woke”? </vt:lpstr>
      <vt:lpstr>¿De Que trata la ideología “woke”? </vt:lpstr>
      <vt:lpstr>¿De Que trata la ideología “woke”? </vt:lpstr>
      <vt:lpstr>¿De Que trata la ideología “woke”? </vt:lpstr>
      <vt:lpstr>¿De qué trata la ideología “Woke”?</vt:lpstr>
      <vt:lpstr>¿De Que trata la ideología  “Woke”?</vt:lpstr>
      <vt:lpstr>¿De qué trata la ideología “woke”?</vt:lpstr>
      <vt:lpstr>¿De qué trata la ideología “woke”?</vt:lpstr>
      <vt:lpstr>¿De Que trata la ideología “woke”?</vt:lpstr>
      <vt:lpstr>¿De qué trata la ideología “woke”?</vt:lpstr>
      <vt:lpstr>¿De Que trata la ideologia “woke”?</vt:lpstr>
      <vt:lpstr>¿De qué trata la cultura “woke?</vt:lpstr>
      <vt:lpstr>¿De qué trata la cultura “woke”?</vt:lpstr>
      <vt:lpstr>¿De qué trata la ideología “woke”?</vt:lpstr>
      <vt:lpstr>¿De qué trata la ideología “Woke”?</vt:lpstr>
      <vt:lpstr>Cristianismo vs cultura “woke”</vt:lpstr>
      <vt:lpstr>Cristianismo vs cultura “woke”</vt:lpstr>
      <vt:lpstr>Cristianismo vs. Ideología “woke”</vt:lpstr>
      <vt:lpstr>Cristianismo vs ideologia “woke”</vt:lpstr>
      <vt:lpstr>Cristianismo vs. Ideologia “woke”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Ideología “WOKE”,  ¿de Que trata?</dc:title>
  <dc:creator>Milton Picon</dc:creator>
  <cp:lastModifiedBy>Milton Picon</cp:lastModifiedBy>
  <cp:revision>2</cp:revision>
  <dcterms:created xsi:type="dcterms:W3CDTF">2023-01-02T23:09:35Z</dcterms:created>
  <dcterms:modified xsi:type="dcterms:W3CDTF">2023-01-03T20:07:51Z</dcterms:modified>
</cp:coreProperties>
</file>