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4" r:id="rId7"/>
    <p:sldId id="265" r:id="rId8"/>
    <p:sldId id="260" r:id="rId9"/>
    <p:sldId id="266" r:id="rId10"/>
    <p:sldId id="267" r:id="rId11"/>
    <p:sldId id="268" r:id="rId12"/>
    <p:sldId id="261" r:id="rId13"/>
    <p:sldId id="269" r:id="rId14"/>
    <p:sldId id="270" r:id="rId15"/>
    <p:sldId id="262"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582A84-41C0-4C6B-8DF7-420271569AC7}" type="datetimeFigureOut">
              <a:rPr lang="en-US" smtClean="0"/>
              <a:pPr/>
              <a:t>1/16/2012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36E398-4C42-4019-ADE9-9170B017C99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582A84-41C0-4C6B-8DF7-420271569AC7}" type="datetimeFigureOut">
              <a:rPr lang="en-US" smtClean="0"/>
              <a:pPr/>
              <a:t>1/16/2012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36E398-4C42-4019-ADE9-9170B017C99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936E398-4C42-4019-ADE9-9170B017C99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582A84-41C0-4C6B-8DF7-420271569AC7}" type="datetimeFigureOut">
              <a:rPr lang="en-US" smtClean="0"/>
              <a:pPr/>
              <a:t>1/16/2012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582A84-41C0-4C6B-8DF7-420271569AC7}" type="datetimeFigureOut">
              <a:rPr lang="en-US" smtClean="0"/>
              <a:pPr/>
              <a:t>1/16/2012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8936E398-4C42-4019-ADE9-9170B017C99E}"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6E582A84-41C0-4C6B-8DF7-420271569AC7}" type="datetimeFigureOut">
              <a:rPr lang="en-US" smtClean="0"/>
              <a:pPr/>
              <a:t>1/16/2012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36E398-4C42-4019-ADE9-9170B017C99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582A84-41C0-4C6B-8DF7-420271569AC7}" type="datetimeFigureOut">
              <a:rPr lang="en-US" smtClean="0"/>
              <a:pPr/>
              <a:t>1/16/2012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36E398-4C42-4019-ADE9-9170B017C99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582A84-41C0-4C6B-8DF7-420271569AC7}" type="datetimeFigureOut">
              <a:rPr lang="en-US" smtClean="0"/>
              <a:pPr/>
              <a:t>1/16/2012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936E398-4C42-4019-ADE9-9170B017C99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582A84-41C0-4C6B-8DF7-420271569AC7}" type="datetimeFigureOut">
              <a:rPr lang="en-US" smtClean="0"/>
              <a:pPr/>
              <a:t>1/16/2012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8936E398-4C42-4019-ADE9-9170B017C99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E582A84-41C0-4C6B-8DF7-420271569AC7}" type="datetimeFigureOut">
              <a:rPr lang="en-US" smtClean="0"/>
              <a:pPr/>
              <a:t>1/16/2012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36E398-4C42-4019-ADE9-9170B017C99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36E398-4C42-4019-ADE9-9170B017C99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E582A84-41C0-4C6B-8DF7-420271569AC7}" type="datetimeFigureOut">
              <a:rPr lang="en-US" smtClean="0"/>
              <a:pPr/>
              <a:t>1/16/2012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936E398-4C42-4019-ADE9-9170B017C99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E582A84-41C0-4C6B-8DF7-420271569AC7}" type="datetimeFigureOut">
              <a:rPr lang="en-US" smtClean="0"/>
              <a:pPr/>
              <a:t>1/16/2012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582A84-41C0-4C6B-8DF7-420271569AC7}" type="datetimeFigureOut">
              <a:rPr lang="en-US" smtClean="0"/>
              <a:pPr/>
              <a:t>1/16/2012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36E398-4C42-4019-ADE9-9170B017C99E}"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Six stages of a geographical Investigation</a:t>
            </a:r>
          </a:p>
          <a:p>
            <a:endParaRPr lang="en-GB" dirty="0"/>
          </a:p>
        </p:txBody>
      </p:sp>
      <p:sp>
        <p:nvSpPr>
          <p:cNvPr id="2" name="Title 1"/>
          <p:cNvSpPr>
            <a:spLocks noGrp="1"/>
          </p:cNvSpPr>
          <p:nvPr>
            <p:ph type="ctrTitle"/>
          </p:nvPr>
        </p:nvSpPr>
        <p:spPr/>
        <p:txBody>
          <a:bodyPr/>
          <a:lstStyle/>
          <a:p>
            <a:r>
              <a:rPr lang="en-GB" dirty="0" smtClean="0"/>
              <a:t>Louth CBD</a:t>
            </a:r>
            <a:endParaRPr lang="en-GB" dirty="0"/>
          </a:p>
        </p:txBody>
      </p:sp>
      <p:sp>
        <p:nvSpPr>
          <p:cNvPr id="4" name="Subtitle 2"/>
          <p:cNvSpPr txBox="1">
            <a:spLocks/>
          </p:cNvSpPr>
          <p:nvPr/>
        </p:nvSpPr>
        <p:spPr>
          <a:xfrm>
            <a:off x="1500166" y="4643446"/>
            <a:ext cx="6400800" cy="125253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GB" sz="1600" b="1" spc="250" dirty="0" smtClean="0">
                <a:solidFill>
                  <a:schemeClr val="bg2">
                    <a:lumMod val="75000"/>
                  </a:schemeClr>
                </a:solidFill>
              </a:rPr>
              <a:t>Investigating land use in the CBD of Louth.</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1600" b="1" i="0" u="none" strike="noStrike" kern="1200" spc="250" normalizeH="0" baseline="0" noProof="0" dirty="0" smtClean="0">
              <a:ln>
                <a:noFill/>
              </a:ln>
              <a:solidFill>
                <a:schemeClr val="bg2">
                  <a:lumMod val="75000"/>
                </a:schemeClr>
              </a:solidFill>
              <a:effectLst/>
              <a:uLnTx/>
              <a:uFillTx/>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lang="en-GB" sz="1600" b="1" spc="250" dirty="0" smtClean="0">
              <a:solidFill>
                <a:schemeClr val="bg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Present data in appropriate forms</a:t>
            </a:r>
            <a:endParaRPr lang="en-GB" dirty="0"/>
          </a:p>
        </p:txBody>
      </p:sp>
      <p:sp>
        <p:nvSpPr>
          <p:cNvPr id="3" name="Content Placeholder 2"/>
          <p:cNvSpPr>
            <a:spLocks noGrp="1"/>
          </p:cNvSpPr>
          <p:nvPr>
            <p:ph sz="quarter" idx="1"/>
          </p:nvPr>
        </p:nvSpPr>
        <p:spPr>
          <a:xfrm>
            <a:off x="179512" y="1556792"/>
            <a:ext cx="8503920" cy="4572000"/>
          </a:xfrm>
        </p:spPr>
        <p:txBody>
          <a:bodyPr/>
          <a:lstStyle/>
          <a:p>
            <a:pPr>
              <a:buNone/>
            </a:pPr>
            <a:r>
              <a:rPr lang="en-GB" dirty="0" smtClean="0"/>
              <a:t>Land use map to show the functions of Louth CBD</a:t>
            </a:r>
            <a:endParaRPr lang="en-GB" sz="2000" dirty="0" smtClean="0"/>
          </a:p>
        </p:txBody>
      </p:sp>
      <p:pic>
        <p:nvPicPr>
          <p:cNvPr id="9218" name="Picture 2" descr="D:\scan0005.jpg"/>
          <p:cNvPicPr>
            <a:picLocks noChangeAspect="1" noChangeArrowheads="1"/>
          </p:cNvPicPr>
          <p:nvPr/>
        </p:nvPicPr>
        <p:blipFill>
          <a:blip r:embed="rId2" cstate="print"/>
          <a:srcRect b="1039"/>
          <a:stretch>
            <a:fillRect/>
          </a:stretch>
        </p:blipFill>
        <p:spPr bwMode="auto">
          <a:xfrm>
            <a:off x="1475656" y="2060848"/>
            <a:ext cx="3121584" cy="4248472"/>
          </a:xfrm>
          <a:prstGeom prst="rect">
            <a:avLst/>
          </a:prstGeom>
          <a:noFill/>
        </p:spPr>
      </p:pic>
      <p:pic>
        <p:nvPicPr>
          <p:cNvPr id="9219" name="Picture 3" descr="D:\scan0006.jpg"/>
          <p:cNvPicPr>
            <a:picLocks noChangeAspect="1" noChangeArrowheads="1"/>
          </p:cNvPicPr>
          <p:nvPr/>
        </p:nvPicPr>
        <p:blipFill>
          <a:blip r:embed="rId3" cstate="print"/>
          <a:srcRect l="2331"/>
          <a:stretch>
            <a:fillRect/>
          </a:stretch>
        </p:blipFill>
        <p:spPr bwMode="auto">
          <a:xfrm>
            <a:off x="4579207" y="2060848"/>
            <a:ext cx="3017129" cy="42484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Present data in appropriate forms</a:t>
            </a:r>
            <a:endParaRPr lang="en-GB" dirty="0"/>
          </a:p>
        </p:txBody>
      </p:sp>
      <p:sp>
        <p:nvSpPr>
          <p:cNvPr id="3" name="Content Placeholder 2"/>
          <p:cNvSpPr>
            <a:spLocks noGrp="1"/>
          </p:cNvSpPr>
          <p:nvPr>
            <p:ph sz="quarter" idx="1"/>
          </p:nvPr>
        </p:nvSpPr>
        <p:spPr>
          <a:xfrm>
            <a:off x="179512" y="1556792"/>
            <a:ext cx="8503920" cy="4572000"/>
          </a:xfrm>
        </p:spPr>
        <p:txBody>
          <a:bodyPr/>
          <a:lstStyle/>
          <a:p>
            <a:pPr>
              <a:buNone/>
            </a:pPr>
            <a:r>
              <a:rPr lang="en-GB" dirty="0" err="1" smtClean="0"/>
              <a:t>Isoline</a:t>
            </a:r>
            <a:r>
              <a:rPr lang="en-GB" dirty="0" smtClean="0"/>
              <a:t> map of pedestrian densities:</a:t>
            </a:r>
            <a:endParaRPr lang="en-GB" sz="2000" dirty="0" smtClean="0"/>
          </a:p>
        </p:txBody>
      </p:sp>
      <p:pic>
        <p:nvPicPr>
          <p:cNvPr id="10242" name="Picture 2" descr="D:\scan0004.jpg"/>
          <p:cNvPicPr>
            <a:picLocks noChangeAspect="1" noChangeArrowheads="1"/>
          </p:cNvPicPr>
          <p:nvPr/>
        </p:nvPicPr>
        <p:blipFill>
          <a:blip r:embed="rId2" cstate="print"/>
          <a:srcRect/>
          <a:stretch>
            <a:fillRect/>
          </a:stretch>
        </p:blipFill>
        <p:spPr bwMode="auto">
          <a:xfrm>
            <a:off x="4716016" y="1988840"/>
            <a:ext cx="3147702" cy="4329015"/>
          </a:xfrm>
          <a:prstGeom prst="rect">
            <a:avLst/>
          </a:prstGeom>
          <a:noFill/>
        </p:spPr>
      </p:pic>
      <p:pic>
        <p:nvPicPr>
          <p:cNvPr id="10243" name="Picture 3" descr="D:\scan0003.jpg"/>
          <p:cNvPicPr>
            <a:picLocks noChangeAspect="1" noChangeArrowheads="1"/>
          </p:cNvPicPr>
          <p:nvPr/>
        </p:nvPicPr>
        <p:blipFill>
          <a:blip r:embed="rId3" cstate="print"/>
          <a:srcRect r="2663" b="1243"/>
          <a:stretch>
            <a:fillRect/>
          </a:stretch>
        </p:blipFill>
        <p:spPr bwMode="auto">
          <a:xfrm>
            <a:off x="1619672" y="1988840"/>
            <a:ext cx="3096344" cy="43204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Analyse and interpret data</a:t>
            </a:r>
            <a:endParaRPr lang="en-GB"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GB" dirty="0" smtClean="0"/>
              <a:t>The first </a:t>
            </a:r>
            <a:r>
              <a:rPr lang="en-GB" dirty="0" err="1" smtClean="0"/>
              <a:t>scattergraph</a:t>
            </a:r>
            <a:r>
              <a:rPr lang="en-GB" dirty="0" smtClean="0"/>
              <a:t> shows that rateable values decrease the further from the PLVI you are indicating that competition for land is highest at the PLVI.</a:t>
            </a:r>
          </a:p>
          <a:p>
            <a:pPr marL="514350" indent="-514350">
              <a:buFont typeface="+mj-lt"/>
              <a:buAutoNum type="arabicPeriod"/>
            </a:pPr>
            <a:r>
              <a:rPr lang="en-GB" dirty="0" smtClean="0"/>
              <a:t>Our </a:t>
            </a:r>
            <a:r>
              <a:rPr lang="en-GB" dirty="0" err="1" smtClean="0"/>
              <a:t>scattergraph</a:t>
            </a:r>
            <a:r>
              <a:rPr lang="en-GB" dirty="0" smtClean="0"/>
              <a:t> shows that as distance from the PLVI increases pedestrian densities decrease as such as line of best fit was drawn to indicate this relationship. However there were outliers and the relationship between the two was not perfect.</a:t>
            </a:r>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Analyse and interpret data</a:t>
            </a:r>
            <a:endParaRPr lang="en-GB" dirty="0"/>
          </a:p>
        </p:txBody>
      </p:sp>
      <p:sp>
        <p:nvSpPr>
          <p:cNvPr id="3" name="Content Placeholder 2"/>
          <p:cNvSpPr>
            <a:spLocks noGrp="1"/>
          </p:cNvSpPr>
          <p:nvPr>
            <p:ph sz="quarter" idx="1"/>
          </p:nvPr>
        </p:nvSpPr>
        <p:spPr/>
        <p:txBody>
          <a:bodyPr>
            <a:normAutofit/>
          </a:bodyPr>
          <a:lstStyle/>
          <a:p>
            <a:pPr marL="514350" indent="-514350">
              <a:buNone/>
            </a:pPr>
            <a:r>
              <a:rPr lang="en-GB" dirty="0" smtClean="0"/>
              <a:t>To test the strengths of these relationships Spearman's Rank Correlation Coefficients were calculated.</a:t>
            </a:r>
          </a:p>
          <a:p>
            <a:pPr marL="514350" indent="-514350">
              <a:buNone/>
            </a:pPr>
            <a:endParaRPr lang="en-GB" dirty="0" smtClean="0"/>
          </a:p>
          <a:p>
            <a:pPr marL="514350" indent="-514350">
              <a:buNone/>
            </a:pPr>
            <a:r>
              <a:rPr lang="en-GB" sz="2000" dirty="0" smtClean="0"/>
              <a:t>Number of pedestrians and distance from PLVI:</a:t>
            </a:r>
            <a:br>
              <a:rPr lang="en-GB" sz="2000" dirty="0" smtClean="0"/>
            </a:br>
            <a:r>
              <a:rPr lang="en-GB" sz="2000" dirty="0" smtClean="0"/>
              <a:t>-0.89</a:t>
            </a:r>
            <a:br>
              <a:rPr lang="en-GB" sz="2000" dirty="0" smtClean="0"/>
            </a:br>
            <a:r>
              <a:rPr lang="en-GB" sz="2000" dirty="0" smtClean="0"/>
              <a:t>Proves at 99% confidence level, therefore significant.</a:t>
            </a:r>
          </a:p>
          <a:p>
            <a:pPr marL="514350" indent="-514350">
              <a:buNone/>
            </a:pPr>
            <a:endParaRPr lang="en-GB" sz="2000" dirty="0" smtClean="0"/>
          </a:p>
          <a:p>
            <a:pPr marL="514350" indent="-514350">
              <a:buNone/>
            </a:pPr>
            <a:r>
              <a:rPr lang="en-GB" sz="2000" dirty="0" smtClean="0"/>
              <a:t>Distance from PLVI and rateable values:</a:t>
            </a:r>
          </a:p>
          <a:p>
            <a:pPr marL="514350" indent="-514350">
              <a:buNone/>
            </a:pPr>
            <a:r>
              <a:rPr lang="en-GB" sz="2000" dirty="0" smtClean="0"/>
              <a:t>	-0.71</a:t>
            </a:r>
            <a:br>
              <a:rPr lang="en-GB" sz="2000" dirty="0" smtClean="0"/>
            </a:br>
            <a:r>
              <a:rPr lang="en-GB" sz="2000" dirty="0" smtClean="0"/>
              <a:t>Proved at 99% confidence level: relationship is significant.</a:t>
            </a:r>
          </a:p>
          <a:p>
            <a:pPr marL="514350" indent="-514350">
              <a:buNone/>
            </a:pPr>
            <a:endParaRPr lang="en-GB" i="1" dirty="0" smtClean="0"/>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Analyse and interpret data</a:t>
            </a:r>
            <a:endParaRPr lang="en-GB" dirty="0"/>
          </a:p>
        </p:txBody>
      </p:sp>
      <p:sp>
        <p:nvSpPr>
          <p:cNvPr id="3" name="Content Placeholder 2"/>
          <p:cNvSpPr>
            <a:spLocks noGrp="1"/>
          </p:cNvSpPr>
          <p:nvPr>
            <p:ph sz="quarter" idx="1"/>
          </p:nvPr>
        </p:nvSpPr>
        <p:spPr/>
        <p:txBody>
          <a:bodyPr>
            <a:normAutofit/>
          </a:bodyPr>
          <a:lstStyle/>
          <a:p>
            <a:pPr marL="514350" indent="-514350">
              <a:buNone/>
            </a:pPr>
            <a:r>
              <a:rPr lang="en-GB" dirty="0" smtClean="0"/>
              <a:t>The land use maps showed a higher concentration of comparison and middle/high order services in the inner core and more convenience and low order stores in the outer core/frame. </a:t>
            </a:r>
          </a:p>
          <a:p>
            <a:pPr marL="514350" indent="-514350">
              <a:buNone/>
            </a:pPr>
            <a:endParaRPr lang="en-GB" dirty="0" smtClean="0"/>
          </a:p>
          <a:p>
            <a:pPr marL="514350" indent="-514350">
              <a:buNone/>
            </a:pPr>
            <a:r>
              <a:rPr lang="en-GB" dirty="0" smtClean="0"/>
              <a:t>The west showed an area of discard where CBD functions were being lost to an increase in vacant shops and dwellings whereas the west showed an area of assimilation where comparison and high order services were expanding.</a:t>
            </a:r>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Summary and evaluation</a:t>
            </a:r>
            <a:endParaRPr lang="en-GB" dirty="0"/>
          </a:p>
        </p:txBody>
      </p:sp>
      <p:sp>
        <p:nvSpPr>
          <p:cNvPr id="3" name="Content Placeholder 2"/>
          <p:cNvSpPr>
            <a:spLocks noGrp="1"/>
          </p:cNvSpPr>
          <p:nvPr>
            <p:ph sz="quarter" idx="1"/>
          </p:nvPr>
        </p:nvSpPr>
        <p:spPr>
          <a:xfrm>
            <a:off x="301752" y="1527048"/>
            <a:ext cx="8503920" cy="4854280"/>
          </a:xfrm>
        </p:spPr>
        <p:txBody>
          <a:bodyPr>
            <a:normAutofit fontScale="92500" lnSpcReduction="10000"/>
          </a:bodyPr>
          <a:lstStyle/>
          <a:p>
            <a:pPr>
              <a:buNone/>
            </a:pPr>
            <a:r>
              <a:rPr lang="en-GB" dirty="0" smtClean="0"/>
              <a:t>CONCLUSIONS:</a:t>
            </a:r>
          </a:p>
          <a:p>
            <a:r>
              <a:rPr lang="en-GB" dirty="0" smtClean="0"/>
              <a:t>Negative correlation found between distance from PLVI and Rate Index showing values were higher towards centre of CBD. </a:t>
            </a:r>
          </a:p>
          <a:p>
            <a:r>
              <a:rPr lang="en-GB" dirty="0" smtClean="0"/>
              <a:t>Very strong negative relationship also found between distance from the PLVI and pedestrian densities.</a:t>
            </a:r>
          </a:p>
          <a:p>
            <a:r>
              <a:rPr lang="en-GB" dirty="0" smtClean="0"/>
              <a:t>Clustering of shops: Banks, Estate Agents and Offices concentrated in north and east with entertainment facilities in the outer core.</a:t>
            </a:r>
          </a:p>
          <a:p>
            <a:r>
              <a:rPr lang="en-GB" dirty="0" smtClean="0"/>
              <a:t>Comparison shops and high/middle order concentrated in the centre of the CBD. 56% of shops in the inner core were comparison (compared to only 15% in outer core/frame). </a:t>
            </a:r>
          </a:p>
          <a:p>
            <a:pPr>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Summary and evaluation</a:t>
            </a:r>
            <a:endParaRPr lang="en-GB" dirty="0"/>
          </a:p>
        </p:txBody>
      </p:sp>
      <p:sp>
        <p:nvSpPr>
          <p:cNvPr id="3" name="Content Placeholder 2"/>
          <p:cNvSpPr>
            <a:spLocks noGrp="1"/>
          </p:cNvSpPr>
          <p:nvPr>
            <p:ph sz="quarter" idx="1"/>
          </p:nvPr>
        </p:nvSpPr>
        <p:spPr>
          <a:xfrm>
            <a:off x="301752" y="1527048"/>
            <a:ext cx="8503920" cy="4854280"/>
          </a:xfrm>
        </p:spPr>
        <p:txBody>
          <a:bodyPr>
            <a:normAutofit/>
          </a:bodyPr>
          <a:lstStyle/>
          <a:p>
            <a:pPr>
              <a:buNone/>
            </a:pPr>
            <a:r>
              <a:rPr lang="en-GB" dirty="0" smtClean="0"/>
              <a:t>LIMITATIONS</a:t>
            </a:r>
          </a:p>
          <a:p>
            <a:r>
              <a:rPr lang="en-GB" dirty="0" smtClean="0"/>
              <a:t>The study was conducted on a Market Day when pedestrian densities were high, any other time of week and the data collected could be vastly different (the same applies to the time of day, the research occurred in the morning whereas it could be much busier/quieter in the afternoon).</a:t>
            </a:r>
          </a:p>
          <a:p>
            <a:r>
              <a:rPr lang="en-GB" dirty="0" smtClean="0"/>
              <a:t>Only the shop </a:t>
            </a:r>
            <a:r>
              <a:rPr lang="en-GB" i="1" dirty="0" smtClean="0"/>
              <a:t>frontages</a:t>
            </a:r>
            <a:r>
              <a:rPr lang="en-GB" dirty="0" smtClean="0"/>
              <a:t> were measured and this does not take into account the depth of a shop or that it could have more than one floor.</a:t>
            </a:r>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Summary and evaluation</a:t>
            </a:r>
            <a:endParaRPr lang="en-GB" dirty="0"/>
          </a:p>
        </p:txBody>
      </p:sp>
      <p:sp>
        <p:nvSpPr>
          <p:cNvPr id="3" name="Content Placeholder 2"/>
          <p:cNvSpPr>
            <a:spLocks noGrp="1"/>
          </p:cNvSpPr>
          <p:nvPr>
            <p:ph sz="quarter" idx="1"/>
          </p:nvPr>
        </p:nvSpPr>
        <p:spPr>
          <a:xfrm>
            <a:off x="301752" y="1527048"/>
            <a:ext cx="9094784" cy="4854280"/>
          </a:xfrm>
        </p:spPr>
        <p:txBody>
          <a:bodyPr>
            <a:normAutofit/>
          </a:bodyPr>
          <a:lstStyle/>
          <a:p>
            <a:pPr>
              <a:buNone/>
            </a:pPr>
            <a:r>
              <a:rPr lang="en-GB" dirty="0" smtClean="0"/>
              <a:t>LIMITATIONS</a:t>
            </a:r>
          </a:p>
          <a:p>
            <a:pPr>
              <a:buFont typeface="Arial" pitchFamily="34" charset="0"/>
              <a:buChar char="•"/>
            </a:pPr>
            <a:r>
              <a:rPr lang="en-GB" dirty="0" smtClean="0"/>
              <a:t>Rateable values from the VOA site are not up to date.</a:t>
            </a:r>
          </a:p>
          <a:p>
            <a:pPr>
              <a:buNone/>
            </a:pPr>
            <a:endParaRPr lang="en-GB" dirty="0" smtClean="0"/>
          </a:p>
          <a:p>
            <a:pPr>
              <a:buNone/>
            </a:pPr>
            <a:endParaRPr lang="en-GB" dirty="0" smtClean="0"/>
          </a:p>
          <a:p>
            <a:pPr>
              <a:buNone/>
            </a:pPr>
            <a:endParaRPr lang="en-GB" dirty="0" smtClean="0"/>
          </a:p>
          <a:p>
            <a:pPr>
              <a:buNone/>
            </a:pPr>
            <a:r>
              <a:rPr lang="en-GB" dirty="0" smtClean="0"/>
              <a:t>STRENGTHS</a:t>
            </a:r>
          </a:p>
          <a:p>
            <a:r>
              <a:rPr lang="en-GB" dirty="0" smtClean="0"/>
              <a:t>Primary, up to date data was collected.</a:t>
            </a:r>
          </a:p>
          <a:p>
            <a:r>
              <a:rPr lang="en-GB" dirty="0" smtClean="0"/>
              <a:t>A lot of the data was more objective (e.g. Measurement of shop frontages) so not open to other interpretations.</a:t>
            </a:r>
          </a:p>
          <a:p>
            <a:pPr>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Summary and evaluation</a:t>
            </a:r>
            <a:endParaRPr lang="en-GB" dirty="0"/>
          </a:p>
        </p:txBody>
      </p:sp>
      <p:sp>
        <p:nvSpPr>
          <p:cNvPr id="3" name="Content Placeholder 2"/>
          <p:cNvSpPr>
            <a:spLocks noGrp="1"/>
          </p:cNvSpPr>
          <p:nvPr>
            <p:ph sz="quarter" idx="1"/>
          </p:nvPr>
        </p:nvSpPr>
        <p:spPr>
          <a:xfrm>
            <a:off x="301752" y="1527048"/>
            <a:ext cx="8662736" cy="4854280"/>
          </a:xfrm>
        </p:spPr>
        <p:txBody>
          <a:bodyPr>
            <a:normAutofit/>
          </a:bodyPr>
          <a:lstStyle/>
          <a:p>
            <a:pPr>
              <a:buNone/>
            </a:pPr>
            <a:r>
              <a:rPr lang="en-GB" dirty="0" smtClean="0"/>
              <a:t>IMPROVEMENTS</a:t>
            </a:r>
          </a:p>
          <a:p>
            <a:r>
              <a:rPr lang="en-GB" dirty="0" smtClean="0"/>
              <a:t>Pedestrian counts should be done at the same time for all locations, for longer and at several different times in the week/day to gain a more accurate figure.</a:t>
            </a:r>
          </a:p>
          <a:p>
            <a:r>
              <a:rPr lang="en-GB" dirty="0" smtClean="0"/>
              <a:t>Calculate the area of a shop as opposed to just the frontage.</a:t>
            </a:r>
          </a:p>
          <a:p>
            <a:r>
              <a:rPr lang="en-GB" dirty="0" smtClean="0"/>
              <a:t>Choose sites systematically instead of randomly to give greater coverage of the whole of the CBD.</a:t>
            </a:r>
          </a:p>
          <a:p>
            <a:r>
              <a:rPr lang="en-GB" dirty="0" smtClean="0"/>
              <a:t>Access more up to date Rating data.</a:t>
            </a:r>
          </a:p>
          <a:p>
            <a:pPr>
              <a:buNone/>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758952"/>
          </a:xfrm>
        </p:spPr>
        <p:txBody>
          <a:bodyPr>
            <a:noAutofit/>
          </a:bodyPr>
          <a:lstStyle/>
          <a:p>
            <a:r>
              <a:rPr lang="en-GB" sz="2800" dirty="0" smtClean="0"/>
              <a:t>1. Identify a suitable geographical question/hypothesis</a:t>
            </a:r>
            <a:endParaRPr lang="en-GB" sz="2800" dirty="0"/>
          </a:p>
        </p:txBody>
      </p:sp>
      <p:sp>
        <p:nvSpPr>
          <p:cNvPr id="3" name="Content Placeholder 2"/>
          <p:cNvSpPr>
            <a:spLocks noGrp="1"/>
          </p:cNvSpPr>
          <p:nvPr>
            <p:ph sz="quarter" idx="1"/>
          </p:nvPr>
        </p:nvSpPr>
        <p:spPr>
          <a:xfrm>
            <a:off x="301752" y="2132856"/>
            <a:ext cx="4846312" cy="4248472"/>
          </a:xfrm>
        </p:spPr>
        <p:txBody>
          <a:bodyPr>
            <a:normAutofit fontScale="85000" lnSpcReduction="20000"/>
          </a:bodyPr>
          <a:lstStyle/>
          <a:p>
            <a:pPr>
              <a:buNone/>
            </a:pPr>
            <a:r>
              <a:rPr lang="en-GB" dirty="0" smtClean="0">
                <a:solidFill>
                  <a:schemeClr val="tx1">
                    <a:lumMod val="95000"/>
                    <a:lumOff val="5000"/>
                  </a:schemeClr>
                </a:solidFill>
              </a:rPr>
              <a:t/>
            </a:r>
            <a:br>
              <a:rPr lang="en-GB" dirty="0" smtClean="0">
                <a:solidFill>
                  <a:schemeClr val="tx1">
                    <a:lumMod val="95000"/>
                    <a:lumOff val="5000"/>
                  </a:schemeClr>
                </a:solidFill>
              </a:rPr>
            </a:br>
            <a:endParaRPr lang="en-GB" dirty="0" smtClean="0">
              <a:solidFill>
                <a:schemeClr val="tx1">
                  <a:lumMod val="95000"/>
                  <a:lumOff val="5000"/>
                </a:schemeClr>
              </a:solidFill>
            </a:endParaRPr>
          </a:p>
          <a:p>
            <a:pPr>
              <a:buNone/>
            </a:pPr>
            <a:r>
              <a:rPr lang="en-GB" dirty="0" smtClean="0">
                <a:solidFill>
                  <a:schemeClr val="tx1">
                    <a:lumMod val="95000"/>
                    <a:lumOff val="5000"/>
                  </a:schemeClr>
                </a:solidFill>
              </a:rPr>
              <a:t>“Pedestrian densities will be highest in the centre of the CBD near the PLVI where there are more comparison shops selling high/middle order goods as these need more customers. Whereas pedestrian densities will decrease towards the outskirts/outer core where there are more convenience stores selling low order goods”</a:t>
            </a:r>
          </a:p>
        </p:txBody>
      </p:sp>
      <p:pic>
        <p:nvPicPr>
          <p:cNvPr id="1027" name="Picture 3"/>
          <p:cNvPicPr>
            <a:picLocks noChangeAspect="1" noChangeArrowheads="1"/>
          </p:cNvPicPr>
          <p:nvPr/>
        </p:nvPicPr>
        <p:blipFill>
          <a:blip r:embed="rId2" cstate="print">
            <a:clrChange>
              <a:clrFrom>
                <a:srgbClr val="000000"/>
              </a:clrFrom>
              <a:clrTo>
                <a:srgbClr val="000000">
                  <a:alpha val="0"/>
                </a:srgbClr>
              </a:clrTo>
            </a:clrChange>
          </a:blip>
          <a:srcRect l="14728" t="19108" r="7829" b="10191"/>
          <a:stretch>
            <a:fillRect/>
          </a:stretch>
        </p:blipFill>
        <p:spPr bwMode="auto">
          <a:xfrm>
            <a:off x="5364088" y="3356992"/>
            <a:ext cx="3779912" cy="2664296"/>
          </a:xfrm>
          <a:prstGeom prst="rect">
            <a:avLst/>
          </a:prstGeom>
          <a:noFill/>
          <a:ln w="9525">
            <a:noFill/>
            <a:miter lim="800000"/>
            <a:headEnd/>
            <a:tailEnd/>
          </a:ln>
        </p:spPr>
      </p:pic>
      <p:sp>
        <p:nvSpPr>
          <p:cNvPr id="6" name="Content Placeholder 2"/>
          <p:cNvSpPr txBox="1">
            <a:spLocks/>
          </p:cNvSpPr>
          <p:nvPr/>
        </p:nvSpPr>
        <p:spPr>
          <a:xfrm>
            <a:off x="301752" y="1527048"/>
            <a:ext cx="8842248" cy="1181872"/>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Our</a:t>
            </a:r>
            <a:r>
              <a:rPr kumimoji="0" lang="en-GB" sz="2700" b="0" i="0" u="none" strike="noStrike" kern="1200" cap="none" spc="0" normalizeH="0" noProof="0" dirty="0" smtClean="0">
                <a:ln>
                  <a:noFill/>
                </a:ln>
                <a:solidFill>
                  <a:schemeClr val="tx1">
                    <a:lumMod val="95000"/>
                    <a:lumOff val="5000"/>
                  </a:schemeClr>
                </a:solidFill>
                <a:effectLst/>
                <a:uLnTx/>
                <a:uFillTx/>
                <a:latin typeface="+mn-lt"/>
                <a:ea typeface="+mn-ea"/>
                <a:cs typeface="+mn-cs"/>
              </a:rPr>
              <a:t> overall research investigated the ‘internal structure of the CBD’ to fully investigate this a number of hypotheses were formed, for example:</a:t>
            </a:r>
            <a:endParaRPr kumimoji="0" lang="en-GB" sz="27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Developing a plan &amp; strategy</a:t>
            </a:r>
            <a:endParaRPr lang="en-GB" dirty="0"/>
          </a:p>
        </p:txBody>
      </p:sp>
      <p:sp>
        <p:nvSpPr>
          <p:cNvPr id="3" name="Content Placeholder 2"/>
          <p:cNvSpPr>
            <a:spLocks noGrp="1"/>
          </p:cNvSpPr>
          <p:nvPr>
            <p:ph sz="quarter" idx="1"/>
          </p:nvPr>
        </p:nvSpPr>
        <p:spPr>
          <a:xfrm>
            <a:off x="301752" y="1527048"/>
            <a:ext cx="8503920" cy="4782272"/>
          </a:xfrm>
        </p:spPr>
        <p:txBody>
          <a:bodyPr>
            <a:normAutofit lnSpcReduction="10000"/>
          </a:bodyPr>
          <a:lstStyle/>
          <a:p>
            <a:pPr>
              <a:buNone/>
            </a:pPr>
            <a:r>
              <a:rPr lang="en-GB" sz="2800" dirty="0" smtClean="0">
                <a:solidFill>
                  <a:schemeClr val="tx1">
                    <a:lumMod val="95000"/>
                    <a:lumOff val="5000"/>
                  </a:schemeClr>
                </a:solidFill>
              </a:rPr>
              <a:t>Even though we would gain relevant and up to date information from our primary data, secondary data was also used to back this information up and ensure more confidence in any conclusions made.</a:t>
            </a:r>
          </a:p>
          <a:p>
            <a:pPr>
              <a:buNone/>
            </a:pPr>
            <a:endParaRPr lang="en-GB" dirty="0" smtClean="0">
              <a:solidFill>
                <a:schemeClr val="tx1">
                  <a:lumMod val="95000"/>
                  <a:lumOff val="5000"/>
                </a:schemeClr>
              </a:solidFill>
            </a:endParaRPr>
          </a:p>
          <a:p>
            <a:pPr>
              <a:buNone/>
            </a:pPr>
            <a:endParaRPr lang="en-GB" dirty="0" smtClean="0">
              <a:solidFill>
                <a:schemeClr val="tx1">
                  <a:lumMod val="95000"/>
                  <a:lumOff val="5000"/>
                </a:schemeClr>
              </a:solidFill>
            </a:endParaRPr>
          </a:p>
          <a:p>
            <a:pPr>
              <a:buNone/>
            </a:pPr>
            <a:endParaRPr lang="en-GB" dirty="0" smtClean="0">
              <a:solidFill>
                <a:schemeClr val="tx1">
                  <a:lumMod val="95000"/>
                  <a:lumOff val="5000"/>
                </a:schemeClr>
              </a:solidFill>
            </a:endParaRPr>
          </a:p>
          <a:p>
            <a:pPr>
              <a:buNone/>
            </a:pPr>
            <a:r>
              <a:rPr lang="en-GB" dirty="0" smtClean="0">
                <a:solidFill>
                  <a:schemeClr val="tx1">
                    <a:lumMod val="95000"/>
                    <a:lumOff val="5000"/>
                  </a:schemeClr>
                </a:solidFill>
              </a:rPr>
              <a:t>Before the fieldwork was conducted retail outlets were chosen randomly through a ‘random numbers table’ (where numbers were matched to grid references) to ensure that a fair sample was used.</a:t>
            </a:r>
          </a:p>
          <a:p>
            <a:pPr>
              <a:buNone/>
            </a:pPr>
            <a:endParaRPr lang="en-GB" dirty="0" smtClean="0">
              <a:solidFill>
                <a:schemeClr val="tx1">
                  <a:lumMod val="95000"/>
                  <a:lumOff val="5000"/>
                </a:schemeClr>
              </a:solidFill>
            </a:endParaRPr>
          </a:p>
          <a:p>
            <a:pPr>
              <a:buNone/>
            </a:pPr>
            <a:endParaRPr lang="en-GB" dirty="0">
              <a:solidFill>
                <a:schemeClr val="tx1">
                  <a:lumMod val="95000"/>
                  <a:lumOff val="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3131840" y="3212976"/>
            <a:ext cx="2051298" cy="1357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Developing a plan &amp; strategy</a:t>
            </a:r>
            <a:endParaRPr lang="en-GB" dirty="0"/>
          </a:p>
        </p:txBody>
      </p:sp>
      <p:sp>
        <p:nvSpPr>
          <p:cNvPr id="3" name="Content Placeholder 2"/>
          <p:cNvSpPr>
            <a:spLocks noGrp="1"/>
          </p:cNvSpPr>
          <p:nvPr>
            <p:ph sz="quarter" idx="1"/>
          </p:nvPr>
        </p:nvSpPr>
        <p:spPr>
          <a:xfrm>
            <a:off x="301752" y="1527048"/>
            <a:ext cx="5638400" cy="2694040"/>
          </a:xfrm>
        </p:spPr>
        <p:txBody>
          <a:bodyPr>
            <a:normAutofit/>
          </a:bodyPr>
          <a:lstStyle/>
          <a:p>
            <a:pPr>
              <a:buNone/>
            </a:pPr>
            <a:r>
              <a:rPr lang="en-GB" sz="2800" dirty="0" smtClean="0">
                <a:solidFill>
                  <a:schemeClr val="tx1">
                    <a:lumMod val="95000"/>
                    <a:lumOff val="5000"/>
                  </a:schemeClr>
                </a:solidFill>
              </a:rPr>
              <a:t>The time the fieldwork took place was also carefully considered, it was carried out on a market day to ensure there were enough people to investigate aspects such as pedestrian densities.</a:t>
            </a:r>
            <a:endParaRPr lang="en-GB" dirty="0" smtClean="0">
              <a:solidFill>
                <a:schemeClr val="tx1">
                  <a:lumMod val="95000"/>
                  <a:lumOff val="5000"/>
                </a:schemeClr>
              </a:solidFill>
            </a:endParaRPr>
          </a:p>
          <a:p>
            <a:pPr>
              <a:buNone/>
            </a:pPr>
            <a:endParaRPr lang="en-GB" dirty="0" smtClean="0">
              <a:solidFill>
                <a:schemeClr val="tx1">
                  <a:lumMod val="95000"/>
                  <a:lumOff val="5000"/>
                </a:schemeClr>
              </a:solidFill>
            </a:endParaRPr>
          </a:p>
          <a:p>
            <a:pPr>
              <a:buNone/>
            </a:pPr>
            <a:endParaRPr lang="en-GB" dirty="0">
              <a:solidFill>
                <a:schemeClr val="tx1">
                  <a:lumMod val="95000"/>
                  <a:lumOff val="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5919762" y="1772816"/>
            <a:ext cx="3224238" cy="2160240"/>
          </a:xfrm>
          <a:prstGeom prst="rect">
            <a:avLst/>
          </a:prstGeom>
          <a:noFill/>
          <a:ln w="9525">
            <a:noFill/>
            <a:miter lim="800000"/>
            <a:headEnd/>
            <a:tailEnd/>
          </a:ln>
        </p:spPr>
      </p:pic>
      <p:sp>
        <p:nvSpPr>
          <p:cNvPr id="7" name="Content Placeholder 2"/>
          <p:cNvSpPr txBox="1">
            <a:spLocks/>
          </p:cNvSpPr>
          <p:nvPr/>
        </p:nvSpPr>
        <p:spPr>
          <a:xfrm>
            <a:off x="467544" y="4293096"/>
            <a:ext cx="8568952" cy="269404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In addition to the planning,</a:t>
            </a:r>
            <a:r>
              <a:rPr kumimoji="0" lang="en-GB" sz="2800" b="0" i="0" u="none" strike="noStrike" kern="1200" cap="none" spc="0" normalizeH="0" noProof="0" dirty="0" smtClean="0">
                <a:ln>
                  <a:noFill/>
                </a:ln>
                <a:solidFill>
                  <a:schemeClr val="tx1">
                    <a:lumMod val="95000"/>
                    <a:lumOff val="5000"/>
                  </a:schemeClr>
                </a:solidFill>
                <a:effectLst/>
                <a:uLnTx/>
                <a:uFillTx/>
                <a:latin typeface="+mn-lt"/>
                <a:ea typeface="+mn-ea"/>
                <a:cs typeface="+mn-cs"/>
              </a:rPr>
              <a:t> a risk assessment was also carried out which was up to date and relevant to our study including necessary points such as ‘the bus breaking down’ and ‘becoming lost in Louth’s CBD’.</a:t>
            </a:r>
            <a:endParaRPr kumimoji="0" lang="en-GB" sz="27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Collect and record appropriate data</a:t>
            </a:r>
            <a:endParaRPr lang="en-GB" dirty="0"/>
          </a:p>
        </p:txBody>
      </p:sp>
      <p:sp>
        <p:nvSpPr>
          <p:cNvPr id="3" name="Content Placeholder 2"/>
          <p:cNvSpPr>
            <a:spLocks noGrp="1"/>
          </p:cNvSpPr>
          <p:nvPr>
            <p:ph sz="quarter" idx="1"/>
          </p:nvPr>
        </p:nvSpPr>
        <p:spPr/>
        <p:txBody>
          <a:bodyPr/>
          <a:lstStyle/>
          <a:p>
            <a:pPr>
              <a:buNone/>
            </a:pPr>
            <a:r>
              <a:rPr lang="en-GB" dirty="0" smtClean="0"/>
              <a:t>Both primary and secondary data was collected in this study with most data being quantitative.</a:t>
            </a:r>
          </a:p>
          <a:p>
            <a:pPr>
              <a:buNone/>
            </a:pPr>
            <a:r>
              <a:rPr lang="en-GB" b="1" dirty="0" smtClean="0"/>
              <a:t>Primary</a:t>
            </a:r>
          </a:p>
          <a:p>
            <a:pPr>
              <a:buNone/>
            </a:pPr>
            <a:r>
              <a:rPr lang="en-GB" dirty="0" smtClean="0"/>
              <a:t>One of the first pieces of data collected was noting the shop (as to determine whether it was convenience/comparison) and then</a:t>
            </a:r>
          </a:p>
          <a:p>
            <a:pPr>
              <a:buNone/>
            </a:pPr>
            <a:r>
              <a:rPr lang="en-GB" dirty="0" smtClean="0"/>
              <a:t>   a measure of shop frontage was take</a:t>
            </a:r>
            <a:br>
              <a:rPr lang="en-GB" dirty="0" smtClean="0"/>
            </a:br>
            <a:r>
              <a:rPr lang="en-GB" dirty="0" smtClean="0"/>
              <a:t>(to later calculate the ‘Rate Index </a:t>
            </a:r>
          </a:p>
          <a:p>
            <a:pPr>
              <a:buNone/>
            </a:pPr>
            <a:r>
              <a:rPr lang="en-GB" dirty="0" smtClean="0"/>
              <a:t>   per m shop frontage).</a:t>
            </a:r>
            <a:endParaRPr lang="en-GB" dirty="0"/>
          </a:p>
        </p:txBody>
      </p:sp>
      <p:pic>
        <p:nvPicPr>
          <p:cNvPr id="4098" name="Picture 2"/>
          <p:cNvPicPr>
            <a:picLocks noChangeAspect="1" noChangeArrowheads="1"/>
          </p:cNvPicPr>
          <p:nvPr/>
        </p:nvPicPr>
        <p:blipFill>
          <a:blip r:embed="rId2" cstate="print"/>
          <a:srcRect b="16001"/>
          <a:stretch>
            <a:fillRect/>
          </a:stretch>
        </p:blipFill>
        <p:spPr bwMode="auto">
          <a:xfrm>
            <a:off x="6444208" y="4725144"/>
            <a:ext cx="228600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Collect and record appropriate data</a:t>
            </a:r>
            <a:endParaRPr lang="en-GB" dirty="0"/>
          </a:p>
        </p:txBody>
      </p:sp>
      <p:sp>
        <p:nvSpPr>
          <p:cNvPr id="3" name="Content Placeholder 2"/>
          <p:cNvSpPr>
            <a:spLocks noGrp="1"/>
          </p:cNvSpPr>
          <p:nvPr>
            <p:ph sz="quarter" idx="1"/>
          </p:nvPr>
        </p:nvSpPr>
        <p:spPr>
          <a:xfrm>
            <a:off x="301752" y="1527048"/>
            <a:ext cx="8503920" cy="5330952"/>
          </a:xfrm>
        </p:spPr>
        <p:txBody>
          <a:bodyPr>
            <a:normAutofit/>
          </a:bodyPr>
          <a:lstStyle/>
          <a:p>
            <a:pPr>
              <a:buNone/>
            </a:pPr>
            <a:r>
              <a:rPr lang="en-GB" b="1" dirty="0" smtClean="0"/>
              <a:t>Primary</a:t>
            </a:r>
          </a:p>
          <a:p>
            <a:pPr>
              <a:buNone/>
            </a:pPr>
            <a:r>
              <a:rPr lang="en-GB" dirty="0" smtClean="0"/>
              <a:t>In front of each shop a five minute pedestrian and traffic count was also taken (with pedestrians being split into male/female and all above school age) and traffic being split into various vehicle types (e.g. Bus, car, van etc.)</a:t>
            </a:r>
          </a:p>
          <a:p>
            <a:pPr>
              <a:buNone/>
            </a:pPr>
            <a:endParaRPr lang="en-GB" dirty="0" smtClean="0"/>
          </a:p>
          <a:p>
            <a:pPr>
              <a:buNone/>
            </a:pPr>
            <a:endParaRPr lang="en-GB" dirty="0" smtClean="0"/>
          </a:p>
          <a:p>
            <a:pPr>
              <a:buNone/>
            </a:pPr>
            <a:endParaRPr lang="en-GB" dirty="0" smtClean="0"/>
          </a:p>
          <a:p>
            <a:pPr>
              <a:buNone/>
            </a:pPr>
            <a:r>
              <a:rPr lang="en-GB" dirty="0" smtClean="0"/>
              <a:t>Each of these counts were recorded in a tally.</a:t>
            </a:r>
            <a:endParaRPr lang="en-GB" dirty="0"/>
          </a:p>
        </p:txBody>
      </p:sp>
      <p:pic>
        <p:nvPicPr>
          <p:cNvPr id="5122" name="Picture 2"/>
          <p:cNvPicPr>
            <a:picLocks noChangeAspect="1" noChangeArrowheads="1"/>
          </p:cNvPicPr>
          <p:nvPr/>
        </p:nvPicPr>
        <p:blipFill>
          <a:blip r:embed="rId2" cstate="print"/>
          <a:srcRect/>
          <a:stretch>
            <a:fillRect/>
          </a:stretch>
        </p:blipFill>
        <p:spPr bwMode="auto">
          <a:xfrm>
            <a:off x="6084168" y="3789040"/>
            <a:ext cx="2520280" cy="1887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Collect and record appropriate data</a:t>
            </a:r>
            <a:endParaRPr lang="en-GB" dirty="0"/>
          </a:p>
        </p:txBody>
      </p:sp>
      <p:sp>
        <p:nvSpPr>
          <p:cNvPr id="3" name="Content Placeholder 2"/>
          <p:cNvSpPr>
            <a:spLocks noGrp="1"/>
          </p:cNvSpPr>
          <p:nvPr>
            <p:ph sz="quarter" idx="1"/>
          </p:nvPr>
        </p:nvSpPr>
        <p:spPr>
          <a:xfrm>
            <a:off x="301752" y="1527048"/>
            <a:ext cx="8503920" cy="5330952"/>
          </a:xfrm>
        </p:spPr>
        <p:txBody>
          <a:bodyPr>
            <a:normAutofit/>
          </a:bodyPr>
          <a:lstStyle/>
          <a:p>
            <a:pPr>
              <a:buNone/>
            </a:pPr>
            <a:r>
              <a:rPr lang="en-GB" b="1" dirty="0" smtClean="0"/>
              <a:t>Secondary</a:t>
            </a:r>
          </a:p>
          <a:p>
            <a:pPr>
              <a:buNone/>
            </a:pPr>
            <a:r>
              <a:rPr lang="en-GB" dirty="0" smtClean="0"/>
              <a:t>Through use of GIS we accessed the VOA site (which gave information on rateable values) which would eventually allow us to calculate the ‘rateable value per metre frontage’.</a:t>
            </a:r>
          </a:p>
          <a:p>
            <a:pPr>
              <a:buNone/>
            </a:pPr>
            <a:endParaRPr lang="en-GB" dirty="0" smtClean="0"/>
          </a:p>
          <a:p>
            <a:pPr>
              <a:buNone/>
            </a:pPr>
            <a:endParaRPr lang="en-GB" dirty="0" smtClean="0"/>
          </a:p>
          <a:p>
            <a:pPr>
              <a:buNone/>
            </a:pPr>
            <a:endParaRPr lang="en-GB" dirty="0" smtClean="0"/>
          </a:p>
          <a:p>
            <a:pPr>
              <a:buNone/>
            </a:pPr>
            <a:r>
              <a:rPr lang="en-GB" dirty="0" smtClean="0"/>
              <a:t>Another secondary source used was the GOAD land use map of Louth CBD from 2004.</a:t>
            </a:r>
          </a:p>
        </p:txBody>
      </p:sp>
      <p:pic>
        <p:nvPicPr>
          <p:cNvPr id="6146" name="Picture 2"/>
          <p:cNvPicPr>
            <a:picLocks noChangeAspect="1" noChangeArrowheads="1"/>
          </p:cNvPicPr>
          <p:nvPr/>
        </p:nvPicPr>
        <p:blipFill>
          <a:blip r:embed="rId2" cstate="print"/>
          <a:srcRect l="1575" t="65519" r="34642" b="21881"/>
          <a:stretch>
            <a:fillRect/>
          </a:stretch>
        </p:blipFill>
        <p:spPr bwMode="auto">
          <a:xfrm>
            <a:off x="251520" y="3933056"/>
            <a:ext cx="8748464"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Present data in appropriate forms</a:t>
            </a:r>
            <a:endParaRPr lang="en-GB" dirty="0"/>
          </a:p>
        </p:txBody>
      </p:sp>
      <p:sp>
        <p:nvSpPr>
          <p:cNvPr id="3" name="Content Placeholder 2"/>
          <p:cNvSpPr>
            <a:spLocks noGrp="1"/>
          </p:cNvSpPr>
          <p:nvPr>
            <p:ph sz="quarter" idx="1"/>
          </p:nvPr>
        </p:nvSpPr>
        <p:spPr/>
        <p:txBody>
          <a:bodyPr/>
          <a:lstStyle/>
          <a:p>
            <a:pPr>
              <a:buNone/>
            </a:pPr>
            <a:r>
              <a:rPr lang="en-GB" dirty="0" smtClean="0"/>
              <a:t>Our findings were presented in various ways: through maps, tables and graphs.</a:t>
            </a:r>
          </a:p>
          <a:p>
            <a:pPr>
              <a:buNone/>
            </a:pPr>
            <a:r>
              <a:rPr lang="en-GB" sz="2000" dirty="0" smtClean="0"/>
              <a:t>1) Depicted below is a </a:t>
            </a:r>
            <a:r>
              <a:rPr lang="en-GB" sz="2000" dirty="0" err="1" smtClean="0"/>
              <a:t>scattergraph</a:t>
            </a:r>
            <a:r>
              <a:rPr lang="en-GB" sz="2000" dirty="0" smtClean="0"/>
              <a:t> to show the relationship between distance from the PLVI and the Rate Index</a:t>
            </a:r>
          </a:p>
        </p:txBody>
      </p:sp>
      <p:pic>
        <p:nvPicPr>
          <p:cNvPr id="8194" name="Picture 2" descr="D:\scan0002.jpg"/>
          <p:cNvPicPr>
            <a:picLocks noChangeAspect="1" noChangeArrowheads="1"/>
          </p:cNvPicPr>
          <p:nvPr/>
        </p:nvPicPr>
        <p:blipFill>
          <a:blip r:embed="rId2" cstate="print"/>
          <a:srcRect t="42251" b="8400"/>
          <a:stretch>
            <a:fillRect/>
          </a:stretch>
        </p:blipFill>
        <p:spPr bwMode="auto">
          <a:xfrm rot="10800000">
            <a:off x="2445850" y="3068959"/>
            <a:ext cx="4880472" cy="33123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Present data in appropriate forms</a:t>
            </a:r>
            <a:endParaRPr lang="en-GB" dirty="0"/>
          </a:p>
        </p:txBody>
      </p:sp>
      <p:sp>
        <p:nvSpPr>
          <p:cNvPr id="3" name="Content Placeholder 2"/>
          <p:cNvSpPr>
            <a:spLocks noGrp="1"/>
          </p:cNvSpPr>
          <p:nvPr>
            <p:ph sz="quarter" idx="1"/>
          </p:nvPr>
        </p:nvSpPr>
        <p:spPr/>
        <p:txBody>
          <a:bodyPr/>
          <a:lstStyle/>
          <a:p>
            <a:pPr>
              <a:buNone/>
            </a:pPr>
            <a:r>
              <a:rPr lang="en-GB" sz="2000" dirty="0" smtClean="0"/>
              <a:t>2) </a:t>
            </a:r>
            <a:r>
              <a:rPr lang="en-GB" sz="2000" dirty="0" err="1" smtClean="0"/>
              <a:t>Scattergraph</a:t>
            </a:r>
            <a:r>
              <a:rPr lang="en-GB" sz="2000" dirty="0" smtClean="0"/>
              <a:t> to show the relationship between pedestrian densities and the distance from the PLVI.</a:t>
            </a:r>
          </a:p>
          <a:p>
            <a:pPr>
              <a:buNone/>
            </a:pPr>
            <a:endParaRPr lang="en-GB" sz="2000" dirty="0" smtClean="0"/>
          </a:p>
        </p:txBody>
      </p:sp>
      <p:pic>
        <p:nvPicPr>
          <p:cNvPr id="7170" name="Picture 2" descr="D:\scan0001.jpg"/>
          <p:cNvPicPr>
            <a:picLocks noChangeAspect="1" noChangeArrowheads="1"/>
          </p:cNvPicPr>
          <p:nvPr/>
        </p:nvPicPr>
        <p:blipFill>
          <a:blip r:embed="rId2" cstate="print"/>
          <a:srcRect t="2351" b="37799"/>
          <a:stretch>
            <a:fillRect/>
          </a:stretch>
        </p:blipFill>
        <p:spPr bwMode="auto">
          <a:xfrm rot="10800000">
            <a:off x="2483768" y="2276872"/>
            <a:ext cx="4986570" cy="41044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95</TotalTime>
  <Words>964</Words>
  <Application>Microsoft Office PowerPoint</Application>
  <PresentationFormat>On-screen Show (4:3)</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Louth CBD</vt:lpstr>
      <vt:lpstr>1. Identify a suitable geographical question/hypothesis</vt:lpstr>
      <vt:lpstr>2. Developing a plan &amp; strategy</vt:lpstr>
      <vt:lpstr>2. Developing a plan &amp; strategy</vt:lpstr>
      <vt:lpstr>3. Collect and record appropriate data</vt:lpstr>
      <vt:lpstr>3. Collect and record appropriate data</vt:lpstr>
      <vt:lpstr>3. Collect and record appropriate data</vt:lpstr>
      <vt:lpstr>4. Present data in appropriate forms</vt:lpstr>
      <vt:lpstr>4. Present data in appropriate forms</vt:lpstr>
      <vt:lpstr>4. Present data in appropriate forms</vt:lpstr>
      <vt:lpstr>4. Present data in appropriate forms</vt:lpstr>
      <vt:lpstr>5. Analyse and interpret data</vt:lpstr>
      <vt:lpstr>5. Analyse and interpret data</vt:lpstr>
      <vt:lpstr>5. Analyse and interpret data</vt:lpstr>
      <vt:lpstr>6. Summary and evaluation</vt:lpstr>
      <vt:lpstr>6. Summary and evaluation</vt:lpstr>
      <vt:lpstr>6. Summary and evaluation</vt:lpstr>
      <vt:lpstr>6. Summary and evaluation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Louth CBD</dc:title>
  <dc:creator>Livvy</dc:creator>
  <cp:lastModifiedBy>john.payne</cp:lastModifiedBy>
  <cp:revision>15</cp:revision>
  <dcterms:created xsi:type="dcterms:W3CDTF">2011-12-04T18:48:24Z</dcterms:created>
  <dcterms:modified xsi:type="dcterms:W3CDTF">2012-01-16T08:33:17Z</dcterms:modified>
</cp:coreProperties>
</file>