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67" r:id="rId2"/>
    <p:sldId id="269" r:id="rId3"/>
    <p:sldId id="275" r:id="rId4"/>
    <p:sldId id="323" r:id="rId5"/>
    <p:sldId id="295" r:id="rId6"/>
    <p:sldId id="285" r:id="rId7"/>
    <p:sldId id="327" r:id="rId8"/>
    <p:sldId id="288" r:id="rId9"/>
    <p:sldId id="286" r:id="rId10"/>
    <p:sldId id="304" r:id="rId11"/>
    <p:sldId id="307" r:id="rId12"/>
    <p:sldId id="326" r:id="rId13"/>
    <p:sldId id="313" r:id="rId14"/>
    <p:sldId id="325" r:id="rId15"/>
    <p:sldId id="314" r:id="rId16"/>
    <p:sldId id="321" r:id="rId17"/>
    <p:sldId id="315" r:id="rId18"/>
    <p:sldId id="300" r:id="rId19"/>
    <p:sldId id="302" r:id="rId20"/>
    <p:sldId id="274" r:id="rId21"/>
    <p:sldId id="296" r:id="rId22"/>
    <p:sldId id="310" r:id="rId23"/>
    <p:sldId id="322" r:id="rId2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4">
          <p15:clr>
            <a:srgbClr val="A4A3A4"/>
          </p15:clr>
        </p15:guide>
        <p15:guide id="2" orient="horz" pos="1344">
          <p15:clr>
            <a:srgbClr val="A4A3A4"/>
          </p15:clr>
        </p15:guide>
        <p15:guide id="3" orient="horz" pos="664">
          <p15:clr>
            <a:srgbClr val="A4A3A4"/>
          </p15:clr>
        </p15:guide>
        <p15:guide id="4" pos="536">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C2F"/>
    <a:srgbClr val="2D4C35"/>
    <a:srgbClr val="3F6949"/>
    <a:srgbClr val="4F5150"/>
    <a:srgbClr val="79BC3C"/>
    <a:srgbClr val="B6D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88" autoAdjust="0"/>
  </p:normalViewPr>
  <p:slideViewPr>
    <p:cSldViewPr snapToGrid="0" snapToObjects="1" showGuides="1">
      <p:cViewPr varScale="1">
        <p:scale>
          <a:sx n="115" d="100"/>
          <a:sy n="115" d="100"/>
        </p:scale>
        <p:origin x="1494" y="108"/>
      </p:cViewPr>
      <p:guideLst>
        <p:guide orient="horz" pos="4024"/>
        <p:guide orient="horz" pos="1344"/>
        <p:guide orient="horz" pos="664"/>
        <p:guide pos="536"/>
      </p:guideLst>
    </p:cSldViewPr>
  </p:slideViewPr>
  <p:notesTextViewPr>
    <p:cViewPr>
      <p:scale>
        <a:sx n="100" d="100"/>
        <a:sy n="100" d="100"/>
      </p:scale>
      <p:origin x="0" y="0"/>
    </p:cViewPr>
  </p:notesTextViewPr>
  <p:sorterViewPr>
    <p:cViewPr>
      <p:scale>
        <a:sx n="158" d="100"/>
        <a:sy n="158" d="100"/>
      </p:scale>
      <p:origin x="0" y="0"/>
    </p:cViewPr>
  </p:sorterViewPr>
  <p:notesViewPr>
    <p:cSldViewPr snapToGrid="0" snapToObjects="1">
      <p:cViewPr>
        <p:scale>
          <a:sx n="100" d="100"/>
          <a:sy n="100" d="100"/>
        </p:scale>
        <p:origin x="-1890" y="28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98C7772-4AAE-409B-87DE-968C917C0785}" type="datetimeFigureOut">
              <a:rPr lang="en-US" smtClean="0"/>
              <a:t>10/10/2018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BBEC1C5-E0C6-43D2-A81B-FB29C893B98A}" type="slidenum">
              <a:rPr lang="en-US" smtClean="0"/>
              <a:t>‹#›</a:t>
            </a:fld>
            <a:endParaRPr lang="en-US"/>
          </a:p>
        </p:txBody>
      </p:sp>
    </p:spTree>
    <p:extLst>
      <p:ext uri="{BB962C8B-B14F-4D97-AF65-F5344CB8AC3E}">
        <p14:creationId xmlns:p14="http://schemas.microsoft.com/office/powerpoint/2010/main" val="212056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C317243-B49E-4D8F-B847-E32748595A53}" type="datetimeFigureOut">
              <a:rPr lang="en-US" smtClean="0"/>
              <a:pPr/>
              <a:t>10/10/2018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ED91F1C-40CE-4803-A4D5-50698EC5209D}" type="slidenum">
              <a:rPr lang="en-US" smtClean="0"/>
              <a:pPr/>
              <a:t>‹#›</a:t>
            </a:fld>
            <a:endParaRPr lang="en-US"/>
          </a:p>
        </p:txBody>
      </p:sp>
    </p:spTree>
    <p:extLst>
      <p:ext uri="{BB962C8B-B14F-4D97-AF65-F5344CB8AC3E}">
        <p14:creationId xmlns:p14="http://schemas.microsoft.com/office/powerpoint/2010/main" val="409020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groecology.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groecology.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1</a:t>
            </a:fld>
            <a:endParaRPr lang="en-US"/>
          </a:p>
        </p:txBody>
      </p:sp>
    </p:spTree>
    <p:extLst>
      <p:ext uri="{BB962C8B-B14F-4D97-AF65-F5344CB8AC3E}">
        <p14:creationId xmlns:p14="http://schemas.microsoft.com/office/powerpoint/2010/main" val="1809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Narrow" panose="020B0606020202030204" pitchFamily="34" charset="0"/>
              </a:rPr>
              <a:t>Through collective actions and decisions, we need to transition into a “Safe and Operating Space” (SOS) for interconnected food and climate systems. </a:t>
            </a:r>
          </a:p>
          <a:p>
            <a:endParaRPr lang="en-US" sz="1000" dirty="0">
              <a:latin typeface="Arial Narrow" panose="020B0606020202030204" pitchFamily="34" charset="0"/>
            </a:endParaRPr>
          </a:p>
          <a:p>
            <a:r>
              <a:rPr lang="en-US" sz="1000" dirty="0">
                <a:latin typeface="Arial Narrow" panose="020B0606020202030204" pitchFamily="34" charset="0"/>
              </a:rPr>
              <a:t>“When implemented appropriately, sustainable intensification uses suitable technologies to increase production per hectare, without negative environmental consequences on site or off site, and while maintaining other ecosystem services.” (</a:t>
            </a:r>
            <a:r>
              <a:rPr lang="en-US" sz="1000" dirty="0" err="1">
                <a:latin typeface="Arial Narrow" panose="020B0606020202030204" pitchFamily="34" charset="0"/>
              </a:rPr>
              <a:t>Beddington</a:t>
            </a:r>
            <a:r>
              <a:rPr lang="en-US" sz="1000" dirty="0">
                <a:latin typeface="Arial Narrow" panose="020B0606020202030204" pitchFamily="34" charset="0"/>
              </a:rPr>
              <a:t> et al., 2012)</a:t>
            </a:r>
          </a:p>
          <a:p>
            <a:endParaRPr lang="en-US" sz="1000" dirty="0">
              <a:latin typeface="Arial Narrow" panose="020B0606020202030204" pitchFamily="34" charset="0"/>
            </a:endParaRPr>
          </a:p>
          <a:p>
            <a:r>
              <a:rPr lang="en-US" sz="1000" dirty="0">
                <a:latin typeface="Arial Narrow" panose="020B0606020202030204" pitchFamily="34" charset="0"/>
              </a:rPr>
              <a:t>“Increase food production from existing farmland in ways that place far less pressure on the environment and that do not undermine our capacity to continue producing food in the future.” (Garnett et al., 2013)</a:t>
            </a:r>
            <a:endParaRPr lang="en-US" sz="1000" u="sng" dirty="0">
              <a:latin typeface="Arial Narrow" panose="020B0606020202030204" pitchFamily="34" charset="0"/>
            </a:endParaRPr>
          </a:p>
          <a:p>
            <a:endParaRPr lang="en-US" sz="1000" dirty="0">
              <a:latin typeface="Arial Narrow" panose="020B0606020202030204" pitchFamily="34" charset="0"/>
            </a:endParaRPr>
          </a:p>
          <a:p>
            <a:endParaRPr lang="en-US" sz="1000" b="1" u="sng" dirty="0">
              <a:latin typeface="Arial Narrow" panose="020B0606020202030204" pitchFamily="34" charset="0"/>
            </a:endParaRPr>
          </a:p>
          <a:p>
            <a:r>
              <a:rPr lang="en-US" sz="1000" b="1" u="sng" dirty="0">
                <a:latin typeface="Arial Narrow" panose="020B0606020202030204" pitchFamily="34" charset="0"/>
              </a:rPr>
              <a:t>Reduce Waste </a:t>
            </a:r>
            <a:r>
              <a:rPr lang="en-US" sz="1000" dirty="0">
                <a:latin typeface="Arial Narrow" panose="020B0606020202030204" pitchFamily="34" charset="0"/>
              </a:rPr>
              <a:t>– a recent report by the FAO titled </a:t>
            </a:r>
            <a:r>
              <a:rPr lang="en-US" sz="1000" i="1" dirty="0">
                <a:latin typeface="Arial Narrow" panose="020B0606020202030204" pitchFamily="34" charset="0"/>
              </a:rPr>
              <a:t>“The Food Wastage Footprint,” </a:t>
            </a:r>
            <a:r>
              <a:rPr lang="en-US" sz="1000" dirty="0">
                <a:latin typeface="Arial Narrow" panose="020B0606020202030204" pitchFamily="34" charset="0"/>
              </a:rPr>
              <a:t>(2013) estimated that the carbon footprint of wasted food was equivalent to 3.3 billion </a:t>
            </a:r>
            <a:r>
              <a:rPr lang="en-US" sz="1000" dirty="0" err="1">
                <a:latin typeface="Arial Narrow" panose="020B0606020202030204" pitchFamily="34" charset="0"/>
              </a:rPr>
              <a:t>tonnes</a:t>
            </a:r>
            <a:r>
              <a:rPr lang="en-US" sz="1000" dirty="0">
                <a:latin typeface="Arial Narrow" panose="020B0606020202030204" pitchFamily="34" charset="0"/>
              </a:rPr>
              <a:t> of carbon dioxide per year. In fact, if food waste were a country, it would be the world’s third biggest emitter of GHGs after China and the U.S. Food wastage reduction would not only avoid pressure on scarce natural resources (e.g., land, water) but also decrease the need to raise food production. Every year, it is estimated that about 1/3 of all food for consumption is wasted (FAO, 2013). </a:t>
            </a:r>
          </a:p>
          <a:p>
            <a:endParaRPr lang="en-US" sz="1000" dirty="0">
              <a:latin typeface="Arial Narrow" panose="020B0606020202030204" pitchFamily="34" charset="0"/>
            </a:endParaRPr>
          </a:p>
          <a:p>
            <a:r>
              <a:rPr lang="en-US" sz="1000" dirty="0">
                <a:latin typeface="Arial Narrow" panose="020B0606020202030204" pitchFamily="34" charset="0"/>
              </a:rPr>
              <a:t>In the industrialized world, much of the waste comes from consumers buying too much and throwing away what they don’t use. In developing countries, it is mainly the result of inefficient farming and lack of proper storage facilities (FAO, 2013).</a:t>
            </a:r>
          </a:p>
        </p:txBody>
      </p:sp>
      <p:sp>
        <p:nvSpPr>
          <p:cNvPr id="4" name="Slide Number Placeholder 3"/>
          <p:cNvSpPr>
            <a:spLocks noGrp="1"/>
          </p:cNvSpPr>
          <p:nvPr>
            <p:ph type="sldNum" sz="quarter" idx="10"/>
          </p:nvPr>
        </p:nvSpPr>
        <p:spPr/>
        <p:txBody>
          <a:bodyPr/>
          <a:lstStyle/>
          <a:p>
            <a:fld id="{4ED91F1C-40CE-4803-A4D5-50698EC5209D}" type="slidenum">
              <a:rPr lang="en-US" smtClean="0"/>
              <a:pPr/>
              <a:t>10</a:t>
            </a:fld>
            <a:endParaRPr lang="en-US" dirty="0"/>
          </a:p>
        </p:txBody>
      </p:sp>
    </p:spTree>
    <p:extLst>
      <p:ext uri="{BB962C8B-B14F-4D97-AF65-F5344CB8AC3E}">
        <p14:creationId xmlns:p14="http://schemas.microsoft.com/office/powerpoint/2010/main" val="253075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Bef>
                <a:spcPct val="20000"/>
              </a:spcBef>
            </a:pPr>
            <a:r>
              <a:rPr lang="en-US" sz="1000" dirty="0">
                <a:solidFill>
                  <a:srgbClr val="727272"/>
                </a:solidFill>
                <a:latin typeface="Arial Narrow" panose="020B0606020202030204" pitchFamily="34" charset="0"/>
              </a:rPr>
              <a:t>Four underpinning premises of SI (situating it within a broader framework of priority actions for the food system):</a:t>
            </a:r>
          </a:p>
          <a:p>
            <a:pPr lvl="0"/>
            <a:endParaRPr lang="en-US" sz="1000" dirty="0">
              <a:latin typeface="Arial Narrow" panose="020B0606020202030204" pitchFamily="34" charset="0"/>
            </a:endParaRPr>
          </a:p>
          <a:p>
            <a:pPr lvl="0"/>
            <a:r>
              <a:rPr lang="en-US" sz="1000" dirty="0">
                <a:latin typeface="Arial Narrow" panose="020B0606020202030204" pitchFamily="34" charset="0"/>
              </a:rPr>
              <a:t>Increase production – yield increases are required in many developing countries today. Elsewhere, the goal may not be required today (immediately) but rather to develop the potential to respond to future increases in demand (Garnett et al., 2013).</a:t>
            </a:r>
          </a:p>
          <a:p>
            <a:endParaRPr lang="en-US" sz="1000" dirty="0">
              <a:latin typeface="Arial Narrow" panose="020B0606020202030204" pitchFamily="34" charset="0"/>
            </a:endParaRPr>
          </a:p>
          <a:p>
            <a:r>
              <a:rPr lang="en-US" sz="1000" dirty="0">
                <a:latin typeface="Arial Narrow" panose="020B0606020202030204" pitchFamily="34" charset="0"/>
              </a:rPr>
              <a:t>SI does not mean “business as usual food production” moderated by only marginal improvements in sustainability. (Garnett et al., 2013)  The National Research council - in its publication titled “Toward Sustainable Agricultural Systems in the 21</a:t>
            </a:r>
            <a:r>
              <a:rPr lang="en-US" sz="1000" baseline="30000" dirty="0">
                <a:latin typeface="Arial Narrow" panose="020B0606020202030204" pitchFamily="34" charset="0"/>
              </a:rPr>
              <a:t>st</a:t>
            </a:r>
            <a:r>
              <a:rPr lang="en-US" sz="1000" dirty="0">
                <a:latin typeface="Arial Narrow" panose="020B0606020202030204" pitchFamily="34" charset="0"/>
              </a:rPr>
              <a:t> Century” (2010) - noted examples of farming system types for improving sustainability to include: organic cropping systems, alternative livestock systems, and perennial agriculture systems.</a:t>
            </a:r>
          </a:p>
          <a:p>
            <a:endParaRPr lang="en-US" sz="1000" dirty="0">
              <a:latin typeface="Arial Narrow" panose="020B0606020202030204" pitchFamily="34" charset="0"/>
            </a:endParaRPr>
          </a:p>
          <a:p>
            <a:r>
              <a:rPr lang="en-US" sz="1000" dirty="0">
                <a:latin typeface="Arial Narrow" panose="020B0606020202030204" pitchFamily="34" charset="0"/>
              </a:rPr>
              <a:t>With regarding to SI, in some areas, increases in yield will be compatible with environmental improvements. In other areas, yield reductions or land reallocation may be necessary to ensure sustainability.  </a:t>
            </a:r>
            <a:r>
              <a:rPr lang="en-US" sz="1000" u="sng" dirty="0">
                <a:latin typeface="Arial Narrow" panose="020B0606020202030204" pitchFamily="34" charset="0"/>
              </a:rPr>
              <a:t>Bottom line:</a:t>
            </a:r>
            <a:r>
              <a:rPr lang="en-US" sz="1000" dirty="0">
                <a:latin typeface="Arial Narrow" panose="020B0606020202030204" pitchFamily="34" charset="0"/>
              </a:rPr>
              <a:t>  an overall increase in production does not mean yields should increase everywhere or at any cost. The challenge is context- and location-specific (Garnett et al., 2013). </a:t>
            </a:r>
          </a:p>
          <a:p>
            <a:endParaRPr lang="en-US" sz="1000" dirty="0">
              <a:latin typeface="Arial Narrow" panose="020B0606020202030204" pitchFamily="34" charset="0"/>
            </a:endParaRPr>
          </a:p>
          <a:p>
            <a:r>
              <a:rPr lang="en-US" sz="1000" dirty="0" err="1">
                <a:latin typeface="Arial Narrow" panose="020B0606020202030204" pitchFamily="34" charset="0"/>
              </a:rPr>
              <a:t>Agroecology</a:t>
            </a:r>
            <a:r>
              <a:rPr lang="en-US" sz="1000" dirty="0">
                <a:latin typeface="Arial Narrow" panose="020B0606020202030204" pitchFamily="34" charset="0"/>
              </a:rPr>
              <a:t> is the application of ecological science to the design and management of sustainable agro-ecosystems (it was created by the convergence of two scientific disciplines: agronomy and ecology). </a:t>
            </a:r>
            <a:r>
              <a:rPr lang="en-US" sz="1000" dirty="0" err="1">
                <a:latin typeface="Arial Narrow" panose="020B0606020202030204" pitchFamily="34" charset="0"/>
              </a:rPr>
              <a:t>Agroecology</a:t>
            </a:r>
            <a:r>
              <a:rPr lang="en-US" sz="1000" dirty="0">
                <a:latin typeface="Arial Narrow" panose="020B0606020202030204" pitchFamily="34" charset="0"/>
              </a:rPr>
              <a:t> is both a science and a set of practices. It shows strong connections with the principles to the right to adequate food. </a:t>
            </a:r>
            <a:r>
              <a:rPr lang="en-US" sz="1000" dirty="0" err="1">
                <a:latin typeface="Arial Narrow" panose="020B0606020202030204" pitchFamily="34" charset="0"/>
              </a:rPr>
              <a:t>Agroecology</a:t>
            </a:r>
            <a:r>
              <a:rPr lang="en-US" sz="1000" dirty="0">
                <a:latin typeface="Arial Narrow" panose="020B0606020202030204" pitchFamily="34" charset="0"/>
              </a:rPr>
              <a:t> is linked to the “ecosystem approach to sustainable crop production intensification” recently supported by the FAO Committee on Agriculture. It is seen as a way to improve the resilience and sustainability of food systems and is supported by a wide range of experts and organizations such as the FAO, UNEP, and Biodiversity International. See </a:t>
            </a:r>
            <a:r>
              <a:rPr lang="en-US" sz="1000" u="sng" dirty="0">
                <a:latin typeface="Arial Narrow" panose="020B0606020202030204" pitchFamily="34" charset="0"/>
                <a:hlinkClick r:id="rId3"/>
              </a:rPr>
              <a:t>www.agroecology.org</a:t>
            </a:r>
            <a:r>
              <a:rPr lang="en-US" sz="1000" dirty="0">
                <a:latin typeface="Arial Narrow" panose="020B0606020202030204" pitchFamily="34" charset="0"/>
              </a:rPr>
              <a:t> for more information. </a:t>
            </a:r>
          </a:p>
          <a:p>
            <a:endParaRPr lang="en-US" sz="1000" dirty="0">
              <a:latin typeface="Arial Narrow" panose="020B0606020202030204" pitchFamily="34" charset="0"/>
            </a:endParaRPr>
          </a:p>
          <a:p>
            <a:r>
              <a:rPr lang="en-US" sz="1000" dirty="0">
                <a:latin typeface="Arial Narrow" panose="020B0606020202030204" pitchFamily="34" charset="0"/>
              </a:rPr>
              <a:t>Other policy goals interfacing with SI include: biodiversity &amp; land use (land sharing and land sparing), animal welfare, human nutrition, support for rural economies and sustainable development (Garnett et al., 2013).</a:t>
            </a:r>
          </a:p>
          <a:p>
            <a:endParaRPr lang="en-US" sz="1000" dirty="0">
              <a:latin typeface="Arial Narrow" panose="020B0606020202030204" pitchFamily="34" charset="0"/>
            </a:endParaRPr>
          </a:p>
          <a:p>
            <a:r>
              <a:rPr lang="en-US" sz="1000" b="1" dirty="0">
                <a:latin typeface="Arial Narrow" panose="020B0606020202030204" pitchFamily="34" charset="0"/>
              </a:rPr>
              <a:t>For example, -with regard to animal welfare </a:t>
            </a:r>
            <a:r>
              <a:rPr lang="en-US" sz="1000" dirty="0">
                <a:latin typeface="Arial Narrow" panose="020B0606020202030204" pitchFamily="34" charset="0"/>
              </a:rPr>
              <a:t>– we need to recognize “that there are limits on our ability to meet projected future livestock product demand while also achieving animal welfare and environmental goals – limits that signal the need for urgent action to reduce overconsumption and escalating demands “(Garnett et al., 2013, p. 34).</a:t>
            </a:r>
          </a:p>
        </p:txBody>
      </p:sp>
      <p:sp>
        <p:nvSpPr>
          <p:cNvPr id="4" name="Slide Number Placeholder 3"/>
          <p:cNvSpPr>
            <a:spLocks noGrp="1"/>
          </p:cNvSpPr>
          <p:nvPr>
            <p:ph type="sldNum" sz="quarter" idx="10"/>
          </p:nvPr>
        </p:nvSpPr>
        <p:spPr/>
        <p:txBody>
          <a:bodyPr/>
          <a:lstStyle/>
          <a:p>
            <a:fld id="{4ED91F1C-40CE-4803-A4D5-50698EC5209D}" type="slidenum">
              <a:rPr lang="en-US" smtClean="0"/>
              <a:pPr/>
              <a:t>11</a:t>
            </a:fld>
            <a:endParaRPr lang="en-US"/>
          </a:p>
        </p:txBody>
      </p:sp>
    </p:spTree>
    <p:extLst>
      <p:ext uri="{BB962C8B-B14F-4D97-AF65-F5344CB8AC3E}">
        <p14:creationId xmlns:p14="http://schemas.microsoft.com/office/powerpoint/2010/main" val="4894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Bef>
                <a:spcPct val="20000"/>
              </a:spcBef>
            </a:pPr>
            <a:r>
              <a:rPr lang="en-US" sz="1000" dirty="0">
                <a:solidFill>
                  <a:srgbClr val="727272"/>
                </a:solidFill>
                <a:latin typeface="Arial Narrow" panose="020B0606020202030204" pitchFamily="34" charset="0"/>
              </a:rPr>
              <a:t>Four underpinning premises of SI (situating it within a broader framework of priority actions for the food system):</a:t>
            </a:r>
          </a:p>
          <a:p>
            <a:pPr lvl="0"/>
            <a:endParaRPr lang="en-US" sz="1000" dirty="0">
              <a:latin typeface="Arial Narrow" panose="020B0606020202030204" pitchFamily="34" charset="0"/>
            </a:endParaRPr>
          </a:p>
          <a:p>
            <a:pPr lvl="0"/>
            <a:r>
              <a:rPr lang="en-US" sz="1000" dirty="0">
                <a:latin typeface="Arial Narrow" panose="020B0606020202030204" pitchFamily="34" charset="0"/>
              </a:rPr>
              <a:t>Increase production – yield increases are required in many developing countries today. Elsewhere, the goal may not be required today (immediately) but rather to develop the potential to respond to future increases in demand (Garnett et al., 2013).</a:t>
            </a:r>
          </a:p>
          <a:p>
            <a:endParaRPr lang="en-US" sz="1000" dirty="0">
              <a:latin typeface="Arial Narrow" panose="020B0606020202030204" pitchFamily="34" charset="0"/>
            </a:endParaRPr>
          </a:p>
          <a:p>
            <a:r>
              <a:rPr lang="en-US" sz="1000" dirty="0">
                <a:latin typeface="Arial Narrow" panose="020B0606020202030204" pitchFamily="34" charset="0"/>
              </a:rPr>
              <a:t>SI does not mean “business as usual food production” moderated by only marginal improvements in sustainability. (Garnett et al., 2013)  The National Research council - in its publication titled “Toward Sustainable Agricultural Systems in the 21</a:t>
            </a:r>
            <a:r>
              <a:rPr lang="en-US" sz="1000" baseline="30000" dirty="0">
                <a:latin typeface="Arial Narrow" panose="020B0606020202030204" pitchFamily="34" charset="0"/>
              </a:rPr>
              <a:t>st</a:t>
            </a:r>
            <a:r>
              <a:rPr lang="en-US" sz="1000" dirty="0">
                <a:latin typeface="Arial Narrow" panose="020B0606020202030204" pitchFamily="34" charset="0"/>
              </a:rPr>
              <a:t> Century” (2010) - noted examples of farming system types for improving sustainability to include: organic cropping systems, alternative livestock systems, and perennial agriculture systems.</a:t>
            </a:r>
          </a:p>
          <a:p>
            <a:endParaRPr lang="en-US" sz="1000" dirty="0">
              <a:latin typeface="Arial Narrow" panose="020B0606020202030204" pitchFamily="34" charset="0"/>
            </a:endParaRPr>
          </a:p>
          <a:p>
            <a:r>
              <a:rPr lang="en-US" sz="1000" dirty="0">
                <a:latin typeface="Arial Narrow" panose="020B0606020202030204" pitchFamily="34" charset="0"/>
              </a:rPr>
              <a:t>With regarding to SI, in some areas, increases in yield will be compatible with environmental improvements. In other areas, yield reductions or land reallocation may be necessary to ensure sustainability.  </a:t>
            </a:r>
            <a:r>
              <a:rPr lang="en-US" sz="1000" u="sng" dirty="0">
                <a:latin typeface="Arial Narrow" panose="020B0606020202030204" pitchFamily="34" charset="0"/>
              </a:rPr>
              <a:t>Bottom line:</a:t>
            </a:r>
            <a:r>
              <a:rPr lang="en-US" sz="1000" dirty="0">
                <a:latin typeface="Arial Narrow" panose="020B0606020202030204" pitchFamily="34" charset="0"/>
              </a:rPr>
              <a:t>  an overall increase in production does not mean yields should increase everywhere or at any cost. The challenge is context- and location-specific (Garnett et al., 2013). </a:t>
            </a:r>
          </a:p>
          <a:p>
            <a:endParaRPr lang="en-US" sz="1000" dirty="0">
              <a:latin typeface="Arial Narrow" panose="020B0606020202030204" pitchFamily="34" charset="0"/>
            </a:endParaRPr>
          </a:p>
          <a:p>
            <a:r>
              <a:rPr lang="en-US" sz="1000" dirty="0" err="1">
                <a:latin typeface="Arial Narrow" panose="020B0606020202030204" pitchFamily="34" charset="0"/>
              </a:rPr>
              <a:t>Agroecology</a:t>
            </a:r>
            <a:r>
              <a:rPr lang="en-US" sz="1000" dirty="0">
                <a:latin typeface="Arial Narrow" panose="020B0606020202030204" pitchFamily="34" charset="0"/>
              </a:rPr>
              <a:t> is the application of ecological science to the design and management of sustainable agro-ecosystems (it was created by the convergence of two scientific disciplines: agronomy and ecology). </a:t>
            </a:r>
            <a:r>
              <a:rPr lang="en-US" sz="1000" dirty="0" err="1">
                <a:latin typeface="Arial Narrow" panose="020B0606020202030204" pitchFamily="34" charset="0"/>
              </a:rPr>
              <a:t>Agroecology</a:t>
            </a:r>
            <a:r>
              <a:rPr lang="en-US" sz="1000" dirty="0">
                <a:latin typeface="Arial Narrow" panose="020B0606020202030204" pitchFamily="34" charset="0"/>
              </a:rPr>
              <a:t> is both a science and a set of practices. It shows strong connections with the principles to the right to adequate food. </a:t>
            </a:r>
            <a:r>
              <a:rPr lang="en-US" sz="1000" dirty="0" err="1">
                <a:latin typeface="Arial Narrow" panose="020B0606020202030204" pitchFamily="34" charset="0"/>
              </a:rPr>
              <a:t>Agroecology</a:t>
            </a:r>
            <a:r>
              <a:rPr lang="en-US" sz="1000" dirty="0">
                <a:latin typeface="Arial Narrow" panose="020B0606020202030204" pitchFamily="34" charset="0"/>
              </a:rPr>
              <a:t> is linked to the “ecosystem approach to sustainable crop production intensification” recently supported by the FAO Committee on Agriculture. It is seen as a way to improve the resilience and sustainability of food systems and is supported by a wide range of experts and organizations such as the FAO, UNEP, and Biodiversity International. See </a:t>
            </a:r>
            <a:r>
              <a:rPr lang="en-US" sz="1000" u="sng" dirty="0">
                <a:latin typeface="Arial Narrow" panose="020B0606020202030204" pitchFamily="34" charset="0"/>
                <a:hlinkClick r:id="rId3"/>
              </a:rPr>
              <a:t>www.agroecology.org</a:t>
            </a:r>
            <a:r>
              <a:rPr lang="en-US" sz="1000" dirty="0">
                <a:latin typeface="Arial Narrow" panose="020B0606020202030204" pitchFamily="34" charset="0"/>
              </a:rPr>
              <a:t> for more information. </a:t>
            </a:r>
          </a:p>
          <a:p>
            <a:endParaRPr lang="en-US" sz="1000" dirty="0">
              <a:latin typeface="Arial Narrow" panose="020B0606020202030204" pitchFamily="34" charset="0"/>
            </a:endParaRPr>
          </a:p>
          <a:p>
            <a:r>
              <a:rPr lang="en-US" sz="1000" dirty="0">
                <a:latin typeface="Arial Narrow" panose="020B0606020202030204" pitchFamily="34" charset="0"/>
              </a:rPr>
              <a:t>Other policy goals interfacing with SI include: biodiversity &amp; land use (land sharing and land sparing), animal welfare, human nutrition, support for rural economies and sustainable development (Garnett et al., 2013).</a:t>
            </a:r>
          </a:p>
          <a:p>
            <a:endParaRPr lang="en-US" sz="1000" dirty="0">
              <a:latin typeface="Arial Narrow" panose="020B0606020202030204" pitchFamily="34" charset="0"/>
            </a:endParaRPr>
          </a:p>
          <a:p>
            <a:r>
              <a:rPr lang="en-US" sz="1000" b="1" dirty="0">
                <a:latin typeface="Arial Narrow" panose="020B0606020202030204" pitchFamily="34" charset="0"/>
              </a:rPr>
              <a:t>For example, -with regard to animal welfare </a:t>
            </a:r>
            <a:r>
              <a:rPr lang="en-US" sz="1000" dirty="0">
                <a:latin typeface="Arial Narrow" panose="020B0606020202030204" pitchFamily="34" charset="0"/>
              </a:rPr>
              <a:t>– we need to recognize “that there are limits on our ability to meet projected future livestock product demand while also achieving animal welfare and environmental goals – limits that signal the need for urgent action to reduce overconsumption and escalating demands “(Garnett et al., 2013, p. 34).</a:t>
            </a:r>
          </a:p>
        </p:txBody>
      </p:sp>
      <p:sp>
        <p:nvSpPr>
          <p:cNvPr id="4" name="Slide Number Placeholder 3"/>
          <p:cNvSpPr>
            <a:spLocks noGrp="1"/>
          </p:cNvSpPr>
          <p:nvPr>
            <p:ph type="sldNum" sz="quarter" idx="10"/>
          </p:nvPr>
        </p:nvSpPr>
        <p:spPr/>
        <p:txBody>
          <a:bodyPr/>
          <a:lstStyle/>
          <a:p>
            <a:fld id="{4ED91F1C-40CE-4803-A4D5-50698EC5209D}" type="slidenum">
              <a:rPr lang="en-US" smtClean="0"/>
              <a:pPr/>
              <a:t>12</a:t>
            </a:fld>
            <a:endParaRPr lang="en-US"/>
          </a:p>
        </p:txBody>
      </p:sp>
    </p:spTree>
    <p:extLst>
      <p:ext uri="{BB962C8B-B14F-4D97-AF65-F5344CB8AC3E}">
        <p14:creationId xmlns:p14="http://schemas.microsoft.com/office/powerpoint/2010/main" val="4894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13</a:t>
            </a:fld>
            <a:endParaRPr lang="en-US"/>
          </a:p>
        </p:txBody>
      </p:sp>
    </p:spTree>
    <p:extLst>
      <p:ext uri="{BB962C8B-B14F-4D97-AF65-F5344CB8AC3E}">
        <p14:creationId xmlns:p14="http://schemas.microsoft.com/office/powerpoint/2010/main" val="115457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smtClean="0"/>
              <a:t>Note: </a:t>
            </a:r>
            <a:r>
              <a:rPr lang="en-US" dirty="0" smtClean="0"/>
              <a:t>even though the environmental pyramid has been represented through the ecological footprint, for synthetic reasons the food environmental impact was measured by water and carbon footprint indicators, to avoid partial and sometimes misleading ideas of this phenomena. </a:t>
            </a:r>
          </a:p>
          <a:p>
            <a:endParaRPr lang="en-US" dirty="0"/>
          </a:p>
          <a:p>
            <a:r>
              <a:rPr lang="en-US" dirty="0"/>
              <a:t>The environmental pyramid’s layout (on right) is based on re-classification of the foods’ environmental impact, represented through their ecological footprints. </a:t>
            </a:r>
            <a:endParaRPr lang="en-US" sz="1100" dirty="0"/>
          </a:p>
          <a:p>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14</a:t>
            </a:fld>
            <a:endParaRPr lang="en-US"/>
          </a:p>
        </p:txBody>
      </p:sp>
    </p:spTree>
    <p:extLst>
      <p:ext uri="{BB962C8B-B14F-4D97-AF65-F5344CB8AC3E}">
        <p14:creationId xmlns:p14="http://schemas.microsoft.com/office/powerpoint/2010/main" val="73219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2009, a group of leading Earth-system scientists brought together by Johan </a:t>
            </a:r>
            <a:r>
              <a:rPr lang="en-US" dirty="0" err="1" smtClean="0"/>
              <a:t>Rockstrom</a:t>
            </a:r>
            <a:r>
              <a:rPr lang="en-US" dirty="0" smtClean="0"/>
              <a:t> of the Stockholm Resilience Centre put forth the concept of “planetary boundaries.” In doing so, they proposed a set of nine interrelated Earth System processes (see above) that are critical for keeping the planet in a relatively stable state known as the Holocene – a state that has been  beneficial to the humanity over the past 10,000 years. Together, they represent an envelope for a “safe operating space for humanity.” </a:t>
            </a:r>
          </a:p>
          <a:p>
            <a:endParaRPr lang="en-US" dirty="0"/>
          </a:p>
          <a:p>
            <a:r>
              <a:rPr lang="en-US" dirty="0" smtClean="0"/>
              <a:t>Under too much pressure from human activity, these nine processes could be pushed over biophysical thresholds – some on global scales others on regional scales – into abrupt and even irreversible changes, dangerously undermining the natural resource base on which humanity depends for well-being. To avoid this, the scientists made a first proposition of a set of boundaries below these danger zones. Their first estimates indicated that at least three of these nine boundaries have already been crossed – </a:t>
            </a:r>
            <a:r>
              <a:rPr lang="en-US" dirty="0"/>
              <a:t> </a:t>
            </a:r>
            <a:r>
              <a:rPr lang="en-US" dirty="0" smtClean="0"/>
              <a:t>for climate change, the nitrogen cycle (amount of nitrogen removed from the atmosphere for human use), and biodiversity loss (extinction rate = number of species per million species per year) – and that resource pressures are moving rapidly toward the estimated global boundary for several others too. </a:t>
            </a:r>
          </a:p>
          <a:p>
            <a:r>
              <a:rPr lang="en-US" dirty="0" smtClean="0"/>
              <a:t>These planetary boundaries are inter-dependent, because crossing one of them may shift the position of other boundaries, or cause them to be transgressed. </a:t>
            </a:r>
          </a:p>
          <a:p>
            <a:r>
              <a:rPr lang="en-US" dirty="0"/>
              <a:t/>
            </a:r>
            <a:br>
              <a:rPr lang="en-US" dirty="0"/>
            </a:br>
            <a:r>
              <a:rPr lang="en-US" dirty="0" smtClean="0"/>
              <a:t>Just as there is an outer boundary of resource use, an “environmental ceiling” beyond which lies unacceptable environmental degradation, so too there is an inner boundary of resource use, a “social foundation” below which lies unacceptable human deprivation. Eleven social priorities make up this social foundation including: food security, water, income, education, resilience to shocks, voice (political participation or freedom of expression), jobs, energy, social equity, gender equality, and health care (regular access to essential medicines).</a:t>
            </a:r>
          </a:p>
          <a:p>
            <a:endParaRPr lang="en-US" dirty="0"/>
          </a:p>
          <a:p>
            <a:r>
              <a:rPr lang="en-US" dirty="0" smtClean="0"/>
              <a:t>Between the social foundation of human rights and the environmental ceiling of planetary boundaries, lies a space that is both safe and socially just for humanity – allowing inclusive and sustainable economic development. </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15</a:t>
            </a:fld>
            <a:endParaRPr lang="en-US"/>
          </a:p>
        </p:txBody>
      </p:sp>
    </p:spTree>
    <p:extLst>
      <p:ext uri="{BB962C8B-B14F-4D97-AF65-F5344CB8AC3E}">
        <p14:creationId xmlns:p14="http://schemas.microsoft.com/office/powerpoint/2010/main" val="56070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16</a:t>
            </a:fld>
            <a:endParaRPr lang="en-US"/>
          </a:p>
        </p:txBody>
      </p:sp>
    </p:spTree>
    <p:extLst>
      <p:ext uri="{BB962C8B-B14F-4D97-AF65-F5344CB8AC3E}">
        <p14:creationId xmlns:p14="http://schemas.microsoft.com/office/powerpoint/2010/main" val="177616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Two things need to happen at a minimum, IF various forms of modern biotechnology, including genetic engineered seeds, are to play a role in a multi-pronged approach to alleviating food insecurity (via use of sustainable intensification):</a:t>
            </a:r>
          </a:p>
          <a:p>
            <a:endParaRPr lang="en-US" dirty="0"/>
          </a:p>
          <a:p>
            <a:r>
              <a:rPr lang="en-US" dirty="0" smtClean="0"/>
              <a:t>1.) </a:t>
            </a:r>
            <a:r>
              <a:rPr lang="en-US" b="1" dirty="0" smtClean="0"/>
              <a:t>address the current intellectual property rights regime</a:t>
            </a:r>
          </a:p>
          <a:p>
            <a:endParaRPr lang="en-US" dirty="0" smtClean="0"/>
          </a:p>
          <a:p>
            <a:r>
              <a:rPr lang="en-US" dirty="0" smtClean="0"/>
              <a:t>According to the UN Special Rapporteur on the Right to Food – Prof. Oliver De </a:t>
            </a:r>
            <a:r>
              <a:rPr lang="en-US" dirty="0" err="1" smtClean="0"/>
              <a:t>Schutter</a:t>
            </a:r>
            <a:r>
              <a:rPr lang="en-US" dirty="0" smtClean="0"/>
              <a:t>, the “current intellectual property rights regime is suboptimal to ensure global food security today.” The marked increase in intellectual property protection has led to the rise in patenting activity and in plant breeding. He argues that the current intellectual property regime needs to be placed within a larger human rights framework (based on the right to food). This requires that we place the needs of the most marginalized groups, including in particular smallholders in developing countries, at the center of our efforts.  “Seed policies must be guided, not by a preconceived view about the benefits a technology can bring to farming, but by a careful examination of their impacts on food security, and specifically, on the ability of the most vulnerable farmers to improve their livelihoods. “ In the long-term, a procedure may need to be set up to allow the granting of non-exclusive licenses to any requesting party for the use of any patented tool of biotechnology in order to ensure food security in developing countries (De </a:t>
            </a:r>
            <a:r>
              <a:rPr lang="en-US" dirty="0" err="1" smtClean="0"/>
              <a:t>Schutter</a:t>
            </a:r>
            <a:r>
              <a:rPr lang="en-US" dirty="0" smtClean="0"/>
              <a:t>, 2009) Also, the issue of GURTS – or genetic use restriction technologies (GURTs) - in genetically engineered seeds need to be addressed. Although the reliance on GURTs has been halted due to adverse publicity, the Special Rapporteur has received information that this de facto moratorium may be only temporary (De </a:t>
            </a:r>
            <a:r>
              <a:rPr lang="en-US" dirty="0" err="1" smtClean="0"/>
              <a:t>Schutter</a:t>
            </a:r>
            <a:r>
              <a:rPr lang="en-US" dirty="0" smtClean="0"/>
              <a:t>, 2009).</a:t>
            </a:r>
          </a:p>
          <a:p>
            <a:endParaRPr lang="en-US" dirty="0"/>
          </a:p>
          <a:p>
            <a:r>
              <a:rPr lang="en-US" dirty="0" smtClean="0"/>
              <a:t>2</a:t>
            </a:r>
            <a:r>
              <a:rPr lang="en-US" b="1" dirty="0" smtClean="0"/>
              <a:t>) A change in the direction of research </a:t>
            </a:r>
            <a:r>
              <a:rPr lang="en-US" b="1" dirty="0"/>
              <a:t> </a:t>
            </a:r>
            <a:r>
              <a:rPr lang="en-US" b="1" dirty="0" smtClean="0"/>
              <a:t>- more focus on “orphan crops”</a:t>
            </a:r>
            <a:endParaRPr lang="en-US" b="1" dirty="0"/>
          </a:p>
          <a:p>
            <a:endParaRPr lang="en-US" dirty="0" smtClean="0"/>
          </a:p>
          <a:p>
            <a:r>
              <a:rPr lang="en-US" dirty="0"/>
              <a:t>T</a:t>
            </a:r>
            <a:r>
              <a:rPr lang="en-US" dirty="0" smtClean="0"/>
              <a:t>he marked increase in IP protection has led to a rise in patenting activity but it has also created an imbalance between the private and public sectors in agriculture  research. According to one estimate, only 6 percent of privately funded agricultural research is focused on developing country research. Very little research has been benefited crops that are important to famers in developing countries such as tropical maize, sorghum, millet, banana, cassava, oilseed, potato and sweet potato. These crops are referred to as “orphan crops.” Public research centers have not made up for the lack of interest in the private sector in these crops (De </a:t>
            </a:r>
            <a:r>
              <a:rPr lang="en-US" dirty="0" err="1" smtClean="0"/>
              <a:t>Schutter</a:t>
            </a:r>
            <a:r>
              <a:rPr lang="en-US" dirty="0" smtClean="0"/>
              <a:t>, 2009).</a:t>
            </a:r>
          </a:p>
        </p:txBody>
      </p:sp>
      <p:sp>
        <p:nvSpPr>
          <p:cNvPr id="4" name="Slide Number Placeholder 3"/>
          <p:cNvSpPr>
            <a:spLocks noGrp="1"/>
          </p:cNvSpPr>
          <p:nvPr>
            <p:ph type="sldNum" sz="quarter" idx="10"/>
          </p:nvPr>
        </p:nvSpPr>
        <p:spPr/>
        <p:txBody>
          <a:bodyPr/>
          <a:lstStyle/>
          <a:p>
            <a:fld id="{4ED91F1C-40CE-4803-A4D5-50698EC5209D}" type="slidenum">
              <a:rPr lang="en-US" smtClean="0"/>
              <a:pPr/>
              <a:t>17</a:t>
            </a:fld>
            <a:endParaRPr lang="en-US"/>
          </a:p>
        </p:txBody>
      </p:sp>
    </p:spTree>
    <p:extLst>
      <p:ext uri="{BB962C8B-B14F-4D97-AF65-F5344CB8AC3E}">
        <p14:creationId xmlns:p14="http://schemas.microsoft.com/office/powerpoint/2010/main" val="316103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Holistic approach – agro-ecological practices such as agroforestry (can be practiced as a part of organic agriculture) and intercropping represent a huge untapped potential.</a:t>
            </a:r>
          </a:p>
          <a:p>
            <a:endParaRPr lang="en-US" dirty="0"/>
          </a:p>
          <a:p>
            <a:r>
              <a:rPr lang="en-US" dirty="0" smtClean="0"/>
              <a:t>Agro-ecology = </a:t>
            </a:r>
            <a:endParaRPr lang="en-US" dirty="0"/>
          </a:p>
          <a:p>
            <a:endParaRPr lang="en-US" dirty="0" smtClean="0"/>
          </a:p>
          <a:p>
            <a:r>
              <a:rPr lang="en-US" dirty="0" smtClean="0"/>
              <a:t>Crop breeding and agro-ecology are complementary. For example, breeding can improve the level of drought resistance in plant varieties. However, agro-ecology is more overarching as it supports building drought-resistant agricultural systems (e.g., including soils, plants, agro-biodiversity, etc.) not just drought-resistant plants. </a:t>
            </a:r>
            <a:endParaRPr lang="en-US" dirty="0"/>
          </a:p>
          <a:p>
            <a:endParaRPr lang="en-US" dirty="0"/>
          </a:p>
          <a:p>
            <a:r>
              <a:rPr lang="en-US" dirty="0" smtClean="0"/>
              <a:t>Betting of farmers as innovators also makes economic sense. These systems put science at the service of farmers: these systems support farmers’ varieties and associated knowledge. Participatory plant breeding programs can start in </a:t>
            </a:r>
            <a:r>
              <a:rPr lang="en-US" u="sng" dirty="0" smtClean="0"/>
              <a:t>Farmer Field Schools, which aim to make farmers experts in their own fields. </a:t>
            </a:r>
            <a:r>
              <a:rPr lang="en-US" dirty="0" smtClean="0"/>
              <a:t>Farmer Field Schools also enable farmers to reduce their use of pesticides and rely instead on  endogenous skills, knowledge and resources (De </a:t>
            </a:r>
            <a:r>
              <a:rPr lang="en-US" dirty="0" err="1" smtClean="0"/>
              <a:t>Schutter</a:t>
            </a:r>
            <a:r>
              <a:rPr lang="en-US" dirty="0" smtClean="0"/>
              <a:t>, 2009). </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18</a:t>
            </a:fld>
            <a:endParaRPr lang="en-US"/>
          </a:p>
        </p:txBody>
      </p:sp>
    </p:spTree>
    <p:extLst>
      <p:ext uri="{BB962C8B-B14F-4D97-AF65-F5344CB8AC3E}">
        <p14:creationId xmlns:p14="http://schemas.microsoft.com/office/powerpoint/2010/main" val="345929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EWG’s Meat Eater’s Guide to Climate Change and Health (2011) </a:t>
            </a:r>
            <a:r>
              <a:rPr lang="en-US" dirty="0" smtClean="0"/>
              <a:t>-  compares the greenhouse gas emissions of twenty commonly consumed foods. </a:t>
            </a:r>
            <a:r>
              <a:rPr lang="en-US" dirty="0"/>
              <a:t>T</a:t>
            </a:r>
            <a:r>
              <a:rPr lang="en-US" dirty="0" smtClean="0"/>
              <a:t>here is also a wallet guide for this guide.</a:t>
            </a:r>
          </a:p>
          <a:p>
            <a:endParaRPr lang="en-US" dirty="0" smtClean="0"/>
          </a:p>
          <a:p>
            <a:r>
              <a:rPr lang="en-US" u="sng" dirty="0" smtClean="0"/>
              <a:t>Choose sustainable seafood </a:t>
            </a:r>
            <a:r>
              <a:rPr lang="en-US" dirty="0" smtClean="0"/>
              <a:t>– go toward the bottom of this WWF link (Other Seafood Guides) – which serves as a repository of information. </a:t>
            </a:r>
          </a:p>
          <a:p>
            <a:endParaRPr lang="en-US" dirty="0"/>
          </a:p>
          <a:p>
            <a:r>
              <a:rPr lang="en-US" u="sng" dirty="0" smtClean="0"/>
              <a:t>Mary </a:t>
            </a:r>
            <a:r>
              <a:rPr lang="en-US" u="sng" dirty="0" err="1" smtClean="0"/>
              <a:t>Meck</a:t>
            </a:r>
            <a:r>
              <a:rPr lang="en-US" u="sng" dirty="0" smtClean="0"/>
              <a:t> </a:t>
            </a:r>
            <a:r>
              <a:rPr lang="en-US" u="sng" dirty="0" err="1" smtClean="0"/>
              <a:t>Higgin’s</a:t>
            </a:r>
            <a:r>
              <a:rPr lang="en-US" u="sng" dirty="0" smtClean="0"/>
              <a:t> resource </a:t>
            </a:r>
            <a:r>
              <a:rPr lang="en-US" dirty="0" smtClean="0"/>
              <a:t>– includes both a fact sheet and leader’s guide.</a:t>
            </a:r>
          </a:p>
          <a:p>
            <a:endParaRPr lang="en-US" u="sng" dirty="0"/>
          </a:p>
          <a:p>
            <a:r>
              <a:rPr lang="en-US" u="sng" dirty="0" smtClean="0"/>
              <a:t>Behind the Brands Campaign </a:t>
            </a:r>
            <a:r>
              <a:rPr lang="en-US" dirty="0" smtClean="0"/>
              <a:t>- Oxfam assessed publically available information on the policies and commitments of the Big 10 food companies towards the sourcing of agricultural commodities from developing countries. The scorecard that was developed looks at 7 themes, weighing each theme equally (land, women, farmers, workers, climate, transparency and water).</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20</a:t>
            </a:fld>
            <a:endParaRPr lang="en-US"/>
          </a:p>
        </p:txBody>
      </p:sp>
    </p:spTree>
    <p:extLst>
      <p:ext uri="{BB962C8B-B14F-4D97-AF65-F5344CB8AC3E}">
        <p14:creationId xmlns:p14="http://schemas.microsoft.com/office/powerpoint/2010/main" val="128100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2</a:t>
            </a:fld>
            <a:endParaRPr lang="en-US"/>
          </a:p>
        </p:txBody>
      </p:sp>
    </p:spTree>
    <p:extLst>
      <p:ext uri="{BB962C8B-B14F-4D97-AF65-F5344CB8AC3E}">
        <p14:creationId xmlns:p14="http://schemas.microsoft.com/office/powerpoint/2010/main" val="1959072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Right to Food website </a:t>
            </a:r>
            <a:r>
              <a:rPr lang="en-US" dirty="0" smtClean="0"/>
              <a:t>– includes information on a wide variety of topics including Production and Resources (e.g., </a:t>
            </a:r>
            <a:r>
              <a:rPr lang="en-US" dirty="0" err="1" smtClean="0"/>
              <a:t>agroecology</a:t>
            </a:r>
            <a:r>
              <a:rPr lang="en-US" dirty="0" smtClean="0"/>
              <a:t>, land rights, seeds, biofuels, climate change, fisheries); Food Chains, Trade, &amp; Aid; Adequacy and Access; Food Policy Making; and Addressing Violations.</a:t>
            </a:r>
          </a:p>
          <a:p>
            <a:endParaRPr lang="en-US" dirty="0"/>
          </a:p>
          <a:p>
            <a:r>
              <a:rPr lang="en-US" u="sng" dirty="0" smtClean="0"/>
              <a:t>FAO toolkit on reducing food loss and waste </a:t>
            </a:r>
            <a:r>
              <a:rPr lang="en-US" dirty="0" smtClean="0"/>
              <a:t>– the toolkit classified food waste reduction strategies according to the categories of an inverted ‘food wastage pyramid’ – which represents the most to least environmentally-friendly categories [landfill, recycle and recover, reuse, and reduce] (FAO, 2013).</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22</a:t>
            </a:fld>
            <a:endParaRPr lang="en-US"/>
          </a:p>
        </p:txBody>
      </p:sp>
    </p:spTree>
    <p:extLst>
      <p:ext uri="{BB962C8B-B14F-4D97-AF65-F5344CB8AC3E}">
        <p14:creationId xmlns:p14="http://schemas.microsoft.com/office/powerpoint/2010/main" val="66917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Right to Food website </a:t>
            </a:r>
            <a:r>
              <a:rPr lang="en-US" dirty="0" smtClean="0"/>
              <a:t>– includes information on a wide variety of topics including Production and Resources (e.g., </a:t>
            </a:r>
            <a:r>
              <a:rPr lang="en-US" dirty="0" err="1" smtClean="0"/>
              <a:t>agroecology</a:t>
            </a:r>
            <a:r>
              <a:rPr lang="en-US" dirty="0" smtClean="0"/>
              <a:t>, land rights, seeds, biofuels, climate change, fisheries); Food Chains, Trade, &amp; Aid; Adequacy and Access; Food Policy Making; and Addressing Violations.</a:t>
            </a:r>
          </a:p>
          <a:p>
            <a:endParaRPr lang="en-US" dirty="0"/>
          </a:p>
          <a:p>
            <a:r>
              <a:rPr lang="en-US" u="sng" dirty="0" smtClean="0"/>
              <a:t>FAO toolkit on reducing food loss and waste </a:t>
            </a:r>
            <a:r>
              <a:rPr lang="en-US" dirty="0" smtClean="0"/>
              <a:t>– the toolkit classified food waste reduction strategies according to the categories of an inverted ‘food wastage pyramid’ – which represents the most to least environmentally-friendly categories [landfill, recycle and recover, reuse, and reduce] (FAO, 2013).</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23</a:t>
            </a:fld>
            <a:endParaRPr lang="en-US"/>
          </a:p>
        </p:txBody>
      </p:sp>
    </p:spTree>
    <p:extLst>
      <p:ext uri="{BB962C8B-B14F-4D97-AF65-F5344CB8AC3E}">
        <p14:creationId xmlns:p14="http://schemas.microsoft.com/office/powerpoint/2010/main" val="66917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3</a:t>
            </a:fld>
            <a:endParaRPr lang="en-US"/>
          </a:p>
        </p:txBody>
      </p:sp>
    </p:spTree>
    <p:extLst>
      <p:ext uri="{BB962C8B-B14F-4D97-AF65-F5344CB8AC3E}">
        <p14:creationId xmlns:p14="http://schemas.microsoft.com/office/powerpoint/2010/main" val="205915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4</a:t>
            </a:fld>
            <a:endParaRPr lang="en-US"/>
          </a:p>
        </p:txBody>
      </p:sp>
    </p:spTree>
    <p:extLst>
      <p:ext uri="{BB962C8B-B14F-4D97-AF65-F5344CB8AC3E}">
        <p14:creationId xmlns:p14="http://schemas.microsoft.com/office/powerpoint/2010/main" val="28458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1F1C-40CE-4803-A4D5-50698EC5209D}" type="slidenum">
              <a:rPr lang="en-US" smtClean="0"/>
              <a:pPr/>
              <a:t>5</a:t>
            </a:fld>
            <a:endParaRPr lang="en-US"/>
          </a:p>
        </p:txBody>
      </p:sp>
    </p:spTree>
    <p:extLst>
      <p:ext uri="{BB962C8B-B14F-4D97-AF65-F5344CB8AC3E}">
        <p14:creationId xmlns:p14="http://schemas.microsoft.com/office/powerpoint/2010/main" val="61700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dirty="0"/>
              <a:t>A consensus statement issued in May 2013 by scientists at Stanford University (and signed by more than 1,000 scientists worldwide) warn that Earth is rapidly approaching a “tipping point.” Scientific evidence confirms that 5 interconnected negative trends of major concern have emerged over the past several decades. </a:t>
            </a:r>
          </a:p>
          <a:p>
            <a:endParaRPr lang="en-US" sz="800" b="1" dirty="0"/>
          </a:p>
          <a:p>
            <a:r>
              <a:rPr lang="en-US" sz="800" b="1" dirty="0"/>
              <a:t>Climate Disruption </a:t>
            </a:r>
            <a:r>
              <a:rPr lang="en-US" sz="800" dirty="0"/>
              <a:t>– People are changing the Earth’s climate by adding greenhouse gases to the atmosphere primarily through the burning of coal, oil (and its byproducts like gasoline and diesel), and natural gas. In its 5</a:t>
            </a:r>
            <a:r>
              <a:rPr lang="en-US" sz="800" baseline="30000" dirty="0"/>
              <a:t>th</a:t>
            </a:r>
            <a:r>
              <a:rPr lang="en-US" sz="800" dirty="0"/>
              <a:t> major assessment published last month (Sept. 2013), the U.N. Intergovernmental Panel on Climate Change said that it was “extremely likely” that human influence has been the dominant cause of warming since the mid-century, in large part due to fossil fuels and deforestation. Events linked with a high likelihood to human output of greenhouse gases include: 1) half of the warming on land since 1951, b) sea-level rise and ocean warming since the 1970s, c) ocean acidification, d) loss of Arctic seas ice and Greenland glacier melt, and e) extreme temperatures.  In a new report by Oxfam entitled, </a:t>
            </a:r>
            <a:r>
              <a:rPr lang="en-US" sz="800" b="1" i="1" dirty="0"/>
              <a:t>“Growing Disruption: Food and the Fight Against Hunger,” </a:t>
            </a:r>
            <a:r>
              <a:rPr lang="en-US" sz="800" dirty="0"/>
              <a:t>it</a:t>
            </a:r>
            <a:r>
              <a:rPr lang="en-US" sz="800" b="1" i="1" dirty="0"/>
              <a:t> </a:t>
            </a:r>
            <a:r>
              <a:rPr lang="en-US" sz="800" dirty="0"/>
              <a:t>is concluded that failure to tackle climate change threatens all 4 aspects of food security – availability, access, utilization, and stability. Today, one in 8 persons is hungry. However, their analysis suggests that the risk of hunger is projected to increase by 10-20 percent by the year 2050 as a result of climate change. In addition to lost crops, other anticipated impacts of climate change include: higher food prices, lower earnings, lower quality food and more health problems. Emissions from burning fossil fuels are also both heating up the oceans and making them more acidic (ocean acidification), reducing the amount of seafood that can be caught and threatening ocean-based food security. In the report titled </a:t>
            </a:r>
            <a:r>
              <a:rPr lang="en-US" sz="800" b="1" i="1" dirty="0"/>
              <a:t>“Ocean-Based Food Security Threatened in a High-CO2 World,” </a:t>
            </a:r>
            <a:r>
              <a:rPr lang="en-US" sz="800" dirty="0"/>
              <a:t>it is observed that seafood is the primary source of protein for more than a billion of the poorest people in the world. </a:t>
            </a:r>
            <a:r>
              <a:rPr lang="en-US" sz="800" b="1" i="1" dirty="0"/>
              <a:t>The State of the Oceans </a:t>
            </a:r>
            <a:r>
              <a:rPr lang="en-US" sz="800" dirty="0"/>
              <a:t>report , which was released earlier this month (October 2013), reinforced the notion that marine ecosystems are being degraded as a direct result of human activities. </a:t>
            </a:r>
          </a:p>
          <a:p>
            <a:r>
              <a:rPr lang="en-US" sz="800" dirty="0"/>
              <a:t/>
            </a:r>
            <a:br>
              <a:rPr lang="en-US" sz="800" dirty="0"/>
            </a:br>
            <a:r>
              <a:rPr lang="en-US" sz="800" b="1" dirty="0"/>
              <a:t>Extinctions – </a:t>
            </a:r>
            <a:r>
              <a:rPr lang="en-US" sz="800" dirty="0"/>
              <a:t>Biological extinctions cannot be reversed and therefore are a particular destructive kind of global change. Even the most conservative analyses indicate that human-caused extinction of other species (plants, animals, fungi, and microbes) is now proceeding at rates that are 3-80 times faster than the extinction rate that prevailed before people were on the Earth. </a:t>
            </a:r>
            <a:endParaRPr lang="en-US" sz="800" b="1" dirty="0"/>
          </a:p>
          <a:p>
            <a:endParaRPr lang="en-US" sz="800" dirty="0"/>
          </a:p>
          <a:p>
            <a:endParaRPr lang="en-US" sz="800" b="1" dirty="0"/>
          </a:p>
          <a:p>
            <a:r>
              <a:rPr lang="en-US" sz="800" b="1" dirty="0"/>
              <a:t>Loss of Diverse Ecosystems –</a:t>
            </a:r>
            <a:r>
              <a:rPr lang="en-US" sz="800" dirty="0"/>
              <a:t> Humans have transformed large parts of the Earth’s surface from their pre-human natural state. As of 2012, somewhat more than 41% of Earth’s ice-free lands have been commandeered for farms, ranches, cities, suburbs, roads and other human constructs. </a:t>
            </a:r>
            <a:endParaRPr lang="en-US" sz="800" b="1" dirty="0"/>
          </a:p>
          <a:p>
            <a:endParaRPr lang="en-US" sz="800" dirty="0"/>
          </a:p>
          <a:p>
            <a:r>
              <a:rPr lang="en-US" sz="800" b="1" dirty="0"/>
              <a:t>Pollution – </a:t>
            </a:r>
            <a:r>
              <a:rPr lang="en-US" sz="800" dirty="0"/>
              <a:t>There are few, if any places on Earth where human-produced environmental contaminants are not being deposited. Traces of pesticides and industrial pollutants are routinely found in samples of soil, in the blubber of whales, in fish from most rivers and oceans, and in the umbilical cords of newborn babies. Herbicides, pesticides, and various chemicals used in plastic production contaminate many waterways directly and then are taken up by organisms and </a:t>
            </a:r>
            <a:r>
              <a:rPr lang="en-US" sz="800" dirty="0" err="1"/>
              <a:t>bioamplified</a:t>
            </a:r>
            <a:r>
              <a:rPr lang="en-US" sz="800" dirty="0"/>
              <a:t> throughout the food chains. </a:t>
            </a:r>
            <a:endParaRPr lang="en-US" sz="800" b="1" dirty="0"/>
          </a:p>
          <a:p>
            <a:endParaRPr lang="en-US" sz="800" dirty="0"/>
          </a:p>
          <a:p>
            <a:r>
              <a:rPr lang="en-US" sz="800" b="1" dirty="0"/>
              <a:t>Human Population Growth and Consumption Patterns – </a:t>
            </a:r>
            <a:r>
              <a:rPr lang="en-US" sz="800" dirty="0"/>
              <a:t> There are two aspects of the problem. One is how many people are on Earth – today there are more than 7 billion people on the planet and it is projected that some 2.5 billion more people may be added to the planet by 2050. The other issue is the wide disparity in the ‘ecological footprint’ among different countries and societal sectors, with a relatively small proportion of humanity inefficiently using and impacting a large portion of ecological resources. The ecological footprint compares a population’s demand on productive ecosystems – its footprint – with </a:t>
            </a:r>
            <a:r>
              <a:rPr lang="en-US" sz="800" dirty="0" err="1"/>
              <a:t>biocapacity</a:t>
            </a:r>
            <a:r>
              <a:rPr lang="en-US" sz="800" dirty="0"/>
              <a:t>, the ability of those ecosystems to keep up with this demand. There are only 11.9 billion hectares of productive ecosystem area on the planet (where a global hectare represents a hectare of global average biological productivity). </a:t>
            </a:r>
          </a:p>
        </p:txBody>
      </p:sp>
      <p:sp>
        <p:nvSpPr>
          <p:cNvPr id="4" name="Slide Number Placeholder 3"/>
          <p:cNvSpPr>
            <a:spLocks noGrp="1"/>
          </p:cNvSpPr>
          <p:nvPr>
            <p:ph type="sldNum" sz="quarter" idx="10"/>
          </p:nvPr>
        </p:nvSpPr>
        <p:spPr>
          <a:xfrm>
            <a:off x="8718617" y="8857114"/>
            <a:ext cx="3077739" cy="469424"/>
          </a:xfrm>
        </p:spPr>
        <p:txBody>
          <a:bodyPr/>
          <a:lstStyle/>
          <a:p>
            <a:fld id="{4ED91F1C-40CE-4803-A4D5-50698EC5209D}" type="slidenum">
              <a:rPr lang="en-US" smtClean="0"/>
              <a:pPr/>
              <a:t>6</a:t>
            </a:fld>
            <a:endParaRPr lang="en-US" dirty="0"/>
          </a:p>
        </p:txBody>
      </p:sp>
    </p:spTree>
    <p:extLst>
      <p:ext uri="{BB962C8B-B14F-4D97-AF65-F5344CB8AC3E}">
        <p14:creationId xmlns:p14="http://schemas.microsoft.com/office/powerpoint/2010/main" val="202166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dirty="0"/>
              <a:t>A consensus statement issued in May 2013 by scientists at Stanford University (and signed by more than 1,000 scientists worldwide) warn that Earth is rapidly approaching a “tipping point.” Scientific evidence confirms that 5 interconnected negative trends of major concern have emerged over the past several decades. </a:t>
            </a:r>
          </a:p>
          <a:p>
            <a:endParaRPr lang="en-US" sz="800" b="1" dirty="0"/>
          </a:p>
          <a:p>
            <a:r>
              <a:rPr lang="en-US" sz="800" b="1" dirty="0"/>
              <a:t>Climate Disruption </a:t>
            </a:r>
            <a:r>
              <a:rPr lang="en-US" sz="800" dirty="0"/>
              <a:t>– People are changing the Earth’s climate by adding greenhouse gases to the atmosphere primarily through the burning of coal, oil (and its byproducts like gasoline and diesel), and natural gas. In its 5</a:t>
            </a:r>
            <a:r>
              <a:rPr lang="en-US" sz="800" baseline="30000" dirty="0"/>
              <a:t>th</a:t>
            </a:r>
            <a:r>
              <a:rPr lang="en-US" sz="800" dirty="0"/>
              <a:t> major assessment published last month (Sept. 2013), the U.N. Intergovernmental Panel on Climate Change said that it was “extremely likely” that human influence has been the dominant cause of warming since the mid-century, in large part due to fossil fuels and deforestation. Events linked with a high likelihood to human output of greenhouse gases include: 1) half of the warming on land since 1951, b) sea-level rise and ocean warming since the 1970s, c) ocean acidification, d) loss of Arctic seas ice and Greenland glacier melt, and e) extreme temperatures.  In a new report by Oxfam entitled, </a:t>
            </a:r>
            <a:r>
              <a:rPr lang="en-US" sz="800" b="1" i="1" dirty="0"/>
              <a:t>“Growing Disruption: Food and the Fight Against Hunger,” </a:t>
            </a:r>
            <a:r>
              <a:rPr lang="en-US" sz="800" dirty="0"/>
              <a:t>it</a:t>
            </a:r>
            <a:r>
              <a:rPr lang="en-US" sz="800" b="1" i="1" dirty="0"/>
              <a:t> </a:t>
            </a:r>
            <a:r>
              <a:rPr lang="en-US" sz="800" dirty="0"/>
              <a:t>is concluded that failure to tackle climate change threatens all 4 aspects of food security – availability, access, utilization, and stability. Today, one in 8 persons is hungry. However, their analysis suggests that the risk of hunger is projected to increase by 10-20 percent by the year 2050 as a result of climate change. In addition to lost crops, other anticipated impacts of climate change include: higher food prices, lower earnings, lower quality food and more health problems. Emissions from burning fossil fuels are also both heating up the oceans and making them more acidic (ocean acidification), reducing the amount of seafood that can be caught and threatening ocean-based food security. In the report titled </a:t>
            </a:r>
            <a:r>
              <a:rPr lang="en-US" sz="800" b="1" i="1" dirty="0"/>
              <a:t>“Ocean-Based Food Security Threatened in a High-CO2 World,” </a:t>
            </a:r>
            <a:r>
              <a:rPr lang="en-US" sz="800" dirty="0"/>
              <a:t>it is observed that seafood is the primary source of protein for more than a billion of the poorest people in the world. </a:t>
            </a:r>
            <a:r>
              <a:rPr lang="en-US" sz="800" b="1" i="1" dirty="0"/>
              <a:t>The State of the Oceans </a:t>
            </a:r>
            <a:r>
              <a:rPr lang="en-US" sz="800" dirty="0"/>
              <a:t>report , which was released earlier this month (October 2013), reinforced the notion that marine ecosystems are being degraded as a direct result of human activities. </a:t>
            </a:r>
          </a:p>
          <a:p>
            <a:r>
              <a:rPr lang="en-US" sz="800" dirty="0"/>
              <a:t/>
            </a:r>
            <a:br>
              <a:rPr lang="en-US" sz="800" dirty="0"/>
            </a:br>
            <a:r>
              <a:rPr lang="en-US" sz="800" b="1" dirty="0"/>
              <a:t>Extinctions – </a:t>
            </a:r>
            <a:r>
              <a:rPr lang="en-US" sz="800" dirty="0"/>
              <a:t>Biological extinctions cannot be reversed and therefore are a particular destructive kind of global change. Even the most conservative analyses indicate that human-caused extinction of other species (plants, animals, fungi, and microbes) is now proceeding at rates that are 3-80 times faster than the extinction rate that prevailed before people were on the Earth. </a:t>
            </a:r>
            <a:endParaRPr lang="en-US" sz="800" b="1" dirty="0"/>
          </a:p>
          <a:p>
            <a:endParaRPr lang="en-US" sz="800" dirty="0"/>
          </a:p>
          <a:p>
            <a:endParaRPr lang="en-US" sz="800" b="1" dirty="0"/>
          </a:p>
          <a:p>
            <a:r>
              <a:rPr lang="en-US" sz="800" b="1" dirty="0"/>
              <a:t>Loss of Diverse Ecosystems –</a:t>
            </a:r>
            <a:r>
              <a:rPr lang="en-US" sz="800" dirty="0"/>
              <a:t> Humans have transformed large parts of the Earth’s surface from their pre-human natural state. As of 2012, somewhat more than 41% of Earth’s ice-free lands have been commandeered for farms, ranches, cities, suburbs, roads and other human constructs. </a:t>
            </a:r>
            <a:endParaRPr lang="en-US" sz="800" b="1" dirty="0"/>
          </a:p>
          <a:p>
            <a:endParaRPr lang="en-US" sz="800" dirty="0"/>
          </a:p>
          <a:p>
            <a:r>
              <a:rPr lang="en-US" sz="800" b="1" dirty="0"/>
              <a:t>Pollution – </a:t>
            </a:r>
            <a:r>
              <a:rPr lang="en-US" sz="800" dirty="0"/>
              <a:t>There are few, if any places on Earth where human-produced environmental contaminants are not being deposited. Traces of pesticides and industrial pollutants are routinely found in samples of soil, in the blubber of whales, in fish from most rivers and oceans, and in the umbilical cords of newborn babies. Herbicides, pesticides, and various chemicals used in plastic production contaminate many waterways directly and then are taken up by organisms and </a:t>
            </a:r>
            <a:r>
              <a:rPr lang="en-US" sz="800" dirty="0" err="1"/>
              <a:t>bioamplified</a:t>
            </a:r>
            <a:r>
              <a:rPr lang="en-US" sz="800" dirty="0"/>
              <a:t> throughout the food chains. </a:t>
            </a:r>
            <a:endParaRPr lang="en-US" sz="800" b="1" dirty="0"/>
          </a:p>
          <a:p>
            <a:endParaRPr lang="en-US" sz="800" dirty="0"/>
          </a:p>
          <a:p>
            <a:r>
              <a:rPr lang="en-US" sz="800" b="1" dirty="0"/>
              <a:t>Human Population Growth and Consumption Patterns – </a:t>
            </a:r>
            <a:r>
              <a:rPr lang="en-US" sz="800" dirty="0"/>
              <a:t> There are two aspects of the problem. One is how many people are on Earth – today there are more than 7 billion people on the planet and it is projected that some 2.5 billion more people may be added to the planet by 2050. The other issue is the wide disparity in the ‘ecological footprint’ among different countries and societal sectors, with a relatively small proportion of humanity inefficiently using and impacting a large portion of ecological resources. The ecological footprint compares a population’s demand on productive ecosystems – its footprint – with </a:t>
            </a:r>
            <a:r>
              <a:rPr lang="en-US" sz="800" dirty="0" err="1"/>
              <a:t>biocapacity</a:t>
            </a:r>
            <a:r>
              <a:rPr lang="en-US" sz="800" dirty="0"/>
              <a:t>, the ability of those ecosystems to keep up with this demand. There are only 11.9 billion hectares of productive ecosystem area on the planet (where a global hectare represents a hectare of global average biological productivity). </a:t>
            </a:r>
          </a:p>
        </p:txBody>
      </p:sp>
      <p:sp>
        <p:nvSpPr>
          <p:cNvPr id="4" name="Slide Number Placeholder 3"/>
          <p:cNvSpPr>
            <a:spLocks noGrp="1"/>
          </p:cNvSpPr>
          <p:nvPr>
            <p:ph type="sldNum" sz="quarter" idx="10"/>
          </p:nvPr>
        </p:nvSpPr>
        <p:spPr>
          <a:xfrm>
            <a:off x="8718617" y="8857114"/>
            <a:ext cx="3077739" cy="469424"/>
          </a:xfrm>
        </p:spPr>
        <p:txBody>
          <a:bodyPr/>
          <a:lstStyle/>
          <a:p>
            <a:fld id="{4ED91F1C-40CE-4803-A4D5-50698EC5209D}" type="slidenum">
              <a:rPr lang="en-US" smtClean="0"/>
              <a:pPr/>
              <a:t>7</a:t>
            </a:fld>
            <a:endParaRPr lang="en-US" dirty="0"/>
          </a:p>
        </p:txBody>
      </p:sp>
    </p:spTree>
    <p:extLst>
      <p:ext uri="{BB962C8B-B14F-4D97-AF65-F5344CB8AC3E}">
        <p14:creationId xmlns:p14="http://schemas.microsoft.com/office/powerpoint/2010/main" val="202166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ecological footprint compares a population’s demand on productive ecosystems – its footprint – with </a:t>
            </a:r>
            <a:r>
              <a:rPr lang="en-US" dirty="0" err="1"/>
              <a:t>biocapacity</a:t>
            </a:r>
            <a:r>
              <a:rPr lang="en-US" dirty="0"/>
              <a:t>, the ability of those ecosystems to keep up with this demand. There are only 11.9 billion hectares of productive ecosystem area on the planet (where a global hectare represents a hectare of global average biological productivity). In 1961, humanity’s Ecological Footprint was about two thirds of global </a:t>
            </a:r>
            <a:r>
              <a:rPr lang="en-US" dirty="0" err="1"/>
              <a:t>biocapacity</a:t>
            </a:r>
            <a:r>
              <a:rPr lang="en-US" dirty="0"/>
              <a:t>; today humanity is in ecological overshot – requiring the equivalent of 1.5 planets to produce the renewable resources we use and to absorb our mostly carbon </a:t>
            </a:r>
            <a:r>
              <a:rPr lang="en-US" dirty="0" smtClean="0"/>
              <a:t>wastes</a:t>
            </a:r>
            <a:r>
              <a:rPr lang="en-US" dirty="0"/>
              <a:t>.</a:t>
            </a:r>
            <a:r>
              <a:rPr lang="en-US" dirty="0" smtClean="0"/>
              <a:t> Global overshoot began in the mid-1970s. It cannot continue indefinitely; ultimately productive ecosystems will become depleted (Moore and Rees, 2013).</a:t>
            </a:r>
          </a:p>
          <a:p>
            <a:endParaRPr lang="en-US" dirty="0"/>
          </a:p>
          <a:p>
            <a:r>
              <a:rPr lang="en-US" dirty="0"/>
              <a:t>1.7 </a:t>
            </a:r>
            <a:r>
              <a:rPr lang="en-US" dirty="0" err="1"/>
              <a:t>gha</a:t>
            </a:r>
            <a:r>
              <a:rPr lang="en-US" dirty="0"/>
              <a:t> (global hectare) per capita is considered to be each person’s equitable or “fair Earth-share” of global </a:t>
            </a:r>
            <a:r>
              <a:rPr lang="en-US" dirty="0" err="1"/>
              <a:t>biocapacity</a:t>
            </a:r>
            <a:r>
              <a:rPr lang="en-US" dirty="0"/>
              <a:t> (by distributing the 11.9 billion hectares among the 7 million people on Earth today). Most of the world’s population lives at or below a fair Earth-share. These persons are mostly in Latin America, Asia and Africa. Examples of high-consumption societies used in this analysis are Australia, Canada, Germany, Spain, Norway, Kuwait, the United Kingdom and the United </a:t>
            </a:r>
            <a:r>
              <a:rPr lang="en-US" dirty="0" smtClean="0"/>
              <a:t>States</a:t>
            </a:r>
            <a:r>
              <a:rPr lang="en-US" dirty="0"/>
              <a:t> </a:t>
            </a:r>
            <a:r>
              <a:rPr lang="en-US" dirty="0" smtClean="0"/>
              <a:t>(Moore and Rees, 2013).</a:t>
            </a:r>
          </a:p>
          <a:p>
            <a:endParaRPr lang="en-US" dirty="0"/>
          </a:p>
          <a:p>
            <a:r>
              <a:rPr lang="en-US" dirty="0"/>
              <a:t>T</a:t>
            </a:r>
            <a:r>
              <a:rPr lang="en-US" dirty="0" smtClean="0"/>
              <a:t>he </a:t>
            </a:r>
            <a:r>
              <a:rPr lang="en-US" dirty="0"/>
              <a:t>city of Vancouver recently calculated and found that 51% of its ecological footprint came from food. Animal protein production constituted most of the food footprint, due mostly to cropland used to produce livestock </a:t>
            </a:r>
            <a:r>
              <a:rPr lang="en-US" dirty="0" smtClean="0"/>
              <a:t>feed (Moore and Rees, 2013). </a:t>
            </a:r>
            <a:endParaRPr lang="en-US" dirty="0"/>
          </a:p>
          <a:p>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8</a:t>
            </a:fld>
            <a:endParaRPr lang="en-US"/>
          </a:p>
        </p:txBody>
      </p:sp>
    </p:spTree>
    <p:extLst>
      <p:ext uri="{BB962C8B-B14F-4D97-AF65-F5344CB8AC3E}">
        <p14:creationId xmlns:p14="http://schemas.microsoft.com/office/powerpoint/2010/main" val="347045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Ecosystem services are attributes of ecological systems that serve people. Examples of ecosystem services include the production of goods (such as crops and seafood), air and water quality, pollination of plant species (agricultural and horticultural crops), and maintenance of productive soils. </a:t>
            </a:r>
            <a:endParaRPr lang="en-US" dirty="0"/>
          </a:p>
        </p:txBody>
      </p:sp>
      <p:sp>
        <p:nvSpPr>
          <p:cNvPr id="4" name="Slide Number Placeholder 3"/>
          <p:cNvSpPr>
            <a:spLocks noGrp="1"/>
          </p:cNvSpPr>
          <p:nvPr>
            <p:ph type="sldNum" sz="quarter" idx="10"/>
          </p:nvPr>
        </p:nvSpPr>
        <p:spPr/>
        <p:txBody>
          <a:bodyPr/>
          <a:lstStyle/>
          <a:p>
            <a:fld id="{4ED91F1C-40CE-4803-A4D5-50698EC5209D}" type="slidenum">
              <a:rPr lang="en-US" smtClean="0"/>
              <a:pPr/>
              <a:t>9</a:t>
            </a:fld>
            <a:endParaRPr lang="en-US"/>
          </a:p>
        </p:txBody>
      </p:sp>
    </p:spTree>
    <p:extLst>
      <p:ext uri="{BB962C8B-B14F-4D97-AF65-F5344CB8AC3E}">
        <p14:creationId xmlns:p14="http://schemas.microsoft.com/office/powerpoint/2010/main" val="206058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7132379"/>
            <a:ext cx="2133600" cy="365125"/>
          </a:xfrm>
        </p:spPr>
        <p:txBody>
          <a:bodyPr/>
          <a:lstStyle/>
          <a:p>
            <a:endParaRPr lang="en-US" dirty="0">
              <a:solidFill>
                <a:prstClr val="white">
                  <a:tint val="75000"/>
                </a:prstClr>
              </a:solidFill>
              <a:latin typeface="Times New Roman"/>
            </a:endParaRPr>
          </a:p>
        </p:txBody>
      </p:sp>
      <p:sp>
        <p:nvSpPr>
          <p:cNvPr id="5" name="Footer Placeholder 4"/>
          <p:cNvSpPr>
            <a:spLocks noGrp="1"/>
          </p:cNvSpPr>
          <p:nvPr>
            <p:ph type="ftr" sz="quarter" idx="11"/>
          </p:nvPr>
        </p:nvSpPr>
        <p:spPr>
          <a:xfrm>
            <a:off x="3124200" y="7132379"/>
            <a:ext cx="2895600" cy="365125"/>
          </a:xfrm>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a:xfrm>
            <a:off x="6553200" y="7132379"/>
            <a:ext cx="2133600" cy="365125"/>
          </a:xfrm>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
        <p:nvSpPr>
          <p:cNvPr id="2" name="Title 1"/>
          <p:cNvSpPr>
            <a:spLocks noGrp="1"/>
          </p:cNvSpPr>
          <p:nvPr>
            <p:ph type="ctrTitle"/>
          </p:nvPr>
        </p:nvSpPr>
        <p:spPr>
          <a:xfrm>
            <a:off x="458634" y="1646156"/>
            <a:ext cx="8264167" cy="2328137"/>
          </a:xfrm>
        </p:spPr>
        <p:txBody>
          <a:bodyPr vert="horz" lIns="81638" tIns="40819" rIns="81638" bIns="40819" rtlCol="0" anchor="b" anchorCtr="0">
            <a:noAutofit/>
          </a:bodyPr>
          <a:lstStyle>
            <a:lvl1pPr algn="r">
              <a:defRPr kumimoji="0" lang="en-US" sz="6400" b="0" i="0" u="none" strike="noStrike" kern="1200" cap="none" spc="0" normalizeH="0" baseline="0" dirty="0" smtClean="0">
                <a:ln w="28575">
                  <a:noFill/>
                </a:ln>
                <a:solidFill>
                  <a:srgbClr val="FFFFFF"/>
                </a:solidFill>
                <a:effectLst>
                  <a:outerShdw blurRad="44450" dir="2700000" algn="tl" rotWithShape="0">
                    <a:srgbClr val="000000">
                      <a:alpha val="43000"/>
                    </a:srgbClr>
                  </a:outerShdw>
                </a:effectLst>
                <a:uLnTx/>
                <a:uFillTx/>
                <a:latin typeface="Arial"/>
                <a:ea typeface="+mn-ea"/>
                <a:cs typeface="Arial"/>
              </a:defRPr>
            </a:lvl1pPr>
          </a:lstStyle>
          <a:p>
            <a:pPr marL="0" marR="0" lvl="0" indent="0" algn="r" defTabSz="408188" fontAlgn="auto">
              <a:lnSpc>
                <a:spcPct val="90000"/>
              </a:lnSpc>
              <a:spcAft>
                <a:spcPts val="0"/>
              </a:spcAft>
              <a:buClrTx/>
              <a:buSzTx/>
              <a:buFontTx/>
              <a:tabLst/>
            </a:pPr>
            <a:r>
              <a:rPr lang="en-US" dirty="0" smtClean="0"/>
              <a:t>Click to edit Master title style</a:t>
            </a:r>
            <a:endParaRPr lang="en-US" dirty="0"/>
          </a:p>
        </p:txBody>
      </p:sp>
      <p:sp>
        <p:nvSpPr>
          <p:cNvPr id="3" name="Subtitle 2"/>
          <p:cNvSpPr>
            <a:spLocks noGrp="1"/>
          </p:cNvSpPr>
          <p:nvPr>
            <p:ph type="subTitle" idx="1" hasCustomPrompt="1"/>
          </p:nvPr>
        </p:nvSpPr>
        <p:spPr>
          <a:xfrm>
            <a:off x="2311036" y="3712633"/>
            <a:ext cx="6400800" cy="1752600"/>
          </a:xfrm>
        </p:spPr>
        <p:txBody>
          <a:bodyPr vert="horz" lIns="81638" tIns="40819" rIns="81638" bIns="40819" rtlCol="0">
            <a:noAutofit/>
          </a:bodyPr>
          <a:lstStyle>
            <a:lvl1pPr marL="342900" indent="-342900" algn="r">
              <a:buNone/>
              <a:defRPr kumimoji="0" lang="en-US" sz="2200" b="1" i="0" u="none" strike="noStrike" cap="none" spc="0" normalizeH="0" baseline="0">
                <a:ln>
                  <a:noFill/>
                </a:ln>
                <a:solidFill>
                  <a:srgbClr val="FFFFFF"/>
                </a:solidFill>
                <a:effectLst>
                  <a:outerShdw blurRad="44450" dir="2700000" algn="tl" rotWithShape="0">
                    <a:srgbClr val="000000">
                      <a:alpha val="43000"/>
                    </a:srgbClr>
                  </a:outerShdw>
                </a:effectLst>
                <a:uLnTx/>
                <a:uFillTx/>
                <a:latin typeface="Arial"/>
                <a:cs typeface="Arial"/>
              </a:defRPr>
            </a:lvl1pPr>
          </a:lstStyle>
          <a:p>
            <a:pPr marL="0" marR="0" lvl="0" indent="0" algn="r" defTabSz="408188" fontAlgn="auto">
              <a:lnSpc>
                <a:spcPct val="80000"/>
              </a:lnSpc>
              <a:spcAft>
                <a:spcPts val="0"/>
              </a:spcAft>
              <a:buClr>
                <a:sysClr val="windowText" lastClr="000000">
                  <a:lumMod val="65000"/>
                  <a:lumOff val="35000"/>
                </a:sysClr>
              </a:buClr>
              <a:buSzPct val="100000"/>
              <a:tabLst/>
            </a:pPr>
            <a:r>
              <a:rPr lang="en-US" dirty="0" smtClean="0"/>
              <a:t>CLICK TO EDIT MASTER SUBTITLE STYLE</a:t>
            </a:r>
            <a:endParaRPr lang="en-US" dirty="0"/>
          </a:p>
        </p:txBody>
      </p:sp>
      <p:pic>
        <p:nvPicPr>
          <p:cNvPr id="7" name="Picture 6" descr="FNCE Program Preview copy.eps"/>
          <p:cNvPicPr>
            <a:picLocks noChangeAspect="1"/>
          </p:cNvPicPr>
          <p:nvPr userDrawn="1"/>
        </p:nvPicPr>
        <p:blipFill rotWithShape="1">
          <a:blip r:embed="rId3">
            <a:extLst>
              <a:ext uri="{28A0092B-C50C-407E-A947-70E740481C1C}">
                <a14:useLocalDpi xmlns:a14="http://schemas.microsoft.com/office/drawing/2010/main" val="0"/>
              </a:ext>
            </a:extLst>
          </a:blip>
          <a:srcRect l="66667" b="85101"/>
          <a:stretch/>
        </p:blipFill>
        <p:spPr>
          <a:xfrm>
            <a:off x="6972299" y="6367788"/>
            <a:ext cx="1826701" cy="528311"/>
          </a:xfrm>
          <a:prstGeom prst="rect">
            <a:avLst/>
          </a:prstGeom>
        </p:spPr>
      </p:pic>
      <p:sp>
        <p:nvSpPr>
          <p:cNvPr id="8" name="Subtitle 2"/>
          <p:cNvSpPr txBox="1">
            <a:spLocks/>
          </p:cNvSpPr>
          <p:nvPr userDrawn="1"/>
        </p:nvSpPr>
        <p:spPr>
          <a:xfrm>
            <a:off x="406400" y="6521450"/>
            <a:ext cx="8737600" cy="273050"/>
          </a:xfrm>
          <a:prstGeom prst="rect">
            <a:avLst/>
          </a:prstGeom>
          <a:noFill/>
          <a:ln>
            <a:noFill/>
          </a:ln>
        </p:spPr>
        <p:txBody>
          <a:bodyPr vert="horz" lIns="81638" tIns="40819" rIns="81638" bIns="40819" rtlCol="0">
            <a:noAutofit/>
          </a:bodyPr>
          <a:lstStyle>
            <a:lvl1pPr marL="342900" indent="-342900" algn="r" defTabSz="914400" rtl="0" eaLnBrk="1" latinLnBrk="0" hangingPunct="1">
              <a:spcBef>
                <a:spcPct val="20000"/>
              </a:spcBef>
              <a:buFont typeface="Arial" pitchFamily="34" charset="0"/>
              <a:buNone/>
              <a:defRPr kumimoji="0" lang="en-US" sz="2200" b="1" i="0" u="none" strike="noStrike" kern="1200" cap="none" spc="0" normalizeH="0" baseline="0">
                <a:ln>
                  <a:noFill/>
                </a:ln>
                <a:solidFill>
                  <a:srgbClr val="FFFFFF"/>
                </a:solidFill>
                <a:effectLst>
                  <a:outerShdw blurRad="44450" dir="2700000" algn="tl" rotWithShape="0">
                    <a:srgbClr val="000000">
                      <a:alpha val="43000"/>
                    </a:srgbClr>
                  </a:outerShdw>
                </a:effectLst>
                <a:uLnTx/>
                <a:uFillTx/>
                <a:latin typeface="Arial"/>
                <a:ea typeface="+mn-ea"/>
                <a:cs typeface="Arial"/>
              </a:defRPr>
            </a:lvl1pPr>
            <a:lvl2pPr marL="635000" indent="-2921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800" kern="1200" dirty="0">
                <a:solidFill>
                  <a:srgbClr val="727272"/>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US" sz="1100" b="0" dirty="0" smtClean="0">
                <a:solidFill>
                  <a:srgbClr val="FFFFFF">
                    <a:alpha val="46000"/>
                  </a:srgbClr>
                </a:solidFill>
                <a:effectLst/>
              </a:rPr>
              <a:t>ACADEMY OF NUTRITION AND DIETETICS FOOD </a:t>
            </a:r>
            <a:r>
              <a:rPr lang="en-US" sz="1100" b="0" dirty="0">
                <a:solidFill>
                  <a:srgbClr val="FFFFFF">
                    <a:alpha val="46000"/>
                  </a:srgbClr>
                </a:solidFill>
                <a:effectLst/>
              </a:rPr>
              <a:t>&amp; NUTRITION CONFERENCE &amp; EXPO </a:t>
            </a:r>
          </a:p>
        </p:txBody>
      </p:sp>
    </p:spTree>
    <p:extLst>
      <p:ext uri="{BB962C8B-B14F-4D97-AF65-F5344CB8AC3E}">
        <p14:creationId xmlns:p14="http://schemas.microsoft.com/office/powerpoint/2010/main" val="58837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14333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3660862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160156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310382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lIns="0" tIns="0" rIns="0" bIns="0" rtlCol="0" anchor="ctr">
            <a:noAutofit/>
          </a:bodyPr>
          <a:lstStyle>
            <a:lvl1pPr>
              <a:lnSpc>
                <a:spcPct val="80000"/>
              </a:lnSpc>
              <a:defRPr lang="en-US" sz="3200" dirty="0">
                <a:solidFill>
                  <a:srgbClr val="4F5150"/>
                </a:solidFill>
              </a:defRPr>
            </a:lvl1pPr>
          </a:lstStyle>
          <a:p>
            <a:pPr lvl="0" algn="l" fontAlgn="base">
              <a:spcBef>
                <a:spcPts val="560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222859"/>
            <a:ext cx="8229600" cy="5133492"/>
          </a:xfrm>
          <a:noFill/>
          <a:ln>
            <a:noFill/>
          </a:ln>
        </p:spPr>
        <p:txBody>
          <a:bodyPr vert="horz" lIns="0" tIns="0" rIns="0" bIns="0" rtlCol="0">
            <a:normAutofit/>
          </a:bodyPr>
          <a:lstStyle>
            <a:lvl1pPr>
              <a:defRPr lang="en-US" sz="2400" kern="1200" dirty="0" smtClean="0">
                <a:solidFill>
                  <a:srgbClr val="FFFFFF"/>
                </a:solidFill>
                <a:latin typeface="Arial"/>
                <a:ea typeface="+mn-ea"/>
                <a:cs typeface="Arial"/>
              </a:defRPr>
            </a:lvl1pPr>
            <a:lvl2pPr>
              <a:defRPr lang="en-US" sz="2400" kern="1200" dirty="0" smtClean="0">
                <a:solidFill>
                  <a:srgbClr val="FFFFFF"/>
                </a:solidFill>
                <a:latin typeface="Arial"/>
                <a:ea typeface="+mn-ea"/>
                <a:cs typeface="Arial"/>
              </a:defRPr>
            </a:lvl2pPr>
            <a:lvl3pPr>
              <a:defRPr lang="en-US" sz="2400" kern="1200" dirty="0" smtClean="0">
                <a:solidFill>
                  <a:srgbClr val="FFFFFF"/>
                </a:solidFill>
                <a:latin typeface="Arial"/>
                <a:ea typeface="+mn-ea"/>
                <a:cs typeface="Arial"/>
              </a:defRPr>
            </a:lvl3pPr>
            <a:lvl4pPr>
              <a:defRPr lang="en-US" sz="2400" kern="1200" dirty="0" smtClean="0">
                <a:solidFill>
                  <a:srgbClr val="FFFFFF"/>
                </a:solidFill>
                <a:latin typeface="Arial"/>
                <a:ea typeface="+mn-ea"/>
                <a:cs typeface="Arial"/>
              </a:defRPr>
            </a:lvl4pPr>
            <a:lvl5pPr>
              <a:defRPr lang="en-US" sz="2400" kern="1200" dirty="0">
                <a:solidFill>
                  <a:srgbClr val="FFFFFF"/>
                </a:solidFill>
                <a:latin typeface="Arial"/>
                <a:ea typeface="+mn-ea"/>
                <a:cs typeface="Arial"/>
              </a:defRPr>
            </a:lvl5pPr>
          </a:lstStyle>
          <a:p>
            <a:pPr lvl="0">
              <a:spcBef>
                <a:spcPts val="5600"/>
              </a:spcBef>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965951"/>
            <a:ext cx="2133600" cy="365125"/>
          </a:xfrm>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a:xfrm>
            <a:off x="3124200" y="6965951"/>
            <a:ext cx="2895600" cy="365125"/>
          </a:xfrm>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a:xfrm>
            <a:off x="6553200" y="6965951"/>
            <a:ext cx="2133600" cy="365125"/>
          </a:xfrm>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pic>
        <p:nvPicPr>
          <p:cNvPr id="7" name="Picture 6" descr="FNCE Program Preview copy.eps"/>
          <p:cNvPicPr>
            <a:picLocks noChangeAspect="1"/>
          </p:cNvPicPr>
          <p:nvPr userDrawn="1"/>
        </p:nvPicPr>
        <p:blipFill rotWithShape="1">
          <a:blip r:embed="rId3">
            <a:extLst>
              <a:ext uri="{28A0092B-C50C-407E-A947-70E740481C1C}">
                <a14:useLocalDpi xmlns:a14="http://schemas.microsoft.com/office/drawing/2010/main" val="0"/>
              </a:ext>
            </a:extLst>
          </a:blip>
          <a:srcRect l="66667" b="85101"/>
          <a:stretch/>
        </p:blipFill>
        <p:spPr>
          <a:xfrm>
            <a:off x="6972299" y="6367788"/>
            <a:ext cx="1826701" cy="528311"/>
          </a:xfrm>
          <a:prstGeom prst="rect">
            <a:avLst/>
          </a:prstGeom>
        </p:spPr>
      </p:pic>
      <p:sp>
        <p:nvSpPr>
          <p:cNvPr id="8" name="Subtitle 2"/>
          <p:cNvSpPr txBox="1">
            <a:spLocks/>
          </p:cNvSpPr>
          <p:nvPr userDrawn="1"/>
        </p:nvSpPr>
        <p:spPr>
          <a:xfrm>
            <a:off x="406400" y="6521450"/>
            <a:ext cx="8737600" cy="273050"/>
          </a:xfrm>
          <a:prstGeom prst="rect">
            <a:avLst/>
          </a:prstGeom>
          <a:noFill/>
          <a:ln>
            <a:noFill/>
          </a:ln>
        </p:spPr>
        <p:txBody>
          <a:bodyPr vert="horz" lIns="81638" tIns="40819" rIns="81638" bIns="40819" rtlCol="0">
            <a:noAutofit/>
          </a:bodyPr>
          <a:lstStyle>
            <a:lvl1pPr marL="342900" indent="-342900" algn="r" defTabSz="914400" rtl="0" eaLnBrk="1" latinLnBrk="0" hangingPunct="1">
              <a:spcBef>
                <a:spcPct val="20000"/>
              </a:spcBef>
              <a:buFont typeface="Arial" pitchFamily="34" charset="0"/>
              <a:buNone/>
              <a:defRPr kumimoji="0" lang="en-US" sz="2200" b="1" i="0" u="none" strike="noStrike" kern="1200" cap="none" spc="0" normalizeH="0" baseline="0">
                <a:ln>
                  <a:noFill/>
                </a:ln>
                <a:solidFill>
                  <a:srgbClr val="FFFFFF"/>
                </a:solidFill>
                <a:effectLst>
                  <a:outerShdw blurRad="44450" dir="2700000" algn="tl" rotWithShape="0">
                    <a:srgbClr val="000000">
                      <a:alpha val="43000"/>
                    </a:srgbClr>
                  </a:outerShdw>
                </a:effectLst>
                <a:uLnTx/>
                <a:uFillTx/>
                <a:latin typeface="Arial"/>
                <a:ea typeface="+mn-ea"/>
                <a:cs typeface="Arial"/>
              </a:defRPr>
            </a:lvl1pPr>
            <a:lvl2pPr marL="635000" indent="-2921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800" kern="1200" dirty="0">
                <a:solidFill>
                  <a:srgbClr val="727272"/>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US" sz="1100" b="0" dirty="0" smtClean="0">
                <a:solidFill>
                  <a:srgbClr val="FFFFFF">
                    <a:alpha val="46000"/>
                  </a:srgbClr>
                </a:solidFill>
                <a:effectLst/>
              </a:rPr>
              <a:t>ACADEMY OF NUTRITION AND DIETETICS FOOD </a:t>
            </a:r>
            <a:r>
              <a:rPr lang="en-US" sz="1100" b="0" dirty="0">
                <a:solidFill>
                  <a:srgbClr val="FFFFFF">
                    <a:alpha val="46000"/>
                  </a:srgbClr>
                </a:solidFill>
                <a:effectLst/>
              </a:rPr>
              <a:t>&amp; NUTRITION CONFERENCE &amp; EXPO </a:t>
            </a:r>
          </a:p>
        </p:txBody>
      </p:sp>
    </p:spTree>
    <p:extLst>
      <p:ext uri="{BB962C8B-B14F-4D97-AF65-F5344CB8AC3E}">
        <p14:creationId xmlns:p14="http://schemas.microsoft.com/office/powerpoint/2010/main" val="255674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28661"/>
          </a:xfrm>
          <a:noFill/>
          <a:ln>
            <a:noFill/>
          </a:ln>
        </p:spPr>
        <p:txBody>
          <a:bodyPr lIns="0" tIns="0" rIns="0" bIns="0">
            <a:noAutofit/>
          </a:bodyPr>
          <a:lstStyle>
            <a:lvl1pPr algn="l">
              <a:defRPr lang="en-US" dirty="0"/>
            </a:lvl1pPr>
          </a:lstStyle>
          <a:p>
            <a:pPr marL="0" lvl="0" algn="l" fontAlgn="base">
              <a:spcBef>
                <a:spcPts val="560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130301"/>
            <a:ext cx="8229600" cy="4995864"/>
          </a:xfrm>
          <a:noFill/>
          <a:ln>
            <a:noFill/>
          </a:ln>
        </p:spPr>
        <p:txBody>
          <a:bodyPr lIns="0" tIns="0" rIns="0" bIns="0">
            <a:normAutofit/>
          </a:bodyPr>
          <a:lstStyle>
            <a:lvl1pPr>
              <a:defRPr lang="en-US" sz="2400" dirty="0" smtClean="0"/>
            </a:lvl1pPr>
            <a:lvl2pPr>
              <a:defRPr lang="en-US" sz="2400" dirty="0" smtClean="0"/>
            </a:lvl2pPr>
            <a:lvl3pPr>
              <a:defRPr lang="en-US" sz="2400" dirty="0" smtClean="0"/>
            </a:lvl3pPr>
            <a:lvl4pPr>
              <a:defRPr lang="en-US" sz="2400" dirty="0" smtClean="0"/>
            </a:lvl4pPr>
            <a:lvl5pPr>
              <a:defRPr lang="en-US" sz="2400" dirty="0"/>
            </a:lvl5pPr>
          </a:lstStyle>
          <a:p>
            <a:pPr lvl="0">
              <a:spcBef>
                <a:spcPts val="5600"/>
              </a:spcBef>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26449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9"/>
            <a:ext cx="8229600" cy="881061"/>
          </a:xfrm>
          <a:noFill/>
          <a:ln>
            <a:noFill/>
          </a:ln>
        </p:spPr>
        <p:txBody>
          <a:bodyPr lIns="0" tIns="0" rIns="0" bIns="0">
            <a:noAutofit/>
          </a:bodyPr>
          <a:lstStyle>
            <a:lvl1pPr>
              <a:defRPr lang="en-US" dirty="0">
                <a:solidFill>
                  <a:srgbClr val="4F5150"/>
                </a:solidFill>
              </a:defRPr>
            </a:lvl1pPr>
          </a:lstStyle>
          <a:p>
            <a:pPr marL="0" lvl="0" algn="l" fontAlgn="base">
              <a:spcBef>
                <a:spcPts val="560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257301"/>
            <a:ext cx="8229600" cy="4868864"/>
          </a:xfrm>
          <a:noFill/>
          <a:ln>
            <a:noFill/>
          </a:ln>
        </p:spPr>
        <p:txBody>
          <a:bodyPr lIns="0" tIns="0" rIns="0" bIns="0">
            <a:normAutofit/>
          </a:bodyPr>
          <a:lstStyle>
            <a:lvl1pPr>
              <a:defRPr lang="en-US" sz="2400" dirty="0" smtClean="0"/>
            </a:lvl1pPr>
            <a:lvl2pPr>
              <a:defRPr lang="en-US" sz="2400" dirty="0" smtClean="0"/>
            </a:lvl2pPr>
            <a:lvl3pPr>
              <a:defRPr lang="en-US" sz="2400" dirty="0" smtClean="0"/>
            </a:lvl3pPr>
            <a:lvl4pPr>
              <a:defRPr lang="en-US" sz="2400" dirty="0" smtClean="0"/>
            </a:lvl4pPr>
            <a:lvl5pPr>
              <a:defRPr lang="en-US" sz="2400" dirty="0"/>
            </a:lvl5pPr>
          </a:lstStyle>
          <a:p>
            <a:pPr lvl="0">
              <a:spcBef>
                <a:spcPts val="5600"/>
              </a:spcBef>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
        <p:nvSpPr>
          <p:cNvPr id="7" name="Rectangle 1"/>
          <p:cNvSpPr>
            <a:spLocks/>
          </p:cNvSpPr>
          <p:nvPr userDrawn="1"/>
        </p:nvSpPr>
        <p:spPr bwMode="auto">
          <a:xfrm>
            <a:off x="-968" y="-6584"/>
            <a:ext cx="9155669" cy="335815"/>
          </a:xfrm>
          <a:prstGeom prst="rect">
            <a:avLst/>
          </a:prstGeom>
          <a:gradFill flip="none" rotWithShape="1">
            <a:gsLst>
              <a:gs pos="0">
                <a:srgbClr val="C1D82F"/>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solidFill>
                <a:prstClr val="white"/>
              </a:solidFill>
              <a:latin typeface="Times New Roman"/>
            </a:endParaRPr>
          </a:p>
        </p:txBody>
      </p:sp>
      <p:sp>
        <p:nvSpPr>
          <p:cNvPr id="8" name="Rectangle 1"/>
          <p:cNvSpPr>
            <a:spLocks/>
          </p:cNvSpPr>
          <p:nvPr userDrawn="1"/>
        </p:nvSpPr>
        <p:spPr bwMode="auto">
          <a:xfrm>
            <a:off x="1" y="6608137"/>
            <a:ext cx="9155669" cy="275227"/>
          </a:xfrm>
          <a:prstGeom prst="rect">
            <a:avLst/>
          </a:prstGeom>
          <a:gradFill flip="none" rotWithShape="1">
            <a:gsLst>
              <a:gs pos="0">
                <a:srgbClr val="C1D82F"/>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solidFill>
                <a:prstClr val="white"/>
              </a:solidFill>
              <a:latin typeface="Times New Roman"/>
            </a:endParaRPr>
          </a:p>
        </p:txBody>
      </p:sp>
      <p:pic>
        <p:nvPicPr>
          <p:cNvPr id="9" name="Picture 8" descr="FNCE Program Preview copy.eps"/>
          <p:cNvPicPr>
            <a:picLocks noChangeAspect="1"/>
          </p:cNvPicPr>
          <p:nvPr userDrawn="1"/>
        </p:nvPicPr>
        <p:blipFill rotWithShape="1">
          <a:blip r:embed="rId2">
            <a:extLst>
              <a:ext uri="{28A0092B-C50C-407E-A947-70E740481C1C}">
                <a14:useLocalDpi xmlns:a14="http://schemas.microsoft.com/office/drawing/2010/main" val="0"/>
              </a:ext>
            </a:extLst>
          </a:blip>
          <a:srcRect l="66667" b="85101"/>
          <a:stretch/>
        </p:blipFill>
        <p:spPr>
          <a:xfrm>
            <a:off x="6972299" y="6240788"/>
            <a:ext cx="1826701" cy="528311"/>
          </a:xfrm>
          <a:prstGeom prst="rect">
            <a:avLst/>
          </a:prstGeom>
        </p:spPr>
      </p:pic>
      <p:sp>
        <p:nvSpPr>
          <p:cNvPr id="10" name="Subtitle 2"/>
          <p:cNvSpPr txBox="1">
            <a:spLocks/>
          </p:cNvSpPr>
          <p:nvPr userDrawn="1"/>
        </p:nvSpPr>
        <p:spPr>
          <a:xfrm>
            <a:off x="406400" y="6343650"/>
            <a:ext cx="8737600" cy="273050"/>
          </a:xfrm>
          <a:prstGeom prst="rect">
            <a:avLst/>
          </a:prstGeom>
          <a:noFill/>
          <a:ln>
            <a:noFill/>
          </a:ln>
        </p:spPr>
        <p:txBody>
          <a:bodyPr vert="horz" lIns="81638" tIns="40819" rIns="81638" bIns="40819" rtlCol="0">
            <a:noAutofit/>
          </a:bodyPr>
          <a:lstStyle>
            <a:lvl1pPr marL="342900" indent="-342900" algn="r" defTabSz="914400" rtl="0" eaLnBrk="1" latinLnBrk="0" hangingPunct="1">
              <a:spcBef>
                <a:spcPct val="20000"/>
              </a:spcBef>
              <a:buFont typeface="Arial" pitchFamily="34" charset="0"/>
              <a:buNone/>
              <a:defRPr kumimoji="0" lang="en-US" sz="2200" b="1" i="0" u="none" strike="noStrike" kern="1200" cap="none" spc="0" normalizeH="0" baseline="0">
                <a:ln>
                  <a:noFill/>
                </a:ln>
                <a:solidFill>
                  <a:srgbClr val="FFFFFF"/>
                </a:solidFill>
                <a:effectLst>
                  <a:outerShdw blurRad="44450" dir="2700000" algn="tl" rotWithShape="0">
                    <a:srgbClr val="000000">
                      <a:alpha val="43000"/>
                    </a:srgbClr>
                  </a:outerShdw>
                </a:effectLst>
                <a:uLnTx/>
                <a:uFillTx/>
                <a:latin typeface="Arial"/>
                <a:ea typeface="+mn-ea"/>
                <a:cs typeface="Arial"/>
              </a:defRPr>
            </a:lvl1pPr>
            <a:lvl2pPr marL="635000" indent="-2921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800" kern="1200" dirty="0">
                <a:solidFill>
                  <a:srgbClr val="727272"/>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US" sz="1100" b="0" dirty="0" smtClean="0">
                <a:solidFill>
                  <a:schemeClr val="tx1">
                    <a:lumMod val="65000"/>
                    <a:alpha val="46000"/>
                  </a:schemeClr>
                </a:solidFill>
                <a:effectLst/>
              </a:rPr>
              <a:t>ACADEMY OF NUTRITION AND DIETETICS FOOD </a:t>
            </a:r>
            <a:r>
              <a:rPr lang="en-US" sz="1100" b="0" dirty="0">
                <a:solidFill>
                  <a:schemeClr val="tx1">
                    <a:lumMod val="65000"/>
                    <a:alpha val="46000"/>
                  </a:schemeClr>
                </a:solidFill>
                <a:effectLst/>
              </a:rPr>
              <a:t>&amp; NUTRITION CONFERENCE &amp; EXPO </a:t>
            </a:r>
          </a:p>
        </p:txBody>
      </p:sp>
    </p:spTree>
    <p:extLst>
      <p:ext uri="{BB962C8B-B14F-4D97-AF65-F5344CB8AC3E}">
        <p14:creationId xmlns:p14="http://schemas.microsoft.com/office/powerpoint/2010/main" val="415182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50129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306974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40146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Tree>
    <p:extLst>
      <p:ext uri="{BB962C8B-B14F-4D97-AF65-F5344CB8AC3E}">
        <p14:creationId xmlns:p14="http://schemas.microsoft.com/office/powerpoint/2010/main" val="3149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Times New Roman"/>
              </a:rPr>
              <a:pPr/>
              <a:t>10/10/2018</a:t>
            </a:fld>
            <a:endParaRPr lang="en-US">
              <a:solidFill>
                <a:prstClr val="white">
                  <a:tint val="75000"/>
                </a:prstClr>
              </a:solidFill>
              <a:latin typeface="Times New Roman"/>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Times New Roman"/>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Times New Roman"/>
              </a:rPr>
              <a:pPr/>
              <a:t>‹#›</a:t>
            </a:fld>
            <a:endParaRPr lang="en-US">
              <a:solidFill>
                <a:prstClr val="white">
                  <a:tint val="75000"/>
                </a:prstClr>
              </a:solidFill>
              <a:latin typeface="Times New Roman"/>
            </a:endParaRPr>
          </a:p>
        </p:txBody>
      </p:sp>
      <p:sp>
        <p:nvSpPr>
          <p:cNvPr id="9" name="Rectangle 1"/>
          <p:cNvSpPr>
            <a:spLocks/>
          </p:cNvSpPr>
          <p:nvPr userDrawn="1"/>
        </p:nvSpPr>
        <p:spPr bwMode="auto">
          <a:xfrm>
            <a:off x="1" y="0"/>
            <a:ext cx="9155669" cy="6858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solidFill>
                <a:srgbClr val="727272"/>
              </a:solidFill>
              <a:latin typeface="Times New Roman"/>
            </a:endParaRPr>
          </a:p>
        </p:txBody>
      </p:sp>
      <p:sp>
        <p:nvSpPr>
          <p:cNvPr id="10" name="Rectangle 1"/>
          <p:cNvSpPr>
            <a:spLocks/>
          </p:cNvSpPr>
          <p:nvPr userDrawn="1"/>
        </p:nvSpPr>
        <p:spPr bwMode="auto">
          <a:xfrm>
            <a:off x="-968" y="-6584"/>
            <a:ext cx="9155669" cy="335815"/>
          </a:xfrm>
          <a:prstGeom prst="rect">
            <a:avLst/>
          </a:prstGeom>
          <a:gradFill flip="none" rotWithShape="1">
            <a:gsLst>
              <a:gs pos="0">
                <a:srgbClr val="C1D82F"/>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solidFill>
                <a:prstClr val="white"/>
              </a:solidFill>
              <a:latin typeface="Times New Roman"/>
            </a:endParaRPr>
          </a:p>
        </p:txBody>
      </p:sp>
      <p:sp>
        <p:nvSpPr>
          <p:cNvPr id="11" name="Rectangle 1"/>
          <p:cNvSpPr>
            <a:spLocks/>
          </p:cNvSpPr>
          <p:nvPr userDrawn="1"/>
        </p:nvSpPr>
        <p:spPr bwMode="auto">
          <a:xfrm>
            <a:off x="1" y="6608137"/>
            <a:ext cx="9155669" cy="275227"/>
          </a:xfrm>
          <a:prstGeom prst="rect">
            <a:avLst/>
          </a:prstGeom>
          <a:gradFill flip="none" rotWithShape="1">
            <a:gsLst>
              <a:gs pos="0">
                <a:srgbClr val="C1D82F"/>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solidFill>
                <a:prstClr val="white"/>
              </a:solidFill>
              <a:latin typeface="Times New Roman"/>
            </a:endParaRPr>
          </a:p>
        </p:txBody>
      </p:sp>
    </p:spTree>
    <p:extLst>
      <p:ext uri="{BB962C8B-B14F-4D97-AF65-F5344CB8AC3E}">
        <p14:creationId xmlns:p14="http://schemas.microsoft.com/office/powerpoint/2010/main" val="33665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7" name="Picture 6" descr="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9" y="0"/>
            <a:ext cx="9143391" cy="1054099"/>
          </a:xfrm>
          <a:prstGeom prst="rect">
            <a:avLst/>
          </a:prstGeom>
        </p:spPr>
      </p:pic>
      <p:sp>
        <p:nvSpPr>
          <p:cNvPr id="2" name="Title Placeholder 1"/>
          <p:cNvSpPr>
            <a:spLocks noGrp="1"/>
          </p:cNvSpPr>
          <p:nvPr>
            <p:ph type="title"/>
          </p:nvPr>
        </p:nvSpPr>
        <p:spPr>
          <a:xfrm>
            <a:off x="457200" y="274639"/>
            <a:ext cx="8229600" cy="948220"/>
          </a:xfrm>
          <a:prstGeom prst="rect">
            <a:avLst/>
          </a:prstGeom>
          <a:noFill/>
          <a:ln>
            <a:noFill/>
          </a:ln>
        </p:spPr>
        <p:txBody>
          <a:bodyPr lIns="0" tIns="0" rIns="0" bIns="0">
            <a:noAutofit/>
          </a:bodyPr>
          <a:lstStyle/>
          <a:p>
            <a:pPr marL="0" lvl="0" algn="l" fontAlgn="base">
              <a:spcBef>
                <a:spcPts val="560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222859"/>
            <a:ext cx="8229600" cy="5144929"/>
          </a:xfrm>
          <a:prstGeom prst="rect">
            <a:avLst/>
          </a:prstGeom>
          <a:noFill/>
          <a:ln>
            <a:noFill/>
          </a:ln>
        </p:spPr>
        <p:txBody>
          <a:bodyPr lIns="0" tIns="0" rIns="0" bIns="0">
            <a:normAutofit/>
          </a:bodyPr>
          <a:lstStyle/>
          <a:p>
            <a:pPr lvl="0">
              <a:spcBef>
                <a:spcPts val="5600"/>
              </a:spcBef>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9786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FECD78-3C8E-49F2-8FAB-59489D168ABB}" type="datetimeFigureOut">
              <a:rPr lang="en-US" smtClean="0">
                <a:solidFill>
                  <a:prstClr val="white">
                    <a:tint val="75000"/>
                  </a:prstClr>
                </a:solidFill>
                <a:latin typeface="Times New Roman"/>
              </a:rPr>
              <a:pPr defTabSz="914400"/>
              <a:t>10/10/2018</a:t>
            </a:fld>
            <a:endParaRPr lang="en-US">
              <a:solidFill>
                <a:prstClr val="white">
                  <a:tint val="75000"/>
                </a:prstClr>
              </a:solidFill>
              <a:latin typeface="Times New Roman"/>
            </a:endParaRPr>
          </a:p>
        </p:txBody>
      </p:sp>
      <p:sp>
        <p:nvSpPr>
          <p:cNvPr id="5" name="Footer Placeholder 4"/>
          <p:cNvSpPr>
            <a:spLocks noGrp="1"/>
          </p:cNvSpPr>
          <p:nvPr>
            <p:ph type="ftr" sz="quarter" idx="3"/>
          </p:nvPr>
        </p:nvSpPr>
        <p:spPr>
          <a:xfrm>
            <a:off x="3124200" y="69786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Times New Roman"/>
            </a:endParaRPr>
          </a:p>
        </p:txBody>
      </p:sp>
      <p:sp>
        <p:nvSpPr>
          <p:cNvPr id="6" name="Slide Number Placeholder 5"/>
          <p:cNvSpPr>
            <a:spLocks noGrp="1"/>
          </p:cNvSpPr>
          <p:nvPr>
            <p:ph type="sldNum" sz="quarter" idx="4"/>
          </p:nvPr>
        </p:nvSpPr>
        <p:spPr>
          <a:xfrm>
            <a:off x="6553200" y="69786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B56013-B943-42BA-886F-6F9D4EB85E9D}" type="slidenum">
              <a:rPr lang="en-US" smtClean="0">
                <a:solidFill>
                  <a:prstClr val="white">
                    <a:tint val="75000"/>
                  </a:prstClr>
                </a:solidFill>
                <a:latin typeface="Times New Roman"/>
              </a:rPr>
              <a:pPr defTabSz="914400"/>
              <a:t>‹#›</a:t>
            </a:fld>
            <a:endParaRPr lang="en-US">
              <a:solidFill>
                <a:prstClr val="white">
                  <a:tint val="75000"/>
                </a:prstClr>
              </a:solidFill>
              <a:latin typeface="Times New Roman"/>
            </a:endParaRPr>
          </a:p>
        </p:txBody>
      </p:sp>
      <p:pic>
        <p:nvPicPr>
          <p:cNvPr id="8" name="Picture 7" descr="FNCE Program Preview copy.eps"/>
          <p:cNvPicPr>
            <a:picLocks noChangeAspect="1"/>
          </p:cNvPicPr>
          <p:nvPr userDrawn="1"/>
        </p:nvPicPr>
        <p:blipFill rotWithShape="1">
          <a:blip r:embed="rId16">
            <a:extLst>
              <a:ext uri="{28A0092B-C50C-407E-A947-70E740481C1C}">
                <a14:useLocalDpi xmlns:a14="http://schemas.microsoft.com/office/drawing/2010/main" val="0"/>
              </a:ext>
            </a:extLst>
          </a:blip>
          <a:srcRect l="66667" b="85101"/>
          <a:stretch/>
        </p:blipFill>
        <p:spPr>
          <a:xfrm>
            <a:off x="6972299" y="6367788"/>
            <a:ext cx="1826701" cy="528311"/>
          </a:xfrm>
          <a:prstGeom prst="rect">
            <a:avLst/>
          </a:prstGeom>
        </p:spPr>
      </p:pic>
      <p:sp>
        <p:nvSpPr>
          <p:cNvPr id="9" name="Subtitle 2"/>
          <p:cNvSpPr txBox="1">
            <a:spLocks/>
          </p:cNvSpPr>
          <p:nvPr userDrawn="1"/>
        </p:nvSpPr>
        <p:spPr>
          <a:xfrm>
            <a:off x="406400" y="6521450"/>
            <a:ext cx="8737600" cy="273050"/>
          </a:xfrm>
          <a:prstGeom prst="rect">
            <a:avLst/>
          </a:prstGeom>
          <a:noFill/>
          <a:ln>
            <a:noFill/>
          </a:ln>
        </p:spPr>
        <p:txBody>
          <a:bodyPr vert="horz" lIns="81638" tIns="40819" rIns="81638" bIns="40819" rtlCol="0">
            <a:noAutofit/>
          </a:bodyPr>
          <a:lstStyle>
            <a:lvl1pPr marL="342900" indent="-342900" algn="r" defTabSz="914400" rtl="0" eaLnBrk="1" latinLnBrk="0" hangingPunct="1">
              <a:spcBef>
                <a:spcPct val="20000"/>
              </a:spcBef>
              <a:buFont typeface="Arial" pitchFamily="34" charset="0"/>
              <a:buNone/>
              <a:defRPr kumimoji="0" lang="en-US" sz="2200" b="1" i="0" u="none" strike="noStrike" kern="1200" cap="none" spc="0" normalizeH="0" baseline="0">
                <a:ln>
                  <a:noFill/>
                </a:ln>
                <a:solidFill>
                  <a:srgbClr val="FFFFFF"/>
                </a:solidFill>
                <a:effectLst>
                  <a:outerShdw blurRad="44450" dir="2700000" algn="tl" rotWithShape="0">
                    <a:srgbClr val="000000">
                      <a:alpha val="43000"/>
                    </a:srgbClr>
                  </a:outerShdw>
                </a:effectLst>
                <a:uLnTx/>
                <a:uFillTx/>
                <a:latin typeface="Arial"/>
                <a:ea typeface="+mn-ea"/>
                <a:cs typeface="Arial"/>
              </a:defRPr>
            </a:lvl1pPr>
            <a:lvl2pPr marL="635000" indent="-2921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800" kern="1200" dirty="0">
                <a:solidFill>
                  <a:srgbClr val="727272"/>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US" sz="1100" b="0" dirty="0" smtClean="0">
                <a:solidFill>
                  <a:schemeClr val="tx1">
                    <a:lumMod val="65000"/>
                    <a:alpha val="46000"/>
                  </a:schemeClr>
                </a:solidFill>
                <a:effectLst/>
              </a:rPr>
              <a:t>ACADEMY OF NUTRITION AND DIETETICS FOOD </a:t>
            </a:r>
            <a:r>
              <a:rPr lang="en-US" sz="1100" b="0" dirty="0">
                <a:solidFill>
                  <a:schemeClr val="tx1">
                    <a:lumMod val="65000"/>
                    <a:alpha val="46000"/>
                  </a:schemeClr>
                </a:solidFill>
                <a:effectLst/>
              </a:rPr>
              <a:t>&amp; NUTRITION CONFERENCE &amp; EXPO </a:t>
            </a:r>
          </a:p>
        </p:txBody>
      </p:sp>
    </p:spTree>
    <p:extLst>
      <p:ext uri="{BB962C8B-B14F-4D97-AF65-F5344CB8AC3E}">
        <p14:creationId xmlns:p14="http://schemas.microsoft.com/office/powerpoint/2010/main" val="1201909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spcBef>
          <a:spcPct val="0"/>
        </a:spcBef>
        <a:buNone/>
        <a:defRPr lang="en-US" sz="3200" b="1" kern="1200" dirty="0">
          <a:solidFill>
            <a:schemeClr val="tx1"/>
          </a:solidFill>
          <a:latin typeface="Arial"/>
          <a:ea typeface="ヒラギノ角ゴ ProN W3" charset="0"/>
          <a:cs typeface="Arial"/>
        </a:defRPr>
      </a:lvl1pPr>
    </p:titleStyle>
    <p:bodyStyle>
      <a:lvl1pPr marL="228600" indent="-228600" algn="l" defTabSz="914400" rtl="0" eaLnBrk="1" latinLnBrk="0" hangingPunct="1">
        <a:spcBef>
          <a:spcPct val="20000"/>
        </a:spcBef>
        <a:buFont typeface="Arial" pitchFamily="34" charset="0"/>
        <a:buChar char="•"/>
        <a:defRPr lang="en-US" sz="2800" kern="1200" smtClean="0">
          <a:solidFill>
            <a:srgbClr val="727272"/>
          </a:solidFill>
          <a:latin typeface="Arial Narrow"/>
          <a:ea typeface="+mn-ea"/>
          <a:cs typeface="Arial Narrow"/>
        </a:defRPr>
      </a:lvl1pPr>
      <a:lvl2pPr marL="635000" indent="-2921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US" sz="2800" kern="1200" dirty="0" smtClean="0">
          <a:solidFill>
            <a:srgbClr val="727272"/>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800" kern="1200" dirty="0">
          <a:solidFill>
            <a:srgbClr val="727272"/>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bit.ly/SafeSpaceClimateFoo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ccafs.cgiar.org/commiss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fao.org/docrep/016/i3004e/i3004e00.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fao.org/docrep/016/i3004e/i3004e00.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rfood.org/images/stories/pdf/officialreports/20091021_report-ga64_seed-policies-and-the-right-to-food_en.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wg.org/meateatersguid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behindthebrands.org/en-us" TargetMode="External"/><Relationship Id="rId5" Type="http://schemas.openxmlformats.org/officeDocument/2006/relationships/hyperlink" Target="http://www.ksre.ksu.edu/HumanNutrition/p.aspx?tabid=232" TargetMode="External"/><Relationship Id="rId4" Type="http://schemas.openxmlformats.org/officeDocument/2006/relationships/hyperlink" Target="http://wwf.panda.org/what_we_do/how_we_work/conservation/marine/sustainable_fishing/sustainable_seafood/seafood_guid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hendpg.org/page/professional-development" TargetMode="External"/><Relationship Id="rId2" Type="http://schemas.openxmlformats.org/officeDocument/2006/relationships/hyperlink" Target="http://www.hendpg.or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srfood.org/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www.fao.org/docrep/018/i3342e/i3342e.pdf" TargetMode="External"/><Relationship Id="rId4" Type="http://schemas.openxmlformats.org/officeDocument/2006/relationships/hyperlink" Target="http://www.worldwatch.org/nourishingtheplan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oodtank.org/news/2013/10/twenty-three-mobile-apps-changing-the-food-syste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worldfooddayusa.org/sustainable_food_systems_for_security_and_nutrition_the_need_for_social_movements?utm_source=twitter&amp;utm_medium=social%20media&amp;utm_campaign=FAOnews&amp;utm_content=g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hb.stanford.edu/wp-content/uploads/2013/05/Consensus-Statemen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ahb.stanford.edu/wp-content/uploads/2013/05/Consensus-Statemen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1036" y="4251960"/>
            <a:ext cx="6400800" cy="2042160"/>
          </a:xfrm>
        </p:spPr>
        <p:txBody>
          <a:bodyPr/>
          <a:lstStyle/>
          <a:p>
            <a:pPr>
              <a:lnSpc>
                <a:spcPct val="90000"/>
              </a:lnSpc>
            </a:pPr>
            <a:r>
              <a:rPr lang="en-US" sz="2400" dirty="0" smtClean="0"/>
              <a:t>Christine </a:t>
            </a:r>
            <a:r>
              <a:rPr lang="en-US" sz="2400" dirty="0" err="1" smtClean="0"/>
              <a:t>McCullum</a:t>
            </a:r>
            <a:r>
              <a:rPr lang="en-US" sz="2400" dirty="0" smtClean="0"/>
              <a:t>-Gomez, PhD, RD, LD</a:t>
            </a:r>
            <a:endParaRPr lang="en-US" sz="2400" dirty="0">
              <a:latin typeface="Arial"/>
              <a:cs typeface="Arial"/>
            </a:endParaRPr>
          </a:p>
          <a:p>
            <a:pPr>
              <a:lnSpc>
                <a:spcPct val="90000"/>
              </a:lnSpc>
            </a:pPr>
            <a:r>
              <a:rPr lang="en-US" sz="2000" dirty="0" smtClean="0"/>
              <a:t>Food and Nutrition Consultant</a:t>
            </a:r>
          </a:p>
          <a:p>
            <a:pPr>
              <a:lnSpc>
                <a:spcPct val="90000"/>
              </a:lnSpc>
            </a:pPr>
            <a:r>
              <a:rPr lang="en-US" sz="2000" dirty="0" smtClean="0">
                <a:latin typeface="Arial"/>
                <a:cs typeface="Arial"/>
              </a:rPr>
              <a:t>October 20</a:t>
            </a:r>
            <a:r>
              <a:rPr lang="en-US" sz="2000" baseline="30000" dirty="0" smtClean="0">
                <a:latin typeface="Arial"/>
                <a:cs typeface="Arial"/>
              </a:rPr>
              <a:t>th</a:t>
            </a:r>
            <a:r>
              <a:rPr lang="en-US" sz="2000" dirty="0" smtClean="0">
                <a:latin typeface="Arial"/>
                <a:cs typeface="Arial"/>
              </a:rPr>
              <a:t> 2013</a:t>
            </a:r>
          </a:p>
          <a:p>
            <a:pPr>
              <a:lnSpc>
                <a:spcPct val="90000"/>
              </a:lnSpc>
            </a:pPr>
            <a:r>
              <a:rPr lang="en-US" sz="2000" dirty="0" smtClean="0"/>
              <a:t>2013 AND FNCE</a:t>
            </a:r>
          </a:p>
          <a:p>
            <a:pPr>
              <a:lnSpc>
                <a:spcPct val="90000"/>
              </a:lnSpc>
            </a:pPr>
            <a:r>
              <a:rPr lang="en-US" sz="2000" dirty="0" smtClean="0">
                <a:latin typeface="Arial"/>
                <a:cs typeface="Arial"/>
              </a:rPr>
              <a:t>Houston, TX</a:t>
            </a:r>
            <a:endParaRPr lang="en-US" sz="2000" dirty="0">
              <a:latin typeface="Arial"/>
              <a:cs typeface="Arial"/>
            </a:endParaRPr>
          </a:p>
        </p:txBody>
      </p:sp>
      <p:pic>
        <p:nvPicPr>
          <p:cNvPr id="4" name="Picture 3" descr="LightBulb.png"/>
          <p:cNvPicPr>
            <a:picLocks noChangeAspect="1"/>
          </p:cNvPicPr>
          <p:nvPr/>
        </p:nvPicPr>
        <p:blipFill rotWithShape="1">
          <a:blip r:embed="rId3">
            <a:duotone>
              <a:prstClr val="black"/>
              <a:schemeClr val="accent3">
                <a:tint val="45000"/>
                <a:satMod val="400000"/>
              </a:schemeClr>
            </a:duotone>
            <a:alphaModFix amt="3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502"/>
          <a:stretch/>
        </p:blipFill>
        <p:spPr>
          <a:xfrm>
            <a:off x="0" y="-182564"/>
            <a:ext cx="4111337" cy="7294563"/>
          </a:xfrm>
          <a:prstGeom prst="rect">
            <a:avLst/>
          </a:prstGeom>
        </p:spPr>
      </p:pic>
      <p:sp>
        <p:nvSpPr>
          <p:cNvPr id="2" name="Title 1"/>
          <p:cNvSpPr>
            <a:spLocks noGrp="1"/>
          </p:cNvSpPr>
          <p:nvPr>
            <p:ph type="ctrTitle"/>
          </p:nvPr>
        </p:nvSpPr>
        <p:spPr>
          <a:xfrm>
            <a:off x="167640" y="0"/>
            <a:ext cx="8869680" cy="3916680"/>
          </a:xfrm>
        </p:spPr>
        <p:txBody>
          <a:bodyPr/>
          <a:lstStyle/>
          <a:p>
            <a:pPr algn="ctr">
              <a:lnSpc>
                <a:spcPct val="90000"/>
              </a:lnSpc>
            </a:pPr>
            <a:r>
              <a:rPr lang="en-US" sz="4800" b="1" i="1" dirty="0" smtClean="0"/>
              <a:t/>
            </a:r>
            <a:br>
              <a:rPr lang="en-US" sz="4800" b="1" i="1" dirty="0" smtClean="0"/>
            </a:br>
            <a:r>
              <a:rPr lang="en-US" sz="4800" b="1" i="1" dirty="0"/>
              <a:t/>
            </a:r>
            <a:br>
              <a:rPr lang="en-US" sz="4800" b="1" i="1" dirty="0"/>
            </a:br>
            <a:r>
              <a:rPr lang="en-US" sz="4800" b="1" i="1" dirty="0" smtClean="0"/>
              <a:t/>
            </a:r>
            <a:br>
              <a:rPr lang="en-US" sz="4800" b="1" i="1" dirty="0" smtClean="0"/>
            </a:br>
            <a:r>
              <a:rPr lang="en-US" sz="4800" b="1" i="1" dirty="0"/>
              <a:t/>
            </a:r>
            <a:br>
              <a:rPr lang="en-US" sz="4800" b="1" i="1" dirty="0"/>
            </a:br>
            <a:r>
              <a:rPr lang="en-US" sz="4800" b="1" i="1" dirty="0" smtClean="0"/>
              <a:t/>
            </a:r>
            <a:br>
              <a:rPr lang="en-US" sz="4800" b="1" i="1" dirty="0" smtClean="0"/>
            </a:br>
            <a:r>
              <a:rPr lang="en-US" sz="4800" b="1" i="1" dirty="0" smtClean="0"/>
              <a:t/>
            </a:r>
            <a:br>
              <a:rPr lang="en-US" sz="4800" b="1" i="1" dirty="0" smtClean="0"/>
            </a:br>
            <a:r>
              <a:rPr lang="en-US" sz="4800" b="1" i="1" dirty="0"/>
              <a:t/>
            </a:r>
            <a:br>
              <a:rPr lang="en-US" sz="4800" b="1" i="1" dirty="0"/>
            </a:br>
            <a:r>
              <a:rPr lang="en-US" sz="4800" b="1" i="1" dirty="0" smtClean="0"/>
              <a:t/>
            </a:r>
            <a:br>
              <a:rPr lang="en-US" sz="4800" b="1" i="1" dirty="0" smtClean="0"/>
            </a:br>
            <a:r>
              <a:rPr lang="en-US" sz="4800" b="1" i="1" dirty="0"/>
              <a:t/>
            </a:r>
            <a:br>
              <a:rPr lang="en-US" sz="4800" b="1" i="1" dirty="0"/>
            </a:br>
            <a:r>
              <a:rPr lang="en-US" sz="4800" b="1" i="1" dirty="0" smtClean="0"/>
              <a:t/>
            </a:r>
            <a:br>
              <a:rPr lang="en-US" sz="4800" b="1" i="1" dirty="0" smtClean="0"/>
            </a:br>
            <a:r>
              <a:rPr lang="en-US" sz="4800" b="1" i="1" dirty="0" smtClean="0"/>
              <a:t>Hot Topic: </a:t>
            </a:r>
            <a:br>
              <a:rPr lang="en-US" sz="4800" b="1" i="1" dirty="0" smtClean="0"/>
            </a:br>
            <a:r>
              <a:rPr lang="en-US" sz="4800" b="1" i="1" dirty="0" smtClean="0"/>
              <a:t>Sustainable Food Supply</a:t>
            </a:r>
            <a:br>
              <a:rPr lang="en-US" sz="4800" b="1" i="1" dirty="0" smtClean="0"/>
            </a:br>
            <a:r>
              <a:rPr lang="en-US" sz="4800" b="1" i="1" dirty="0"/>
              <a:t/>
            </a:r>
            <a:br>
              <a:rPr lang="en-US" sz="4800" b="1" i="1" dirty="0"/>
            </a:br>
            <a:r>
              <a:rPr lang="en-US" sz="4800" b="1" i="1" dirty="0" smtClean="0"/>
              <a:t> Achieving Sustainability &amp; </a:t>
            </a:r>
            <a:br>
              <a:rPr lang="en-US" sz="4800" b="1" i="1" dirty="0" smtClean="0"/>
            </a:br>
            <a:r>
              <a:rPr lang="en-US" sz="4800" b="1" i="1" dirty="0" smtClean="0"/>
              <a:t>Food Security</a:t>
            </a:r>
            <a:endParaRPr lang="en-US" sz="4800" b="1" i="1" dirty="0"/>
          </a:p>
        </p:txBody>
      </p:sp>
    </p:spTree>
    <p:extLst>
      <p:ext uri="{BB962C8B-B14F-4D97-AF65-F5344CB8AC3E}">
        <p14:creationId xmlns:p14="http://schemas.microsoft.com/office/powerpoint/2010/main" val="50880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1"/>
            <a:ext cx="8625840" cy="881380"/>
          </a:xfrm>
        </p:spPr>
        <p:txBody>
          <a:bodyPr/>
          <a:lstStyle/>
          <a:p>
            <a:pPr algn="ctr"/>
            <a:r>
              <a:rPr lang="en-US" dirty="0" smtClean="0">
                <a:solidFill>
                  <a:schemeClr val="bg1">
                    <a:lumMod val="75000"/>
                    <a:lumOff val="25000"/>
                  </a:schemeClr>
                </a:solidFill>
              </a:rPr>
              <a:t>A Safe </a:t>
            </a:r>
            <a:r>
              <a:rPr lang="en-US" dirty="0">
                <a:solidFill>
                  <a:schemeClr val="bg1">
                    <a:lumMod val="75000"/>
                    <a:lumOff val="25000"/>
                  </a:schemeClr>
                </a:solidFill>
              </a:rPr>
              <a:t>Operating </a:t>
            </a:r>
            <a:r>
              <a:rPr lang="en-US" dirty="0" smtClean="0">
                <a:solidFill>
                  <a:schemeClr val="bg1">
                    <a:lumMod val="75000"/>
                    <a:lumOff val="25000"/>
                  </a:schemeClr>
                </a:solidFill>
              </a:rPr>
              <a:t>Space for Interconnected Food &amp; Climate Systems</a:t>
            </a:r>
            <a:endParaRPr lang="en-US" dirty="0">
              <a:solidFill>
                <a:schemeClr val="bg1">
                  <a:lumMod val="75000"/>
                  <a:lumOff val="25000"/>
                </a:schemeClr>
              </a:solidFill>
              <a:sym typeface="Helvetica Light" charset="0"/>
            </a:endParaRPr>
          </a:p>
        </p:txBody>
      </p:sp>
      <p:sp>
        <p:nvSpPr>
          <p:cNvPr id="6" name="Content Placeholder 5"/>
          <p:cNvSpPr>
            <a:spLocks noGrp="1"/>
          </p:cNvSpPr>
          <p:nvPr>
            <p:ph idx="1"/>
          </p:nvPr>
        </p:nvSpPr>
        <p:spPr>
          <a:xfrm>
            <a:off x="457200" y="1508760"/>
            <a:ext cx="8229600" cy="4617404"/>
          </a:xfrm>
        </p:spPr>
        <p:txBody>
          <a:bodyPr>
            <a:normAutofit/>
          </a:bodyPr>
          <a:lstStyle/>
          <a:p>
            <a:r>
              <a:rPr lang="en-US" sz="3000" dirty="0" smtClean="0"/>
              <a:t>Improve Crop Yields [Sustainable Intensification]</a:t>
            </a:r>
          </a:p>
          <a:p>
            <a:r>
              <a:rPr lang="en-US" sz="3000" dirty="0" smtClean="0"/>
              <a:t>Change Diets [Sustainable Diets]</a:t>
            </a:r>
          </a:p>
          <a:p>
            <a:r>
              <a:rPr lang="en-US" sz="3000" dirty="0" smtClean="0"/>
              <a:t>Reduce Waste</a:t>
            </a:r>
          </a:p>
          <a:p>
            <a:r>
              <a:rPr lang="en-US" sz="3000" dirty="0" smtClean="0"/>
              <a:t>Adapt to Climate Change</a:t>
            </a:r>
          </a:p>
          <a:p>
            <a:r>
              <a:rPr lang="en-US" sz="3000" dirty="0" smtClean="0"/>
              <a:t>Reduce Agricultural Greenhouse Gas Emissions (GHGs</a:t>
            </a:r>
            <a:r>
              <a:rPr lang="en-US" sz="3300" dirty="0" smtClean="0"/>
              <a:t>)</a:t>
            </a:r>
          </a:p>
          <a:p>
            <a:pPr marL="0" indent="0">
              <a:buNone/>
            </a:pPr>
            <a:endParaRPr lang="en-US" dirty="0"/>
          </a:p>
          <a:p>
            <a:pPr marL="0" indent="0">
              <a:buNone/>
            </a:pPr>
            <a:r>
              <a:rPr lang="en-US" sz="1800" u="sng" dirty="0" smtClean="0"/>
              <a:t>Sources</a:t>
            </a:r>
            <a:r>
              <a:rPr lang="en-US" sz="1800" dirty="0" smtClean="0"/>
              <a:t>:  </a:t>
            </a:r>
            <a:r>
              <a:rPr lang="en-US" sz="1800" dirty="0" smtClean="0">
                <a:hlinkClick r:id="rId3"/>
              </a:rPr>
              <a:t>http://bit.ly/SafeSpaceClimateFood</a:t>
            </a:r>
            <a:r>
              <a:rPr lang="en-US" sz="1800" dirty="0"/>
              <a:t> </a:t>
            </a:r>
            <a:r>
              <a:rPr lang="en-US" sz="1800" dirty="0" smtClean="0"/>
              <a:t>and </a:t>
            </a:r>
            <a:r>
              <a:rPr lang="en-US" sz="1800" dirty="0" err="1" smtClean="0"/>
              <a:t>Beddington</a:t>
            </a:r>
            <a:r>
              <a:rPr lang="en-US" sz="1800" dirty="0" smtClean="0"/>
              <a:t> </a:t>
            </a:r>
            <a:r>
              <a:rPr lang="en-US" sz="1800" dirty="0"/>
              <a:t>J, et al</a:t>
            </a:r>
            <a:r>
              <a:rPr lang="en-US" sz="1800" i="1" dirty="0"/>
              <a:t>.  Achieving Food Security in the Face of Climate Change. Final Report from the Commission on Sustainable Agriculture and Climate Change</a:t>
            </a:r>
            <a:r>
              <a:rPr lang="en-US" sz="1800" dirty="0"/>
              <a:t>. CGIAR Research Program on Climate Change, Agriculture, and Food Security (CCAFS), Copenhagen, Denmark. 2012. Available at: </a:t>
            </a:r>
            <a:r>
              <a:rPr lang="en-US" sz="1800" dirty="0">
                <a:hlinkClick r:id="rId4"/>
              </a:rPr>
              <a:t>www.ccafs.cgiar.org/commission</a:t>
            </a:r>
            <a:endParaRPr lang="en-US" sz="1800" dirty="0"/>
          </a:p>
          <a:p>
            <a:pPr marL="0" indent="0">
              <a:buNone/>
            </a:pPr>
            <a:endParaRPr lang="en-US" sz="3000" dirty="0" smtClean="0"/>
          </a:p>
          <a:p>
            <a:endParaRPr lang="en-US" sz="3000" dirty="0"/>
          </a:p>
          <a:p>
            <a:endParaRPr lang="en-US" dirty="0" smtClean="0"/>
          </a:p>
          <a:p>
            <a:endParaRPr lang="en-US" dirty="0"/>
          </a:p>
          <a:p>
            <a:pPr marL="342900" lvl="1" indent="0">
              <a:buNone/>
            </a:pPr>
            <a:endParaRPr lang="en-US" dirty="0"/>
          </a:p>
        </p:txBody>
      </p:sp>
    </p:spTree>
    <p:extLst>
      <p:ext uri="{BB962C8B-B14F-4D97-AF65-F5344CB8AC3E}">
        <p14:creationId xmlns:p14="http://schemas.microsoft.com/office/powerpoint/2010/main" val="4015001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9"/>
            <a:ext cx="8625840" cy="728661"/>
          </a:xfrm>
        </p:spPr>
        <p:txBody>
          <a:bodyPr/>
          <a:lstStyle/>
          <a:p>
            <a:pPr algn="ctr"/>
            <a:r>
              <a:rPr lang="en-US" dirty="0" smtClean="0">
                <a:solidFill>
                  <a:schemeClr val="bg1">
                    <a:lumMod val="75000"/>
                    <a:lumOff val="25000"/>
                  </a:schemeClr>
                </a:solidFill>
                <a:sym typeface="Helvetica Light" charset="0"/>
              </a:rPr>
              <a:t>Sustainable Intensification (SI)</a:t>
            </a:r>
            <a:endParaRPr lang="en-US" dirty="0">
              <a:solidFill>
                <a:schemeClr val="bg1">
                  <a:lumMod val="75000"/>
                  <a:lumOff val="25000"/>
                </a:schemeClr>
              </a:solidFill>
              <a:sym typeface="Helvetica Light" charset="0"/>
            </a:endParaRPr>
          </a:p>
        </p:txBody>
      </p:sp>
      <p:sp>
        <p:nvSpPr>
          <p:cNvPr id="6" name="Content Placeholder 5"/>
          <p:cNvSpPr>
            <a:spLocks noGrp="1"/>
          </p:cNvSpPr>
          <p:nvPr>
            <p:ph idx="1"/>
          </p:nvPr>
        </p:nvSpPr>
        <p:spPr>
          <a:xfrm>
            <a:off x="457200" y="1219200"/>
            <a:ext cx="8275320" cy="5151120"/>
          </a:xfrm>
        </p:spPr>
        <p:txBody>
          <a:bodyPr>
            <a:normAutofit fontScale="25000" lnSpcReduction="20000"/>
          </a:bodyPr>
          <a:lstStyle/>
          <a:p>
            <a:r>
              <a:rPr lang="en-US" sz="11200" dirty="0"/>
              <a:t>When implemented appropriately, sustainable intensification uses suitable technologies to increase production per hectare, without negative environmental consequences on site or off site, and while maintaining other ecosystem services.” (</a:t>
            </a:r>
            <a:r>
              <a:rPr lang="en-US" sz="11200" dirty="0" err="1"/>
              <a:t>Beddington</a:t>
            </a:r>
            <a:r>
              <a:rPr lang="en-US" sz="11200" dirty="0"/>
              <a:t> et al., 2012)</a:t>
            </a:r>
          </a:p>
          <a:p>
            <a:endParaRPr lang="en-US" sz="11200" dirty="0"/>
          </a:p>
          <a:p>
            <a:r>
              <a:rPr lang="en-US" sz="11200" dirty="0"/>
              <a:t>“Increase food production from existing farmland in ways that place far less pressure on the environment and that do not undermine our capacity to continue producing food in the future.” (Garnett et al., 2013</a:t>
            </a:r>
            <a:r>
              <a:rPr lang="en-US" sz="11200" dirty="0" smtClean="0"/>
              <a:t>)</a:t>
            </a:r>
            <a:endParaRPr lang="en-US" sz="9600" u="sng" dirty="0" smtClean="0"/>
          </a:p>
          <a:p>
            <a:pPr marL="0" indent="0">
              <a:buNone/>
            </a:pPr>
            <a:endParaRPr lang="en-US" sz="9600" u="sng" dirty="0"/>
          </a:p>
          <a:p>
            <a:r>
              <a:rPr lang="en-US" sz="7200" u="sng" dirty="0"/>
              <a:t>Sources</a:t>
            </a:r>
            <a:r>
              <a:rPr lang="en-US" sz="7200" dirty="0"/>
              <a:t>: </a:t>
            </a:r>
            <a:r>
              <a:rPr lang="en-US" sz="7200" dirty="0" err="1"/>
              <a:t>Beddington</a:t>
            </a:r>
            <a:r>
              <a:rPr lang="en-US" sz="7200" dirty="0"/>
              <a:t> J, et al</a:t>
            </a:r>
            <a:r>
              <a:rPr lang="en-US" sz="7200" i="1" dirty="0"/>
              <a:t>.  Achieving Food Security in the Face of Climate Change. Final Report from the Commission on Sustainable Agriculture and Climate Change</a:t>
            </a:r>
            <a:r>
              <a:rPr lang="en-US" sz="7200" dirty="0"/>
              <a:t>. CGIAR Research Program on Climate Change, Agriculture, and Food Security (CCAFS), Copenhagen, Denmark. 2012. Garnett T, et al. Sustainable intensification in agriculture: premises and policies. </a:t>
            </a:r>
            <a:r>
              <a:rPr lang="en-US" sz="7200" i="1" dirty="0"/>
              <a:t>Science</a:t>
            </a:r>
            <a:r>
              <a:rPr lang="en-US" sz="7200" dirty="0"/>
              <a:t>; 2013:341:33.</a:t>
            </a:r>
          </a:p>
          <a:p>
            <a:pPr marL="0" indent="0">
              <a:buNone/>
            </a:pPr>
            <a:endParaRPr lang="en-US" sz="11200" dirty="0"/>
          </a:p>
          <a:p>
            <a:endParaRPr lang="en-US" sz="3000" dirty="0"/>
          </a:p>
          <a:p>
            <a:endParaRPr lang="en-US" dirty="0" smtClean="0"/>
          </a:p>
          <a:p>
            <a:endParaRPr lang="en-US" dirty="0"/>
          </a:p>
          <a:p>
            <a:pPr marL="342900" lvl="1" indent="0">
              <a:buNone/>
            </a:pPr>
            <a:endParaRPr lang="en-US" dirty="0"/>
          </a:p>
        </p:txBody>
      </p:sp>
    </p:spTree>
    <p:extLst>
      <p:ext uri="{BB962C8B-B14F-4D97-AF65-F5344CB8AC3E}">
        <p14:creationId xmlns:p14="http://schemas.microsoft.com/office/powerpoint/2010/main" val="591949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9"/>
            <a:ext cx="8625840" cy="728661"/>
          </a:xfrm>
        </p:spPr>
        <p:txBody>
          <a:bodyPr/>
          <a:lstStyle/>
          <a:p>
            <a:pPr algn="ctr"/>
            <a:r>
              <a:rPr lang="en-US" dirty="0" smtClean="0">
                <a:solidFill>
                  <a:schemeClr val="bg1">
                    <a:lumMod val="75000"/>
                    <a:lumOff val="25000"/>
                  </a:schemeClr>
                </a:solidFill>
                <a:sym typeface="Helvetica Light" charset="0"/>
              </a:rPr>
              <a:t>Sustainable Intensification (SI)</a:t>
            </a:r>
            <a:endParaRPr lang="en-US" dirty="0">
              <a:solidFill>
                <a:schemeClr val="bg1">
                  <a:lumMod val="75000"/>
                  <a:lumOff val="25000"/>
                </a:schemeClr>
              </a:solidFill>
              <a:sym typeface="Helvetica Light" charset="0"/>
            </a:endParaRPr>
          </a:p>
        </p:txBody>
      </p:sp>
      <p:sp>
        <p:nvSpPr>
          <p:cNvPr id="6" name="Content Placeholder 5"/>
          <p:cNvSpPr>
            <a:spLocks noGrp="1"/>
          </p:cNvSpPr>
          <p:nvPr>
            <p:ph idx="1"/>
          </p:nvPr>
        </p:nvSpPr>
        <p:spPr>
          <a:xfrm>
            <a:off x="228600" y="1219200"/>
            <a:ext cx="8915400" cy="5135880"/>
          </a:xfrm>
        </p:spPr>
        <p:txBody>
          <a:bodyPr>
            <a:normAutofit fontScale="25000" lnSpcReduction="20000"/>
          </a:bodyPr>
          <a:lstStyle/>
          <a:p>
            <a:pPr marL="0" indent="0">
              <a:buNone/>
            </a:pPr>
            <a:r>
              <a:rPr lang="en-US" sz="9600" dirty="0" smtClean="0">
                <a:latin typeface="Arial" panose="020B0604020202020204" pitchFamily="34" charset="0"/>
                <a:cs typeface="Arial" panose="020B0604020202020204" pitchFamily="34" charset="0"/>
              </a:rPr>
              <a:t>- The need to increase production;</a:t>
            </a:r>
          </a:p>
          <a:p>
            <a:pPr marL="1371600" indent="-1371600">
              <a:buAutoNum type="arabicParenR"/>
            </a:pPr>
            <a:endParaRPr lang="en-US" sz="9600" dirty="0" smtClean="0">
              <a:latin typeface="Arial" panose="020B0604020202020204" pitchFamily="34" charset="0"/>
              <a:cs typeface="Arial" panose="020B0604020202020204" pitchFamily="34" charset="0"/>
            </a:endParaRPr>
          </a:p>
          <a:p>
            <a:pPr>
              <a:buFontTx/>
              <a:buChar char="-"/>
            </a:pPr>
            <a:r>
              <a:rPr lang="en-US" sz="9600" dirty="0" smtClean="0">
                <a:latin typeface="Arial" panose="020B0604020202020204" pitchFamily="34" charset="0"/>
                <a:cs typeface="Arial" panose="020B0604020202020204" pitchFamily="34" charset="0"/>
              </a:rPr>
              <a:t>Increased production must met through higher yields because increasing the area of land in agriculture requires major environmental costs;</a:t>
            </a:r>
          </a:p>
          <a:p>
            <a:pPr>
              <a:buFontTx/>
              <a:buChar char="-"/>
            </a:pPr>
            <a:endParaRPr lang="en-US" sz="9600" dirty="0">
              <a:latin typeface="Arial" panose="020B0604020202020204" pitchFamily="34" charset="0"/>
              <a:cs typeface="Arial" panose="020B0604020202020204" pitchFamily="34" charset="0"/>
            </a:endParaRPr>
          </a:p>
          <a:p>
            <a:pPr>
              <a:buFontTx/>
              <a:buChar char="-"/>
            </a:pPr>
            <a:r>
              <a:rPr lang="en-US" sz="9600" dirty="0" smtClean="0">
                <a:latin typeface="Arial" panose="020B0604020202020204" pitchFamily="34" charset="0"/>
                <a:cs typeface="Arial" panose="020B0604020202020204" pitchFamily="34" charset="0"/>
              </a:rPr>
              <a:t>Food security requires as much attention to increasing environmental sustainability as to raising productivity; and</a:t>
            </a:r>
          </a:p>
          <a:p>
            <a:pPr>
              <a:buFontTx/>
              <a:buChar char="-"/>
            </a:pPr>
            <a:endParaRPr lang="en-US" sz="9600" dirty="0">
              <a:latin typeface="Arial" panose="020B0604020202020204" pitchFamily="34" charset="0"/>
              <a:cs typeface="Arial" panose="020B0604020202020204" pitchFamily="34" charset="0"/>
            </a:endParaRPr>
          </a:p>
          <a:p>
            <a:pPr>
              <a:buFontTx/>
              <a:buChar char="-"/>
            </a:pPr>
            <a:r>
              <a:rPr lang="en-US" sz="9600" dirty="0" smtClean="0">
                <a:latin typeface="Arial" panose="020B0604020202020204" pitchFamily="34" charset="0"/>
                <a:cs typeface="Arial" panose="020B0604020202020204" pitchFamily="34" charset="0"/>
              </a:rPr>
              <a:t>SI denotes a goal but does not specify a priori how it should be attained or which techniques to use. Merits of diverse approaches – e.g., conventional, “high tech,” agro-ecology, or organic – should be rigorously tested and assessed, taking biophysical and social contexts into account.</a:t>
            </a:r>
            <a:endParaRPr lang="en-US" sz="9600" dirty="0">
              <a:latin typeface="Arial" panose="020B0604020202020204" pitchFamily="34" charset="0"/>
              <a:cs typeface="Arial" panose="020B0604020202020204" pitchFamily="34" charset="0"/>
            </a:endParaRPr>
          </a:p>
          <a:p>
            <a:pPr>
              <a:buFontTx/>
              <a:buChar char="-"/>
            </a:pPr>
            <a:endParaRPr lang="en-US" sz="8000" u="sng" dirty="0"/>
          </a:p>
          <a:p>
            <a:pPr marL="0" indent="0">
              <a:buNone/>
            </a:pPr>
            <a:r>
              <a:rPr lang="en-US" sz="8000" u="sng" dirty="0" smtClean="0"/>
              <a:t>Source</a:t>
            </a:r>
            <a:r>
              <a:rPr lang="en-US" sz="8000" dirty="0" smtClean="0"/>
              <a:t>: Garnett </a:t>
            </a:r>
            <a:r>
              <a:rPr lang="en-US" sz="8000" dirty="0"/>
              <a:t>T, et al. Sustainable intensification in agriculture: premises and policies. </a:t>
            </a:r>
            <a:r>
              <a:rPr lang="en-US" sz="8000" i="1" dirty="0"/>
              <a:t>Science</a:t>
            </a:r>
            <a:r>
              <a:rPr lang="en-US" sz="8000" dirty="0"/>
              <a:t>; 2013:341:33.</a:t>
            </a:r>
          </a:p>
          <a:p>
            <a:pPr marL="0" indent="0">
              <a:buNone/>
            </a:pPr>
            <a:endParaRPr lang="en-US" sz="11200" dirty="0"/>
          </a:p>
          <a:p>
            <a:endParaRPr lang="en-US" sz="3000" dirty="0"/>
          </a:p>
          <a:p>
            <a:endParaRPr lang="en-US" dirty="0" smtClean="0"/>
          </a:p>
          <a:p>
            <a:endParaRPr lang="en-US" dirty="0"/>
          </a:p>
          <a:p>
            <a:pPr marL="342900" lvl="1" indent="0">
              <a:buNone/>
            </a:pPr>
            <a:endParaRPr lang="en-US" dirty="0"/>
          </a:p>
        </p:txBody>
      </p:sp>
    </p:spTree>
    <p:extLst>
      <p:ext uri="{BB962C8B-B14F-4D97-AF65-F5344CB8AC3E}">
        <p14:creationId xmlns:p14="http://schemas.microsoft.com/office/powerpoint/2010/main" val="423921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9"/>
            <a:ext cx="8625840" cy="728661"/>
          </a:xfrm>
        </p:spPr>
        <p:txBody>
          <a:bodyPr/>
          <a:lstStyle/>
          <a:p>
            <a:pPr algn="ctr"/>
            <a:r>
              <a:rPr lang="en-US" dirty="0" smtClean="0">
                <a:solidFill>
                  <a:schemeClr val="bg1">
                    <a:lumMod val="75000"/>
                    <a:lumOff val="25000"/>
                  </a:schemeClr>
                </a:solidFill>
                <a:sym typeface="Helvetica Light" charset="0"/>
              </a:rPr>
              <a:t>Sustainable Diets</a:t>
            </a:r>
            <a:endParaRPr lang="en-US" dirty="0">
              <a:solidFill>
                <a:schemeClr val="bg1">
                  <a:lumMod val="75000"/>
                  <a:lumOff val="25000"/>
                </a:schemeClr>
              </a:solidFill>
              <a:sym typeface="Helvetica Light" charset="0"/>
            </a:endParaRPr>
          </a:p>
        </p:txBody>
      </p:sp>
      <p:sp>
        <p:nvSpPr>
          <p:cNvPr id="6" name="Content Placeholder 5"/>
          <p:cNvSpPr>
            <a:spLocks noGrp="1"/>
          </p:cNvSpPr>
          <p:nvPr>
            <p:ph idx="1"/>
          </p:nvPr>
        </p:nvSpPr>
        <p:spPr>
          <a:xfrm>
            <a:off x="457200" y="1508760"/>
            <a:ext cx="8229600" cy="4617404"/>
          </a:xfrm>
        </p:spPr>
        <p:txBody>
          <a:bodyPr>
            <a:normAutofit fontScale="92500" lnSpcReduction="20000"/>
          </a:bodyPr>
          <a:lstStyle/>
          <a:p>
            <a:pPr marL="0" indent="0">
              <a:buNone/>
            </a:pPr>
            <a:endParaRPr lang="en-US" sz="2600" dirty="0"/>
          </a:p>
          <a:p>
            <a:pPr marL="0" indent="0">
              <a:buNone/>
            </a:pPr>
            <a:r>
              <a:rPr lang="en-US" sz="3000" dirty="0" smtClean="0"/>
              <a:t>“Sustainable Diets are those diets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a:t>
            </a:r>
          </a:p>
          <a:p>
            <a:pPr marL="0" indent="0">
              <a:buNone/>
            </a:pPr>
            <a:endParaRPr lang="en-US" sz="2000" u="sng" dirty="0"/>
          </a:p>
          <a:p>
            <a:pPr marL="0" indent="0">
              <a:buNone/>
            </a:pPr>
            <a:endParaRPr lang="en-US" sz="2000" u="sng" dirty="0" smtClean="0"/>
          </a:p>
          <a:p>
            <a:pPr marL="0" indent="0">
              <a:buNone/>
            </a:pPr>
            <a:endParaRPr lang="en-US" sz="2000" u="sng" dirty="0"/>
          </a:p>
          <a:p>
            <a:pPr marL="0" indent="0">
              <a:buNone/>
            </a:pPr>
            <a:r>
              <a:rPr lang="en-US" sz="2000" u="sng" dirty="0" smtClean="0"/>
              <a:t>Source</a:t>
            </a:r>
            <a:r>
              <a:rPr lang="en-US" sz="2000" u="sng" dirty="0"/>
              <a:t>:</a:t>
            </a:r>
            <a:r>
              <a:rPr lang="en-US" sz="2000" dirty="0"/>
              <a:t> </a:t>
            </a:r>
            <a:r>
              <a:rPr lang="en-US" sz="2000" i="1" dirty="0"/>
              <a:t>Sustainable Diets and Biodiversity. Directions and Solutions for Policy, Research, and Action</a:t>
            </a:r>
            <a:r>
              <a:rPr lang="en-US" sz="2000" dirty="0"/>
              <a:t>. </a:t>
            </a:r>
            <a:r>
              <a:rPr lang="en-US" sz="2000" dirty="0" smtClean="0"/>
              <a:t>Rome: FAO </a:t>
            </a:r>
            <a:r>
              <a:rPr lang="en-US" sz="2000" dirty="0"/>
              <a:t>and Biodiversity </a:t>
            </a:r>
            <a:r>
              <a:rPr lang="en-US" sz="2000" dirty="0" smtClean="0"/>
              <a:t>International</a:t>
            </a:r>
            <a:r>
              <a:rPr lang="en-US" sz="2000" dirty="0"/>
              <a:t>;</a:t>
            </a:r>
            <a:r>
              <a:rPr lang="en-US" sz="2000" dirty="0" smtClean="0"/>
              <a:t> 2012; p. 7. </a:t>
            </a:r>
            <a:r>
              <a:rPr lang="en-US" sz="2000" dirty="0"/>
              <a:t>Available at: </a:t>
            </a:r>
            <a:r>
              <a:rPr lang="en-US" sz="2000" u="sng" dirty="0">
                <a:hlinkClick r:id="rId3"/>
              </a:rPr>
              <a:t>http://www.fao.org/docrep/016/i3004e/i3004e00.htm</a:t>
            </a:r>
            <a:endParaRPr lang="en-US" sz="2000" u="sng" dirty="0"/>
          </a:p>
          <a:p>
            <a:pPr marL="0" indent="0">
              <a:buNone/>
            </a:pPr>
            <a:endParaRPr lang="en-US" sz="3000" dirty="0"/>
          </a:p>
          <a:p>
            <a:endParaRPr lang="en-US" dirty="0" smtClean="0"/>
          </a:p>
          <a:p>
            <a:endParaRPr lang="en-US" dirty="0"/>
          </a:p>
          <a:p>
            <a:pPr marL="342900" lvl="1" indent="0">
              <a:buNone/>
            </a:pPr>
            <a:endParaRPr lang="en-US" dirty="0"/>
          </a:p>
        </p:txBody>
      </p:sp>
    </p:spTree>
    <p:extLst>
      <p:ext uri="{BB962C8B-B14F-4D97-AF65-F5344CB8AC3E}">
        <p14:creationId xmlns:p14="http://schemas.microsoft.com/office/powerpoint/2010/main" val="179705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 y="-335279"/>
            <a:ext cx="8915400" cy="1021080"/>
          </a:xfrm>
        </p:spPr>
        <p:txBody>
          <a:bodyPr/>
          <a:lstStyle/>
          <a:p>
            <a:pPr algn="ctr"/>
            <a:r>
              <a:rPr lang="en-US" dirty="0" smtClean="0">
                <a:solidFill>
                  <a:schemeClr val="bg1">
                    <a:lumMod val="75000"/>
                    <a:lumOff val="25000"/>
                  </a:schemeClr>
                </a:solidFill>
                <a:sym typeface="Helvetica Light" charset="0"/>
              </a:rPr>
              <a:t/>
            </a:r>
            <a:br>
              <a:rPr lang="en-US" dirty="0" smtClean="0">
                <a:solidFill>
                  <a:schemeClr val="bg1">
                    <a:lumMod val="75000"/>
                    <a:lumOff val="25000"/>
                  </a:schemeClr>
                </a:solidFill>
                <a:sym typeface="Helvetica Light" charset="0"/>
              </a:rPr>
            </a:br>
            <a:r>
              <a:rPr lang="en-US" dirty="0" smtClean="0">
                <a:solidFill>
                  <a:schemeClr val="bg1">
                    <a:lumMod val="75000"/>
                    <a:lumOff val="25000"/>
                  </a:schemeClr>
                </a:solidFill>
                <a:sym typeface="Helvetica Light" charset="0"/>
              </a:rPr>
              <a:t>The Double Pyramid</a:t>
            </a:r>
            <a:r>
              <a:rPr lang="en-US" b="0" dirty="0"/>
              <a:t/>
            </a:r>
            <a:br>
              <a:rPr lang="en-US" b="0" dirty="0"/>
            </a:br>
            <a:r>
              <a:rPr lang="en-US" dirty="0" smtClean="0">
                <a:solidFill>
                  <a:schemeClr val="bg1">
                    <a:lumMod val="75000"/>
                    <a:lumOff val="25000"/>
                  </a:schemeClr>
                </a:solidFill>
                <a:sym typeface="Helvetica Light" charset="0"/>
              </a:rPr>
              <a:t/>
            </a:r>
            <a:br>
              <a:rPr lang="en-US" dirty="0" smtClean="0">
                <a:solidFill>
                  <a:schemeClr val="bg1">
                    <a:lumMod val="75000"/>
                    <a:lumOff val="25000"/>
                  </a:schemeClr>
                </a:solidFill>
                <a:sym typeface="Helvetica Light" charset="0"/>
              </a:rPr>
            </a:br>
            <a:r>
              <a:rPr lang="en-US" dirty="0" smtClean="0">
                <a:solidFill>
                  <a:schemeClr val="bg1">
                    <a:lumMod val="75000"/>
                    <a:lumOff val="25000"/>
                  </a:schemeClr>
                </a:solidFill>
                <a:sym typeface="Helvetica Light" charset="0"/>
              </a:rPr>
              <a:t/>
            </a:r>
            <a:br>
              <a:rPr lang="en-US" dirty="0" smtClean="0">
                <a:solidFill>
                  <a:schemeClr val="bg1">
                    <a:lumMod val="75000"/>
                    <a:lumOff val="25000"/>
                  </a:schemeClr>
                </a:solidFill>
                <a:sym typeface="Helvetica Light" charset="0"/>
              </a:rPr>
            </a:br>
            <a:endParaRPr lang="en-US" dirty="0">
              <a:solidFill>
                <a:schemeClr val="bg1">
                  <a:lumMod val="75000"/>
                  <a:lumOff val="25000"/>
                </a:schemeClr>
              </a:solidFill>
              <a:sym typeface="Helvetica Light" charset="0"/>
            </a:endParaRPr>
          </a:p>
        </p:txBody>
      </p:sp>
      <p:sp>
        <p:nvSpPr>
          <p:cNvPr id="6" name="Content Placeholder 5"/>
          <p:cNvSpPr>
            <a:spLocks noGrp="1"/>
          </p:cNvSpPr>
          <p:nvPr>
            <p:ph idx="1"/>
          </p:nvPr>
        </p:nvSpPr>
        <p:spPr>
          <a:xfrm>
            <a:off x="0" y="1249680"/>
            <a:ext cx="9250680" cy="5775960"/>
          </a:xfrm>
        </p:spPr>
        <p:txBody>
          <a:bodyPr>
            <a:normAutofit fontScale="40000" lnSpcReduction="20000"/>
          </a:bodyPr>
          <a:lstStyle/>
          <a:p>
            <a:pPr marL="0" indent="0">
              <a:buNone/>
            </a:pPr>
            <a:endParaRPr lang="en-US" sz="2600" dirty="0"/>
          </a:p>
          <a:p>
            <a:pPr marL="0" indent="0">
              <a:buNone/>
            </a:pPr>
            <a:endParaRPr lang="en-US" sz="2000" u="sng" dirty="0" smtClean="0"/>
          </a:p>
          <a:p>
            <a:pPr marL="0" indent="0">
              <a:buNone/>
            </a:pPr>
            <a:endParaRPr lang="en-US" sz="2000" u="sng" dirty="0"/>
          </a:p>
          <a:p>
            <a:pPr marL="0" indent="0">
              <a:buNone/>
            </a:pPr>
            <a:endParaRPr lang="en-US" sz="2000" u="sng" dirty="0" smtClean="0"/>
          </a:p>
          <a:p>
            <a:pPr marL="0" indent="0">
              <a:buNone/>
            </a:pPr>
            <a:endParaRPr lang="en-US" sz="2000" u="sng" dirty="0"/>
          </a:p>
          <a:p>
            <a:pPr marL="0" indent="0">
              <a:buNone/>
            </a:pPr>
            <a:endParaRPr lang="en-US" sz="2000" u="sng" dirty="0" smtClean="0"/>
          </a:p>
          <a:p>
            <a:pPr marL="0" indent="0">
              <a:buNone/>
            </a:pPr>
            <a:endParaRPr lang="en-US" sz="2000" u="sng" dirty="0"/>
          </a:p>
          <a:p>
            <a:pPr marL="0" indent="0">
              <a:buNone/>
            </a:pPr>
            <a:endParaRPr lang="en-US" sz="2000" u="sng" dirty="0" smtClean="0"/>
          </a:p>
          <a:p>
            <a:pPr marL="0" indent="0">
              <a:buNone/>
            </a:pPr>
            <a:endParaRPr lang="en-US" sz="2000" u="sng" dirty="0"/>
          </a:p>
          <a:p>
            <a:pPr marL="0" indent="0">
              <a:buNone/>
            </a:pPr>
            <a:endParaRPr lang="en-US" sz="2000" u="sng" dirty="0" smtClean="0"/>
          </a:p>
          <a:p>
            <a:pPr marL="0" indent="0">
              <a:buNone/>
            </a:pPr>
            <a:endParaRPr lang="en-US" sz="2000" u="sng" dirty="0" smtClean="0"/>
          </a:p>
          <a:p>
            <a:pPr marL="0" indent="0">
              <a:buNone/>
            </a:pPr>
            <a:endParaRPr lang="en-US" sz="2600" u="sng" dirty="0" smtClean="0"/>
          </a:p>
          <a:p>
            <a:pPr marL="0" indent="0">
              <a:buNone/>
            </a:pPr>
            <a:endParaRPr lang="en-US" sz="2600" u="sng" dirty="0"/>
          </a:p>
          <a:p>
            <a:pPr marL="0" indent="0">
              <a:buNone/>
            </a:pPr>
            <a:endParaRPr lang="en-US" sz="2600" u="sng" dirty="0" smtClean="0"/>
          </a:p>
          <a:p>
            <a:pPr marL="0" indent="0">
              <a:buNone/>
            </a:pPr>
            <a:endParaRPr lang="en-US" sz="2800" dirty="0" smtClean="0"/>
          </a:p>
          <a:p>
            <a:pPr marL="0" indent="0">
              <a:buNone/>
            </a:pPr>
            <a:endParaRPr lang="en-US" sz="2800" dirty="0" smtClean="0"/>
          </a:p>
          <a:p>
            <a:pPr marL="0" indent="0">
              <a:buNone/>
            </a:pPr>
            <a:endParaRPr lang="en-US" sz="3400" dirty="0" smtClean="0"/>
          </a:p>
          <a:p>
            <a:pPr marL="0" indent="0">
              <a:buNone/>
            </a:pPr>
            <a:endParaRPr lang="en-US" sz="3400" dirty="0"/>
          </a:p>
          <a:p>
            <a:pPr marL="0" indent="0">
              <a:buNone/>
            </a:pPr>
            <a:endParaRPr lang="en-US" sz="3400" dirty="0" smtClean="0"/>
          </a:p>
          <a:p>
            <a:pPr marL="0" indent="0">
              <a:buNone/>
            </a:pPr>
            <a:endParaRPr lang="en-US" sz="3400" dirty="0"/>
          </a:p>
          <a:p>
            <a:pPr marL="0" indent="0">
              <a:buNone/>
            </a:pPr>
            <a:endParaRPr lang="en-US" sz="3400" dirty="0" smtClean="0"/>
          </a:p>
          <a:p>
            <a:pPr marL="0" indent="0">
              <a:buNone/>
            </a:pPr>
            <a:endParaRPr lang="en-US" sz="3400" dirty="0"/>
          </a:p>
          <a:p>
            <a:pPr marL="0" indent="0">
              <a:buNone/>
            </a:pPr>
            <a:endParaRPr lang="en-US" sz="3400" dirty="0" smtClean="0"/>
          </a:p>
          <a:p>
            <a:pPr marL="0" indent="0">
              <a:buNone/>
            </a:pPr>
            <a:endParaRPr lang="en-US" sz="3400" dirty="0" smtClean="0"/>
          </a:p>
          <a:p>
            <a:pPr marL="0" indent="0">
              <a:buNone/>
            </a:pPr>
            <a:endParaRPr lang="en-US" sz="3400" dirty="0"/>
          </a:p>
          <a:p>
            <a:pPr marL="0" indent="0">
              <a:buNone/>
            </a:pPr>
            <a:endParaRPr lang="en-US" sz="3200" u="sng" dirty="0" smtClean="0"/>
          </a:p>
          <a:p>
            <a:pPr marL="0" indent="0">
              <a:buNone/>
            </a:pPr>
            <a:endParaRPr lang="en-US" sz="4500" u="sng" dirty="0" smtClean="0"/>
          </a:p>
          <a:p>
            <a:pPr marL="0" indent="0">
              <a:buNone/>
            </a:pPr>
            <a:r>
              <a:rPr lang="en-US" sz="4500" u="sng" dirty="0" smtClean="0"/>
              <a:t>Source</a:t>
            </a:r>
            <a:r>
              <a:rPr lang="en-US" sz="4500" dirty="0"/>
              <a:t>: </a:t>
            </a:r>
            <a:r>
              <a:rPr lang="en-US" sz="4500" dirty="0" err="1"/>
              <a:t>Ciati</a:t>
            </a:r>
            <a:r>
              <a:rPr lang="en-US" sz="4500" dirty="0"/>
              <a:t> R, </a:t>
            </a:r>
            <a:r>
              <a:rPr lang="en-US" sz="4500" dirty="0" err="1"/>
              <a:t>Ruini</a:t>
            </a:r>
            <a:r>
              <a:rPr lang="en-US" sz="4500" dirty="0"/>
              <a:t> L. Double pyramid: Healthy food for people and sustainable for the planet. In: </a:t>
            </a:r>
            <a:r>
              <a:rPr lang="en-US" sz="4500" i="1" dirty="0"/>
              <a:t>Sustainable Diets and Biodiversity. Directions and Solutions for Policy, Research, and Action</a:t>
            </a:r>
            <a:r>
              <a:rPr lang="en-US" sz="4500" dirty="0"/>
              <a:t>. </a:t>
            </a:r>
            <a:r>
              <a:rPr lang="en-US" sz="4500" dirty="0" smtClean="0"/>
              <a:t>Rome: </a:t>
            </a:r>
            <a:r>
              <a:rPr lang="en-US" sz="4500" dirty="0"/>
              <a:t>FAO and Biodiversity International;2012; pp. </a:t>
            </a:r>
            <a:r>
              <a:rPr lang="en-US" sz="4500" dirty="0" smtClean="0"/>
              <a:t>280-293. </a:t>
            </a:r>
            <a:r>
              <a:rPr lang="en-US" sz="4500" dirty="0"/>
              <a:t>Available at</a:t>
            </a:r>
            <a:r>
              <a:rPr lang="en-US" sz="4500" dirty="0" smtClean="0"/>
              <a:t>:</a:t>
            </a:r>
            <a:r>
              <a:rPr lang="en-US" sz="4500" u="sng" dirty="0" smtClean="0">
                <a:hlinkClick r:id="rId3"/>
              </a:rPr>
              <a:t> </a:t>
            </a:r>
            <a:r>
              <a:rPr lang="en-US" sz="4500" u="sng" dirty="0">
                <a:hlinkClick r:id="rId3"/>
              </a:rPr>
              <a:t>http://www.fao.org/docrep/016/i3004e/i3004e00.htm</a:t>
            </a:r>
            <a:endParaRPr lang="en-US" sz="4500" u="sng" dirty="0"/>
          </a:p>
          <a:p>
            <a:endParaRPr lang="en-US" sz="3000" dirty="0" smtClean="0"/>
          </a:p>
          <a:p>
            <a:endParaRPr lang="en-US" sz="3000" dirty="0"/>
          </a:p>
          <a:p>
            <a:endParaRPr lang="en-US" dirty="0" smtClean="0"/>
          </a:p>
          <a:p>
            <a:endParaRPr lang="en-US" dirty="0"/>
          </a:p>
          <a:p>
            <a:pPr marL="342900" lvl="1" indent="0">
              <a:buNone/>
            </a:pP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1"/>
            <a:ext cx="9144000" cy="49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09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 y="1"/>
            <a:ext cx="8915400" cy="1005840"/>
          </a:xfrm>
        </p:spPr>
        <p:txBody>
          <a:bodyPr/>
          <a:lstStyle/>
          <a:p>
            <a:pPr algn="ctr"/>
            <a:r>
              <a:rPr lang="en-US" sz="2800" dirty="0" smtClean="0">
                <a:solidFill>
                  <a:schemeClr val="bg1">
                    <a:lumMod val="75000"/>
                    <a:lumOff val="25000"/>
                  </a:schemeClr>
                </a:solidFill>
                <a:sym typeface="Helvetica Light" charset="0"/>
              </a:rPr>
              <a:t>Sustainable Development </a:t>
            </a:r>
            <a:br>
              <a:rPr lang="en-US" sz="2800" dirty="0" smtClean="0">
                <a:solidFill>
                  <a:schemeClr val="bg1">
                    <a:lumMod val="75000"/>
                    <a:lumOff val="25000"/>
                  </a:schemeClr>
                </a:solidFill>
                <a:sym typeface="Helvetica Light" charset="0"/>
              </a:rPr>
            </a:br>
            <a:r>
              <a:rPr lang="en-US" sz="2800" dirty="0" smtClean="0">
                <a:solidFill>
                  <a:schemeClr val="bg1">
                    <a:lumMod val="75000"/>
                    <a:lumOff val="25000"/>
                  </a:schemeClr>
                </a:solidFill>
                <a:sym typeface="Helvetica Light" charset="0"/>
              </a:rPr>
              <a:t>(Planetary and Social Boundaries – </a:t>
            </a:r>
            <a:r>
              <a:rPr lang="en-US" sz="2800" dirty="0" err="1" smtClean="0">
                <a:solidFill>
                  <a:schemeClr val="bg1">
                    <a:lumMod val="75000"/>
                    <a:lumOff val="25000"/>
                  </a:schemeClr>
                </a:solidFill>
                <a:sym typeface="Helvetica Light" charset="0"/>
              </a:rPr>
              <a:t>Raworth</a:t>
            </a:r>
            <a:r>
              <a:rPr lang="en-US" sz="2800" dirty="0" smtClean="0">
                <a:solidFill>
                  <a:schemeClr val="bg1">
                    <a:lumMod val="75000"/>
                    <a:lumOff val="25000"/>
                  </a:schemeClr>
                </a:solidFill>
                <a:sym typeface="Helvetica Light" charset="0"/>
              </a:rPr>
              <a:t>, 2013)</a:t>
            </a:r>
            <a:endParaRPr lang="en-US" sz="2800" dirty="0">
              <a:solidFill>
                <a:schemeClr val="bg1">
                  <a:lumMod val="75000"/>
                  <a:lumOff val="25000"/>
                </a:schemeClr>
              </a:solidFill>
              <a:sym typeface="Helvetica Light"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25" t="11740" r="8649" b="14067"/>
          <a:stretch/>
        </p:blipFill>
        <p:spPr>
          <a:xfrm>
            <a:off x="1356361" y="999531"/>
            <a:ext cx="6278879" cy="5479434"/>
          </a:xfrm>
          <a:prstGeom prst="rect">
            <a:avLst/>
          </a:prstGeom>
        </p:spPr>
      </p:pic>
      <p:sp>
        <p:nvSpPr>
          <p:cNvPr id="3" name="TextBox 2"/>
          <p:cNvSpPr txBox="1"/>
          <p:nvPr/>
        </p:nvSpPr>
        <p:spPr>
          <a:xfrm>
            <a:off x="8564880" y="5994678"/>
            <a:ext cx="242374" cy="369332"/>
          </a:xfrm>
          <a:prstGeom prst="rect">
            <a:avLst/>
          </a:prstGeom>
          <a:noFill/>
        </p:spPr>
        <p:txBody>
          <a:bodyPr wrap="none" rtlCol="0">
            <a:spAutoFit/>
          </a:bodyPr>
          <a:lstStyle/>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42018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19"/>
            <a:ext cx="8732520" cy="1005841"/>
          </a:xfrm>
        </p:spPr>
        <p:txBody>
          <a:bodyPr/>
          <a:lstStyle/>
          <a:p>
            <a:pPr algn="ctr"/>
            <a:r>
              <a:rPr lang="en-US" sz="3600" i="1" dirty="0" smtClean="0"/>
              <a:t>Sustainable Development</a:t>
            </a:r>
            <a:br>
              <a:rPr lang="en-US" sz="3600" i="1" dirty="0" smtClean="0"/>
            </a:br>
            <a:r>
              <a:rPr lang="en-US" sz="3600" i="1" dirty="0" smtClean="0"/>
              <a:t>(cont’d)</a:t>
            </a:r>
            <a:br>
              <a:rPr lang="en-US" sz="3600" i="1" dirty="0" smtClean="0"/>
            </a:br>
            <a:endParaRPr lang="en-US" dirty="0"/>
          </a:p>
        </p:txBody>
      </p:sp>
      <p:sp>
        <p:nvSpPr>
          <p:cNvPr id="3" name="Content Placeholder 2"/>
          <p:cNvSpPr>
            <a:spLocks noGrp="1"/>
          </p:cNvSpPr>
          <p:nvPr>
            <p:ph idx="1"/>
          </p:nvPr>
        </p:nvSpPr>
        <p:spPr>
          <a:xfrm>
            <a:off x="762000" y="1127760"/>
            <a:ext cx="7940040" cy="4937760"/>
          </a:xfrm>
        </p:spPr>
        <p:txBody>
          <a:bodyPr>
            <a:normAutofit lnSpcReduction="10000"/>
          </a:bodyPr>
          <a:lstStyle/>
          <a:p>
            <a:pPr marL="0" indent="0" algn="ctr">
              <a:buNone/>
            </a:pPr>
            <a:endParaRPr lang="en-US" sz="3200" dirty="0" smtClean="0"/>
          </a:p>
          <a:p>
            <a:pPr marL="0" indent="0">
              <a:buNone/>
            </a:pPr>
            <a:r>
              <a:rPr lang="en-US" sz="3000" dirty="0" smtClean="0"/>
              <a:t>“Only if issues such as equity, access, and distribution are addressed can increases in production improve food security. Addressing these issues offers other important benefits. For example, improved gender equality and education have been related to reduced population growth as well as increased food production and food security.”</a:t>
            </a:r>
          </a:p>
          <a:p>
            <a:pPr marL="0" indent="0">
              <a:buNone/>
            </a:pPr>
            <a:endParaRPr lang="en-US" sz="3000" dirty="0" smtClean="0"/>
          </a:p>
          <a:p>
            <a:pPr marL="0" indent="0">
              <a:buNone/>
            </a:pPr>
            <a:r>
              <a:rPr lang="en-US" sz="2000" u="sng" dirty="0" smtClean="0"/>
              <a:t>Source</a:t>
            </a:r>
            <a:r>
              <a:rPr lang="en-US" sz="2000" dirty="0" smtClean="0"/>
              <a:t>:  </a:t>
            </a:r>
            <a:r>
              <a:rPr lang="en-US" sz="2000" dirty="0" err="1" smtClean="0"/>
              <a:t>Hanspach</a:t>
            </a:r>
            <a:r>
              <a:rPr lang="en-US" sz="2000" dirty="0" smtClean="0"/>
              <a:t> J, </a:t>
            </a:r>
            <a:r>
              <a:rPr lang="en-US" sz="2000" dirty="0" err="1" smtClean="0"/>
              <a:t>Abson</a:t>
            </a:r>
            <a:r>
              <a:rPr lang="en-US" sz="2000" dirty="0" smtClean="0"/>
              <a:t> DJ, Loos J, et al. Develop, then intensify (letter). </a:t>
            </a:r>
            <a:r>
              <a:rPr lang="en-US" sz="2000" i="1" dirty="0" smtClean="0"/>
              <a:t>Science</a:t>
            </a:r>
            <a:r>
              <a:rPr lang="en-US" sz="2000" dirty="0" smtClean="0"/>
              <a:t>. 2013;341:713. </a:t>
            </a:r>
          </a:p>
        </p:txBody>
      </p:sp>
    </p:spTree>
    <p:extLst>
      <p:ext uri="{BB962C8B-B14F-4D97-AF65-F5344CB8AC3E}">
        <p14:creationId xmlns:p14="http://schemas.microsoft.com/office/powerpoint/2010/main" val="90621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732520" cy="990602"/>
          </a:xfrm>
        </p:spPr>
        <p:txBody>
          <a:bodyPr/>
          <a:lstStyle/>
          <a:p>
            <a:pPr algn="ctr"/>
            <a:r>
              <a:rPr lang="en-US" sz="3600" i="1" dirty="0" smtClean="0"/>
              <a:t/>
            </a:r>
            <a:br>
              <a:rPr lang="en-US" sz="3600" i="1" dirty="0" smtClean="0"/>
            </a:br>
            <a:r>
              <a:rPr lang="en-US" sz="3600" i="1" dirty="0" smtClean="0"/>
              <a:t>Hot Topic: Sustainable Food Supply</a:t>
            </a:r>
            <a:br>
              <a:rPr lang="en-US" sz="3600" i="1" dirty="0" smtClean="0"/>
            </a:br>
            <a:endParaRPr lang="en-US" dirty="0"/>
          </a:p>
        </p:txBody>
      </p:sp>
      <p:sp>
        <p:nvSpPr>
          <p:cNvPr id="3" name="Content Placeholder 2"/>
          <p:cNvSpPr>
            <a:spLocks noGrp="1"/>
          </p:cNvSpPr>
          <p:nvPr>
            <p:ph idx="1"/>
          </p:nvPr>
        </p:nvSpPr>
        <p:spPr>
          <a:xfrm>
            <a:off x="121920" y="1127760"/>
            <a:ext cx="8702040" cy="4937760"/>
          </a:xfrm>
        </p:spPr>
        <p:txBody>
          <a:bodyPr>
            <a:normAutofit/>
          </a:bodyPr>
          <a:lstStyle/>
          <a:p>
            <a:pPr marL="0" indent="0">
              <a:buNone/>
            </a:pPr>
            <a:endParaRPr lang="en-US" sz="3200" dirty="0" smtClean="0"/>
          </a:p>
          <a:p>
            <a:pPr marL="0" indent="0">
              <a:buNone/>
            </a:pPr>
            <a:r>
              <a:rPr lang="en-US" sz="3200" dirty="0" smtClean="0"/>
              <a:t>Is Biotechnology a Solution to Food Insecurity?</a:t>
            </a:r>
            <a:endParaRPr lang="en-US" sz="3200" dirty="0"/>
          </a:p>
          <a:p>
            <a:pPr marL="0" indent="0">
              <a:buNone/>
            </a:pPr>
            <a:endParaRPr lang="en-US" sz="3200" dirty="0" smtClean="0"/>
          </a:p>
          <a:p>
            <a:pPr marL="0" indent="0">
              <a:buNone/>
            </a:pPr>
            <a:r>
              <a:rPr lang="en-US" sz="3200" dirty="0" smtClean="0"/>
              <a:t>It depends on how the technology is used…</a:t>
            </a:r>
          </a:p>
          <a:p>
            <a:endParaRPr lang="en-US" sz="1400" dirty="0" smtClean="0"/>
          </a:p>
          <a:p>
            <a:r>
              <a:rPr lang="en-US" sz="2800" dirty="0" smtClean="0"/>
              <a:t>Address </a:t>
            </a:r>
            <a:r>
              <a:rPr lang="en-US" sz="2800" dirty="0"/>
              <a:t>the current intellectual property rights </a:t>
            </a:r>
            <a:r>
              <a:rPr lang="en-US" sz="2800" dirty="0" smtClean="0"/>
              <a:t>regime</a:t>
            </a:r>
          </a:p>
          <a:p>
            <a:endParaRPr lang="en-US" sz="1400" dirty="0" smtClean="0"/>
          </a:p>
          <a:p>
            <a:r>
              <a:rPr lang="en-US" sz="2800" dirty="0"/>
              <a:t>A change in the direction of research  - more focus on “orphan crops”</a:t>
            </a:r>
          </a:p>
          <a:p>
            <a:endParaRPr lang="en-US" sz="2800" dirty="0" smtClean="0"/>
          </a:p>
        </p:txBody>
      </p:sp>
    </p:spTree>
    <p:extLst>
      <p:ext uri="{BB962C8B-B14F-4D97-AF65-F5344CB8AC3E}">
        <p14:creationId xmlns:p14="http://schemas.microsoft.com/office/powerpoint/2010/main" val="124514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732520" cy="853442"/>
          </a:xfrm>
        </p:spPr>
        <p:txBody>
          <a:bodyPr/>
          <a:lstStyle/>
          <a:p>
            <a:pPr algn="ctr"/>
            <a:r>
              <a:rPr lang="en-US" sz="3600" i="1" dirty="0" smtClean="0"/>
              <a:t/>
            </a:r>
            <a:br>
              <a:rPr lang="en-US" sz="3600" i="1" dirty="0" smtClean="0"/>
            </a:br>
            <a:r>
              <a:rPr lang="en-US" sz="3600" i="1" dirty="0" smtClean="0"/>
              <a:t/>
            </a:r>
            <a:br>
              <a:rPr lang="en-US" sz="3600" i="1" dirty="0" smtClean="0"/>
            </a:br>
            <a:endParaRPr lang="en-US" dirty="0"/>
          </a:p>
        </p:txBody>
      </p:sp>
      <p:sp>
        <p:nvSpPr>
          <p:cNvPr id="3" name="Content Placeholder 2"/>
          <p:cNvSpPr>
            <a:spLocks noGrp="1"/>
          </p:cNvSpPr>
          <p:nvPr>
            <p:ph idx="1"/>
          </p:nvPr>
        </p:nvSpPr>
        <p:spPr>
          <a:xfrm>
            <a:off x="182880" y="0"/>
            <a:ext cx="8854440" cy="6583680"/>
          </a:xfrm>
        </p:spPr>
        <p:txBody>
          <a:bodyPr>
            <a:normAutofit fontScale="25000" lnSpcReduction="20000"/>
          </a:bodyPr>
          <a:lstStyle/>
          <a:p>
            <a:pPr marL="0" indent="0">
              <a:buNone/>
            </a:pPr>
            <a:r>
              <a:rPr lang="en-US" dirty="0" smtClean="0">
                <a:solidFill>
                  <a:schemeClr val="bg1">
                    <a:lumMod val="75000"/>
                    <a:lumOff val="25000"/>
                  </a:schemeClr>
                </a:solidFill>
              </a:rPr>
              <a:t>“</a:t>
            </a:r>
            <a:endParaRPr lang="en-US" sz="9600" dirty="0">
              <a:solidFill>
                <a:schemeClr val="bg1">
                  <a:lumMod val="75000"/>
                  <a:lumOff val="25000"/>
                </a:schemeClr>
              </a:solidFill>
            </a:endParaRPr>
          </a:p>
          <a:p>
            <a:pPr marL="0" indent="0">
              <a:buNone/>
            </a:pPr>
            <a:r>
              <a:rPr lang="en-US" sz="11200" b="1" dirty="0" smtClean="0">
                <a:solidFill>
                  <a:schemeClr val="bg1">
                    <a:lumMod val="75000"/>
                    <a:lumOff val="25000"/>
                  </a:schemeClr>
                </a:solidFill>
              </a:rPr>
              <a:t>Furthermore:</a:t>
            </a:r>
          </a:p>
          <a:p>
            <a:pPr marL="0" indent="0">
              <a:buNone/>
            </a:pPr>
            <a:endParaRPr lang="en-US" sz="11200" b="1" dirty="0" smtClean="0"/>
          </a:p>
          <a:p>
            <a:pPr marL="0" indent="0">
              <a:buNone/>
            </a:pPr>
            <a:r>
              <a:rPr lang="en-US" sz="11200" dirty="0" smtClean="0"/>
              <a:t>Improving crops is one thing, designing productive and resilient farming systems is another... It requires a broader approach. Agro-ecological practices such as agroforestry &amp; intercropping represent a huge untapped potential.</a:t>
            </a:r>
          </a:p>
          <a:p>
            <a:pPr marL="0" indent="0">
              <a:buNone/>
            </a:pPr>
            <a:endParaRPr lang="en-US" sz="11200" dirty="0"/>
          </a:p>
          <a:p>
            <a:pPr marL="0" indent="0">
              <a:buNone/>
            </a:pPr>
            <a:r>
              <a:rPr lang="en-US" sz="11200" dirty="0" smtClean="0"/>
              <a:t>We must scale up systems such as farmers</a:t>
            </a:r>
            <a:r>
              <a:rPr lang="en-US" sz="11200" dirty="0"/>
              <a:t>’ seed banks (local seed exchange systems promoting agro-biodiversity), </a:t>
            </a:r>
            <a:r>
              <a:rPr lang="en-US" sz="11200" dirty="0" smtClean="0"/>
              <a:t>farmer field schools, and participatory </a:t>
            </a:r>
            <a:r>
              <a:rPr lang="en-US" sz="11200" dirty="0"/>
              <a:t>plant </a:t>
            </a:r>
            <a:r>
              <a:rPr lang="en-US" sz="11200" dirty="0" smtClean="0"/>
              <a:t>breeding if we want to cope with climate change </a:t>
            </a:r>
            <a:r>
              <a:rPr lang="en-US" sz="11200" dirty="0"/>
              <a:t>&amp;</a:t>
            </a:r>
            <a:r>
              <a:rPr lang="en-US" sz="11200" dirty="0" smtClean="0"/>
              <a:t> reduce hunger at the same time.</a:t>
            </a:r>
          </a:p>
          <a:p>
            <a:pPr marL="0" indent="0">
              <a:buNone/>
            </a:pPr>
            <a:endParaRPr lang="en-US" sz="11200" dirty="0" smtClean="0"/>
          </a:p>
          <a:p>
            <a:pPr marL="0" indent="0">
              <a:buNone/>
            </a:pPr>
            <a:r>
              <a:rPr lang="en-US" sz="11200" i="1" dirty="0">
                <a:solidFill>
                  <a:schemeClr val="bg1">
                    <a:lumMod val="75000"/>
                    <a:lumOff val="25000"/>
                  </a:schemeClr>
                </a:solidFill>
              </a:rPr>
              <a:t>- </a:t>
            </a:r>
            <a:r>
              <a:rPr lang="en-US" sz="9600" i="1" dirty="0">
                <a:solidFill>
                  <a:schemeClr val="bg1">
                    <a:lumMod val="75000"/>
                    <a:lumOff val="25000"/>
                  </a:schemeClr>
                </a:solidFill>
              </a:rPr>
              <a:t>Oliver De </a:t>
            </a:r>
            <a:r>
              <a:rPr lang="en-US" sz="9600" i="1" dirty="0" err="1">
                <a:solidFill>
                  <a:schemeClr val="bg1">
                    <a:lumMod val="75000"/>
                    <a:lumOff val="25000"/>
                  </a:schemeClr>
                </a:solidFill>
              </a:rPr>
              <a:t>Schutter</a:t>
            </a:r>
            <a:r>
              <a:rPr lang="en-US" sz="9600" i="1" dirty="0">
                <a:solidFill>
                  <a:schemeClr val="bg1">
                    <a:lumMod val="75000"/>
                    <a:lumOff val="25000"/>
                  </a:schemeClr>
                </a:solidFill>
              </a:rPr>
              <a:t>, UN Special Rapporteur on the Right to </a:t>
            </a:r>
            <a:r>
              <a:rPr lang="en-US" sz="9600" i="1" dirty="0" smtClean="0">
                <a:solidFill>
                  <a:schemeClr val="bg1">
                    <a:lumMod val="75000"/>
                    <a:lumOff val="25000"/>
                  </a:schemeClr>
                </a:solidFill>
              </a:rPr>
              <a:t>Food</a:t>
            </a:r>
            <a:endParaRPr lang="en-US" sz="9600" dirty="0" smtClean="0"/>
          </a:p>
          <a:p>
            <a:pPr marL="0" indent="0">
              <a:buNone/>
            </a:pPr>
            <a:r>
              <a:rPr lang="en-US" sz="7200" u="sng" dirty="0" smtClean="0"/>
              <a:t>Source</a:t>
            </a:r>
            <a:r>
              <a:rPr lang="en-US" sz="7200" dirty="0"/>
              <a:t>: De </a:t>
            </a:r>
            <a:r>
              <a:rPr lang="en-US" sz="7200" dirty="0" err="1"/>
              <a:t>Schutter</a:t>
            </a:r>
            <a:r>
              <a:rPr lang="en-US" sz="7200" dirty="0"/>
              <a:t>, O. </a:t>
            </a:r>
            <a:r>
              <a:rPr lang="en-US" sz="7200" i="1" dirty="0"/>
              <a:t>Seed Policies and the Right to Food: Enhancing </a:t>
            </a:r>
            <a:r>
              <a:rPr lang="en-US" sz="7200" i="1" dirty="0" err="1"/>
              <a:t>Agrobiodiversity</a:t>
            </a:r>
            <a:r>
              <a:rPr lang="en-US" sz="7200" i="1" dirty="0"/>
              <a:t> and Encouraging Innovation</a:t>
            </a:r>
            <a:r>
              <a:rPr lang="en-US" sz="7200" dirty="0"/>
              <a:t>; October 2009. Available at: </a:t>
            </a:r>
            <a:r>
              <a:rPr lang="en-US" sz="7200" dirty="0">
                <a:hlinkClick r:id="rId3"/>
              </a:rPr>
              <a:t>http://www.srfood.org/images/stories/pdf/officialreports/20091021_report-ga64_seed-policies-and-the-right-to-food_en.pdf</a:t>
            </a:r>
            <a:endParaRPr lang="en-US" sz="7200" i="1" dirty="0" smtClean="0"/>
          </a:p>
          <a:p>
            <a:endParaRPr lang="en-US" sz="9600" dirty="0" smtClean="0"/>
          </a:p>
          <a:p>
            <a:pPr marL="0" indent="0">
              <a:buNone/>
            </a:pPr>
            <a:r>
              <a:rPr lang="en-US" sz="9600" dirty="0"/>
              <a:t> </a:t>
            </a:r>
            <a:endParaRPr lang="en-US" dirty="0"/>
          </a:p>
        </p:txBody>
      </p:sp>
    </p:spTree>
    <p:extLst>
      <p:ext uri="{BB962C8B-B14F-4D97-AF65-F5344CB8AC3E}">
        <p14:creationId xmlns:p14="http://schemas.microsoft.com/office/powerpoint/2010/main" val="1987413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634" y="1356360"/>
            <a:ext cx="8264167" cy="2617933"/>
          </a:xfrm>
        </p:spPr>
        <p:txBody>
          <a:bodyPr/>
          <a:lstStyle/>
          <a:p>
            <a:pPr algn="ctr"/>
            <a:r>
              <a:rPr lang="en-US" sz="3200" dirty="0" smtClean="0"/>
              <a:t>As the Oromo of Ethiopia say, “You can’t wake a person who’s pretending to sleep.” We need to wake up to the fact that we live on a finite planet.</a:t>
            </a:r>
            <a:br>
              <a:rPr lang="en-US" sz="3200" dirty="0" smtClean="0"/>
            </a:br>
            <a:r>
              <a:rPr lang="en-US" sz="3200" dirty="0" smtClean="0"/>
              <a:t/>
            </a:r>
            <a:br>
              <a:rPr lang="en-US" sz="3200" dirty="0" smtClean="0"/>
            </a:br>
            <a:r>
              <a:rPr lang="en-US" sz="3200" dirty="0" smtClean="0"/>
              <a:t>- Jason Clay, World Wildlife Fund</a:t>
            </a:r>
            <a:endParaRPr lang="en-US" sz="3200" dirty="0"/>
          </a:p>
        </p:txBody>
      </p:sp>
      <p:sp>
        <p:nvSpPr>
          <p:cNvPr id="3" name="Subtitle 2"/>
          <p:cNvSpPr>
            <a:spLocks noGrp="1"/>
          </p:cNvSpPr>
          <p:nvPr>
            <p:ph type="subTitle" idx="1"/>
          </p:nvPr>
        </p:nvSpPr>
        <p:spPr>
          <a:xfrm>
            <a:off x="1061356" y="4907280"/>
            <a:ext cx="7838804" cy="1417320"/>
          </a:xfrm>
        </p:spPr>
        <p:txBody>
          <a:bodyPr/>
          <a:lstStyle/>
          <a:p>
            <a:pPr algn="l"/>
            <a:r>
              <a:rPr lang="en-US" sz="2000" u="sng" dirty="0" smtClean="0"/>
              <a:t>Source:</a:t>
            </a:r>
            <a:r>
              <a:rPr lang="en-US" sz="2000" dirty="0" smtClean="0"/>
              <a:t> Clay, J. Externalities: The costs of natural resource degradation. In: </a:t>
            </a:r>
            <a:r>
              <a:rPr lang="en-US" sz="2000" i="1" dirty="0" smtClean="0"/>
              <a:t>A Sustainability Challenge: Food Security for All, Report of Two Workshops</a:t>
            </a:r>
            <a:r>
              <a:rPr lang="en-US" sz="2000" dirty="0" smtClean="0"/>
              <a:t>. Washington DC: National Academies Press</a:t>
            </a:r>
            <a:r>
              <a:rPr lang="en-US" sz="2000" dirty="0"/>
              <a:t>;</a:t>
            </a:r>
            <a:r>
              <a:rPr lang="en-US" sz="2000" dirty="0" smtClean="0"/>
              <a:t> 2012, p.197.</a:t>
            </a:r>
            <a:endParaRPr lang="en-US" sz="2000" dirty="0"/>
          </a:p>
        </p:txBody>
      </p:sp>
    </p:spTree>
    <p:extLst>
      <p:ext uri="{BB962C8B-B14F-4D97-AF65-F5344CB8AC3E}">
        <p14:creationId xmlns:p14="http://schemas.microsoft.com/office/powerpoint/2010/main" val="159623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615439"/>
          </a:xfrm>
          <a:noFill/>
          <a:ln>
            <a:noFill/>
          </a:ln>
        </p:spPr>
        <p:txBody>
          <a:bodyPr vert="horz" lIns="0" tIns="0" rIns="0" bIns="0" rtlCol="0" anchor="ctr">
            <a:noAutofit/>
          </a:bodyPr>
          <a:lstStyle/>
          <a:p>
            <a:pPr algn="l" fontAlgn="base">
              <a:spcBef>
                <a:spcPts val="5600"/>
              </a:spcBef>
              <a:spcAft>
                <a:spcPct val="0"/>
              </a:spcAft>
            </a:pPr>
            <a:r>
              <a:rPr lang="en-US" sz="3600" b="1" dirty="0" smtClean="0">
                <a:ea typeface="ヒラギノ角ゴ ProN W3" charset="0"/>
                <a:sym typeface="Helvetica Light" charset="0"/>
              </a:rPr>
              <a:t>DISCLOSURE</a:t>
            </a:r>
            <a:br>
              <a:rPr lang="en-US" sz="3600" b="1" dirty="0" smtClean="0">
                <a:ea typeface="ヒラギノ角ゴ ProN W3" charset="0"/>
                <a:sym typeface="Helvetica Light" charset="0"/>
              </a:rPr>
            </a:br>
            <a:endParaRPr lang="en-US" sz="3600" b="1" dirty="0">
              <a:ea typeface="ヒラギノ角ゴ ProN W3" charset="0"/>
            </a:endParaRPr>
          </a:p>
        </p:txBody>
      </p:sp>
      <p:sp>
        <p:nvSpPr>
          <p:cNvPr id="7" name="Content Placeholder 5"/>
          <p:cNvSpPr>
            <a:spLocks noGrp="1"/>
          </p:cNvSpPr>
          <p:nvPr>
            <p:ph idx="1"/>
          </p:nvPr>
        </p:nvSpPr>
        <p:spPr>
          <a:xfrm>
            <a:off x="457200" y="825501"/>
            <a:ext cx="8229600" cy="1206484"/>
          </a:xfrm>
        </p:spPr>
        <p:txBody>
          <a:bodyPr wrap="square">
            <a:spAutoFit/>
          </a:bodyPr>
          <a:lstStyle/>
          <a:p>
            <a:pPr marL="0" indent="0" algn="ctr" defTabSz="457200">
              <a:lnSpc>
                <a:spcPct val="90000"/>
              </a:lnSpc>
              <a:buSzPct val="75000"/>
              <a:buNone/>
            </a:pPr>
            <a:endParaRPr lang="en-US" sz="3200" dirty="0" smtClean="0">
              <a:solidFill>
                <a:schemeClr val="tx1">
                  <a:lumMod val="95000"/>
                  <a:lumOff val="5000"/>
                </a:schemeClr>
              </a:solidFill>
              <a:latin typeface="Arial Narrow"/>
              <a:cs typeface="Arial Narrow"/>
              <a:sym typeface="Helvetica" charset="0"/>
            </a:endParaRPr>
          </a:p>
          <a:p>
            <a:pPr marL="0" indent="0" algn="ctr" defTabSz="457200">
              <a:lnSpc>
                <a:spcPct val="90000"/>
              </a:lnSpc>
              <a:buSzPct val="75000"/>
              <a:buNone/>
            </a:pPr>
            <a:r>
              <a:rPr lang="en-US" sz="3200" dirty="0" smtClean="0">
                <a:solidFill>
                  <a:schemeClr val="tx1">
                    <a:lumMod val="95000"/>
                    <a:lumOff val="5000"/>
                  </a:schemeClr>
                </a:solidFill>
                <a:latin typeface="Arial Narrow"/>
                <a:cs typeface="Arial Narrow"/>
                <a:sym typeface="Helvetica" charset="0"/>
              </a:rPr>
              <a:t>Christine </a:t>
            </a:r>
            <a:r>
              <a:rPr lang="en-US" sz="3200" dirty="0" err="1" smtClean="0">
                <a:solidFill>
                  <a:schemeClr val="tx1">
                    <a:lumMod val="95000"/>
                    <a:lumOff val="5000"/>
                  </a:schemeClr>
                </a:solidFill>
                <a:latin typeface="Arial Narrow"/>
                <a:cs typeface="Arial Narrow"/>
                <a:sym typeface="Helvetica" charset="0"/>
              </a:rPr>
              <a:t>McCullum</a:t>
            </a:r>
            <a:r>
              <a:rPr lang="en-US" sz="3200" dirty="0" smtClean="0">
                <a:solidFill>
                  <a:schemeClr val="tx1">
                    <a:lumMod val="95000"/>
                    <a:lumOff val="5000"/>
                  </a:schemeClr>
                </a:solidFill>
                <a:latin typeface="Arial Narrow"/>
                <a:cs typeface="Arial Narrow"/>
                <a:sym typeface="Helvetica" charset="0"/>
              </a:rPr>
              <a:t>-Gomez, PhD, RD, LD</a:t>
            </a:r>
            <a:r>
              <a:rPr lang="en-US" sz="2400" dirty="0">
                <a:solidFill>
                  <a:schemeClr val="tx1">
                    <a:lumMod val="95000"/>
                    <a:lumOff val="5000"/>
                  </a:schemeClr>
                </a:solidFill>
                <a:latin typeface="Arial Narrow"/>
                <a:cs typeface="Arial Narrow"/>
                <a:sym typeface="Helvetica" charset="0"/>
              </a:rPr>
              <a:t/>
            </a:r>
            <a:br>
              <a:rPr lang="en-US" sz="2400" dirty="0">
                <a:solidFill>
                  <a:schemeClr val="tx1">
                    <a:lumMod val="95000"/>
                    <a:lumOff val="5000"/>
                  </a:schemeClr>
                </a:solidFill>
                <a:latin typeface="Arial Narrow"/>
                <a:cs typeface="Arial Narrow"/>
                <a:sym typeface="Helvetica" charset="0"/>
              </a:rPr>
            </a:br>
            <a:endParaRPr lang="en-US" sz="1600" dirty="0">
              <a:solidFill>
                <a:schemeClr val="tx1">
                  <a:lumMod val="95000"/>
                  <a:lumOff val="5000"/>
                </a:schemeClr>
              </a:solidFill>
              <a:latin typeface="Arial Narrow"/>
              <a:cs typeface="Arial Narrow"/>
              <a:sym typeface="Helvetica" charset="0"/>
            </a:endParaRPr>
          </a:p>
        </p:txBody>
      </p:sp>
      <p:sp>
        <p:nvSpPr>
          <p:cNvPr id="4" name="Content Placeholder 5"/>
          <p:cNvSpPr txBox="1">
            <a:spLocks/>
          </p:cNvSpPr>
          <p:nvPr/>
        </p:nvSpPr>
        <p:spPr>
          <a:xfrm>
            <a:off x="198120" y="2636520"/>
            <a:ext cx="8610600" cy="3916680"/>
          </a:xfrm>
          <a:prstGeom prst="rect">
            <a:avLst/>
          </a:prstGeom>
          <a:noFill/>
          <a:ln>
            <a:noFill/>
          </a:ln>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lang="en-US" sz="2800" kern="1200" dirty="0" smtClean="0">
                <a:solidFill>
                  <a:srgbClr val="FFFFFF"/>
                </a:solidFill>
                <a:latin typeface="Helvetica" charset="0"/>
                <a:ea typeface="+mn-ea"/>
                <a:cs typeface="Geneva" charset="0"/>
              </a:defRPr>
            </a:lvl1pPr>
            <a:lvl2pPr marL="742950" indent="-285750" algn="l" defTabSz="914400" rtl="0" eaLnBrk="1" latinLnBrk="0" hangingPunct="1">
              <a:spcBef>
                <a:spcPct val="20000"/>
              </a:spcBef>
              <a:buFont typeface="Arial" pitchFamily="34" charset="0"/>
              <a:buChar char="–"/>
              <a:defRPr lang="en-US" sz="2800" kern="1200" dirty="0" smtClean="0">
                <a:solidFill>
                  <a:srgbClr val="FFFFFF"/>
                </a:solidFill>
                <a:latin typeface="Helvetica" charset="0"/>
                <a:ea typeface="+mn-ea"/>
                <a:cs typeface="Geneva" charset="0"/>
              </a:defRPr>
            </a:lvl2pPr>
            <a:lvl3pPr marL="1143000" indent="-228600" algn="l" defTabSz="914400" rtl="0" eaLnBrk="1" latinLnBrk="0" hangingPunct="1">
              <a:spcBef>
                <a:spcPct val="20000"/>
              </a:spcBef>
              <a:buFont typeface="Arial" pitchFamily="34" charset="0"/>
              <a:buChar char="•"/>
              <a:defRPr lang="en-US" sz="2800" kern="1200" dirty="0" smtClean="0">
                <a:solidFill>
                  <a:srgbClr val="FFFFFF"/>
                </a:solidFill>
                <a:latin typeface="Helvetica" charset="0"/>
                <a:ea typeface="+mn-ea"/>
                <a:cs typeface="Geneva" charset="0"/>
              </a:defRPr>
            </a:lvl3pPr>
            <a:lvl4pPr marL="1600200" indent="-228600" algn="l" defTabSz="914400" rtl="0" eaLnBrk="1" latinLnBrk="0" hangingPunct="1">
              <a:spcBef>
                <a:spcPct val="20000"/>
              </a:spcBef>
              <a:buFont typeface="Arial" pitchFamily="34" charset="0"/>
              <a:buChar char="–"/>
              <a:defRPr lang="en-US" sz="2800" kern="1200" dirty="0" smtClean="0">
                <a:solidFill>
                  <a:srgbClr val="FFFFFF"/>
                </a:solidFill>
                <a:latin typeface="Helvetica" charset="0"/>
                <a:ea typeface="+mn-ea"/>
                <a:cs typeface="Geneva" charset="0"/>
              </a:defRPr>
            </a:lvl4pPr>
            <a:lvl5pPr marL="2057400" indent="-228600" algn="l" defTabSz="914400" rtl="0" eaLnBrk="1" latinLnBrk="0" hangingPunct="1">
              <a:spcBef>
                <a:spcPct val="20000"/>
              </a:spcBef>
              <a:buFont typeface="Arial" pitchFamily="34" charset="0"/>
              <a:buChar char="»"/>
              <a:defRPr lang="en-US" sz="2800" kern="1200" dirty="0">
                <a:solidFill>
                  <a:srgbClr val="FFFFFF"/>
                </a:solidFill>
                <a:latin typeface="Helvetica" charset="0"/>
                <a:ea typeface="+mn-ea"/>
                <a:cs typeface="Gene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300"/>
              </a:spcBef>
              <a:spcAft>
                <a:spcPts val="300"/>
              </a:spcAft>
            </a:pPr>
            <a:r>
              <a:rPr lang="en-US" sz="2400" dirty="0" smtClean="0">
                <a:latin typeface="Arial Narrow"/>
                <a:cs typeface="Arial Narrow"/>
              </a:rPr>
              <a:t>Board Member/Advisory Panel </a:t>
            </a:r>
          </a:p>
          <a:p>
            <a:pPr lvl="1">
              <a:lnSpc>
                <a:spcPct val="90000"/>
              </a:lnSpc>
              <a:spcBef>
                <a:spcPts val="300"/>
              </a:spcBef>
              <a:spcAft>
                <a:spcPts val="300"/>
              </a:spcAft>
              <a:buFont typeface="Arial Narrow" panose="020B0606020202030204" pitchFamily="34" charset="0"/>
              <a:buChar char="–"/>
            </a:pPr>
            <a:r>
              <a:rPr lang="en-US" sz="2400" i="1" dirty="0" smtClean="0">
                <a:latin typeface="Arial Narrow"/>
                <a:cs typeface="Arial Narrow"/>
              </a:rPr>
              <a:t>Journal of Hunger and Environmental Nutrition  </a:t>
            </a:r>
          </a:p>
          <a:p>
            <a:pPr marL="457200" lvl="1" indent="0">
              <a:lnSpc>
                <a:spcPct val="90000"/>
              </a:lnSpc>
              <a:spcBef>
                <a:spcPts val="300"/>
              </a:spcBef>
              <a:spcAft>
                <a:spcPts val="300"/>
              </a:spcAft>
              <a:buNone/>
            </a:pPr>
            <a:r>
              <a:rPr lang="en-US" sz="2400" i="1" dirty="0">
                <a:latin typeface="Arial Narrow"/>
                <a:cs typeface="Arial Narrow"/>
              </a:rPr>
              <a:t> </a:t>
            </a:r>
            <a:r>
              <a:rPr lang="en-US" sz="2400" i="1" dirty="0" smtClean="0">
                <a:latin typeface="Arial Narrow"/>
                <a:cs typeface="Arial Narrow"/>
              </a:rPr>
              <a:t>   </a:t>
            </a:r>
            <a:r>
              <a:rPr lang="en-US" sz="2400" dirty="0" smtClean="0">
                <a:latin typeface="Arial Narrow"/>
                <a:cs typeface="Arial Narrow"/>
              </a:rPr>
              <a:t>(Editorial Review Board - Current)</a:t>
            </a:r>
          </a:p>
          <a:p>
            <a:pPr lvl="1">
              <a:lnSpc>
                <a:spcPct val="90000"/>
              </a:lnSpc>
              <a:spcBef>
                <a:spcPts val="300"/>
              </a:spcBef>
              <a:spcAft>
                <a:spcPts val="300"/>
              </a:spcAft>
              <a:buFont typeface="Arial Narrow" panose="020B0606020202030204" pitchFamily="34" charset="0"/>
              <a:buChar char="–"/>
            </a:pPr>
            <a:r>
              <a:rPr lang="en-US" sz="2400" dirty="0" smtClean="0">
                <a:latin typeface="Arial Narrow"/>
                <a:cs typeface="Arial Narrow"/>
              </a:rPr>
              <a:t>Field to Plate (Creative Advisor - Current)</a:t>
            </a:r>
          </a:p>
          <a:p>
            <a:pPr>
              <a:lnSpc>
                <a:spcPct val="90000"/>
              </a:lnSpc>
              <a:spcBef>
                <a:spcPts val="5600"/>
              </a:spcBef>
              <a:spcAft>
                <a:spcPts val="300"/>
              </a:spcAft>
            </a:pPr>
            <a:endParaRPr lang="en-US" sz="1600" dirty="0">
              <a:latin typeface="Arial"/>
              <a:cs typeface="Arial"/>
              <a:sym typeface="Helvetica" charset="0"/>
            </a:endParaRPr>
          </a:p>
        </p:txBody>
      </p:sp>
    </p:spTree>
    <p:extLst>
      <p:ext uri="{BB962C8B-B14F-4D97-AF65-F5344CB8AC3E}">
        <p14:creationId xmlns:p14="http://schemas.microsoft.com/office/powerpoint/2010/main" val="322577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472121"/>
          </a:xfrm>
        </p:spPr>
        <p:txBody>
          <a:bodyPr/>
          <a:lstStyle/>
          <a:p>
            <a:pPr algn="ctr"/>
            <a:r>
              <a:rPr lang="en-US" dirty="0">
                <a:sym typeface="Helvetica Light" charset="0"/>
              </a:rPr>
              <a:t>PRACTICE APPLICATIONS</a:t>
            </a:r>
          </a:p>
        </p:txBody>
      </p:sp>
      <p:sp>
        <p:nvSpPr>
          <p:cNvPr id="6" name="Content Placeholder 5"/>
          <p:cNvSpPr>
            <a:spLocks noGrp="1"/>
          </p:cNvSpPr>
          <p:nvPr>
            <p:ph idx="1"/>
          </p:nvPr>
        </p:nvSpPr>
        <p:spPr>
          <a:xfrm>
            <a:off x="228600" y="1143000"/>
            <a:ext cx="8458200" cy="5547360"/>
          </a:xfrm>
        </p:spPr>
        <p:txBody>
          <a:bodyPr>
            <a:normAutofit fontScale="25000" lnSpcReduction="20000"/>
          </a:bodyPr>
          <a:lstStyle/>
          <a:p>
            <a:r>
              <a:rPr lang="en-US" sz="9600" b="1" dirty="0" smtClean="0"/>
              <a:t>Use the </a:t>
            </a:r>
            <a:r>
              <a:rPr lang="en-US" sz="9600" b="1" i="1" dirty="0" smtClean="0"/>
              <a:t>Meat Eater’s Guide to Climate Change and Health</a:t>
            </a:r>
          </a:p>
          <a:p>
            <a:pPr marL="0" indent="0">
              <a:buNone/>
            </a:pPr>
            <a:r>
              <a:rPr lang="en-US" sz="9600" dirty="0"/>
              <a:t> </a:t>
            </a:r>
            <a:r>
              <a:rPr lang="en-US" sz="9600" dirty="0" smtClean="0"/>
              <a:t>   </a:t>
            </a:r>
            <a:r>
              <a:rPr lang="en-US" sz="9600" dirty="0">
                <a:hlinkClick r:id="rId3"/>
              </a:rPr>
              <a:t>http://www.ewg.org/meateatersguide</a:t>
            </a:r>
            <a:r>
              <a:rPr lang="en-US" sz="9600" dirty="0" smtClean="0">
                <a:hlinkClick r:id="rId3"/>
              </a:rPr>
              <a:t>/</a:t>
            </a:r>
            <a:r>
              <a:rPr lang="en-US" sz="9600" dirty="0" smtClean="0"/>
              <a:t> </a:t>
            </a:r>
          </a:p>
          <a:p>
            <a:pPr marL="0" indent="0">
              <a:buNone/>
            </a:pPr>
            <a:endParaRPr lang="en-US" sz="9600" dirty="0" smtClean="0"/>
          </a:p>
          <a:p>
            <a:r>
              <a:rPr lang="en-US" sz="9600" b="1" dirty="0" smtClean="0"/>
              <a:t>Choose sustainable seafood</a:t>
            </a:r>
          </a:p>
          <a:p>
            <a:pPr marL="0" indent="0">
              <a:buNone/>
            </a:pPr>
            <a:r>
              <a:rPr lang="en-US" sz="9600" b="1" dirty="0">
                <a:hlinkClick r:id="rId4"/>
              </a:rPr>
              <a:t>http://wwf.panda.org/what_we_do/how_we_work/conservation/marine/sustainable_fishing/sustainable_seafood/seafood_guides</a:t>
            </a:r>
            <a:r>
              <a:rPr lang="en-US" sz="9600" b="1" dirty="0" smtClean="0">
                <a:hlinkClick r:id="rId4"/>
              </a:rPr>
              <a:t>/</a:t>
            </a:r>
            <a:endParaRPr lang="en-US" sz="9600" b="1" dirty="0" smtClean="0"/>
          </a:p>
          <a:p>
            <a:pPr marL="0" indent="0">
              <a:buNone/>
            </a:pPr>
            <a:r>
              <a:rPr lang="en-US" sz="9600" dirty="0" smtClean="0"/>
              <a:t>(e.g., Environmental Defense Seafood Selector, Monterey Bay Aquarium Seafood Watch, Marine Stewardship Council-Certified Sustainable Seafood)</a:t>
            </a:r>
          </a:p>
          <a:p>
            <a:pPr marL="0" indent="0">
              <a:buNone/>
            </a:pPr>
            <a:endParaRPr lang="en-US" sz="9600" b="1" dirty="0"/>
          </a:p>
          <a:p>
            <a:r>
              <a:rPr lang="en-US" sz="9600" b="1" dirty="0" smtClean="0"/>
              <a:t>Take steps to make choices for a healthful, sustainable diet</a:t>
            </a:r>
          </a:p>
          <a:p>
            <a:pPr marL="0" indent="0">
              <a:buNone/>
            </a:pPr>
            <a:r>
              <a:rPr lang="en-US" sz="9600" dirty="0" smtClean="0"/>
              <a:t> Mary </a:t>
            </a:r>
            <a:r>
              <a:rPr lang="en-US" sz="9600" dirty="0" err="1" smtClean="0"/>
              <a:t>Meck</a:t>
            </a:r>
            <a:r>
              <a:rPr lang="en-US" sz="9600" dirty="0" smtClean="0"/>
              <a:t> Higgins, PhD, RD. </a:t>
            </a:r>
            <a:r>
              <a:rPr lang="en-US" sz="9600" i="1" dirty="0" smtClean="0"/>
              <a:t>Making Everyday Choices for a Healthy, Sustainable Diet </a:t>
            </a:r>
            <a:r>
              <a:rPr lang="en-US" sz="9600" dirty="0" smtClean="0"/>
              <a:t>(Kansas State University, August 2012)</a:t>
            </a:r>
          </a:p>
          <a:p>
            <a:pPr marL="0" indent="0">
              <a:buNone/>
            </a:pPr>
            <a:r>
              <a:rPr lang="en-US" sz="9600" dirty="0">
                <a:hlinkClick r:id="rId5"/>
              </a:rPr>
              <a:t>http://</a:t>
            </a:r>
            <a:r>
              <a:rPr lang="en-US" sz="9600" dirty="0" smtClean="0">
                <a:hlinkClick r:id="rId5"/>
              </a:rPr>
              <a:t>www.ksre.ksu.edu/HumanNutrition/p.aspx?tabid=232</a:t>
            </a:r>
            <a:endParaRPr lang="en-US" sz="9600" dirty="0" smtClean="0"/>
          </a:p>
          <a:p>
            <a:pPr marL="0" indent="0">
              <a:buNone/>
            </a:pPr>
            <a:endParaRPr lang="en-US" sz="9600" dirty="0" smtClean="0"/>
          </a:p>
          <a:p>
            <a:r>
              <a:rPr lang="en-US" sz="9600" b="1" dirty="0" smtClean="0"/>
              <a:t>Review info. within Oxfam America’s </a:t>
            </a:r>
            <a:r>
              <a:rPr lang="en-US" sz="9600" b="1" i="1" dirty="0" smtClean="0"/>
              <a:t>Behind the Brands </a:t>
            </a:r>
            <a:r>
              <a:rPr lang="en-US" sz="9600" b="1" dirty="0" smtClean="0"/>
              <a:t>Campaign </a:t>
            </a:r>
          </a:p>
          <a:p>
            <a:pPr marL="0" indent="0">
              <a:buNone/>
            </a:pPr>
            <a:r>
              <a:rPr lang="en-US" sz="9600" dirty="0" smtClean="0">
                <a:hlinkClick r:id="rId6"/>
              </a:rPr>
              <a:t> http</a:t>
            </a:r>
            <a:r>
              <a:rPr lang="en-US" sz="9600" dirty="0">
                <a:hlinkClick r:id="rId6"/>
              </a:rPr>
              <a:t>://</a:t>
            </a:r>
            <a:r>
              <a:rPr lang="en-US" sz="9600" dirty="0" smtClean="0">
                <a:hlinkClick r:id="rId6"/>
              </a:rPr>
              <a:t>www.behindthebrands.org/en-us</a:t>
            </a:r>
            <a:endParaRPr lang="en-US" sz="9600" dirty="0" smtClean="0"/>
          </a:p>
          <a:p>
            <a:pPr marL="0" indent="0">
              <a:buNone/>
            </a:pPr>
            <a:endParaRPr lang="en-US" sz="5100" dirty="0"/>
          </a:p>
          <a:p>
            <a:pPr marL="0" indent="0">
              <a:buNone/>
            </a:pPr>
            <a:endParaRPr lang="en-US" sz="5600" dirty="0"/>
          </a:p>
          <a:p>
            <a:pPr marL="0" indent="0">
              <a:buNone/>
            </a:pPr>
            <a:endParaRPr lang="en-US" sz="5600" dirty="0"/>
          </a:p>
        </p:txBody>
      </p:sp>
    </p:spTree>
    <p:extLst>
      <p:ext uri="{BB962C8B-B14F-4D97-AF65-F5344CB8AC3E}">
        <p14:creationId xmlns:p14="http://schemas.microsoft.com/office/powerpoint/2010/main" val="849934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ym typeface="Helvetica Light" charset="0"/>
              </a:rPr>
              <a:t>OTHER SELECTED RESOURCES</a:t>
            </a:r>
            <a:endParaRPr lang="en-US" dirty="0">
              <a:sym typeface="Helvetica Light" charset="0"/>
            </a:endParaRPr>
          </a:p>
        </p:txBody>
      </p:sp>
      <p:sp>
        <p:nvSpPr>
          <p:cNvPr id="6" name="Content Placeholder 5"/>
          <p:cNvSpPr>
            <a:spLocks noGrp="1"/>
          </p:cNvSpPr>
          <p:nvPr>
            <p:ph idx="1"/>
          </p:nvPr>
        </p:nvSpPr>
        <p:spPr>
          <a:xfrm>
            <a:off x="457200" y="1554480"/>
            <a:ext cx="8092440" cy="4571684"/>
          </a:xfrm>
        </p:spPr>
        <p:txBody>
          <a:bodyPr>
            <a:normAutofit fontScale="25000" lnSpcReduction="20000"/>
          </a:bodyPr>
          <a:lstStyle/>
          <a:p>
            <a:pPr marL="0" indent="0">
              <a:buNone/>
            </a:pPr>
            <a:r>
              <a:rPr lang="en-US" sz="9600" dirty="0" smtClean="0"/>
              <a:t>Position of the Academy of Nutrition and Dietetics: Nutrition Security in Developing Nations: Sustainable Food, Water and Health. </a:t>
            </a:r>
            <a:r>
              <a:rPr lang="en-US" sz="9600" i="1" dirty="0" smtClean="0"/>
              <a:t>J </a:t>
            </a:r>
            <a:r>
              <a:rPr lang="en-US" sz="9600" i="1" dirty="0" err="1" smtClean="0"/>
              <a:t>Acad</a:t>
            </a:r>
            <a:r>
              <a:rPr lang="en-US" sz="9600" i="1" dirty="0" smtClean="0"/>
              <a:t> </a:t>
            </a:r>
            <a:r>
              <a:rPr lang="en-US" sz="9600" i="1" dirty="0" err="1" smtClean="0"/>
              <a:t>Nutr</a:t>
            </a:r>
            <a:r>
              <a:rPr lang="en-US" sz="9600" i="1" dirty="0" smtClean="0"/>
              <a:t> Diet</a:t>
            </a:r>
            <a:r>
              <a:rPr lang="en-US" sz="9600" dirty="0" smtClean="0"/>
              <a:t>. 2013;113-581-595.</a:t>
            </a:r>
          </a:p>
          <a:p>
            <a:pPr marL="0" indent="0">
              <a:buNone/>
            </a:pPr>
            <a:endParaRPr lang="en-US" sz="9600" dirty="0" smtClean="0"/>
          </a:p>
          <a:p>
            <a:pPr marL="0" indent="0">
              <a:buNone/>
            </a:pPr>
            <a:r>
              <a:rPr lang="en-US" sz="9600" dirty="0" smtClean="0"/>
              <a:t>Practice Paper of the Academy of Nutrition and Dietetics: Promoting Ecological Sustainability within the Food System. </a:t>
            </a:r>
            <a:r>
              <a:rPr lang="en-US" sz="9600" i="1" dirty="0" smtClean="0"/>
              <a:t>J. </a:t>
            </a:r>
            <a:r>
              <a:rPr lang="en-US" sz="9600" i="1" dirty="0" err="1" smtClean="0"/>
              <a:t>Acad</a:t>
            </a:r>
            <a:r>
              <a:rPr lang="en-US" sz="9600" i="1" dirty="0" smtClean="0"/>
              <a:t> </a:t>
            </a:r>
            <a:r>
              <a:rPr lang="en-US" sz="9600" i="1" dirty="0" err="1" smtClean="0"/>
              <a:t>Nutr</a:t>
            </a:r>
            <a:r>
              <a:rPr lang="en-US" sz="9600" i="1" dirty="0" smtClean="0"/>
              <a:t> Diet</a:t>
            </a:r>
            <a:r>
              <a:rPr lang="en-US" sz="9600" dirty="0" smtClean="0"/>
              <a:t>. 2013;113;464.</a:t>
            </a:r>
          </a:p>
          <a:p>
            <a:pPr marL="0" indent="0">
              <a:buNone/>
            </a:pPr>
            <a:endParaRPr lang="en-US" sz="9600" dirty="0" smtClean="0"/>
          </a:p>
          <a:p>
            <a:pPr marL="0" indent="0">
              <a:buNone/>
            </a:pPr>
            <a:r>
              <a:rPr lang="en-US" sz="9600" dirty="0" smtClean="0"/>
              <a:t>AND’s Hunger and Environmental Nutrition Dietetic Practice Group –</a:t>
            </a:r>
          </a:p>
          <a:p>
            <a:pPr marL="0" indent="0">
              <a:buNone/>
            </a:pPr>
            <a:r>
              <a:rPr lang="en-US" sz="9600" dirty="0" smtClean="0">
                <a:hlinkClick r:id="rId2"/>
              </a:rPr>
              <a:t>http://www.hendpg.org</a:t>
            </a:r>
            <a:endParaRPr lang="en-US" sz="9600" dirty="0" smtClean="0"/>
          </a:p>
          <a:p>
            <a:pPr marL="0" indent="0">
              <a:buNone/>
            </a:pPr>
            <a:r>
              <a:rPr lang="en-US" sz="9600" i="1" dirty="0" smtClean="0"/>
              <a:t>Sustainable, Resilient and Healthy Food and Water Systems Glossary</a:t>
            </a:r>
          </a:p>
          <a:p>
            <a:pPr marL="0" indent="0">
              <a:buNone/>
            </a:pPr>
            <a:r>
              <a:rPr lang="en-US" sz="9600" dirty="0">
                <a:hlinkClick r:id="rId3"/>
              </a:rPr>
              <a:t>http://</a:t>
            </a:r>
            <a:r>
              <a:rPr lang="en-US" sz="9600" dirty="0" smtClean="0">
                <a:hlinkClick r:id="rId3"/>
              </a:rPr>
              <a:t>www.hendpg.org/page/professional-development</a:t>
            </a:r>
            <a:endParaRPr lang="en-US" sz="9600" dirty="0" smtClean="0"/>
          </a:p>
          <a:p>
            <a:pPr marL="0" indent="0">
              <a:buNone/>
            </a:pPr>
            <a:r>
              <a:rPr lang="en-US" sz="9600" dirty="0" smtClean="0"/>
              <a:t/>
            </a:r>
            <a:br>
              <a:rPr lang="en-US" sz="9600" dirty="0" smtClean="0"/>
            </a:br>
            <a:endParaRPr lang="en-US" sz="9600" dirty="0" smtClean="0"/>
          </a:p>
          <a:p>
            <a:pPr marL="0" indent="0">
              <a:buNone/>
            </a:pPr>
            <a:endParaRPr lang="en-US" sz="9600" dirty="0" smtClean="0"/>
          </a:p>
          <a:p>
            <a:pPr marL="0" indent="0">
              <a:buNone/>
            </a:pPr>
            <a:endParaRPr lang="en-US" sz="3800" dirty="0" smtClean="0"/>
          </a:p>
          <a:p>
            <a:pPr marL="0" indent="0">
              <a:buNone/>
            </a:pPr>
            <a:endParaRPr lang="en-US" dirty="0" smtClean="0"/>
          </a:p>
          <a:p>
            <a:pPr marL="0" indent="0">
              <a:buNone/>
            </a:pPr>
            <a:endParaRPr lang="en-US" dirty="0"/>
          </a:p>
          <a:p>
            <a:pPr marL="0" indent="0">
              <a:buNone/>
            </a:pPr>
            <a:endParaRPr lang="en-US" sz="5100" dirty="0"/>
          </a:p>
        </p:txBody>
      </p:sp>
    </p:spTree>
    <p:extLst>
      <p:ext uri="{BB962C8B-B14F-4D97-AF65-F5344CB8AC3E}">
        <p14:creationId xmlns:p14="http://schemas.microsoft.com/office/powerpoint/2010/main" val="105649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ym typeface="Helvetica Light" charset="0"/>
              </a:rPr>
              <a:t>OTHER SELECTED RESOURCES (cont’d)</a:t>
            </a:r>
            <a:endParaRPr lang="en-US" dirty="0">
              <a:sym typeface="Helvetica Light" charset="0"/>
            </a:endParaRPr>
          </a:p>
        </p:txBody>
      </p:sp>
      <p:sp>
        <p:nvSpPr>
          <p:cNvPr id="6" name="Content Placeholder 5"/>
          <p:cNvSpPr>
            <a:spLocks noGrp="1"/>
          </p:cNvSpPr>
          <p:nvPr>
            <p:ph idx="1"/>
          </p:nvPr>
        </p:nvSpPr>
        <p:spPr>
          <a:xfrm>
            <a:off x="457200" y="1783080"/>
            <a:ext cx="8092440" cy="4648200"/>
          </a:xfrm>
        </p:spPr>
        <p:txBody>
          <a:bodyPr>
            <a:normAutofit/>
          </a:bodyPr>
          <a:lstStyle/>
          <a:p>
            <a:pPr marL="0" indent="0">
              <a:buNone/>
            </a:pPr>
            <a:r>
              <a:rPr lang="en-US" b="1" dirty="0" smtClean="0"/>
              <a:t>Oliver De </a:t>
            </a:r>
            <a:r>
              <a:rPr lang="en-US" b="1" dirty="0" err="1" smtClean="0"/>
              <a:t>Schutter</a:t>
            </a:r>
            <a:r>
              <a:rPr lang="en-US" b="1" dirty="0" smtClean="0"/>
              <a:t>, U.N. Special Rapporteur on the Right to Food -  </a:t>
            </a:r>
          </a:p>
          <a:p>
            <a:pPr marL="0" indent="0">
              <a:buNone/>
            </a:pPr>
            <a:r>
              <a:rPr lang="en-US" dirty="0">
                <a:hlinkClick r:id="rId3"/>
              </a:rPr>
              <a:t>http://</a:t>
            </a:r>
            <a:r>
              <a:rPr lang="en-US" dirty="0" smtClean="0">
                <a:hlinkClick r:id="rId3"/>
              </a:rPr>
              <a:t>www.srfood.org/en</a:t>
            </a:r>
            <a:endParaRPr lang="en-US" dirty="0" smtClean="0"/>
          </a:p>
          <a:p>
            <a:pPr marL="0" indent="0">
              <a:buNone/>
            </a:pPr>
            <a:endParaRPr lang="en-US" b="1" dirty="0"/>
          </a:p>
          <a:p>
            <a:pPr marL="0" indent="0">
              <a:buNone/>
            </a:pPr>
            <a:r>
              <a:rPr lang="en-US" b="1" dirty="0" err="1"/>
              <a:t>Worldwatch</a:t>
            </a:r>
            <a:r>
              <a:rPr lang="en-US" b="1" dirty="0"/>
              <a:t> Institute’s </a:t>
            </a:r>
            <a:r>
              <a:rPr lang="en-US" b="1" i="1" dirty="0"/>
              <a:t>Nourishing the Planet </a:t>
            </a:r>
            <a:r>
              <a:rPr lang="en-US" b="1" dirty="0"/>
              <a:t>- </a:t>
            </a:r>
            <a:r>
              <a:rPr lang="en-US" dirty="0">
                <a:hlinkClick r:id="rId4"/>
              </a:rPr>
              <a:t>http://</a:t>
            </a:r>
            <a:r>
              <a:rPr lang="en-US" dirty="0" smtClean="0">
                <a:hlinkClick r:id="rId4"/>
              </a:rPr>
              <a:t>www.worldwatch.org/nourishingtheplanet</a:t>
            </a:r>
            <a:endParaRPr lang="en-US" dirty="0" smtClean="0"/>
          </a:p>
          <a:p>
            <a:pPr marL="0" indent="0">
              <a:buNone/>
            </a:pPr>
            <a:endParaRPr lang="en-US" dirty="0"/>
          </a:p>
          <a:p>
            <a:pPr marL="0" indent="0">
              <a:buNone/>
            </a:pPr>
            <a:r>
              <a:rPr lang="en-US" b="1" i="1" dirty="0" smtClean="0"/>
              <a:t>Toolkit: Reducing the Food Wastage Footprint </a:t>
            </a:r>
            <a:r>
              <a:rPr lang="en-US" b="1" dirty="0" smtClean="0"/>
              <a:t>(FAO, 2013) -</a:t>
            </a:r>
          </a:p>
          <a:p>
            <a:pPr marL="0" indent="0">
              <a:buNone/>
            </a:pPr>
            <a:r>
              <a:rPr lang="en-US" dirty="0">
                <a:hlinkClick r:id="rId5"/>
              </a:rPr>
              <a:t>http://www.fao.org/docrep/018/i3342e/i3342e.pdf</a:t>
            </a:r>
            <a:r>
              <a:rPr lang="en-US" dirty="0"/>
              <a:t> </a:t>
            </a: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9600" dirty="0" smtClean="0"/>
          </a:p>
          <a:p>
            <a:pPr marL="0" indent="0">
              <a:buNone/>
            </a:pPr>
            <a:endParaRPr lang="en-US" sz="9600" dirty="0" smtClean="0"/>
          </a:p>
          <a:p>
            <a:pPr marL="0" indent="0">
              <a:buNone/>
            </a:pPr>
            <a:endParaRPr lang="en-US" sz="3800" dirty="0" smtClean="0"/>
          </a:p>
          <a:p>
            <a:pPr marL="0" indent="0">
              <a:buNone/>
            </a:pPr>
            <a:endParaRPr lang="en-US" dirty="0" smtClean="0"/>
          </a:p>
          <a:p>
            <a:pPr marL="0" indent="0">
              <a:buNone/>
            </a:pPr>
            <a:endParaRPr lang="en-US" dirty="0"/>
          </a:p>
          <a:p>
            <a:pPr marL="0" indent="0">
              <a:buNone/>
            </a:pPr>
            <a:endParaRPr lang="en-US" sz="5100" dirty="0"/>
          </a:p>
        </p:txBody>
      </p:sp>
    </p:spTree>
    <p:extLst>
      <p:ext uri="{BB962C8B-B14F-4D97-AF65-F5344CB8AC3E}">
        <p14:creationId xmlns:p14="http://schemas.microsoft.com/office/powerpoint/2010/main" val="127710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ym typeface="Helvetica Light" charset="0"/>
              </a:rPr>
              <a:t>OTHER SELECTED RESOURCES (cont’d)</a:t>
            </a:r>
            <a:endParaRPr lang="en-US" dirty="0">
              <a:sym typeface="Helvetica Light" charset="0"/>
            </a:endParaRPr>
          </a:p>
        </p:txBody>
      </p:sp>
      <p:sp>
        <p:nvSpPr>
          <p:cNvPr id="6" name="Content Placeholder 5"/>
          <p:cNvSpPr>
            <a:spLocks noGrp="1"/>
          </p:cNvSpPr>
          <p:nvPr>
            <p:ph idx="1"/>
          </p:nvPr>
        </p:nvSpPr>
        <p:spPr>
          <a:xfrm>
            <a:off x="457200" y="1341120"/>
            <a:ext cx="8168640" cy="5090160"/>
          </a:xfrm>
        </p:spPr>
        <p:txBody>
          <a:bodyPr>
            <a:normAutofit lnSpcReduction="10000"/>
          </a:bodyPr>
          <a:lstStyle/>
          <a:p>
            <a:pPr marL="0" indent="0">
              <a:buNone/>
            </a:pPr>
            <a:endParaRPr lang="en-US" dirty="0"/>
          </a:p>
          <a:p>
            <a:pPr marL="0" indent="0">
              <a:buNone/>
            </a:pPr>
            <a:r>
              <a:rPr lang="en-US" b="1" dirty="0" smtClean="0"/>
              <a:t>23 Mobile Apps Changing the Food System (</a:t>
            </a:r>
            <a:r>
              <a:rPr lang="en-US" b="1" dirty="0" err="1" smtClean="0"/>
              <a:t>Foodtank</a:t>
            </a:r>
            <a:r>
              <a:rPr lang="en-US" b="1" dirty="0" smtClean="0"/>
              <a:t>) -</a:t>
            </a:r>
          </a:p>
          <a:p>
            <a:pPr marL="0" indent="0">
              <a:buNone/>
            </a:pPr>
            <a:r>
              <a:rPr lang="en-US" dirty="0">
                <a:hlinkClick r:id="rId3"/>
              </a:rPr>
              <a:t>http://</a:t>
            </a:r>
            <a:r>
              <a:rPr lang="en-US" dirty="0" smtClean="0">
                <a:hlinkClick r:id="rId3"/>
              </a:rPr>
              <a:t>foodtank.org/news/2013/10/twenty-three-mobile-apps-changing-the-food-system</a:t>
            </a:r>
            <a:endParaRPr lang="en-US" dirty="0" smtClean="0"/>
          </a:p>
          <a:p>
            <a:pPr marL="0" indent="0">
              <a:buNone/>
            </a:pPr>
            <a:endParaRPr lang="en-US" dirty="0"/>
          </a:p>
          <a:p>
            <a:pPr marL="0" indent="0">
              <a:buNone/>
            </a:pPr>
            <a:endParaRPr lang="en-US" dirty="0"/>
          </a:p>
          <a:p>
            <a:pPr marL="0" indent="0">
              <a:buNone/>
            </a:pPr>
            <a:r>
              <a:rPr lang="en-US" b="1" dirty="0"/>
              <a:t>Sustainable Food Systems for Security and Nutrition: The need for social movements </a:t>
            </a:r>
            <a:r>
              <a:rPr lang="en-US" b="1" dirty="0" smtClean="0"/>
              <a:t>(Eric Holt-</a:t>
            </a:r>
            <a:r>
              <a:rPr lang="en-US" b="1" dirty="0" err="1" smtClean="0"/>
              <a:t>Giménez</a:t>
            </a:r>
            <a:r>
              <a:rPr lang="en-US" b="1" dirty="0" smtClean="0"/>
              <a:t>, 2013) -</a:t>
            </a:r>
            <a:r>
              <a:rPr lang="en-US" dirty="0"/>
              <a:t/>
            </a:r>
            <a:br>
              <a:rPr lang="en-US" dirty="0"/>
            </a:br>
            <a:r>
              <a:rPr lang="en-US" dirty="0"/>
              <a:t/>
            </a:r>
            <a:br>
              <a:rPr lang="en-US" dirty="0"/>
            </a:br>
            <a:r>
              <a:rPr lang="en-US" dirty="0">
                <a:hlinkClick r:id="rId4"/>
              </a:rPr>
              <a:t>http://</a:t>
            </a:r>
            <a:r>
              <a:rPr lang="en-US" dirty="0" smtClean="0">
                <a:hlinkClick r:id="rId4"/>
              </a:rPr>
              <a:t>www.worldfooddayusa.org/sustainable_food_systems_for_security_and_nutrition_the_need_for_social_movements?utm_source=twitter&amp;utm_medium=social%20media&amp;utm_campaign=FAOnews&amp;utm_content=gk</a:t>
            </a:r>
            <a:r>
              <a:rPr lang="en-US" dirty="0"/>
              <a:t/>
            </a:r>
            <a:br>
              <a:rPr lang="en-US" dirty="0"/>
            </a:b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9600" dirty="0" smtClean="0"/>
          </a:p>
          <a:p>
            <a:pPr marL="0" indent="0">
              <a:buNone/>
            </a:pPr>
            <a:endParaRPr lang="en-US" sz="9600" dirty="0" smtClean="0"/>
          </a:p>
          <a:p>
            <a:pPr marL="0" indent="0">
              <a:buNone/>
            </a:pPr>
            <a:endParaRPr lang="en-US" sz="3800" dirty="0" smtClean="0"/>
          </a:p>
          <a:p>
            <a:pPr marL="0" indent="0">
              <a:buNone/>
            </a:pPr>
            <a:endParaRPr lang="en-US" dirty="0" smtClean="0"/>
          </a:p>
          <a:p>
            <a:pPr marL="0" indent="0">
              <a:buNone/>
            </a:pPr>
            <a:endParaRPr lang="en-US" dirty="0"/>
          </a:p>
          <a:p>
            <a:pPr marL="0" indent="0">
              <a:buNone/>
            </a:pPr>
            <a:endParaRPr lang="en-US" sz="5100" dirty="0"/>
          </a:p>
        </p:txBody>
      </p:sp>
    </p:spTree>
    <p:extLst>
      <p:ext uri="{BB962C8B-B14F-4D97-AF65-F5344CB8AC3E}">
        <p14:creationId xmlns:p14="http://schemas.microsoft.com/office/powerpoint/2010/main" val="138223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Light" charset="0"/>
              </a:rPr>
              <a:t>OBJECTIVES</a:t>
            </a:r>
            <a:endParaRPr lang="en-US" dirty="0">
              <a:sym typeface="Helvetica Light" charset="0"/>
            </a:endParaRPr>
          </a:p>
        </p:txBody>
      </p:sp>
      <p:sp>
        <p:nvSpPr>
          <p:cNvPr id="6" name="Content Placeholder 5"/>
          <p:cNvSpPr>
            <a:spLocks noGrp="1"/>
          </p:cNvSpPr>
          <p:nvPr>
            <p:ph idx="1"/>
          </p:nvPr>
        </p:nvSpPr>
        <p:spPr>
          <a:xfrm>
            <a:off x="457200" y="1511301"/>
            <a:ext cx="8229600" cy="4188460"/>
          </a:xfrm>
        </p:spPr>
        <p:txBody>
          <a:bodyPr>
            <a:normAutofit fontScale="25000" lnSpcReduction="20000"/>
          </a:bodyPr>
          <a:lstStyle/>
          <a:p>
            <a:endParaRPr lang="en-US" sz="7000" dirty="0" smtClean="0"/>
          </a:p>
          <a:p>
            <a:pPr>
              <a:buFont typeface="Wingdings" panose="05000000000000000000" pitchFamily="2" charset="2"/>
              <a:buChar char="§"/>
            </a:pPr>
            <a:r>
              <a:rPr lang="en-US" sz="11200" dirty="0"/>
              <a:t>D</a:t>
            </a:r>
            <a:r>
              <a:rPr lang="en-US" sz="11200" dirty="0" smtClean="0"/>
              <a:t>efine key terms including: “sustainability” “sustainable intensification” and “sustainable diets.”</a:t>
            </a:r>
          </a:p>
          <a:p>
            <a:pPr>
              <a:buFont typeface="Wingdings" panose="05000000000000000000" pitchFamily="2" charset="2"/>
              <a:buChar char="§"/>
            </a:pPr>
            <a:endParaRPr lang="en-US" sz="11200" dirty="0"/>
          </a:p>
          <a:p>
            <a:pPr>
              <a:buFont typeface="Wingdings" panose="05000000000000000000" pitchFamily="2" charset="2"/>
              <a:buChar char="§"/>
            </a:pPr>
            <a:r>
              <a:rPr lang="en-US" sz="11200" dirty="0"/>
              <a:t>Describe global trends that </a:t>
            </a:r>
            <a:r>
              <a:rPr lang="en-US" sz="11200" dirty="0" smtClean="0"/>
              <a:t>challenge the achievement of </a:t>
            </a:r>
            <a:r>
              <a:rPr lang="en-US" sz="11200" dirty="0"/>
              <a:t>sustainability and food </a:t>
            </a:r>
            <a:r>
              <a:rPr lang="en-US" sz="11200" dirty="0" smtClean="0"/>
              <a:t>security.</a:t>
            </a:r>
            <a:endParaRPr lang="en-US" sz="11200" dirty="0"/>
          </a:p>
          <a:p>
            <a:pPr marL="0" indent="0">
              <a:buNone/>
            </a:pPr>
            <a:endParaRPr lang="en-US" sz="11200" dirty="0"/>
          </a:p>
          <a:p>
            <a:pPr>
              <a:buFont typeface="Wingdings" panose="05000000000000000000" pitchFamily="2" charset="2"/>
              <a:buChar char="§"/>
            </a:pPr>
            <a:r>
              <a:rPr lang="en-US" sz="11200" dirty="0"/>
              <a:t>R</a:t>
            </a:r>
            <a:r>
              <a:rPr lang="en-US" sz="11200" dirty="0" smtClean="0"/>
              <a:t>ecognize how </a:t>
            </a:r>
            <a:r>
              <a:rPr lang="en-US" sz="11200" dirty="0"/>
              <a:t>a </a:t>
            </a:r>
            <a:r>
              <a:rPr lang="en-US" sz="11200" dirty="0" smtClean="0"/>
              <a:t>perspective </a:t>
            </a:r>
            <a:r>
              <a:rPr lang="en-US" sz="11200" dirty="0"/>
              <a:t>on sustainable </a:t>
            </a:r>
            <a:r>
              <a:rPr lang="en-US" sz="11200" dirty="0" smtClean="0"/>
              <a:t>development that </a:t>
            </a:r>
            <a:r>
              <a:rPr lang="en-US" sz="11200" dirty="0"/>
              <a:t>includes both planetary and social </a:t>
            </a:r>
            <a:r>
              <a:rPr lang="en-US" sz="11200" dirty="0" smtClean="0"/>
              <a:t>boundaries is </a:t>
            </a:r>
            <a:r>
              <a:rPr lang="en-US" sz="11200" dirty="0"/>
              <a:t>crucial to achieving sustainability and food </a:t>
            </a:r>
            <a:r>
              <a:rPr lang="en-US" sz="11200" dirty="0" smtClean="0"/>
              <a:t>security.</a:t>
            </a:r>
            <a:endParaRPr lang="en-US" sz="11200" dirty="0"/>
          </a:p>
          <a:p>
            <a:pPr marL="0" indent="0">
              <a:buNone/>
            </a:pPr>
            <a:endParaRPr lang="en-US" dirty="0"/>
          </a:p>
          <a:p>
            <a:endParaRPr lang="en-US" dirty="0" smtClean="0"/>
          </a:p>
          <a:p>
            <a:pPr marL="0" indent="0">
              <a:buNone/>
            </a:pPr>
            <a:endParaRPr lang="en-US" dirty="0"/>
          </a:p>
          <a:p>
            <a:endParaRPr lang="en-US" dirty="0"/>
          </a:p>
          <a:p>
            <a:r>
              <a:rPr lang="en-US" i="1" dirty="0" smtClean="0"/>
              <a:t>…</a:t>
            </a:r>
            <a:endParaRPr lang="en-US" i="1" dirty="0"/>
          </a:p>
          <a:p>
            <a:endParaRPr lang="en-US" dirty="0"/>
          </a:p>
        </p:txBody>
      </p:sp>
    </p:spTree>
    <p:extLst>
      <p:ext uri="{BB962C8B-B14F-4D97-AF65-F5344CB8AC3E}">
        <p14:creationId xmlns:p14="http://schemas.microsoft.com/office/powerpoint/2010/main" val="77144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 y="1143000"/>
            <a:ext cx="8717280" cy="5379720"/>
          </a:xfrm>
        </p:spPr>
        <p:txBody>
          <a:bodyPr>
            <a:normAutofit fontScale="25000" lnSpcReduction="20000"/>
          </a:bodyPr>
          <a:lstStyle/>
          <a:p>
            <a:pPr marL="109728" indent="0">
              <a:buNone/>
            </a:pPr>
            <a:r>
              <a:rPr lang="en-US" sz="12800" b="1" i="1" dirty="0" smtClean="0"/>
              <a:t>Sustainability –</a:t>
            </a:r>
          </a:p>
          <a:p>
            <a:pPr marL="109728" indent="0">
              <a:buNone/>
            </a:pPr>
            <a:endParaRPr lang="en-US" sz="12800" dirty="0" smtClean="0"/>
          </a:p>
          <a:p>
            <a:pPr marL="109728" indent="0">
              <a:buNone/>
            </a:pPr>
            <a:r>
              <a:rPr lang="en-US" sz="11200" dirty="0" smtClean="0"/>
              <a:t>“To live within the ecological carrying capacity of Earth.” (Moore and Rees, 2013)</a:t>
            </a:r>
          </a:p>
          <a:p>
            <a:pPr marL="109728" indent="0">
              <a:buNone/>
            </a:pPr>
            <a:endParaRPr lang="en-US" sz="11200" dirty="0" smtClean="0"/>
          </a:p>
          <a:p>
            <a:pPr marL="109728" indent="0">
              <a:buNone/>
            </a:pPr>
            <a:r>
              <a:rPr lang="en-US" sz="11200" dirty="0"/>
              <a:t/>
            </a:r>
            <a:br>
              <a:rPr lang="en-US" sz="11200" dirty="0"/>
            </a:br>
            <a:r>
              <a:rPr lang="en-US" sz="11200" dirty="0" smtClean="0"/>
              <a:t>“Sustainability creates and maintains conditions under which humans and nature can exist in productive harmony and fulfills the social, economic, and other requirements of present and future generations.” (</a:t>
            </a:r>
            <a:r>
              <a:rPr lang="en-US" sz="11200" dirty="0" err="1" smtClean="0"/>
              <a:t>Nordin</a:t>
            </a:r>
            <a:r>
              <a:rPr lang="en-US" sz="11200" dirty="0" smtClean="0"/>
              <a:t> et al., 2013)</a:t>
            </a:r>
          </a:p>
          <a:p>
            <a:pPr marL="109728" indent="0">
              <a:buNone/>
            </a:pPr>
            <a:endParaRPr lang="en-US" sz="4500" dirty="0" smtClean="0"/>
          </a:p>
          <a:p>
            <a:pPr marL="109728" indent="0">
              <a:buNone/>
            </a:pPr>
            <a:endParaRPr lang="en-US" sz="4500" u="sng" dirty="0" smtClean="0"/>
          </a:p>
          <a:p>
            <a:pPr marL="109728" indent="0">
              <a:buNone/>
            </a:pPr>
            <a:endParaRPr lang="en-US" sz="4500" dirty="0"/>
          </a:p>
        </p:txBody>
      </p:sp>
      <p:sp>
        <p:nvSpPr>
          <p:cNvPr id="3" name="Title 2"/>
          <p:cNvSpPr>
            <a:spLocks noGrp="1"/>
          </p:cNvSpPr>
          <p:nvPr>
            <p:ph type="title"/>
          </p:nvPr>
        </p:nvSpPr>
        <p:spPr>
          <a:xfrm>
            <a:off x="457200" y="274638"/>
            <a:ext cx="8229600" cy="411162"/>
          </a:xfrm>
        </p:spPr>
        <p:txBody>
          <a:bodyPr>
            <a:noAutofit/>
          </a:bodyPr>
          <a:lstStyle/>
          <a:p>
            <a:pPr algn="ctr"/>
            <a:r>
              <a:rPr lang="en-US" sz="4000" dirty="0" smtClean="0"/>
              <a:t>Definitions</a:t>
            </a:r>
            <a:endParaRPr lang="en-US" sz="4000" dirty="0"/>
          </a:p>
        </p:txBody>
      </p:sp>
    </p:spTree>
    <p:extLst>
      <p:ext uri="{BB962C8B-B14F-4D97-AF65-F5344CB8AC3E}">
        <p14:creationId xmlns:p14="http://schemas.microsoft.com/office/powerpoint/2010/main" val="333323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54440" cy="5486400"/>
          </a:xfrm>
        </p:spPr>
        <p:txBody>
          <a:bodyPr>
            <a:normAutofit fontScale="25000" lnSpcReduction="20000"/>
          </a:bodyPr>
          <a:lstStyle/>
          <a:p>
            <a:pPr marL="109728" indent="0">
              <a:buNone/>
            </a:pPr>
            <a:r>
              <a:rPr lang="en-US" sz="16000" b="1" i="1" dirty="0" smtClean="0"/>
              <a:t>Food security –</a:t>
            </a:r>
          </a:p>
          <a:p>
            <a:pPr marL="109728" indent="0">
              <a:buNone/>
            </a:pPr>
            <a:endParaRPr lang="en-US" sz="11200" dirty="0" smtClean="0"/>
          </a:p>
          <a:p>
            <a:pPr marL="109728" indent="0">
              <a:buNone/>
            </a:pPr>
            <a:r>
              <a:rPr lang="en-US" sz="11200" dirty="0" smtClean="0"/>
              <a:t>“Food security exists when all people, at all times, have physical, social and economic access to sufficient, safe and nutritious food, which meets their dietary needs and food preferences for an active and healthy life.”</a:t>
            </a:r>
          </a:p>
          <a:p>
            <a:pPr marL="109728" indent="0">
              <a:buNone/>
            </a:pPr>
            <a:endParaRPr lang="en-US" sz="11200" dirty="0"/>
          </a:p>
          <a:p>
            <a:pPr marL="109728" indent="0">
              <a:buNone/>
            </a:pPr>
            <a:r>
              <a:rPr lang="en-US" sz="11200" dirty="0" smtClean="0"/>
              <a:t>Based on this definition, four food security dimensions can be identified: food availability, economic and physical access to food, food utilization and stability over time. </a:t>
            </a:r>
            <a:endParaRPr lang="en-US" sz="11200" dirty="0"/>
          </a:p>
          <a:p>
            <a:pPr marL="109728" indent="0">
              <a:buNone/>
            </a:pPr>
            <a:endParaRPr lang="en-US" sz="5600" b="1" u="sng" dirty="0" smtClean="0"/>
          </a:p>
          <a:p>
            <a:pPr marL="109728" indent="0">
              <a:buNone/>
            </a:pPr>
            <a:endParaRPr lang="en-US" sz="5600" b="1" u="sng" dirty="0"/>
          </a:p>
          <a:p>
            <a:pPr marL="109728" indent="0">
              <a:buNone/>
            </a:pPr>
            <a:r>
              <a:rPr lang="en-US" sz="5600" b="1" u="sng" dirty="0" smtClean="0"/>
              <a:t>Source:</a:t>
            </a:r>
            <a:r>
              <a:rPr lang="en-US" sz="5600" dirty="0" smtClean="0"/>
              <a:t>  </a:t>
            </a:r>
            <a:r>
              <a:rPr lang="en-US" sz="5600" i="1" dirty="0" smtClean="0"/>
              <a:t>The State of Food Insecurity in the World 2013. The Multiple Dimensions of Food Security. </a:t>
            </a:r>
          </a:p>
          <a:p>
            <a:pPr marL="109728" indent="0">
              <a:buNone/>
            </a:pPr>
            <a:r>
              <a:rPr lang="en-US" sz="5600" dirty="0" smtClean="0"/>
              <a:t>Rome: FAO; 2013; pp. 16-17.</a:t>
            </a:r>
            <a:endParaRPr lang="en-US" sz="4500" dirty="0" smtClean="0"/>
          </a:p>
          <a:p>
            <a:pPr marL="109728" indent="0">
              <a:buNone/>
            </a:pPr>
            <a:endParaRPr lang="en-US" sz="4500" dirty="0"/>
          </a:p>
        </p:txBody>
      </p:sp>
      <p:sp>
        <p:nvSpPr>
          <p:cNvPr id="3" name="Title 2"/>
          <p:cNvSpPr>
            <a:spLocks noGrp="1"/>
          </p:cNvSpPr>
          <p:nvPr>
            <p:ph type="title"/>
          </p:nvPr>
        </p:nvSpPr>
        <p:spPr>
          <a:xfrm>
            <a:off x="457200" y="274638"/>
            <a:ext cx="8229600" cy="334962"/>
          </a:xfrm>
        </p:spPr>
        <p:txBody>
          <a:bodyPr>
            <a:noAutofit/>
          </a:bodyPr>
          <a:lstStyle/>
          <a:p>
            <a:pPr algn="ctr"/>
            <a:r>
              <a:rPr lang="en-US" sz="4400" dirty="0" smtClean="0"/>
              <a:t>Definitions </a:t>
            </a:r>
            <a:endParaRPr lang="en-US" sz="4400" dirty="0"/>
          </a:p>
        </p:txBody>
      </p:sp>
    </p:spTree>
    <p:extLst>
      <p:ext uri="{BB962C8B-B14F-4D97-AF65-F5344CB8AC3E}">
        <p14:creationId xmlns:p14="http://schemas.microsoft.com/office/powerpoint/2010/main" val="289060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 y="1432559"/>
            <a:ext cx="8732520" cy="3886201"/>
          </a:xfrm>
        </p:spPr>
        <p:txBody>
          <a:bodyPr>
            <a:normAutofit fontScale="25000" lnSpcReduction="20000"/>
          </a:bodyPr>
          <a:lstStyle/>
          <a:p>
            <a:r>
              <a:rPr lang="en-US" sz="11200" b="1" dirty="0" smtClean="0"/>
              <a:t>Climate Change</a:t>
            </a:r>
          </a:p>
          <a:p>
            <a:endParaRPr lang="en-US" sz="11200" b="1" dirty="0"/>
          </a:p>
          <a:p>
            <a:r>
              <a:rPr lang="en-US" sz="11200" b="1" dirty="0" smtClean="0"/>
              <a:t>Human Population Growth &amp; Consumption Patterns (Resource Consumption)</a:t>
            </a:r>
          </a:p>
          <a:p>
            <a:pPr marL="0" indent="0">
              <a:buNone/>
            </a:pPr>
            <a:endParaRPr lang="en-US" sz="11200" b="1" dirty="0"/>
          </a:p>
          <a:p>
            <a:r>
              <a:rPr lang="en-US" sz="11200" b="1" dirty="0" smtClean="0"/>
              <a:t>Pollution</a:t>
            </a:r>
          </a:p>
          <a:p>
            <a:pPr marL="0" indent="0">
              <a:buNone/>
            </a:pPr>
            <a:endParaRPr lang="en-US" sz="11200" b="1" dirty="0"/>
          </a:p>
          <a:p>
            <a:r>
              <a:rPr lang="en-US" sz="11200" b="1" dirty="0" smtClean="0"/>
              <a:t>Extinctions</a:t>
            </a:r>
          </a:p>
          <a:p>
            <a:endParaRPr lang="en-US" sz="11200" b="1" dirty="0"/>
          </a:p>
          <a:p>
            <a:r>
              <a:rPr lang="en-US" sz="11200" b="1" dirty="0" smtClean="0"/>
              <a:t>Loss of Diverse Ecosystems</a:t>
            </a:r>
          </a:p>
          <a:p>
            <a:pPr marL="109728" indent="0">
              <a:buNone/>
            </a:pPr>
            <a:endParaRPr lang="en-US" sz="4500" dirty="0" smtClean="0"/>
          </a:p>
          <a:p>
            <a:pPr marL="109728" indent="0">
              <a:buNone/>
            </a:pPr>
            <a:r>
              <a:rPr lang="en-US" sz="5600" u="sng" dirty="0" smtClean="0"/>
              <a:t>Source</a:t>
            </a:r>
            <a:r>
              <a:rPr lang="en-US" sz="5600" dirty="0" smtClean="0"/>
              <a:t>: </a:t>
            </a:r>
            <a:r>
              <a:rPr lang="en-US" sz="5600" i="1" dirty="0" smtClean="0"/>
              <a:t>Scientific Consensus on Maintaining Humanity’s Life Support Systems in the 21</a:t>
            </a:r>
            <a:r>
              <a:rPr lang="en-US" sz="5600" i="1" baseline="30000" dirty="0" smtClean="0"/>
              <a:t>st</a:t>
            </a:r>
            <a:r>
              <a:rPr lang="en-US" sz="5600" i="1" dirty="0" smtClean="0"/>
              <a:t> Century. Information for Policy Makers</a:t>
            </a:r>
            <a:r>
              <a:rPr lang="en-US" sz="5600" dirty="0" smtClean="0"/>
              <a:t>. Millennium Alliance for Humanity &amp; the Biosphere. May 2013. Available at: </a:t>
            </a:r>
          </a:p>
          <a:p>
            <a:pPr marL="109728" indent="0">
              <a:buNone/>
            </a:pPr>
            <a:r>
              <a:rPr lang="en-US" sz="6000" dirty="0">
                <a:solidFill>
                  <a:srgbClr val="0072C6"/>
                </a:solidFill>
                <a:latin typeface="Calibri"/>
                <a:hlinkClick r:id="rId3"/>
              </a:rPr>
              <a:t>http://mahb.stanford.edu/wp-content/uploads/2013/05/Consensus-Statement.pdf</a:t>
            </a:r>
            <a:r>
              <a:rPr lang="en-US" sz="6000" dirty="0">
                <a:latin typeface="Calibri"/>
              </a:rPr>
              <a:t> </a:t>
            </a:r>
            <a:endParaRPr lang="en-US" sz="5600" dirty="0"/>
          </a:p>
        </p:txBody>
      </p:sp>
      <p:sp>
        <p:nvSpPr>
          <p:cNvPr id="3" name="Title 2"/>
          <p:cNvSpPr>
            <a:spLocks noGrp="1"/>
          </p:cNvSpPr>
          <p:nvPr>
            <p:ph type="title"/>
          </p:nvPr>
        </p:nvSpPr>
        <p:spPr>
          <a:xfrm>
            <a:off x="457200" y="0"/>
            <a:ext cx="8229600" cy="1222859"/>
          </a:xfrm>
        </p:spPr>
        <p:txBody>
          <a:bodyPr>
            <a:noAutofit/>
          </a:bodyPr>
          <a:lstStyle/>
          <a:p>
            <a:r>
              <a:rPr lang="en-US" sz="4000" dirty="0" smtClean="0"/>
              <a:t>Global Trends Challenging Sustainability &amp; Food Security</a:t>
            </a:r>
            <a:endParaRPr lang="en-US" sz="4000" dirty="0"/>
          </a:p>
        </p:txBody>
      </p:sp>
    </p:spTree>
    <p:extLst>
      <p:ext uri="{BB962C8B-B14F-4D97-AF65-F5344CB8AC3E}">
        <p14:creationId xmlns:p14="http://schemas.microsoft.com/office/powerpoint/2010/main" val="39169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22960"/>
            <a:ext cx="8229600" cy="5593079"/>
          </a:xfrm>
        </p:spPr>
        <p:txBody>
          <a:bodyPr>
            <a:normAutofit fontScale="25000" lnSpcReduction="20000"/>
          </a:bodyPr>
          <a:lstStyle/>
          <a:p>
            <a:pPr marL="109728" indent="0">
              <a:buNone/>
            </a:pPr>
            <a:r>
              <a:rPr lang="en-US" sz="11200" dirty="0" smtClean="0"/>
              <a:t>“Over the last decade, world grain reserves have fallen by one third. World food prices have more than doubled, triggering a worldwide land rush [“land grabs” or “land acquisitions”] and ushering a new geopolitics of food. </a:t>
            </a:r>
            <a:r>
              <a:rPr lang="en-US" sz="11200" b="1" i="1" dirty="0" smtClean="0">
                <a:effectLst>
                  <a:outerShdw blurRad="38100" dist="38100" dir="2700000" algn="tl">
                    <a:srgbClr val="000000">
                      <a:alpha val="43137"/>
                    </a:srgbClr>
                  </a:outerShdw>
                </a:effectLst>
              </a:rPr>
              <a:t>Food is the new oil. </a:t>
            </a:r>
          </a:p>
          <a:p>
            <a:pPr marL="109728" indent="0">
              <a:buNone/>
            </a:pPr>
            <a:r>
              <a:rPr lang="en-US" sz="11200" b="1" i="1" dirty="0" smtClean="0">
                <a:effectLst>
                  <a:outerShdw blurRad="38100" dist="38100" dir="2700000" algn="tl">
                    <a:srgbClr val="000000">
                      <a:alpha val="43137"/>
                    </a:srgbClr>
                  </a:outerShdw>
                </a:effectLst>
              </a:rPr>
              <a:t>Land is the new gold</a:t>
            </a:r>
            <a:r>
              <a:rPr lang="en-US" sz="11200" b="1" dirty="0" smtClean="0">
                <a:effectLst>
                  <a:outerShdw blurRad="38100" dist="38100" dir="2700000" algn="tl">
                    <a:srgbClr val="000000">
                      <a:alpha val="43137"/>
                    </a:srgbClr>
                  </a:outerShdw>
                </a:effectLst>
              </a:rPr>
              <a:t> </a:t>
            </a:r>
            <a:r>
              <a:rPr lang="en-US" sz="11200" dirty="0" smtClean="0"/>
              <a:t>[emphasis added].”</a:t>
            </a:r>
          </a:p>
          <a:p>
            <a:pPr marL="109728" indent="0">
              <a:buNone/>
            </a:pPr>
            <a:endParaRPr lang="en-US" sz="11200" dirty="0"/>
          </a:p>
          <a:p>
            <a:pPr marL="109728" indent="0">
              <a:buNone/>
            </a:pPr>
            <a:r>
              <a:rPr lang="en-US" sz="11200" dirty="0" smtClean="0"/>
              <a:t>Fearing they might not be able to buy the needed grain from the market, some more affluent countries have taken the unusual step of buying or leasing land in other countries that grow food for themselves. These land acquisition deals have grown rapidly in number. Most of them are in Africa.  </a:t>
            </a:r>
          </a:p>
          <a:p>
            <a:pPr marL="109728" indent="0">
              <a:buNone/>
            </a:pPr>
            <a:endParaRPr lang="en-US" sz="3200" u="sng" dirty="0" smtClean="0"/>
          </a:p>
          <a:p>
            <a:pPr marL="109728" indent="0">
              <a:buNone/>
            </a:pPr>
            <a:endParaRPr lang="en-US" sz="3200" u="sng" dirty="0" smtClean="0"/>
          </a:p>
          <a:p>
            <a:pPr marL="109728" indent="0">
              <a:buNone/>
            </a:pPr>
            <a:endParaRPr lang="en-US" sz="5500" u="sng" dirty="0"/>
          </a:p>
          <a:p>
            <a:pPr marL="109728" indent="0">
              <a:buNone/>
            </a:pPr>
            <a:r>
              <a:rPr lang="en-US" sz="5500" u="sng" dirty="0" smtClean="0"/>
              <a:t>Source</a:t>
            </a:r>
            <a:r>
              <a:rPr lang="en-US" sz="5500" dirty="0" smtClean="0"/>
              <a:t>: Brown L. </a:t>
            </a:r>
            <a:r>
              <a:rPr lang="en-US" sz="5500" i="1" dirty="0" smtClean="0"/>
              <a:t>Full Planet, Empty Plates: The New Geopolitics of Food Scarcity</a:t>
            </a:r>
            <a:r>
              <a:rPr lang="en-US" sz="5500" dirty="0" smtClean="0"/>
              <a:t>. New York: W.W. Norton and Company. 2012. </a:t>
            </a:r>
            <a:endParaRPr lang="en-US" sz="5500" i="1" dirty="0" smtClean="0"/>
          </a:p>
        </p:txBody>
      </p:sp>
      <p:sp>
        <p:nvSpPr>
          <p:cNvPr id="3" name="Title 2"/>
          <p:cNvSpPr>
            <a:spLocks noGrp="1"/>
          </p:cNvSpPr>
          <p:nvPr>
            <p:ph type="title"/>
          </p:nvPr>
        </p:nvSpPr>
        <p:spPr>
          <a:xfrm>
            <a:off x="457200" y="1"/>
            <a:ext cx="8229600" cy="716279"/>
          </a:xfrm>
        </p:spPr>
        <p:txBody>
          <a:bodyPr>
            <a:noAutofit/>
          </a:bodyPr>
          <a:lstStyle/>
          <a:p>
            <a:pPr algn="ctr"/>
            <a:r>
              <a:rPr lang="en-US" sz="3600" dirty="0" smtClean="0"/>
              <a:t>More on Global Trends…</a:t>
            </a:r>
            <a:endParaRPr lang="en-US" sz="3600" dirty="0"/>
          </a:p>
        </p:txBody>
      </p:sp>
    </p:spTree>
    <p:extLst>
      <p:ext uri="{BB962C8B-B14F-4D97-AF65-F5344CB8AC3E}">
        <p14:creationId xmlns:p14="http://schemas.microsoft.com/office/powerpoint/2010/main" val="278404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2343095"/>
              </p:ext>
            </p:extLst>
          </p:nvPr>
        </p:nvGraphicFramePr>
        <p:xfrm>
          <a:off x="320040" y="1577522"/>
          <a:ext cx="8214360" cy="5135018"/>
        </p:xfrm>
        <a:graphic>
          <a:graphicData uri="http://schemas.openxmlformats.org/drawingml/2006/table">
            <a:tbl>
              <a:tblPr firstRow="1" bandRow="1">
                <a:tableStyleId>{5C22544A-7EE6-4342-B048-85BDC9FD1C3A}</a:tableStyleId>
              </a:tblPr>
              <a:tblGrid>
                <a:gridCol w="2209645">
                  <a:extLst>
                    <a:ext uri="{9D8B030D-6E8A-4147-A177-3AD203B41FA5}">
                      <a16:colId xmlns:a16="http://schemas.microsoft.com/office/drawing/2014/main" val="20000"/>
                    </a:ext>
                  </a:extLst>
                </a:gridCol>
                <a:gridCol w="1846631">
                  <a:extLst>
                    <a:ext uri="{9D8B030D-6E8A-4147-A177-3AD203B41FA5}">
                      <a16:colId xmlns:a16="http://schemas.microsoft.com/office/drawing/2014/main" val="20001"/>
                    </a:ext>
                  </a:extLst>
                </a:gridCol>
                <a:gridCol w="1878197">
                  <a:extLst>
                    <a:ext uri="{9D8B030D-6E8A-4147-A177-3AD203B41FA5}">
                      <a16:colId xmlns:a16="http://schemas.microsoft.com/office/drawing/2014/main" val="20002"/>
                    </a:ext>
                  </a:extLst>
                </a:gridCol>
                <a:gridCol w="2279887">
                  <a:extLst>
                    <a:ext uri="{9D8B030D-6E8A-4147-A177-3AD203B41FA5}">
                      <a16:colId xmlns:a16="http://schemas.microsoft.com/office/drawing/2014/main" val="20003"/>
                    </a:ext>
                  </a:extLst>
                </a:gridCol>
              </a:tblGrid>
              <a:tr h="1111658">
                <a:tc>
                  <a:txBody>
                    <a:bodyPr/>
                    <a:lstStyle/>
                    <a:p>
                      <a:r>
                        <a:rPr lang="en-US" sz="2000" dirty="0" smtClean="0"/>
                        <a:t>Selected Consumption</a:t>
                      </a:r>
                      <a:r>
                        <a:rPr lang="en-US" sz="2000" baseline="0" dirty="0" smtClean="0"/>
                        <a:t> Measures</a:t>
                      </a:r>
                      <a:endParaRPr lang="en-US" sz="2000" dirty="0"/>
                    </a:p>
                  </a:txBody>
                  <a:tcPr/>
                </a:tc>
                <a:tc>
                  <a:txBody>
                    <a:bodyPr/>
                    <a:lstStyle/>
                    <a:p>
                      <a:r>
                        <a:rPr lang="en-US" sz="2000" dirty="0" smtClean="0"/>
                        <a:t>Fair</a:t>
                      </a:r>
                      <a:r>
                        <a:rPr lang="en-US" sz="2000" baseline="0" dirty="0" smtClean="0"/>
                        <a:t> Earth-Share: </a:t>
                      </a:r>
                    </a:p>
                    <a:p>
                      <a:r>
                        <a:rPr lang="en-US" sz="2000" baseline="0" dirty="0" smtClean="0"/>
                        <a:t>1 Planet</a:t>
                      </a:r>
                    </a:p>
                  </a:txBody>
                  <a:tcPr/>
                </a:tc>
                <a:tc>
                  <a:txBody>
                    <a:bodyPr/>
                    <a:lstStyle/>
                    <a:p>
                      <a:r>
                        <a:rPr lang="en-US" sz="2000" dirty="0" smtClean="0"/>
                        <a:t>World Average:</a:t>
                      </a:r>
                    </a:p>
                    <a:p>
                      <a:r>
                        <a:rPr lang="en-US" sz="2000" dirty="0" smtClean="0"/>
                        <a:t>1.5 Planets</a:t>
                      </a:r>
                      <a:endParaRPr lang="en-US" sz="2000" dirty="0"/>
                    </a:p>
                  </a:txBody>
                  <a:tcPr/>
                </a:tc>
                <a:tc>
                  <a:txBody>
                    <a:bodyPr/>
                    <a:lstStyle/>
                    <a:p>
                      <a:r>
                        <a:rPr lang="en-US" sz="2000" dirty="0" smtClean="0"/>
                        <a:t>High-Consumption:</a:t>
                      </a:r>
                    </a:p>
                    <a:p>
                      <a:r>
                        <a:rPr lang="en-US" sz="2000" dirty="0" smtClean="0"/>
                        <a:t>3 Planets</a:t>
                      </a:r>
                      <a:endParaRPr lang="en-US" sz="2000" dirty="0"/>
                    </a:p>
                  </a:txBody>
                  <a:tcPr/>
                </a:tc>
                <a:extLst>
                  <a:ext uri="{0D108BD9-81ED-4DB2-BD59-A6C34878D82A}">
                    <a16:rowId xmlns:a16="http://schemas.microsoft.com/office/drawing/2014/main" val="10000"/>
                  </a:ext>
                </a:extLst>
              </a:tr>
              <a:tr h="887909">
                <a:tc>
                  <a:txBody>
                    <a:bodyPr/>
                    <a:lstStyle/>
                    <a:p>
                      <a:endParaRPr lang="en-US" sz="2000" dirty="0" smtClean="0"/>
                    </a:p>
                    <a:p>
                      <a:r>
                        <a:rPr lang="en-US" sz="2000" dirty="0" smtClean="0"/>
                        <a:t>Daily</a:t>
                      </a:r>
                      <a:r>
                        <a:rPr lang="en-US" sz="2000" baseline="0" dirty="0" smtClean="0"/>
                        <a:t> calorie supply</a:t>
                      </a:r>
                      <a:endParaRPr lang="en-US" sz="2000" dirty="0"/>
                    </a:p>
                  </a:txBody>
                  <a:tcPr/>
                </a:tc>
                <a:tc>
                  <a:txBody>
                    <a:bodyPr/>
                    <a:lstStyle/>
                    <a:p>
                      <a:endParaRPr lang="en-US" sz="2000" dirty="0" smtClean="0"/>
                    </a:p>
                    <a:p>
                      <a:endParaRPr lang="en-US" sz="2000" dirty="0" smtClean="0"/>
                    </a:p>
                    <a:p>
                      <a:r>
                        <a:rPr lang="en-US" sz="2000" dirty="0" smtClean="0"/>
                        <a:t>2,424</a:t>
                      </a:r>
                      <a:endParaRPr lang="en-US" sz="2000" dirty="0"/>
                    </a:p>
                  </a:txBody>
                  <a:tcPr/>
                </a:tc>
                <a:tc>
                  <a:txBody>
                    <a:bodyPr/>
                    <a:lstStyle/>
                    <a:p>
                      <a:r>
                        <a:rPr lang="en-US" sz="2000" dirty="0" smtClean="0"/>
                        <a:t>(per person)</a:t>
                      </a:r>
                    </a:p>
                    <a:p>
                      <a:endParaRPr lang="en-US" sz="2000" dirty="0" smtClean="0"/>
                    </a:p>
                    <a:p>
                      <a:r>
                        <a:rPr lang="en-US" sz="2000" dirty="0" smtClean="0"/>
                        <a:t>2,809</a:t>
                      </a:r>
                      <a:endParaRPr lang="en-US" sz="2000" dirty="0"/>
                    </a:p>
                  </a:txBody>
                  <a:tcPr/>
                </a:tc>
                <a:tc>
                  <a:txBody>
                    <a:bodyPr/>
                    <a:lstStyle/>
                    <a:p>
                      <a:endParaRPr lang="en-US" sz="2000" dirty="0" smtClean="0"/>
                    </a:p>
                    <a:p>
                      <a:endParaRPr lang="en-US" sz="2000" dirty="0" smtClean="0"/>
                    </a:p>
                    <a:p>
                      <a:r>
                        <a:rPr lang="en-US" sz="2000" dirty="0" smtClean="0"/>
                        <a:t>3,383</a:t>
                      </a:r>
                      <a:endParaRPr lang="en-US" sz="2000" dirty="0"/>
                    </a:p>
                  </a:txBody>
                  <a:tcPr/>
                </a:tc>
                <a:extLst>
                  <a:ext uri="{0D108BD9-81ED-4DB2-BD59-A6C34878D82A}">
                    <a16:rowId xmlns:a16="http://schemas.microsoft.com/office/drawing/2014/main" val="10001"/>
                  </a:ext>
                </a:extLst>
              </a:tr>
              <a:tr h="887909">
                <a:tc>
                  <a:txBody>
                    <a:bodyPr/>
                    <a:lstStyle/>
                    <a:p>
                      <a:endParaRPr lang="en-US" sz="2000" dirty="0" smtClean="0"/>
                    </a:p>
                    <a:p>
                      <a:r>
                        <a:rPr lang="en-US" sz="2000" dirty="0" smtClean="0"/>
                        <a:t>Meat consumption (kilograms</a:t>
                      </a:r>
                      <a:r>
                        <a:rPr lang="en-US" sz="2000" baseline="0" dirty="0" smtClean="0"/>
                        <a:t>/</a:t>
                      </a:r>
                      <a:r>
                        <a:rPr lang="en-US" sz="2000" dirty="0" smtClean="0"/>
                        <a:t>year)</a:t>
                      </a:r>
                      <a:endParaRPr lang="en-US" sz="2000" dirty="0"/>
                    </a:p>
                  </a:txBody>
                  <a:tcPr/>
                </a:tc>
                <a:tc>
                  <a:txBody>
                    <a:bodyPr/>
                    <a:lstStyle/>
                    <a:p>
                      <a:endParaRPr lang="en-US" sz="2000" dirty="0" smtClean="0"/>
                    </a:p>
                    <a:p>
                      <a:endParaRPr lang="en-US" sz="2000" dirty="0" smtClean="0"/>
                    </a:p>
                    <a:p>
                      <a:r>
                        <a:rPr lang="en-US" sz="2000" dirty="0" smtClean="0"/>
                        <a:t>20</a:t>
                      </a:r>
                      <a:endParaRPr lang="en-US" sz="2000" dirty="0"/>
                    </a:p>
                  </a:txBody>
                  <a:tcPr/>
                </a:tc>
                <a:tc>
                  <a:txBody>
                    <a:bodyPr/>
                    <a:lstStyle/>
                    <a:p>
                      <a:endParaRPr lang="en-US" sz="2000" dirty="0" smtClean="0"/>
                    </a:p>
                    <a:p>
                      <a:endParaRPr lang="en-US" sz="2000" dirty="0" smtClean="0"/>
                    </a:p>
                    <a:p>
                      <a:r>
                        <a:rPr lang="en-US" sz="2000" dirty="0" smtClean="0"/>
                        <a:t>40</a:t>
                      </a:r>
                      <a:endParaRPr lang="en-US" sz="2000" dirty="0"/>
                    </a:p>
                  </a:txBody>
                  <a:tcPr/>
                </a:tc>
                <a:tc>
                  <a:txBody>
                    <a:bodyPr/>
                    <a:lstStyle/>
                    <a:p>
                      <a:endParaRPr lang="en-US" sz="2000" dirty="0" smtClean="0"/>
                    </a:p>
                    <a:p>
                      <a:endParaRPr lang="en-US" sz="2000" dirty="0" smtClean="0"/>
                    </a:p>
                    <a:p>
                      <a:r>
                        <a:rPr lang="en-US" sz="2000" dirty="0" smtClean="0"/>
                        <a:t>100</a:t>
                      </a:r>
                      <a:endParaRPr lang="en-US" sz="2000" dirty="0"/>
                    </a:p>
                  </a:txBody>
                  <a:tcPr/>
                </a:tc>
                <a:extLst>
                  <a:ext uri="{0D108BD9-81ED-4DB2-BD59-A6C34878D82A}">
                    <a16:rowId xmlns:a16="http://schemas.microsoft.com/office/drawing/2014/main" val="10002"/>
                  </a:ext>
                </a:extLst>
              </a:tr>
              <a:tr h="621536">
                <a:tc>
                  <a:txBody>
                    <a:bodyPr/>
                    <a:lstStyle/>
                    <a:p>
                      <a:r>
                        <a:rPr lang="en-US" sz="2000" dirty="0" smtClean="0"/>
                        <a:t>Motor</a:t>
                      </a:r>
                      <a:r>
                        <a:rPr lang="en-US" sz="2000" baseline="0" dirty="0" smtClean="0"/>
                        <a:t> vehicle travel (kilometers per year)</a:t>
                      </a:r>
                      <a:endParaRPr lang="en-US" sz="2000" dirty="0"/>
                    </a:p>
                  </a:txBody>
                  <a:tcPr/>
                </a:tc>
                <a:tc>
                  <a:txBody>
                    <a:bodyPr/>
                    <a:lstStyle/>
                    <a:p>
                      <a:endParaRPr lang="en-US" sz="2000" dirty="0" smtClean="0"/>
                    </a:p>
                    <a:p>
                      <a:r>
                        <a:rPr lang="en-US" sz="2000" dirty="0" smtClean="0"/>
                        <a:t>582</a:t>
                      </a:r>
                      <a:endParaRPr lang="en-US" sz="2000" dirty="0"/>
                    </a:p>
                  </a:txBody>
                  <a:tcPr/>
                </a:tc>
                <a:tc>
                  <a:txBody>
                    <a:bodyPr/>
                    <a:lstStyle/>
                    <a:p>
                      <a:endParaRPr lang="en-US" sz="2000" dirty="0" smtClean="0"/>
                    </a:p>
                    <a:p>
                      <a:r>
                        <a:rPr lang="en-US" sz="2000" dirty="0" smtClean="0"/>
                        <a:t>2,600</a:t>
                      </a:r>
                      <a:endParaRPr lang="en-US" sz="2000" dirty="0"/>
                    </a:p>
                  </a:txBody>
                  <a:tcPr/>
                </a:tc>
                <a:tc>
                  <a:txBody>
                    <a:bodyPr/>
                    <a:lstStyle/>
                    <a:p>
                      <a:endParaRPr lang="en-US" sz="2000" dirty="0" smtClean="0"/>
                    </a:p>
                    <a:p>
                      <a:r>
                        <a:rPr lang="en-US" sz="2000" dirty="0" smtClean="0"/>
                        <a:t>6,600</a:t>
                      </a:r>
                      <a:endParaRPr lang="en-US" sz="2000" dirty="0"/>
                    </a:p>
                  </a:txBody>
                  <a:tcPr/>
                </a:tc>
                <a:extLst>
                  <a:ext uri="{0D108BD9-81ED-4DB2-BD59-A6C34878D82A}">
                    <a16:rowId xmlns:a16="http://schemas.microsoft.com/office/drawing/2014/main" val="10003"/>
                  </a:ext>
                </a:extLst>
              </a:tr>
              <a:tr h="887909">
                <a:tc>
                  <a:txBody>
                    <a:bodyPr/>
                    <a:lstStyle/>
                    <a:p>
                      <a:r>
                        <a:rPr lang="en-US" sz="2000" dirty="0" smtClean="0"/>
                        <a:t>Home</a:t>
                      </a:r>
                      <a:r>
                        <a:rPr lang="en-US" sz="2000" baseline="0" dirty="0" smtClean="0"/>
                        <a:t> energy use in kilowatt-hours (per year)</a:t>
                      </a:r>
                    </a:p>
                  </a:txBody>
                  <a:tcPr/>
                </a:tc>
                <a:tc>
                  <a:txBody>
                    <a:bodyPr/>
                    <a:lstStyle/>
                    <a:p>
                      <a:endParaRPr lang="en-US" sz="2000" dirty="0" smtClean="0"/>
                    </a:p>
                    <a:p>
                      <a:r>
                        <a:rPr lang="en-US" sz="2000" dirty="0" smtClean="0"/>
                        <a:t>2,300</a:t>
                      </a:r>
                      <a:endParaRPr lang="en-US" sz="2000" dirty="0"/>
                    </a:p>
                  </a:txBody>
                  <a:tcPr/>
                </a:tc>
                <a:tc>
                  <a:txBody>
                    <a:bodyPr/>
                    <a:lstStyle/>
                    <a:p>
                      <a:endParaRPr lang="en-US" sz="2000" dirty="0" smtClean="0"/>
                    </a:p>
                    <a:p>
                      <a:r>
                        <a:rPr lang="en-US" sz="2000" dirty="0" smtClean="0"/>
                        <a:t>3,500</a:t>
                      </a:r>
                      <a:endParaRPr lang="en-US" sz="2000" dirty="0"/>
                    </a:p>
                  </a:txBody>
                  <a:tcPr/>
                </a:tc>
                <a:tc>
                  <a:txBody>
                    <a:bodyPr/>
                    <a:lstStyle/>
                    <a:p>
                      <a:endParaRPr lang="en-US" sz="2000" dirty="0" smtClean="0"/>
                    </a:p>
                    <a:p>
                      <a:r>
                        <a:rPr lang="en-US" sz="2000" dirty="0" smtClean="0"/>
                        <a:t>9,300</a:t>
                      </a:r>
                      <a:endParaRPr lang="en-US" sz="2000" dirty="0"/>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06680" y="533400"/>
            <a:ext cx="8915400" cy="914400"/>
          </a:xfrm>
        </p:spPr>
        <p:txBody>
          <a:bodyPr>
            <a:noAutofit/>
          </a:bodyPr>
          <a:lstStyle/>
          <a:p>
            <a:pPr algn="ctr"/>
            <a:r>
              <a:rPr lang="en-US" dirty="0" smtClean="0"/>
              <a:t>Consumption Patterns in Fair Share,</a:t>
            </a:r>
            <a:r>
              <a:rPr lang="en-US" sz="3200" dirty="0" smtClean="0"/>
              <a:t> World Average, </a:t>
            </a:r>
            <a:r>
              <a:rPr lang="en-US" dirty="0" smtClean="0"/>
              <a:t>&amp; </a:t>
            </a:r>
            <a:r>
              <a:rPr lang="en-US" sz="3200" dirty="0" smtClean="0"/>
              <a:t>High Consumption Countries</a:t>
            </a:r>
            <a:br>
              <a:rPr lang="en-US" sz="3200" dirty="0" smtClean="0"/>
            </a:br>
            <a:r>
              <a:rPr lang="en-US" sz="2800" dirty="0" smtClean="0"/>
              <a:t>(Global Footprint Network &amp; Moore and Rees, 2013)</a:t>
            </a:r>
            <a:r>
              <a:rPr lang="en-US" sz="3200" dirty="0" smtClean="0"/>
              <a:t/>
            </a:r>
            <a:br>
              <a:rPr lang="en-US" sz="3200" dirty="0" smtClean="0"/>
            </a:br>
            <a:endParaRPr lang="en-US" sz="3200" dirty="0"/>
          </a:p>
        </p:txBody>
      </p:sp>
    </p:spTree>
    <p:extLst>
      <p:ext uri="{BB962C8B-B14F-4D97-AF65-F5344CB8AC3E}">
        <p14:creationId xmlns:p14="http://schemas.microsoft.com/office/powerpoint/2010/main" val="388870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458200" cy="5257800"/>
          </a:xfrm>
        </p:spPr>
        <p:txBody>
          <a:bodyPr>
            <a:normAutofit/>
          </a:bodyPr>
          <a:lstStyle/>
          <a:p>
            <a:pPr marL="109728" indent="0">
              <a:buNone/>
            </a:pPr>
            <a:endParaRPr lang="en-US" sz="4500" dirty="0" smtClean="0"/>
          </a:p>
          <a:p>
            <a:pPr marL="109728" indent="0">
              <a:buNone/>
            </a:pPr>
            <a:endParaRPr lang="en-US" sz="4500" u="sng" dirty="0" smtClean="0"/>
          </a:p>
          <a:p>
            <a:pPr marL="109728" indent="0">
              <a:buNone/>
            </a:pPr>
            <a:endParaRPr lang="en-US" sz="4500" u="sng" dirty="0" smtClean="0"/>
          </a:p>
          <a:p>
            <a:pPr marL="109728" indent="0">
              <a:buNone/>
            </a:pPr>
            <a:endParaRPr lang="en-US" sz="4500" u="sng" dirty="0"/>
          </a:p>
          <a:p>
            <a:pPr marL="109728" indent="0">
              <a:buNone/>
            </a:pPr>
            <a:endParaRPr lang="en-US" sz="1800" u="sng" dirty="0"/>
          </a:p>
          <a:p>
            <a:pPr marL="109728" indent="0">
              <a:buNone/>
            </a:pPr>
            <a:endParaRPr lang="en-US" sz="1600" u="sng" dirty="0"/>
          </a:p>
          <a:p>
            <a:pPr marL="109728" indent="0">
              <a:buNone/>
            </a:pPr>
            <a:endParaRPr lang="en-US" sz="1600" u="sng" dirty="0" smtClean="0"/>
          </a:p>
          <a:p>
            <a:pPr marL="109728" indent="0">
              <a:buNone/>
            </a:pPr>
            <a:r>
              <a:rPr lang="en-US" sz="1600" u="sng" dirty="0" smtClean="0"/>
              <a:t>Source</a:t>
            </a:r>
            <a:r>
              <a:rPr lang="en-US" sz="1600" dirty="0"/>
              <a:t>: </a:t>
            </a:r>
            <a:r>
              <a:rPr lang="en-US" sz="1600" i="1" dirty="0"/>
              <a:t>Scientific Consensus on Maintaining Humanity’s Life Support Systems in the 21</a:t>
            </a:r>
            <a:r>
              <a:rPr lang="en-US" sz="1600" i="1" baseline="30000" dirty="0"/>
              <a:t>st</a:t>
            </a:r>
            <a:r>
              <a:rPr lang="en-US" sz="1600" i="1" dirty="0"/>
              <a:t> Century. Information for Policy Makers</a:t>
            </a:r>
            <a:r>
              <a:rPr lang="en-US" sz="1600" dirty="0"/>
              <a:t>. Millennium Alliance for Humanity &amp; the Biosphere. </a:t>
            </a:r>
            <a:r>
              <a:rPr lang="en-US" sz="1600" dirty="0" smtClean="0"/>
              <a:t>May </a:t>
            </a:r>
            <a:r>
              <a:rPr lang="en-US" sz="1600" dirty="0"/>
              <a:t>2013. </a:t>
            </a:r>
            <a:r>
              <a:rPr lang="en-US" sz="1600" dirty="0" smtClean="0"/>
              <a:t>Available at:</a:t>
            </a:r>
          </a:p>
          <a:p>
            <a:pPr marL="109728" indent="0">
              <a:buNone/>
            </a:pPr>
            <a:r>
              <a:rPr lang="en-US" sz="1600" dirty="0" smtClean="0">
                <a:solidFill>
                  <a:srgbClr val="0072C6"/>
                </a:solidFill>
                <a:latin typeface="Calibri"/>
                <a:hlinkClick r:id="rId3"/>
              </a:rPr>
              <a:t>http</a:t>
            </a:r>
            <a:r>
              <a:rPr lang="en-US" sz="1600" dirty="0">
                <a:solidFill>
                  <a:srgbClr val="0072C6"/>
                </a:solidFill>
                <a:latin typeface="Calibri"/>
                <a:hlinkClick r:id="rId3"/>
              </a:rPr>
              <a:t>://mahb.stanford.edu/wp-content/uploads/2013/05/Consensus-Statement.pdf</a:t>
            </a:r>
            <a:r>
              <a:rPr lang="en-US" sz="1800" dirty="0">
                <a:latin typeface="Calibri"/>
              </a:rPr>
              <a:t> </a:t>
            </a:r>
            <a:r>
              <a:rPr lang="en-US" sz="1800" dirty="0" smtClean="0"/>
              <a:t> </a:t>
            </a:r>
            <a:endParaRPr lang="en-US" sz="1800" dirty="0"/>
          </a:p>
          <a:p>
            <a:pPr marL="109728" indent="0">
              <a:buNone/>
            </a:pPr>
            <a:endParaRPr lang="en-US" sz="1800" u="sng" dirty="0" smtClean="0"/>
          </a:p>
        </p:txBody>
      </p:sp>
      <p:sp>
        <p:nvSpPr>
          <p:cNvPr id="3" name="Title 2"/>
          <p:cNvSpPr>
            <a:spLocks noGrp="1"/>
          </p:cNvSpPr>
          <p:nvPr>
            <p:ph type="title"/>
          </p:nvPr>
        </p:nvSpPr>
        <p:spPr>
          <a:xfrm>
            <a:off x="457200" y="274639"/>
            <a:ext cx="8519160" cy="776921"/>
          </a:xfrm>
        </p:spPr>
        <p:txBody>
          <a:bodyPr>
            <a:noAutofit/>
          </a:bodyPr>
          <a:lstStyle/>
          <a:p>
            <a:pPr algn="ctr"/>
            <a:r>
              <a:rPr lang="en-US" sz="4000" dirty="0" smtClean="0"/>
              <a:t>Global Trends: Interactions</a:t>
            </a:r>
            <a:endParaRPr lang="en-US" sz="4000" dirty="0"/>
          </a:p>
        </p:txBody>
      </p:sp>
      <p:sp>
        <p:nvSpPr>
          <p:cNvPr id="4" name="Rectangle 3"/>
          <p:cNvSpPr/>
          <p:nvPr/>
        </p:nvSpPr>
        <p:spPr>
          <a:xfrm>
            <a:off x="2306472" y="2362200"/>
            <a:ext cx="4876800" cy="1754326"/>
          </a:xfrm>
          <a:prstGeom prst="rect">
            <a:avLst/>
          </a:prstGeom>
        </p:spPr>
        <p:txBody>
          <a:bodyPr wrap="square">
            <a:spAutoFit/>
          </a:bodyPr>
          <a:lstStyle/>
          <a:p>
            <a:pPr marL="109728" indent="0">
              <a:buNone/>
            </a:pPr>
            <a:endParaRPr lang="en-US" u="sng" dirty="0"/>
          </a:p>
          <a:p>
            <a:pPr marL="109728" indent="0">
              <a:buNone/>
            </a:pPr>
            <a:endParaRPr lang="en-US" u="sng" dirty="0" smtClean="0"/>
          </a:p>
          <a:p>
            <a:pPr marL="109728" indent="0">
              <a:buNone/>
            </a:pPr>
            <a:endParaRPr lang="en-US" u="sng" dirty="0"/>
          </a:p>
          <a:p>
            <a:pPr marL="109728" indent="0">
              <a:buNone/>
            </a:pPr>
            <a:endParaRPr lang="en-US" u="sng" dirty="0" smtClean="0"/>
          </a:p>
          <a:p>
            <a:pPr marL="109728" indent="0">
              <a:buNone/>
            </a:pPr>
            <a:endParaRPr lang="en-US" u="sng" dirty="0"/>
          </a:p>
          <a:p>
            <a:pPr marL="109728" indent="0">
              <a:buNone/>
            </a:pPr>
            <a:endParaRPr lang="en-US" u="sng" dirty="0"/>
          </a:p>
        </p:txBody>
      </p:sp>
      <p:sp>
        <p:nvSpPr>
          <p:cNvPr id="5" name="Rectangle 4"/>
          <p:cNvSpPr/>
          <p:nvPr/>
        </p:nvSpPr>
        <p:spPr>
          <a:xfrm>
            <a:off x="381000" y="1674673"/>
            <a:ext cx="8229600" cy="369332"/>
          </a:xfrm>
          <a:prstGeom prst="rect">
            <a:avLst/>
          </a:prstGeom>
        </p:spPr>
        <p:txBody>
          <a:bodyPr wrap="square">
            <a:spAutoFit/>
          </a:bodyPr>
          <a:lstStyle/>
          <a:p>
            <a:pPr marL="109728" indent="0" algn="ctr">
              <a:buNone/>
            </a:pPr>
            <a:r>
              <a:rPr lang="en-US" u="sng" dirty="0" smtClean="0"/>
              <a:t>ADD FIGURE HERE!</a:t>
            </a:r>
            <a:endParaRPr lang="en-US" u="sng"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20" y="1151483"/>
            <a:ext cx="6156960" cy="417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922520" y="3870960"/>
            <a:ext cx="2651760" cy="411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09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3756</TotalTime>
  <Words>5279</Words>
  <Application>Microsoft Office PowerPoint</Application>
  <PresentationFormat>On-screen Show (4:3)</PresentationFormat>
  <Paragraphs>414</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Helvetica</vt:lpstr>
      <vt:lpstr>Helvetica Light</vt:lpstr>
      <vt:lpstr>Times New Roman</vt:lpstr>
      <vt:lpstr>Wingdings</vt:lpstr>
      <vt:lpstr>ヒラギノ角ゴ ProN W3</vt:lpstr>
      <vt:lpstr>Black</vt:lpstr>
      <vt:lpstr>          Hot Topic:  Sustainable Food Supply   Achieving Sustainability &amp;  Food Security</vt:lpstr>
      <vt:lpstr>DISCLOSURE </vt:lpstr>
      <vt:lpstr>OBJECTIVES</vt:lpstr>
      <vt:lpstr>Definitions</vt:lpstr>
      <vt:lpstr>Definitions </vt:lpstr>
      <vt:lpstr>Global Trends Challenging Sustainability &amp; Food Security</vt:lpstr>
      <vt:lpstr>More on Global Trends…</vt:lpstr>
      <vt:lpstr>Consumption Patterns in Fair Share, World Average, &amp; High Consumption Countries (Global Footprint Network &amp; Moore and Rees, 2013) </vt:lpstr>
      <vt:lpstr>Global Trends: Interactions</vt:lpstr>
      <vt:lpstr>A Safe Operating Space for Interconnected Food &amp; Climate Systems</vt:lpstr>
      <vt:lpstr>Sustainable Intensification (SI)</vt:lpstr>
      <vt:lpstr>Sustainable Intensification (SI)</vt:lpstr>
      <vt:lpstr>Sustainable Diets</vt:lpstr>
      <vt:lpstr> The Double Pyramid   </vt:lpstr>
      <vt:lpstr>Sustainable Development  (Planetary and Social Boundaries – Raworth, 2013)</vt:lpstr>
      <vt:lpstr>Sustainable Development (cont’d) </vt:lpstr>
      <vt:lpstr> Hot Topic: Sustainable Food Supply </vt:lpstr>
      <vt:lpstr>  </vt:lpstr>
      <vt:lpstr>As the Oromo of Ethiopia say, “You can’t wake a person who’s pretending to sleep.” We need to wake up to the fact that we live on a finite planet.  - Jason Clay, World Wildlife Fund</vt:lpstr>
      <vt:lpstr>PRACTICE APPLICATIONS</vt:lpstr>
      <vt:lpstr>OTHER SELECTED RESOURCES</vt:lpstr>
      <vt:lpstr>OTHER SELECTED RESOURCES (cont’d)</vt:lpstr>
      <vt:lpstr>OTHER SELECTED RESOURCES (cont’d)</vt:lpstr>
    </vt:vector>
  </TitlesOfParts>
  <Company>Fusion Design 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 1: Speaker Intro slide (session title, speaker name, date, etc) Slide Template 2: Speaker disclosure slide Slide Template 3: Session/Speaker objectives – 3 bullet points Slide Template 4: blank so Speaker can add in all their content slides Slide Template 5: Speaker conclusion slide</dc:title>
  <dc:creator>Cynthia Shinnick</dc:creator>
  <cp:lastModifiedBy>Anthony Porco</cp:lastModifiedBy>
  <cp:revision>342</cp:revision>
  <cp:lastPrinted>2013-10-20T15:31:30Z</cp:lastPrinted>
  <dcterms:created xsi:type="dcterms:W3CDTF">2010-08-05T14:01:09Z</dcterms:created>
  <dcterms:modified xsi:type="dcterms:W3CDTF">2018-10-10T16:25:13Z</dcterms:modified>
</cp:coreProperties>
</file>