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0" r:id="rId1"/>
    <p:sldMasterId id="2147483664" r:id="rId2"/>
  </p:sldMasterIdLst>
  <p:notesMasterIdLst>
    <p:notesMasterId r:id="rId44"/>
  </p:notesMasterIdLst>
  <p:handoutMasterIdLst>
    <p:handoutMasterId r:id="rId45"/>
  </p:handoutMasterIdLst>
  <p:sldIdLst>
    <p:sldId id="256" r:id="rId3"/>
    <p:sldId id="489" r:id="rId4"/>
    <p:sldId id="257" r:id="rId5"/>
    <p:sldId id="270" r:id="rId6"/>
    <p:sldId id="513" r:id="rId7"/>
    <p:sldId id="514" r:id="rId8"/>
    <p:sldId id="515" r:id="rId9"/>
    <p:sldId id="516" r:id="rId10"/>
    <p:sldId id="517" r:id="rId11"/>
    <p:sldId id="258" r:id="rId12"/>
    <p:sldId id="276" r:id="rId13"/>
    <p:sldId id="274" r:id="rId14"/>
    <p:sldId id="294" r:id="rId15"/>
    <p:sldId id="295" r:id="rId16"/>
    <p:sldId id="264" r:id="rId17"/>
    <p:sldId id="267" r:id="rId18"/>
    <p:sldId id="269" r:id="rId19"/>
    <p:sldId id="296" r:id="rId20"/>
    <p:sldId id="299" r:id="rId21"/>
    <p:sldId id="300" r:id="rId22"/>
    <p:sldId id="268" r:id="rId23"/>
    <p:sldId id="277" r:id="rId24"/>
    <p:sldId id="278" r:id="rId25"/>
    <p:sldId id="298" r:id="rId26"/>
    <p:sldId id="280" r:id="rId27"/>
    <p:sldId id="279" r:id="rId28"/>
    <p:sldId id="285" r:id="rId29"/>
    <p:sldId id="286" r:id="rId30"/>
    <p:sldId id="288" r:id="rId31"/>
    <p:sldId id="281" r:id="rId32"/>
    <p:sldId id="289" r:id="rId33"/>
    <p:sldId id="282" r:id="rId34"/>
    <p:sldId id="284" r:id="rId35"/>
    <p:sldId id="283" r:id="rId36"/>
    <p:sldId id="291" r:id="rId37"/>
    <p:sldId id="297" r:id="rId38"/>
    <p:sldId id="293" r:id="rId39"/>
    <p:sldId id="263" r:id="rId40"/>
    <p:sldId id="512" r:id="rId41"/>
    <p:sldId id="271" r:id="rId42"/>
    <p:sldId id="301" r:id="rId43"/>
  </p:sldIdLst>
  <p:sldSz cx="12192000" cy="6858000"/>
  <p:notesSz cx="6935788" cy="9220200"/>
  <p:defaultTex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Arial" charset="0"/>
        <a:ea typeface="ＭＳ Ｐゴシック" charset="0"/>
        <a:cs typeface="+mn-cs"/>
      </a:defRPr>
    </a:lvl5pPr>
    <a:lvl6pPr marL="2286000" algn="l" defTabSz="457200" rtl="0" eaLnBrk="1" latinLnBrk="0" hangingPunct="1">
      <a:defRPr sz="1400" kern="1200">
        <a:solidFill>
          <a:schemeClr val="tx1"/>
        </a:solidFill>
        <a:latin typeface="Arial" charset="0"/>
        <a:ea typeface="ＭＳ Ｐゴシック" charset="0"/>
        <a:cs typeface="+mn-cs"/>
      </a:defRPr>
    </a:lvl6pPr>
    <a:lvl7pPr marL="2743200" algn="l" defTabSz="457200" rtl="0" eaLnBrk="1" latinLnBrk="0" hangingPunct="1">
      <a:defRPr sz="1400" kern="1200">
        <a:solidFill>
          <a:schemeClr val="tx1"/>
        </a:solidFill>
        <a:latin typeface="Arial" charset="0"/>
        <a:ea typeface="ＭＳ Ｐゴシック" charset="0"/>
        <a:cs typeface="+mn-cs"/>
      </a:defRPr>
    </a:lvl7pPr>
    <a:lvl8pPr marL="3200400" algn="l" defTabSz="457200" rtl="0" eaLnBrk="1" latinLnBrk="0" hangingPunct="1">
      <a:defRPr sz="1400" kern="1200">
        <a:solidFill>
          <a:schemeClr val="tx1"/>
        </a:solidFill>
        <a:latin typeface="Arial" charset="0"/>
        <a:ea typeface="ＭＳ Ｐゴシック" charset="0"/>
        <a:cs typeface="+mn-cs"/>
      </a:defRPr>
    </a:lvl8pPr>
    <a:lvl9pPr marL="3657600" algn="l" defTabSz="457200" rtl="0" eaLnBrk="1" latinLnBrk="0" hangingPunct="1">
      <a:defRPr sz="1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4319"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8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ra Smith" initials="KS" lastIdx="12" clrIdx="0">
    <p:extLst>
      <p:ext uri="{19B8F6BF-5375-455C-9EA6-DF929625EA0E}">
        <p15:presenceInfo xmlns:p15="http://schemas.microsoft.com/office/powerpoint/2012/main" userId="S::ksmith@i3health.onmicrosoft.com::48cb1c97-c5ae-48e2-b4c1-b634a8821b82" providerId="AD"/>
      </p:ext>
    </p:extLst>
  </p:cmAuthor>
  <p:cmAuthor id="2" name="Sarah Williams" initials="SW" lastIdx="55" clrIdx="1">
    <p:extLst>
      <p:ext uri="{19B8F6BF-5375-455C-9EA6-DF929625EA0E}">
        <p15:presenceInfo xmlns:p15="http://schemas.microsoft.com/office/powerpoint/2012/main" userId="S::swilliams@i3health.onmicrosoft.com::491a3667-56c9-49e3-80e0-e7259a625f28" providerId="AD"/>
      </p:ext>
    </p:extLst>
  </p:cmAuthor>
  <p:cmAuthor id="3" name="Amanda Thompson" initials="AT" lastIdx="8" clrIdx="2">
    <p:extLst>
      <p:ext uri="{19B8F6BF-5375-455C-9EA6-DF929625EA0E}">
        <p15:presenceInfo xmlns:p15="http://schemas.microsoft.com/office/powerpoint/2012/main" userId="Amanda Thompson" providerId="None"/>
      </p:ext>
    </p:extLst>
  </p:cmAuthor>
  <p:cmAuthor id="4" name="Imahiyerobo, Allison" initials="IA" lastIdx="7" clrIdx="3">
    <p:extLst>
      <p:ext uri="{19B8F6BF-5375-455C-9EA6-DF929625EA0E}">
        <p15:presenceInfo xmlns:p15="http://schemas.microsoft.com/office/powerpoint/2012/main" userId="S-1-5-21-1502107003-150543625-1237804090-775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C9F4D"/>
    <a:srgbClr val="3A74AE"/>
    <a:srgbClr val="C1D830"/>
    <a:srgbClr val="F4FBEE"/>
    <a:srgbClr val="F1FAF0"/>
    <a:srgbClr val="F9FDF6"/>
    <a:srgbClr val="F0FAF2"/>
    <a:srgbClr val="E9F1FB"/>
    <a:srgbClr val="E3F4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58" autoAdjust="0"/>
    <p:restoredTop sz="93399" autoAdjust="0"/>
  </p:normalViewPr>
  <p:slideViewPr>
    <p:cSldViewPr snapToGrid="0" showGuides="1">
      <p:cViewPr varScale="1">
        <p:scale>
          <a:sx n="111" d="100"/>
          <a:sy n="111" d="100"/>
        </p:scale>
        <p:origin x="1024" y="192"/>
      </p:cViewPr>
      <p:guideLst>
        <p:guide orient="horz" pos="4319"/>
        <p:guide pos="7679"/>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4158"/>
    </p:cViewPr>
  </p:sorterViewPr>
  <p:notesViewPr>
    <p:cSldViewPr snapToObjects="1" showGuides="1">
      <p:cViewPr varScale="1">
        <p:scale>
          <a:sx n="94" d="100"/>
          <a:sy n="94" d="100"/>
        </p:scale>
        <p:origin x="1960" y="192"/>
      </p:cViewPr>
      <p:guideLst>
        <p:guide orient="horz" pos="2904"/>
        <p:guide pos="21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41" name="Rectangle 5"/>
          <p:cNvSpPr>
            <a:spLocks noGrp="1" noChangeArrowheads="1"/>
          </p:cNvSpPr>
          <p:nvPr>
            <p:ph type="sldNum" sz="quarter" idx="3"/>
          </p:nvPr>
        </p:nvSpPr>
        <p:spPr bwMode="auto">
          <a:xfrm>
            <a:off x="3929063" y="8758238"/>
            <a:ext cx="3006725" cy="4619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90" tIns="46044" rIns="92090" bIns="46044" numCol="1" anchor="b" anchorCtr="0" compatLnSpc="1">
            <a:prstTxWarp prst="textNoShape">
              <a:avLst/>
            </a:prstTxWarp>
          </a:bodyPr>
          <a:lstStyle>
            <a:lvl1pPr algn="r" defTabSz="922338">
              <a:defRPr sz="1200">
                <a:latin typeface="Times New Roman" charset="0"/>
              </a:defRPr>
            </a:lvl1pPr>
          </a:lstStyle>
          <a:p>
            <a:fld id="{2DEC5AC2-D796-6645-9FB8-C5E86EF024C8}" type="slidenum">
              <a:rPr lang="en-US">
                <a:latin typeface="News Gothic MT" charset="0"/>
                <a:ea typeface="News Gothic MT" charset="0"/>
                <a:cs typeface="News Gothic MT" charset="0"/>
              </a:rPr>
              <a:pPr/>
              <a:t>‹#›</a:t>
            </a:fld>
            <a:endParaRPr lang="en-US" dirty="0">
              <a:latin typeface="News Gothic MT" charset="0"/>
              <a:ea typeface="News Gothic MT" charset="0"/>
              <a:cs typeface="News Gothic MT" charset="0"/>
            </a:endParaRPr>
          </a:p>
        </p:txBody>
      </p:sp>
    </p:spTree>
    <p:extLst>
      <p:ext uri="{BB962C8B-B14F-4D97-AF65-F5344CB8AC3E}">
        <p14:creationId xmlns:p14="http://schemas.microsoft.com/office/powerpoint/2010/main" val="53204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6" name="Rectangle 4"/>
          <p:cNvSpPr>
            <a:spLocks noGrp="1" noRot="1" noChangeAspect="1" noChangeArrowheads="1" noTextEdit="1"/>
          </p:cNvSpPr>
          <p:nvPr>
            <p:ph type="sldImg" idx="2"/>
          </p:nvPr>
        </p:nvSpPr>
        <p:spPr bwMode="auto">
          <a:xfrm>
            <a:off x="395288" y="690563"/>
            <a:ext cx="6146800" cy="34575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00357" name="Rectangle 5"/>
          <p:cNvSpPr>
            <a:spLocks noGrp="1" noChangeArrowheads="1"/>
          </p:cNvSpPr>
          <p:nvPr>
            <p:ph type="body" sz="quarter" idx="3"/>
          </p:nvPr>
        </p:nvSpPr>
        <p:spPr bwMode="auto">
          <a:xfrm>
            <a:off x="925513" y="4379913"/>
            <a:ext cx="5084762" cy="41497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90" tIns="46044" rIns="92090" bIns="460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0359" name="Rectangle 7"/>
          <p:cNvSpPr>
            <a:spLocks noGrp="1" noChangeArrowheads="1"/>
          </p:cNvSpPr>
          <p:nvPr>
            <p:ph type="sldNum" sz="quarter" idx="5"/>
          </p:nvPr>
        </p:nvSpPr>
        <p:spPr bwMode="auto">
          <a:xfrm>
            <a:off x="3929063" y="8758238"/>
            <a:ext cx="3006725" cy="4619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90" tIns="46044" rIns="92090" bIns="46044" numCol="1" anchor="b" anchorCtr="0" compatLnSpc="1">
            <a:prstTxWarp prst="textNoShape">
              <a:avLst/>
            </a:prstTxWarp>
          </a:bodyPr>
          <a:lstStyle>
            <a:lvl1pPr algn="r" defTabSz="922338">
              <a:defRPr sz="1200">
                <a:latin typeface="News Gothic MT" charset="0"/>
                <a:ea typeface="News Gothic MT" charset="0"/>
                <a:cs typeface="News Gothic MT" charset="0"/>
              </a:defRPr>
            </a:lvl1pPr>
          </a:lstStyle>
          <a:p>
            <a:fld id="{B4376907-3CCC-7340-B687-6F094BC92014}" type="slidenum">
              <a:rPr lang="en-US" smtClean="0"/>
              <a:pPr/>
              <a:t>‹#›</a:t>
            </a:fld>
            <a:endParaRPr lang="en-US" dirty="0"/>
          </a:p>
        </p:txBody>
      </p:sp>
    </p:spTree>
    <p:extLst>
      <p:ext uri="{BB962C8B-B14F-4D97-AF65-F5344CB8AC3E}">
        <p14:creationId xmlns:p14="http://schemas.microsoft.com/office/powerpoint/2010/main" val="19012343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News Gothic MT" charset="0"/>
        <a:ea typeface="News Gothic MT" charset="0"/>
        <a:cs typeface="News Gothic MT" charset="0"/>
      </a:defRPr>
    </a:lvl1pPr>
    <a:lvl2pPr marL="457200" algn="l" rtl="0" fontAlgn="base">
      <a:spcBef>
        <a:spcPct val="30000"/>
      </a:spcBef>
      <a:spcAft>
        <a:spcPct val="0"/>
      </a:spcAft>
      <a:defRPr sz="1200" kern="1200">
        <a:solidFill>
          <a:schemeClr val="tx1"/>
        </a:solidFill>
        <a:latin typeface="News Gothic MT" charset="0"/>
        <a:ea typeface="News Gothic MT" charset="0"/>
        <a:cs typeface="News Gothic MT" charset="0"/>
      </a:defRPr>
    </a:lvl2pPr>
    <a:lvl3pPr marL="914400" algn="l" rtl="0" fontAlgn="base">
      <a:spcBef>
        <a:spcPct val="30000"/>
      </a:spcBef>
      <a:spcAft>
        <a:spcPct val="0"/>
      </a:spcAft>
      <a:defRPr sz="1200" kern="1200">
        <a:solidFill>
          <a:schemeClr val="tx1"/>
        </a:solidFill>
        <a:latin typeface="News Gothic MT" charset="0"/>
        <a:ea typeface="News Gothic MT" charset="0"/>
        <a:cs typeface="News Gothic MT" charset="0"/>
      </a:defRPr>
    </a:lvl3pPr>
    <a:lvl4pPr marL="1371600" algn="l" rtl="0" fontAlgn="base">
      <a:spcBef>
        <a:spcPct val="30000"/>
      </a:spcBef>
      <a:spcAft>
        <a:spcPct val="0"/>
      </a:spcAft>
      <a:defRPr sz="1200" kern="1200">
        <a:solidFill>
          <a:schemeClr val="tx1"/>
        </a:solidFill>
        <a:latin typeface="News Gothic MT" charset="0"/>
        <a:ea typeface="News Gothic MT" charset="0"/>
        <a:cs typeface="News Gothic MT" charset="0"/>
      </a:defRPr>
    </a:lvl4pPr>
    <a:lvl5pPr marL="1828800" algn="l" rtl="0" fontAlgn="base">
      <a:spcBef>
        <a:spcPct val="30000"/>
      </a:spcBef>
      <a:spcAft>
        <a:spcPct val="0"/>
      </a:spcAft>
      <a:defRPr sz="1200" kern="1200">
        <a:solidFill>
          <a:schemeClr val="tx1"/>
        </a:solidFill>
        <a:latin typeface="News Gothic MT" charset="0"/>
        <a:ea typeface="News Gothic MT" charset="0"/>
        <a:cs typeface="News Gothic MT"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0</a:t>
            </a:fld>
            <a:endParaRPr lang="en-US" dirty="0"/>
          </a:p>
        </p:txBody>
      </p:sp>
    </p:spTree>
    <p:extLst>
      <p:ext uri="{BB962C8B-B14F-4D97-AF65-F5344CB8AC3E}">
        <p14:creationId xmlns:p14="http://schemas.microsoft.com/office/powerpoint/2010/main" val="199903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14</a:t>
            </a:fld>
            <a:endParaRPr lang="en-US" dirty="0"/>
          </a:p>
        </p:txBody>
      </p:sp>
    </p:spTree>
    <p:extLst>
      <p:ext uri="{BB962C8B-B14F-4D97-AF65-F5344CB8AC3E}">
        <p14:creationId xmlns:p14="http://schemas.microsoft.com/office/powerpoint/2010/main" val="129542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I do think</a:t>
            </a:r>
            <a:r>
              <a:rPr lang="en-US" baseline="0" dirty="0"/>
              <a:t> there is a wrong answer here. While Corticosteroids would work in the short term we already know that this patient is refractory to this treatment and is having a high side effect burden. Data supports shorter courses of steroids than longer. Rituximab is approved in the second line setting, and romiplostim is approved for patient in the 2</a:t>
            </a:r>
            <a:r>
              <a:rPr lang="en-US" baseline="30000" dirty="0"/>
              <a:t>nd</a:t>
            </a:r>
            <a:r>
              <a:rPr lang="en-US" baseline="0" dirty="0"/>
              <a:t> line setting that are refractory to steroids. IVIG is another first line therapy so that is a reasonable option as well. </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15</a:t>
            </a:fld>
            <a:endParaRPr lang="en-US" dirty="0"/>
          </a:p>
        </p:txBody>
      </p:sp>
    </p:spTree>
    <p:extLst>
      <p:ext uri="{BB962C8B-B14F-4D97-AF65-F5344CB8AC3E}">
        <p14:creationId xmlns:p14="http://schemas.microsoft.com/office/powerpoint/2010/main" val="95420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ASH has produced guidelines recommending against use of rituximab during COVID</a:t>
            </a:r>
          </a:p>
          <a:p>
            <a:pPr marL="628650" lvl="1" indent="-171450">
              <a:buFont typeface="Arial" panose="020B0604020202020204" pitchFamily="34" charset="0"/>
              <a:buChar char="•"/>
            </a:pPr>
            <a:r>
              <a:rPr lang="en-US" baseline="0" dirty="0"/>
              <a:t>The main reason for this is rituximab can cause hypogammaglobulinemia, though rarely increase in infections, which could make an ITP patient more at risk for infections</a:t>
            </a:r>
          </a:p>
          <a:p>
            <a:pPr marL="628650" lvl="1" indent="-171450">
              <a:buFont typeface="Arial" panose="020B0604020202020204" pitchFamily="34" charset="0"/>
              <a:buChar char="•"/>
            </a:pPr>
            <a:r>
              <a:rPr lang="en-US" baseline="0" dirty="0"/>
              <a:t>Another consideration is that post-rituximab, it’s difficult to respond to vaccinations without B cells, so this may be more applicable in the future (ASH, 2020)</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Corticosteroids have long-term risks, including diabetes, cataracts, and pneumocystis pneumonia (PCP) with prolonged use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Keep in mind that having a platelet count &lt;20,000/µL is used by experts to determine when treatment is needed. Observation is often OK if the platelet count is &gt;20,000/µL</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16</a:t>
            </a:fld>
            <a:endParaRPr lang="en-US" dirty="0"/>
          </a:p>
        </p:txBody>
      </p:sp>
    </p:spTree>
    <p:extLst>
      <p:ext uri="{BB962C8B-B14F-4D97-AF65-F5344CB8AC3E}">
        <p14:creationId xmlns:p14="http://schemas.microsoft.com/office/powerpoint/2010/main" val="208030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18</a:t>
            </a:fld>
            <a:endParaRPr lang="en-US" dirty="0"/>
          </a:p>
        </p:txBody>
      </p:sp>
    </p:spTree>
    <p:extLst>
      <p:ext uri="{BB962C8B-B14F-4D97-AF65-F5344CB8AC3E}">
        <p14:creationId xmlns:p14="http://schemas.microsoft.com/office/powerpoint/2010/main" val="668275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19</a:t>
            </a:fld>
            <a:endParaRPr lang="en-US" dirty="0"/>
          </a:p>
        </p:txBody>
      </p:sp>
    </p:spTree>
    <p:extLst>
      <p:ext uri="{BB962C8B-B14F-4D97-AF65-F5344CB8AC3E}">
        <p14:creationId xmlns:p14="http://schemas.microsoft.com/office/powerpoint/2010/main" val="341199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A or C is correct.</a:t>
            </a:r>
            <a:r>
              <a:rPr lang="en-US" baseline="0" dirty="0"/>
              <a:t> B is not correct as starting dose in Asian </a:t>
            </a:r>
            <a:r>
              <a:rPr lang="en-US" baseline="0" dirty="0" err="1"/>
              <a:t>pt</a:t>
            </a:r>
            <a:r>
              <a:rPr lang="en-US" baseline="0" dirty="0"/>
              <a:t> is 25 mg. </a:t>
            </a:r>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20</a:t>
            </a:fld>
            <a:endParaRPr lang="en-US" dirty="0"/>
          </a:p>
        </p:txBody>
      </p:sp>
    </p:spTree>
    <p:extLst>
      <p:ext uri="{BB962C8B-B14F-4D97-AF65-F5344CB8AC3E}">
        <p14:creationId xmlns:p14="http://schemas.microsoft.com/office/powerpoint/2010/main" val="372714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lvl="0"/>
            <a:r>
              <a:rPr lang="en-US" dirty="0"/>
              <a:t>Treatment or disease?</a:t>
            </a:r>
            <a:r>
              <a:rPr lang="en-US" baseline="0" dirty="0"/>
              <a:t> We know that even with treatment, ITP patients still have fatigue. </a:t>
            </a:r>
            <a:endParaRPr lang="en-US" dirty="0"/>
          </a:p>
          <a:p>
            <a:pPr lvl="0"/>
            <a:endParaRPr lang="en-US" dirty="0"/>
          </a:p>
          <a:p>
            <a:pPr lvl="0"/>
            <a:r>
              <a:rPr lang="en-US" dirty="0"/>
              <a:t>Steroid side effects contribute to: </a:t>
            </a:r>
          </a:p>
          <a:p>
            <a:pPr marL="171450" lvl="0" indent="-171450">
              <a:buFont typeface="Arial" panose="020B0604020202020204" pitchFamily="34" charset="0"/>
              <a:buChar char="•"/>
            </a:pPr>
            <a:r>
              <a:rPr lang="en-US" dirty="0"/>
              <a:t>Missing work/school due to treatment</a:t>
            </a:r>
          </a:p>
          <a:p>
            <a:pPr marL="171450" lvl="0" indent="-171450">
              <a:buFont typeface="Arial" panose="020B0604020202020204" pitchFamily="34" charset="0"/>
              <a:buChar char="•"/>
            </a:pPr>
            <a:r>
              <a:rPr lang="en-US" dirty="0"/>
              <a:t>Fear of bleeding in public</a:t>
            </a:r>
          </a:p>
          <a:p>
            <a:pPr marL="171450" lvl="0" indent="-171450">
              <a:buFont typeface="Arial" panose="020B0604020202020204" pitchFamily="34" charset="0"/>
              <a:buChar char="•"/>
            </a:pPr>
            <a:r>
              <a:rPr lang="en-US" dirty="0"/>
              <a:t>Side effects</a:t>
            </a:r>
            <a:r>
              <a:rPr lang="en-US" baseline="0" dirty="0"/>
              <a:t> of treatment (Trotter &amp; Hill, 2018)</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dirty="0"/>
              <a:t>Younger patients are more likely to have spontaneous remission.</a:t>
            </a:r>
          </a:p>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21</a:t>
            </a:fld>
            <a:endParaRPr lang="en-US" dirty="0"/>
          </a:p>
        </p:txBody>
      </p:sp>
    </p:spTree>
    <p:extLst>
      <p:ext uri="{BB962C8B-B14F-4D97-AF65-F5344CB8AC3E}">
        <p14:creationId xmlns:p14="http://schemas.microsoft.com/office/powerpoint/2010/main" val="104755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ASH guidelines</a:t>
            </a:r>
            <a:r>
              <a:rPr lang="en-US" baseline="0" dirty="0"/>
              <a:t> recommend limiting steroid use to 6 weeks. Trend toward using less corticosteroids</a:t>
            </a:r>
          </a:p>
          <a:p>
            <a:pPr marL="171450" indent="-171450">
              <a:buFont typeface="Arial" panose="020B0604020202020204" pitchFamily="34" charset="0"/>
              <a:buChar char="•"/>
            </a:pPr>
            <a:r>
              <a:rPr lang="en-US" baseline="0" dirty="0"/>
              <a:t>Both help boost production and reduce destruction</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22</a:t>
            </a:fld>
            <a:endParaRPr lang="en-US" dirty="0"/>
          </a:p>
        </p:txBody>
      </p:sp>
    </p:spTree>
    <p:extLst>
      <p:ext uri="{BB962C8B-B14F-4D97-AF65-F5344CB8AC3E}">
        <p14:creationId xmlns:p14="http://schemas.microsoft.com/office/powerpoint/2010/main" val="1074910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23</a:t>
            </a:fld>
            <a:endParaRPr lang="en-US" dirty="0"/>
          </a:p>
        </p:txBody>
      </p:sp>
    </p:spTree>
    <p:extLst>
      <p:ext uri="{BB962C8B-B14F-4D97-AF65-F5344CB8AC3E}">
        <p14:creationId xmlns:p14="http://schemas.microsoft.com/office/powerpoint/2010/main" val="2751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a:t>
            </a:r>
            <a:r>
              <a:rPr lang="en-US" baseline="0" dirty="0"/>
              <a:t> are dosing alternatives: 1,000 mg on Days 1 and 15 or 100 mg weekly x 4 weeks</a:t>
            </a:r>
          </a:p>
          <a:p>
            <a:pPr marL="171450" indent="-171450">
              <a:buFont typeface="Arial" panose="020B0604020202020204" pitchFamily="34" charset="0"/>
              <a:buChar char="•"/>
            </a:pPr>
            <a:r>
              <a:rPr lang="en-US" baseline="0" dirty="0"/>
              <a:t>Vaccination response impaired due to B cell clearance</a:t>
            </a:r>
          </a:p>
        </p:txBody>
      </p:sp>
      <p:sp>
        <p:nvSpPr>
          <p:cNvPr id="4" name="Slide Number Placeholder 3"/>
          <p:cNvSpPr>
            <a:spLocks noGrp="1"/>
          </p:cNvSpPr>
          <p:nvPr>
            <p:ph type="sldNum" sz="quarter" idx="10"/>
          </p:nvPr>
        </p:nvSpPr>
        <p:spPr/>
        <p:txBody>
          <a:bodyPr/>
          <a:lstStyle/>
          <a:p>
            <a:fld id="{B4376907-3CCC-7340-B687-6F094BC92014}" type="slidenum">
              <a:rPr lang="en-US" smtClean="0"/>
              <a:pPr/>
              <a:t>24</a:t>
            </a:fld>
            <a:endParaRPr lang="en-US" dirty="0"/>
          </a:p>
        </p:txBody>
      </p:sp>
    </p:spTree>
    <p:extLst>
      <p:ext uri="{BB962C8B-B14F-4D97-AF65-F5344CB8AC3E}">
        <p14:creationId xmlns:p14="http://schemas.microsoft.com/office/powerpoint/2010/main" val="166345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2ED77-FC35-F541-AB1B-2869081B225F}" type="slidenum">
              <a:rPr lang="en-US" smtClean="0"/>
              <a:t>1</a:t>
            </a:fld>
            <a:endParaRPr lang="en-US" dirty="0"/>
          </a:p>
        </p:txBody>
      </p:sp>
    </p:spTree>
    <p:extLst>
      <p:ext uri="{BB962C8B-B14F-4D97-AF65-F5344CB8AC3E}">
        <p14:creationId xmlns:p14="http://schemas.microsoft.com/office/powerpoint/2010/main" val="3174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sz="1200" i="1" dirty="0"/>
          </a:p>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25</a:t>
            </a:fld>
            <a:endParaRPr lang="en-US" dirty="0"/>
          </a:p>
        </p:txBody>
      </p:sp>
    </p:spTree>
    <p:extLst>
      <p:ext uri="{BB962C8B-B14F-4D97-AF65-F5344CB8AC3E}">
        <p14:creationId xmlns:p14="http://schemas.microsoft.com/office/powerpoint/2010/main" val="94814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Empty stomach; avoid calcium minerals</a:t>
            </a:r>
            <a:r>
              <a:rPr lang="en-US" baseline="0" dirty="0"/>
              <a:t> for 4 hours around a dose. This is significant, especially in children</a:t>
            </a:r>
          </a:p>
          <a:p>
            <a:pPr marL="171450" indent="-171450">
              <a:buFont typeface="Arial" panose="020B0604020202020204" pitchFamily="34" charset="0"/>
              <a:buChar char="•"/>
            </a:pPr>
            <a:r>
              <a:rPr lang="en-US" baseline="0" dirty="0"/>
              <a:t>To consider intermittent dosing </a:t>
            </a:r>
            <a:endParaRPr lang="en-US" sz="1200" b="0" i="0" kern="1200" dirty="0">
              <a:solidFill>
                <a:schemeClr val="tx1"/>
              </a:solidFill>
              <a:effectLst/>
              <a:latin typeface="News Gothic MT" charset="0"/>
              <a:ea typeface="News Gothic MT" charset="0"/>
              <a:cs typeface="News Gothic MT" charset="0"/>
            </a:endParaRPr>
          </a:p>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27</a:t>
            </a:fld>
            <a:endParaRPr lang="en-US" dirty="0"/>
          </a:p>
        </p:txBody>
      </p:sp>
    </p:spTree>
    <p:extLst>
      <p:ext uri="{BB962C8B-B14F-4D97-AF65-F5344CB8AC3E}">
        <p14:creationId xmlns:p14="http://schemas.microsoft.com/office/powerpoint/2010/main" val="192844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000000"/>
                </a:solidFill>
              </a:rPr>
              <a:t>Consider</a:t>
            </a:r>
            <a:r>
              <a:rPr lang="en-US" sz="1200" baseline="0" dirty="0">
                <a:solidFill>
                  <a:srgbClr val="000000"/>
                </a:solidFill>
              </a:rPr>
              <a:t> waiting a year for splenectomy (</a:t>
            </a:r>
            <a:r>
              <a:rPr lang="en-US" sz="1200" baseline="0" dirty="0" err="1">
                <a:solidFill>
                  <a:srgbClr val="000000"/>
                </a:solidFill>
              </a:rPr>
              <a:t>Neunert</a:t>
            </a:r>
            <a:r>
              <a:rPr lang="en-US" sz="1200" baseline="0" dirty="0">
                <a:solidFill>
                  <a:srgbClr val="000000"/>
                </a:solidFill>
              </a:rPr>
              <a:t> et al, 2019)</a:t>
            </a:r>
          </a:p>
          <a:p>
            <a:pPr marL="171450" indent="-171450">
              <a:buFont typeface="Arial" panose="020B0604020202020204" pitchFamily="34" charset="0"/>
              <a:buChar char="•"/>
            </a:pPr>
            <a:r>
              <a:rPr lang="en-US" sz="1200" b="0" i="0" kern="1200" dirty="0">
                <a:solidFill>
                  <a:schemeClr val="tx1"/>
                </a:solidFill>
                <a:effectLst/>
                <a:latin typeface="News Gothic MT" charset="0"/>
                <a:ea typeface="News Gothic MT" charset="0"/>
                <a:cs typeface="News Gothic MT" charset="0"/>
              </a:rPr>
              <a:t>Patients should be informed of the long-term risks of splenectomy (increased rates of thrombosis, infection, and cancer) and educated to follow advice aimed at mitigating these complications (Grade C recommendation)</a:t>
            </a:r>
          </a:p>
          <a:p>
            <a:pPr marL="171450" indent="-171450">
              <a:buFont typeface="Arial" panose="020B0604020202020204" pitchFamily="34" charset="0"/>
              <a:buChar char="•"/>
            </a:pPr>
            <a:r>
              <a:rPr lang="en-US" sz="1200" b="0" i="0" kern="1200" dirty="0">
                <a:solidFill>
                  <a:schemeClr val="tx1"/>
                </a:solidFill>
                <a:effectLst/>
                <a:latin typeface="News Gothic MT" charset="0"/>
                <a:ea typeface="News Gothic MT" charset="0"/>
                <a:cs typeface="News Gothic MT" charset="0"/>
              </a:rPr>
              <a:t>Older age</a:t>
            </a:r>
            <a:r>
              <a:rPr lang="en-US" sz="1200" b="0" i="0" kern="1200" baseline="0" dirty="0">
                <a:solidFill>
                  <a:schemeClr val="tx1"/>
                </a:solidFill>
                <a:effectLst/>
                <a:latin typeface="News Gothic MT" charset="0"/>
                <a:ea typeface="News Gothic MT" charset="0"/>
                <a:cs typeface="News Gothic MT" charset="0"/>
              </a:rPr>
              <a:t> may be less likely to respond</a:t>
            </a:r>
          </a:p>
          <a:p>
            <a:pPr marL="171450" indent="-171450">
              <a:buFont typeface="Arial" panose="020B0604020202020204" pitchFamily="34" charset="0"/>
              <a:buChar char="•"/>
            </a:pPr>
            <a:r>
              <a:rPr lang="en-US" sz="1200" b="0" i="0" kern="1200" baseline="0" dirty="0">
                <a:solidFill>
                  <a:schemeClr val="tx1"/>
                </a:solidFill>
                <a:effectLst/>
                <a:latin typeface="News Gothic MT" charset="0"/>
                <a:ea typeface="News Gothic MT" charset="0"/>
                <a:cs typeface="News Gothic MT" charset="0"/>
              </a:rPr>
              <a:t>Children are often on antibiotic prophylaxis</a:t>
            </a:r>
            <a:endParaRPr lang="en-US" sz="1200" baseline="0" dirty="0">
              <a:solidFill>
                <a:srgbClr val="000000"/>
              </a:solidFill>
            </a:endParaRPr>
          </a:p>
          <a:p>
            <a:pPr marL="628650" lvl="1" indent="-171450">
              <a:buFont typeface="Arial" panose="020B0604020202020204" pitchFamily="34" charset="0"/>
              <a:buChar char="•"/>
            </a:pPr>
            <a:r>
              <a:rPr lang="en-US" sz="1200" baseline="0" dirty="0">
                <a:solidFill>
                  <a:srgbClr val="000000"/>
                </a:solidFill>
              </a:rPr>
              <a:t>Concern in children due to need to provide antibiotic coverage for encapsulated bacteria; children often get fevers</a:t>
            </a:r>
            <a:endParaRPr lang="en-US" sz="1200" dirty="0">
              <a:solidFill>
                <a:srgbClr val="000000"/>
              </a:solidFill>
            </a:endParaRPr>
          </a:p>
          <a:p>
            <a:endParaRPr lang="en-US" sz="1100" dirty="0">
              <a:solidFill>
                <a:srgbClr val="000000"/>
              </a:solidFill>
            </a:endParaRPr>
          </a:p>
        </p:txBody>
      </p:sp>
      <p:sp>
        <p:nvSpPr>
          <p:cNvPr id="4" name="Slide Number Placeholder 3"/>
          <p:cNvSpPr>
            <a:spLocks noGrp="1"/>
          </p:cNvSpPr>
          <p:nvPr>
            <p:ph type="sldNum" sz="quarter" idx="10"/>
          </p:nvPr>
        </p:nvSpPr>
        <p:spPr/>
        <p:txBody>
          <a:bodyPr/>
          <a:lstStyle/>
          <a:p>
            <a:fld id="{B4376907-3CCC-7340-B687-6F094BC92014}" type="slidenum">
              <a:rPr lang="en-US" smtClean="0"/>
              <a:pPr/>
              <a:t>29</a:t>
            </a:fld>
            <a:endParaRPr lang="en-US" dirty="0"/>
          </a:p>
        </p:txBody>
      </p:sp>
    </p:spTree>
    <p:extLst>
      <p:ext uri="{BB962C8B-B14F-4D97-AF65-F5344CB8AC3E}">
        <p14:creationId xmlns:p14="http://schemas.microsoft.com/office/powerpoint/2010/main" val="673359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30</a:t>
            </a:fld>
            <a:endParaRPr lang="en-US" dirty="0"/>
          </a:p>
        </p:txBody>
      </p:sp>
    </p:spTree>
    <p:extLst>
      <p:ext uri="{BB962C8B-B14F-4D97-AF65-F5344CB8AC3E}">
        <p14:creationId xmlns:p14="http://schemas.microsoft.com/office/powerpoint/2010/main" val="35216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immunosuppressive</a:t>
            </a:r>
            <a:r>
              <a:rPr lang="en-US" baseline="0" dirty="0"/>
              <a:t> agents that can be used with thrombopoietin (TPO) or other combination therapies</a:t>
            </a:r>
          </a:p>
          <a:p>
            <a:pPr marL="171450" indent="-171450">
              <a:buFont typeface="Arial" panose="020B0604020202020204" pitchFamily="34" charset="0"/>
              <a:buChar char="•"/>
            </a:pPr>
            <a:r>
              <a:rPr lang="en-US" baseline="0" dirty="0"/>
              <a:t>Vincristine effective but not durable, concern for neuropathy (Witkowski et al, 2019)</a:t>
            </a:r>
          </a:p>
        </p:txBody>
      </p:sp>
      <p:sp>
        <p:nvSpPr>
          <p:cNvPr id="4" name="Slide Number Placeholder 3"/>
          <p:cNvSpPr>
            <a:spLocks noGrp="1"/>
          </p:cNvSpPr>
          <p:nvPr>
            <p:ph type="sldNum" sz="quarter" idx="10"/>
          </p:nvPr>
        </p:nvSpPr>
        <p:spPr/>
        <p:txBody>
          <a:bodyPr/>
          <a:lstStyle/>
          <a:p>
            <a:fld id="{B4376907-3CCC-7340-B687-6F094BC92014}" type="slidenum">
              <a:rPr lang="en-US" smtClean="0"/>
              <a:pPr/>
              <a:t>31</a:t>
            </a:fld>
            <a:endParaRPr lang="en-US" dirty="0"/>
          </a:p>
        </p:txBody>
      </p:sp>
    </p:spTree>
    <p:extLst>
      <p:ext uri="{BB962C8B-B14F-4D97-AF65-F5344CB8AC3E}">
        <p14:creationId xmlns:p14="http://schemas.microsoft.com/office/powerpoint/2010/main" val="1494429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News Gothic MT" charset="0"/>
                <a:ea typeface="News Gothic MT" charset="0"/>
                <a:cs typeface="News Gothic MT" charset="0"/>
              </a:rPr>
              <a:t>Including Bruton’s tyrosine kinase inhibitors (works on B</a:t>
            </a:r>
            <a:r>
              <a:rPr lang="en-US" sz="1200" b="0" i="0" kern="1200" baseline="0" dirty="0">
                <a:solidFill>
                  <a:schemeClr val="tx1"/>
                </a:solidFill>
                <a:effectLst/>
                <a:latin typeface="News Gothic MT" charset="0"/>
                <a:ea typeface="News Gothic MT" charset="0"/>
                <a:cs typeface="News Gothic MT" charset="0"/>
              </a:rPr>
              <a:t> cell), </a:t>
            </a:r>
            <a:r>
              <a:rPr lang="en-US" sz="1200" b="0" i="0" kern="1200" dirty="0">
                <a:solidFill>
                  <a:schemeClr val="tx1"/>
                </a:solidFill>
                <a:effectLst/>
                <a:latin typeface="News Gothic MT" charset="0"/>
                <a:ea typeface="News Gothic MT" charset="0"/>
                <a:cs typeface="News Gothic MT" charset="0"/>
              </a:rPr>
              <a:t>neonatal Fc receptor (</a:t>
            </a:r>
            <a:r>
              <a:rPr lang="en-US" sz="1200" b="0" i="0" kern="1200" dirty="0" err="1">
                <a:solidFill>
                  <a:schemeClr val="tx1"/>
                </a:solidFill>
                <a:effectLst/>
                <a:latin typeface="News Gothic MT" charset="0"/>
                <a:ea typeface="News Gothic MT" charset="0"/>
                <a:cs typeface="News Gothic MT" charset="0"/>
              </a:rPr>
              <a:t>FcRn</a:t>
            </a:r>
            <a:r>
              <a:rPr lang="en-US" sz="1200" b="0" i="0" kern="1200" dirty="0">
                <a:solidFill>
                  <a:schemeClr val="tx1"/>
                </a:solidFill>
                <a:effectLst/>
                <a:latin typeface="News Gothic MT" charset="0"/>
                <a:ea typeface="News Gothic MT" charset="0"/>
                <a:cs typeface="News Gothic MT" charset="0"/>
              </a:rPr>
              <a:t>) inhibitors, proteasome inhibitors, and complement inhibitors</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32</a:t>
            </a:fld>
            <a:endParaRPr lang="en-US" dirty="0"/>
          </a:p>
        </p:txBody>
      </p:sp>
    </p:spTree>
    <p:extLst>
      <p:ext uri="{BB962C8B-B14F-4D97-AF65-F5344CB8AC3E}">
        <p14:creationId xmlns:p14="http://schemas.microsoft.com/office/powerpoint/2010/main" val="1053373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News Gothic MT" charset="0"/>
                <a:ea typeface="News Gothic MT" charset="0"/>
                <a:cs typeface="News Gothic MT" charset="0"/>
              </a:rPr>
              <a:t>Special consideration should be given to rule out hypertensive, microangiopathic, coagulopathy, and hepatic disorders associated with pregnancy</a:t>
            </a:r>
          </a:p>
          <a:p>
            <a:pPr marL="628650" lvl="1" indent="-171450">
              <a:buFont typeface="Arial" panose="020B0604020202020204" pitchFamily="34" charset="0"/>
              <a:buChar char="•"/>
            </a:pPr>
            <a:r>
              <a:rPr lang="en-US" sz="1200" b="0" i="0" kern="1200" dirty="0">
                <a:solidFill>
                  <a:schemeClr val="tx1"/>
                </a:solidFill>
                <a:effectLst/>
                <a:latin typeface="News Gothic MT" charset="0"/>
                <a:ea typeface="News Gothic MT" charset="0"/>
                <a:cs typeface="News Gothic MT" charset="0"/>
              </a:rPr>
              <a:t>Recommended tests should be based on the clinical features and may include review of the blood smear, reticulocyte count, coagulation screen, liver function, thyroid function, ANAs, and antiphospholipid antibodies (APLAs) (Grade C recommendation)</a:t>
            </a:r>
          </a:p>
          <a:p>
            <a:pPr marL="171450" indent="-171450">
              <a:buFont typeface="Arial" panose="020B0604020202020204" pitchFamily="34" charset="0"/>
              <a:buChar char="•"/>
            </a:pPr>
            <a:r>
              <a:rPr lang="en-US" sz="1200" b="0" i="0" kern="1200" dirty="0">
                <a:solidFill>
                  <a:schemeClr val="tx1"/>
                </a:solidFill>
                <a:effectLst/>
                <a:latin typeface="News Gothic MT" charset="0"/>
                <a:ea typeface="News Gothic MT" charset="0"/>
                <a:cs typeface="News Gothic MT" charset="0"/>
              </a:rPr>
              <a:t>Intravenous immune globulin (IVIg) may used when rapid</a:t>
            </a:r>
            <a:r>
              <a:rPr lang="en-US" sz="1200" b="0" i="0" kern="1200" baseline="0" dirty="0">
                <a:solidFill>
                  <a:schemeClr val="tx1"/>
                </a:solidFill>
                <a:effectLst/>
                <a:latin typeface="News Gothic MT" charset="0"/>
                <a:ea typeface="News Gothic MT" charset="0"/>
                <a:cs typeface="News Gothic MT" charset="0"/>
              </a:rPr>
              <a:t> increase needed</a:t>
            </a:r>
          </a:p>
          <a:p>
            <a:pPr marL="171450" indent="-171450">
              <a:buFont typeface="Arial" panose="020B0604020202020204" pitchFamily="34" charset="0"/>
              <a:buChar char="•"/>
            </a:pPr>
            <a:r>
              <a:rPr lang="en-US" sz="1200" b="0" i="0" kern="1200" baseline="0" dirty="0">
                <a:solidFill>
                  <a:schemeClr val="tx1"/>
                </a:solidFill>
                <a:effectLst/>
                <a:latin typeface="News Gothic MT" charset="0"/>
                <a:ea typeface="News Gothic MT" charset="0"/>
                <a:cs typeface="News Gothic MT" charset="0"/>
              </a:rPr>
              <a:t>Corticosteroids are first line</a:t>
            </a:r>
          </a:p>
          <a:p>
            <a:pPr marL="628650" lvl="1" indent="-171450">
              <a:buFont typeface="Arial" panose="020B0604020202020204" pitchFamily="34" charset="0"/>
              <a:buChar char="•"/>
            </a:pPr>
            <a:r>
              <a:rPr lang="en-US" sz="1200" b="0" i="0" kern="1200" baseline="0" dirty="0">
                <a:solidFill>
                  <a:schemeClr val="tx1"/>
                </a:solidFill>
                <a:effectLst/>
                <a:latin typeface="News Gothic MT" charset="0"/>
                <a:ea typeface="News Gothic MT" charset="0"/>
                <a:cs typeface="News Gothic MT" charset="0"/>
              </a:rPr>
              <a:t>Prednisone 20 mg is often used</a:t>
            </a:r>
          </a:p>
          <a:p>
            <a:pPr marL="628650" lvl="1" indent="-171450">
              <a:buFont typeface="Arial" panose="020B0604020202020204" pitchFamily="34" charset="0"/>
              <a:buChar char="•"/>
            </a:pPr>
            <a:r>
              <a:rPr lang="en-US" sz="1200" b="0" i="0" kern="1200" baseline="0" dirty="0">
                <a:solidFill>
                  <a:schemeClr val="tx1"/>
                </a:solidFill>
                <a:effectLst/>
                <a:latin typeface="News Gothic MT" charset="0"/>
                <a:ea typeface="News Gothic MT" charset="0"/>
                <a:cs typeface="News Gothic MT" charset="0"/>
              </a:rPr>
              <a:t>However, account for blood glucose, hypertension, and weight gain</a:t>
            </a:r>
          </a:p>
          <a:p>
            <a:pPr marL="171450" indent="-171450">
              <a:buFont typeface="Arial" panose="020B0604020202020204" pitchFamily="34" charset="0"/>
              <a:buChar char="•"/>
            </a:pPr>
            <a:r>
              <a:rPr lang="en-US" sz="1200" b="0" i="0" kern="1200" baseline="0" dirty="0">
                <a:solidFill>
                  <a:schemeClr val="tx1"/>
                </a:solidFill>
                <a:effectLst/>
                <a:latin typeface="News Gothic MT" charset="0"/>
                <a:ea typeface="News Gothic MT" charset="0"/>
                <a:cs typeface="News Gothic MT" charset="0"/>
              </a:rPr>
              <a:t>TPO agents cross the placenta and therefore are not recommended but have been used in extreme cases</a:t>
            </a:r>
          </a:p>
          <a:p>
            <a:pPr marL="171450" indent="-171450">
              <a:buFont typeface="Arial" panose="020B0604020202020204" pitchFamily="34" charset="0"/>
              <a:buChar char="•"/>
            </a:pPr>
            <a:r>
              <a:rPr lang="en-US" sz="1200" b="0" i="0" kern="1200" baseline="0" dirty="0">
                <a:solidFill>
                  <a:schemeClr val="tx1"/>
                </a:solidFill>
                <a:effectLst/>
                <a:latin typeface="News Gothic MT" charset="0"/>
                <a:ea typeface="News Gothic MT" charset="0"/>
                <a:cs typeface="News Gothic MT" charset="0"/>
              </a:rPr>
              <a:t>Umbilical cord platelet count recommended at delivery (</a:t>
            </a:r>
            <a:r>
              <a:rPr lang="en-US" sz="1200" b="0" i="0" kern="1200" baseline="0" dirty="0" err="1">
                <a:solidFill>
                  <a:schemeClr val="tx1"/>
                </a:solidFill>
                <a:effectLst/>
                <a:latin typeface="News Gothic MT" charset="0"/>
                <a:ea typeface="News Gothic MT" charset="0"/>
                <a:cs typeface="News Gothic MT" charset="0"/>
              </a:rPr>
              <a:t>Provan</a:t>
            </a:r>
            <a:r>
              <a:rPr lang="en-US" sz="1200" b="0" i="0" kern="1200" baseline="0" dirty="0">
                <a:solidFill>
                  <a:schemeClr val="tx1"/>
                </a:solidFill>
                <a:effectLst/>
                <a:latin typeface="News Gothic MT" charset="0"/>
                <a:ea typeface="News Gothic MT" charset="0"/>
                <a:cs typeface="News Gothic MT" charset="0"/>
              </a:rPr>
              <a:t> et al, 2019)</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33</a:t>
            </a:fld>
            <a:endParaRPr lang="en-US" dirty="0"/>
          </a:p>
        </p:txBody>
      </p:sp>
    </p:spTree>
    <p:extLst>
      <p:ext uri="{BB962C8B-B14F-4D97-AF65-F5344CB8AC3E}">
        <p14:creationId xmlns:p14="http://schemas.microsoft.com/office/powerpoint/2010/main" val="229241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Do not stop TPO when develop thrombosis</a:t>
            </a:r>
          </a:p>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34</a:t>
            </a:fld>
            <a:endParaRPr lang="en-US" dirty="0"/>
          </a:p>
        </p:txBody>
      </p:sp>
    </p:spTree>
    <p:extLst>
      <p:ext uri="{BB962C8B-B14F-4D97-AF65-F5344CB8AC3E}">
        <p14:creationId xmlns:p14="http://schemas.microsoft.com/office/powerpoint/2010/main" val="315400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into account patient age and comorbidities</a:t>
            </a:r>
          </a:p>
          <a:p>
            <a:pPr marL="171450" indent="-171450">
              <a:buFont typeface="Arial" panose="020B0604020202020204" pitchFamily="34" charset="0"/>
              <a:buChar char="•"/>
            </a:pPr>
            <a:r>
              <a:rPr lang="en-US" baseline="0" dirty="0"/>
              <a:t>Cataract repair is also a very common surgery. This is very low bleeding risk (</a:t>
            </a:r>
            <a:r>
              <a:rPr lang="en-US" baseline="0" dirty="0" err="1"/>
              <a:t>Provan</a:t>
            </a:r>
            <a:r>
              <a:rPr lang="en-US" baseline="0" dirty="0"/>
              <a:t> et al, 2019)</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35</a:t>
            </a:fld>
            <a:endParaRPr lang="en-US" dirty="0"/>
          </a:p>
        </p:txBody>
      </p:sp>
    </p:spTree>
    <p:extLst>
      <p:ext uri="{BB962C8B-B14F-4D97-AF65-F5344CB8AC3E}">
        <p14:creationId xmlns:p14="http://schemas.microsoft.com/office/powerpoint/2010/main" val="2056689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Children</a:t>
            </a:r>
            <a:r>
              <a:rPr lang="en-US" baseline="0" dirty="0"/>
              <a:t> are less likely to have comorbidities</a:t>
            </a:r>
          </a:p>
          <a:p>
            <a:pPr marL="171450" lvl="0" indent="-171450">
              <a:buFont typeface="Arial" panose="020B0604020202020204" pitchFamily="34" charset="0"/>
              <a:buChar char="•"/>
            </a:pPr>
            <a:r>
              <a:rPr lang="en-US" baseline="0" dirty="0"/>
              <a:t>&lt;5% have clinically severe bleeding</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&lt;1% risk of intracranial hemorrhage (ICH)</a:t>
            </a:r>
            <a:endParaRPr lang="en-US" sz="1200" b="0" i="0" kern="1200" dirty="0">
              <a:solidFill>
                <a:schemeClr val="tx1"/>
              </a:solidFill>
              <a:effectLst/>
              <a:latin typeface="News Gothic MT" charset="0"/>
              <a:ea typeface="News Gothic MT" charset="0"/>
              <a:cs typeface="News Gothic MT" charset="0"/>
            </a:endParaRPr>
          </a:p>
          <a:p>
            <a:pPr marL="628650" lvl="1" indent="-171450">
              <a:buFont typeface="Arial" panose="020B0604020202020204" pitchFamily="34" charset="0"/>
              <a:buChar char="•"/>
            </a:pPr>
            <a:r>
              <a:rPr lang="en-US" sz="1200" b="0" i="0" kern="1200" dirty="0">
                <a:solidFill>
                  <a:schemeClr val="tx1"/>
                </a:solidFill>
                <a:effectLst/>
                <a:latin typeface="News Gothic MT" charset="0"/>
                <a:ea typeface="News Gothic MT" charset="0"/>
                <a:cs typeface="News Gothic MT" charset="0"/>
              </a:rPr>
              <a:t>Risks of ICH: eg, head trauma or unexplained headaches</a:t>
            </a:r>
          </a:p>
          <a:p>
            <a:pPr marL="628650" lvl="1" indent="-171450">
              <a:buFont typeface="Arial" panose="020B0604020202020204" pitchFamily="34" charset="0"/>
              <a:buChar char="•"/>
            </a:pPr>
            <a:r>
              <a:rPr lang="en-US" sz="1200" b="0" i="0" kern="1200" dirty="0">
                <a:solidFill>
                  <a:schemeClr val="tx1"/>
                </a:solidFill>
                <a:effectLst/>
                <a:latin typeface="News Gothic MT" charset="0"/>
                <a:ea typeface="News Gothic MT" charset="0"/>
                <a:cs typeface="News Gothic MT" charset="0"/>
              </a:rPr>
              <a:t>Patients at higher risk for ICH include those with a history of moderate or severe bleed in the preceding 28 days, recent administration (within 8 hours) of nonsteroidal anti-inflammatory drugs (NSAIDs), and another clinically significant coagulopathy (eg, von Willebrand disease). In the case of head trauma, treatment should precede a head computed tomography (CT) scan (</a:t>
            </a:r>
            <a:r>
              <a:rPr lang="en-US" sz="1200" b="0" i="0" kern="1200" dirty="0" err="1">
                <a:solidFill>
                  <a:schemeClr val="tx1"/>
                </a:solidFill>
                <a:effectLst/>
                <a:latin typeface="News Gothic MT" charset="0"/>
                <a:ea typeface="News Gothic MT" charset="0"/>
                <a:cs typeface="News Gothic MT" charset="0"/>
              </a:rPr>
              <a:t>Provan</a:t>
            </a:r>
            <a:r>
              <a:rPr lang="en-US" sz="1200" b="0" i="0" kern="1200" dirty="0">
                <a:solidFill>
                  <a:schemeClr val="tx1"/>
                </a:solidFill>
                <a:effectLst/>
                <a:latin typeface="News Gothic MT" charset="0"/>
                <a:ea typeface="News Gothic MT" charset="0"/>
                <a:cs typeface="News Gothic MT" charset="0"/>
              </a:rPr>
              <a:t> et al, 2019)</a:t>
            </a:r>
            <a:endParaRPr lang="en-US" sz="1200" b="0" i="0" kern="1200" baseline="0" dirty="0">
              <a:solidFill>
                <a:schemeClr val="tx1"/>
              </a:solidFill>
              <a:effectLst/>
              <a:latin typeface="News Gothic MT" charset="0"/>
              <a:ea typeface="News Gothic MT" charset="0"/>
              <a:cs typeface="News Gothic MT" charset="0"/>
            </a:endParaRPr>
          </a:p>
          <a:p>
            <a:pPr marL="171450" indent="-171450">
              <a:buFont typeface="Arial" panose="020B0604020202020204" pitchFamily="34" charset="0"/>
              <a:buChar char="•"/>
            </a:pPr>
            <a:endParaRPr lang="en-US" sz="1200" b="0" i="0" kern="1200" baseline="0" dirty="0">
              <a:solidFill>
                <a:schemeClr val="tx1"/>
              </a:solidFill>
              <a:effectLst/>
              <a:latin typeface="News Gothic MT" charset="0"/>
              <a:ea typeface="News Gothic MT" charset="0"/>
              <a:cs typeface="News Gothic MT" charset="0"/>
            </a:endParaRPr>
          </a:p>
          <a:p>
            <a:pPr marL="171450" indent="-171450">
              <a:buFont typeface="Arial" panose="020B0604020202020204" pitchFamily="34" charset="0"/>
              <a:buChar char="•"/>
            </a:pPr>
            <a:r>
              <a:rPr lang="en-US" sz="1200" b="0" i="0" kern="1200" baseline="0" dirty="0">
                <a:solidFill>
                  <a:schemeClr val="tx1"/>
                </a:solidFill>
                <a:effectLst/>
                <a:latin typeface="News Gothic MT" charset="0"/>
                <a:ea typeface="News Gothic MT" charset="0"/>
                <a:cs typeface="News Gothic MT" charset="0"/>
              </a:rPr>
              <a:t>For ITP in children, education is key</a:t>
            </a:r>
          </a:p>
          <a:p>
            <a:pPr marL="628650" lvl="1" indent="-171450">
              <a:buFont typeface="Arial" panose="020B0604020202020204" pitchFamily="34" charset="0"/>
              <a:buChar char="•"/>
            </a:pPr>
            <a:r>
              <a:rPr lang="en-US" sz="1200" b="0" i="0" kern="1200" baseline="0" dirty="0">
                <a:solidFill>
                  <a:schemeClr val="tx1"/>
                </a:solidFill>
                <a:effectLst/>
                <a:latin typeface="News Gothic MT" charset="0"/>
                <a:ea typeface="News Gothic MT" charset="0"/>
                <a:cs typeface="News Gothic MT" charset="0"/>
              </a:rPr>
              <a:t>Proper counseling of parents can alleviate misconceptions and improve health-related quality of life (HRQOL)</a:t>
            </a:r>
          </a:p>
        </p:txBody>
      </p:sp>
      <p:sp>
        <p:nvSpPr>
          <p:cNvPr id="4" name="Slide Number Placeholder 3"/>
          <p:cNvSpPr>
            <a:spLocks noGrp="1"/>
          </p:cNvSpPr>
          <p:nvPr>
            <p:ph type="sldNum" sz="quarter" idx="10"/>
          </p:nvPr>
        </p:nvSpPr>
        <p:spPr/>
        <p:txBody>
          <a:bodyPr/>
          <a:lstStyle/>
          <a:p>
            <a:fld id="{B4376907-3CCC-7340-B687-6F094BC92014}" type="slidenum">
              <a:rPr lang="en-US" smtClean="0"/>
              <a:pPr/>
              <a:t>36</a:t>
            </a:fld>
            <a:endParaRPr lang="en-US" dirty="0"/>
          </a:p>
        </p:txBody>
      </p:sp>
    </p:spTree>
    <p:extLst>
      <p:ext uri="{BB962C8B-B14F-4D97-AF65-F5344CB8AC3E}">
        <p14:creationId xmlns:p14="http://schemas.microsoft.com/office/powerpoint/2010/main" val="182505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2</a:t>
            </a:fld>
            <a:endParaRPr lang="en-US" dirty="0"/>
          </a:p>
        </p:txBody>
      </p:sp>
    </p:spTree>
    <p:extLst>
      <p:ext uri="{BB962C8B-B14F-4D97-AF65-F5344CB8AC3E}">
        <p14:creationId xmlns:p14="http://schemas.microsoft.com/office/powerpoint/2010/main" val="1475418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38</a:t>
            </a:fld>
            <a:endParaRPr lang="en-US"/>
          </a:p>
        </p:txBody>
      </p:sp>
    </p:spTree>
    <p:extLst>
      <p:ext uri="{BB962C8B-B14F-4D97-AF65-F5344CB8AC3E}">
        <p14:creationId xmlns:p14="http://schemas.microsoft.com/office/powerpoint/2010/main" val="586166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err="1"/>
              <a:t>fds</a:t>
            </a:r>
            <a:endParaRPr lang="en-US" dirty="0"/>
          </a:p>
        </p:txBody>
      </p:sp>
      <p:sp>
        <p:nvSpPr>
          <p:cNvPr id="5" name="Slide Number Placeholder 4"/>
          <p:cNvSpPr>
            <a:spLocks noGrp="1"/>
          </p:cNvSpPr>
          <p:nvPr>
            <p:ph type="sldNum" sz="quarter" idx="10"/>
          </p:nvPr>
        </p:nvSpPr>
        <p:spPr/>
        <p:txBody>
          <a:bodyPr/>
          <a:lstStyle/>
          <a:p>
            <a:fld id="{66407D8F-68E0-E347-9399-2E6CE767E14B}" type="slidenum">
              <a:rPr lang="en-US" altLang="en-US" smtClean="0"/>
              <a:pPr/>
              <a:t>39</a:t>
            </a:fld>
            <a:endParaRPr lang="en-US" altLang="en-US" dirty="0"/>
          </a:p>
        </p:txBody>
      </p:sp>
    </p:spTree>
    <p:extLst>
      <p:ext uri="{BB962C8B-B14F-4D97-AF65-F5344CB8AC3E}">
        <p14:creationId xmlns:p14="http://schemas.microsoft.com/office/powerpoint/2010/main" val="240250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6407D8F-68E0-E347-9399-2E6CE767E14B}" type="slidenum">
              <a:rPr lang="en-US" altLang="en-US" smtClean="0"/>
              <a:pPr/>
              <a:t>40</a:t>
            </a:fld>
            <a:endParaRPr lang="en-US" altLang="en-US" dirty="0"/>
          </a:p>
        </p:txBody>
      </p:sp>
    </p:spTree>
    <p:extLst>
      <p:ext uri="{BB962C8B-B14F-4D97-AF65-F5344CB8AC3E}">
        <p14:creationId xmlns:p14="http://schemas.microsoft.com/office/powerpoint/2010/main" val="4435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6407D8F-68E0-E347-9399-2E6CE767E14B}" type="slidenum">
              <a:rPr lang="en-US" altLang="en-US" smtClean="0"/>
              <a:pPr/>
              <a:t>3</a:t>
            </a:fld>
            <a:endParaRPr lang="en-US" altLang="en-US" dirty="0"/>
          </a:p>
        </p:txBody>
      </p:sp>
    </p:spTree>
    <p:extLst>
      <p:ext uri="{BB962C8B-B14F-4D97-AF65-F5344CB8AC3E}">
        <p14:creationId xmlns:p14="http://schemas.microsoft.com/office/powerpoint/2010/main" val="132779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9</a:t>
            </a:fld>
            <a:endParaRPr lang="en-US" dirty="0"/>
          </a:p>
        </p:txBody>
      </p:sp>
    </p:spTree>
    <p:extLst>
      <p:ext uri="{BB962C8B-B14F-4D97-AF65-F5344CB8AC3E}">
        <p14:creationId xmlns:p14="http://schemas.microsoft.com/office/powerpoint/2010/main" val="21366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Primary is without a known cause, whereas secondary has a cause. For example, children developing ITP following</a:t>
            </a:r>
            <a:r>
              <a:rPr lang="en-US" baseline="0" dirty="0"/>
              <a:t> MMR vaccination would be secondary. </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10</a:t>
            </a:fld>
            <a:endParaRPr lang="en-US" dirty="0"/>
          </a:p>
        </p:txBody>
      </p:sp>
    </p:spTree>
    <p:extLst>
      <p:ext uri="{BB962C8B-B14F-4D97-AF65-F5344CB8AC3E}">
        <p14:creationId xmlns:p14="http://schemas.microsoft.com/office/powerpoint/2010/main" val="85569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11</a:t>
            </a:fld>
            <a:endParaRPr lang="en-US" dirty="0"/>
          </a:p>
        </p:txBody>
      </p:sp>
    </p:spTree>
    <p:extLst>
      <p:ext uri="{BB962C8B-B14F-4D97-AF65-F5344CB8AC3E}">
        <p14:creationId xmlns:p14="http://schemas.microsoft.com/office/powerpoint/2010/main" val="301871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Bone marrow</a:t>
            </a:r>
            <a:r>
              <a:rPr lang="en-US" baseline="0" dirty="0"/>
              <a:t> biopsy is not routinely completed, more to consider for refractory cases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smear is looked at to rule out other causes of thrombocytopenia:</a:t>
            </a:r>
          </a:p>
          <a:p>
            <a:pPr marL="628650" lvl="1" indent="-171450">
              <a:buFont typeface="Arial" panose="020B0604020202020204" pitchFamily="34" charset="0"/>
              <a:buChar char="•"/>
            </a:pPr>
            <a:r>
              <a:rPr lang="en-US" baseline="0" dirty="0"/>
              <a:t>Pseudothrombocytopenia</a:t>
            </a:r>
          </a:p>
          <a:p>
            <a:pPr marL="628650" lvl="1" indent="-171450">
              <a:buFont typeface="Arial" panose="020B0604020202020204" pitchFamily="34" charset="0"/>
              <a:buChar char="•"/>
            </a:pPr>
            <a:r>
              <a:rPr lang="en-US" baseline="0" dirty="0"/>
              <a:t>Thrombotic thrombocytopenic purpura (TTP), which would show </a:t>
            </a:r>
            <a:r>
              <a:rPr lang="en-US" sz="1200" b="0" i="0" kern="1200" dirty="0">
                <a:solidFill>
                  <a:schemeClr val="tx1"/>
                </a:solidFill>
                <a:effectLst/>
                <a:latin typeface="News Gothic MT" charset="0"/>
                <a:ea typeface="News Gothic MT" charset="0"/>
                <a:cs typeface="News Gothic MT" charset="0"/>
              </a:rPr>
              <a:t>schistocytes</a:t>
            </a:r>
          </a:p>
          <a:p>
            <a:pPr marL="628650" lvl="1" indent="-171450">
              <a:buFont typeface="Arial" panose="020B0604020202020204" pitchFamily="34" charset="0"/>
              <a:buChar char="•"/>
            </a:pPr>
            <a:r>
              <a:rPr lang="en-US" sz="1200" b="0" i="0" kern="1200" dirty="0">
                <a:solidFill>
                  <a:schemeClr val="tx1"/>
                </a:solidFill>
                <a:effectLst/>
                <a:latin typeface="News Gothic MT" charset="0"/>
                <a:ea typeface="News Gothic MT" charset="0"/>
                <a:cs typeface="News Gothic MT" charset="0"/>
              </a:rPr>
              <a:t>If you see very large platelets,</a:t>
            </a:r>
            <a:r>
              <a:rPr lang="en-US" sz="1200" b="0" i="0" kern="1200" baseline="0" dirty="0">
                <a:solidFill>
                  <a:schemeClr val="tx1"/>
                </a:solidFill>
                <a:effectLst/>
                <a:latin typeface="News Gothic MT" charset="0"/>
                <a:ea typeface="News Gothic MT" charset="0"/>
                <a:cs typeface="News Gothic MT" charset="0"/>
              </a:rPr>
              <a:t> you may consider inherited thrombocytopenia (</a:t>
            </a:r>
            <a:r>
              <a:rPr lang="en-US" sz="1200" b="0" i="0" kern="1200" baseline="0" dirty="0" err="1">
                <a:solidFill>
                  <a:schemeClr val="tx1"/>
                </a:solidFill>
                <a:effectLst/>
                <a:latin typeface="News Gothic MT" charset="0"/>
                <a:ea typeface="News Gothic MT" charset="0"/>
                <a:cs typeface="News Gothic MT" charset="0"/>
              </a:rPr>
              <a:t>Provan</a:t>
            </a:r>
            <a:r>
              <a:rPr lang="en-US" sz="1200" b="0" i="0" kern="1200" baseline="0" dirty="0">
                <a:solidFill>
                  <a:schemeClr val="tx1"/>
                </a:solidFill>
                <a:effectLst/>
                <a:latin typeface="News Gothic MT" charset="0"/>
                <a:ea typeface="News Gothic MT" charset="0"/>
                <a:cs typeface="News Gothic MT" charset="0"/>
              </a:rPr>
              <a:t> et al, 2019)</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Many would do Helicobacter pylori (</a:t>
            </a:r>
            <a:r>
              <a:rPr lang="en-US" i="0" baseline="0" dirty="0"/>
              <a:t>H. pylori) </a:t>
            </a:r>
            <a:r>
              <a:rPr lang="en-US" baseline="0" dirty="0"/>
              <a:t>stool antigen or breath test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Also can consider:</a:t>
            </a:r>
          </a:p>
          <a:p>
            <a:pPr marL="628650" lvl="1" indent="-171450">
              <a:buFont typeface="Arial" panose="020B0604020202020204" pitchFamily="34" charset="0"/>
              <a:buChar char="•"/>
            </a:pPr>
            <a:r>
              <a:rPr lang="en-US" baseline="0" dirty="0"/>
              <a:t>Immunoglobulin levels to rule out immune deficiency</a:t>
            </a:r>
          </a:p>
          <a:p>
            <a:pPr marL="628650" lvl="1" indent="-171450">
              <a:buFont typeface="Arial" panose="020B0604020202020204" pitchFamily="34" charset="0"/>
              <a:buChar char="•"/>
            </a:pPr>
            <a:r>
              <a:rPr lang="en-US" baseline="0" dirty="0"/>
              <a:t>Epstein-Barr virus (EBV) and cytomegalovirus (CMV) </a:t>
            </a:r>
          </a:p>
          <a:p>
            <a:pPr marL="628650" lvl="1" indent="-171450">
              <a:buFont typeface="Arial" panose="020B0604020202020204" pitchFamily="34" charset="0"/>
              <a:buChar char="•"/>
            </a:pPr>
            <a:r>
              <a:rPr lang="en-US" baseline="0" dirty="0"/>
              <a:t>Direct antiglobulin test (DAT), thyroid stimulating hormone (TSH), antiphospholipid antibodies</a:t>
            </a:r>
          </a:p>
          <a:p>
            <a:pPr marL="628650" lvl="1" indent="-171450">
              <a:buFont typeface="Arial" panose="020B0604020202020204" pitchFamily="34" charset="0"/>
              <a:buChar char="•"/>
            </a:pPr>
            <a:r>
              <a:rPr lang="en-US" baseline="0" dirty="0"/>
              <a:t>Broader autoimmune workup, including antinuclear antibodies (ANA)</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Antiplatelet antibodies are not recommended to be tested (Nomura, 2016)</a:t>
            </a:r>
          </a:p>
        </p:txBody>
      </p:sp>
      <p:sp>
        <p:nvSpPr>
          <p:cNvPr id="4" name="Slide Number Placeholder 3"/>
          <p:cNvSpPr>
            <a:spLocks noGrp="1"/>
          </p:cNvSpPr>
          <p:nvPr>
            <p:ph type="sldNum" sz="quarter" idx="10"/>
          </p:nvPr>
        </p:nvSpPr>
        <p:spPr/>
        <p:txBody>
          <a:bodyPr/>
          <a:lstStyle/>
          <a:p>
            <a:fld id="{B4376907-3CCC-7340-B687-6F094BC92014}" type="slidenum">
              <a:rPr lang="en-US" smtClean="0"/>
              <a:pPr/>
              <a:t>12</a:t>
            </a:fld>
            <a:endParaRPr lang="en-US" dirty="0"/>
          </a:p>
        </p:txBody>
      </p:sp>
    </p:spTree>
    <p:extLst>
      <p:ext uri="{BB962C8B-B14F-4D97-AF65-F5344CB8AC3E}">
        <p14:creationId xmlns:p14="http://schemas.microsoft.com/office/powerpoint/2010/main" val="51748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News Gothic MT" charset="0"/>
                <a:ea typeface="News Gothic MT" charset="0"/>
                <a:cs typeface="News Gothic MT" charset="0"/>
              </a:rPr>
              <a:t>There are different</a:t>
            </a:r>
            <a:r>
              <a:rPr lang="en-US" sz="1200" b="0" i="0" kern="1200" baseline="0" dirty="0">
                <a:solidFill>
                  <a:schemeClr val="tx1"/>
                </a:solidFill>
                <a:effectLst/>
                <a:latin typeface="News Gothic MT" charset="0"/>
                <a:ea typeface="News Gothic MT" charset="0"/>
                <a:cs typeface="News Gothic MT" charset="0"/>
              </a:rPr>
              <a:t> definitions of classifying ITP, which help us decide how we plan treatment. </a:t>
            </a:r>
            <a:endParaRPr lang="en-US" sz="1200" b="0" i="0" kern="1200" dirty="0">
              <a:solidFill>
                <a:schemeClr val="tx1"/>
              </a:solidFill>
              <a:effectLst/>
              <a:latin typeface="News Gothic MT" charset="0"/>
              <a:ea typeface="News Gothic MT" charset="0"/>
              <a:cs typeface="News Gothic MT" charset="0"/>
            </a:endParaRPr>
          </a:p>
        </p:txBody>
      </p:sp>
      <p:sp>
        <p:nvSpPr>
          <p:cNvPr id="4" name="Slide Number Placeholder 3"/>
          <p:cNvSpPr>
            <a:spLocks noGrp="1"/>
          </p:cNvSpPr>
          <p:nvPr>
            <p:ph type="sldNum" sz="quarter" idx="10"/>
          </p:nvPr>
        </p:nvSpPr>
        <p:spPr/>
        <p:txBody>
          <a:bodyPr/>
          <a:lstStyle/>
          <a:p>
            <a:fld id="{B4376907-3CCC-7340-B687-6F094BC92014}" type="slidenum">
              <a:rPr lang="en-US" smtClean="0"/>
              <a:pPr/>
              <a:t>13</a:t>
            </a:fld>
            <a:endParaRPr lang="en-US" dirty="0"/>
          </a:p>
        </p:txBody>
      </p:sp>
    </p:spTree>
    <p:extLst>
      <p:ext uri="{BB962C8B-B14F-4D97-AF65-F5344CB8AC3E}">
        <p14:creationId xmlns:p14="http://schemas.microsoft.com/office/powerpoint/2010/main" val="1270168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cxnSp>
        <p:nvCxnSpPr>
          <p:cNvPr id="7" name="Straight Connector 6">
            <a:extLst>
              <a:ext uri="{FF2B5EF4-FFF2-40B4-BE49-F238E27FC236}">
                <a16:creationId xmlns:a16="http://schemas.microsoft.com/office/drawing/2014/main" id="{DE4FBDE2-9501-9C4D-ABEC-30071E590A39}"/>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5183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cxnSp>
        <p:nvCxnSpPr>
          <p:cNvPr id="7" name="Straight Connector 6">
            <a:extLst>
              <a:ext uri="{FF2B5EF4-FFF2-40B4-BE49-F238E27FC236}">
                <a16:creationId xmlns:a16="http://schemas.microsoft.com/office/drawing/2014/main" id="{DE4FBDE2-9501-9C4D-ABEC-30071E590A39}"/>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749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p:nvPr>
        </p:nvSpPr>
        <p:spPr bwMode="auto">
          <a:xfrm>
            <a:off x="609601" y="1604926"/>
            <a:ext cx="5205047"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cxnSp>
        <p:nvCxnSpPr>
          <p:cNvPr id="14" name="Straight Connector 13"/>
          <p:cNvCxnSpPr/>
          <p:nvPr userDrawn="1"/>
        </p:nvCxnSpPr>
        <p:spPr>
          <a:xfrm>
            <a:off x="585158" y="889039"/>
            <a:ext cx="11026913" cy="0"/>
          </a:xfrm>
          <a:prstGeom prst="line">
            <a:avLst/>
          </a:prstGeom>
          <a:noFill/>
          <a:ln w="6350" cap="flat" cmpd="sng" algn="ctr">
            <a:solidFill>
              <a:srgbClr val="FFFFFF">
                <a:lumMod val="85000"/>
              </a:srgbClr>
            </a:solidFill>
            <a:prstDash val="solid"/>
            <a:miter lim="800000"/>
          </a:ln>
          <a:effectLst/>
        </p:spPr>
      </p:cxn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sp>
        <p:nvSpPr>
          <p:cNvPr id="7" name="Rectangle 17"/>
          <p:cNvSpPr>
            <a:spLocks noGrp="1" noChangeArrowheads="1"/>
          </p:cNvSpPr>
          <p:nvPr>
            <p:ph idx="14"/>
          </p:nvPr>
        </p:nvSpPr>
        <p:spPr bwMode="auto">
          <a:xfrm>
            <a:off x="6321089" y="1609345"/>
            <a:ext cx="5205047"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E8625A1-6D95-5744-BE15-5D76FED74791}"/>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63778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lgn="l">
              <a:defRPr/>
            </a:lvl1pPr>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64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EE4CE7B0-13C1-0944-8072-AC1E782B661C}"/>
              </a:ext>
            </a:extLst>
          </p:cNvPr>
          <p:cNvSpPr>
            <a:spLocks noGrp="1" noChangeArrowheads="1"/>
          </p:cNvSpPr>
          <p:nvPr>
            <p:ph idx="14"/>
          </p:nvPr>
        </p:nvSpPr>
        <p:spPr bwMode="auto">
          <a:xfrm>
            <a:off x="609601" y="1604926"/>
            <a:ext cx="5205047"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7">
            <a:extLst>
              <a:ext uri="{FF2B5EF4-FFF2-40B4-BE49-F238E27FC236}">
                <a16:creationId xmlns:a16="http://schemas.microsoft.com/office/drawing/2014/main" id="{573D3779-F5EC-2445-8913-6A6FA0699632}"/>
              </a:ext>
            </a:extLst>
          </p:cNvPr>
          <p:cNvSpPr>
            <a:spLocks noGrp="1" noChangeArrowheads="1"/>
          </p:cNvSpPr>
          <p:nvPr>
            <p:ph idx="15"/>
          </p:nvPr>
        </p:nvSpPr>
        <p:spPr bwMode="auto">
          <a:xfrm>
            <a:off x="6321089" y="1609345"/>
            <a:ext cx="5205047"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FBDBE82-66F9-2A45-9FD5-E586931C51A5}"/>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32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233255"/>
            <a:ext cx="10972800" cy="646331"/>
          </a:xfrm>
        </p:spPr>
        <p:txBody>
          <a:bodyPr anchor="t" anchorCtr="0"/>
          <a:lstStyle/>
          <a:p>
            <a:r>
              <a:rPr lang="en-US" dirty="0"/>
              <a:t>Click to edit slide title</a:t>
            </a:r>
          </a:p>
        </p:txBody>
      </p:sp>
      <p:sp>
        <p:nvSpPr>
          <p:cNvPr id="17" name="Text Placeholder 12"/>
          <p:cNvSpPr>
            <a:spLocks noGrp="1"/>
          </p:cNvSpPr>
          <p:nvPr>
            <p:ph type="body" sz="quarter" idx="12" hasCustomPrompt="1"/>
          </p:nvPr>
        </p:nvSpPr>
        <p:spPr>
          <a:xfrm>
            <a:off x="195072" y="6574536"/>
            <a:ext cx="3333749" cy="153888"/>
          </a:xfrm>
        </p:spPr>
        <p:txBody>
          <a:bodyPr lIns="0" tIns="0" rIns="0" bIns="0" anchor="b" anchorCtr="0">
            <a:spAutoFit/>
          </a:bodyPr>
          <a:lstStyle>
            <a:lvl1pPr marL="0" indent="0">
              <a:buNone/>
              <a:defRPr sz="1000" baseline="0"/>
            </a:lvl1pPr>
          </a:lstStyle>
          <a:p>
            <a:pPr lvl="0"/>
            <a:r>
              <a:rPr lang="en-US" dirty="0"/>
              <a:t>Author et al, 2017.</a:t>
            </a:r>
          </a:p>
        </p:txBody>
      </p:sp>
      <p:cxnSp>
        <p:nvCxnSpPr>
          <p:cNvPr id="3" name="Straight Connector 2">
            <a:extLst>
              <a:ext uri="{FF2B5EF4-FFF2-40B4-BE49-F238E27FC236}">
                <a16:creationId xmlns:a16="http://schemas.microsoft.com/office/drawing/2014/main" id="{53194E30-95D2-6E48-AC86-BB043F36267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791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p:nvPr>
        </p:nvSpPr>
        <p:spPr bwMode="auto">
          <a:xfrm>
            <a:off x="609601" y="1604926"/>
            <a:ext cx="5205047"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cxnSp>
        <p:nvCxnSpPr>
          <p:cNvPr id="14" name="Straight Connector 13"/>
          <p:cNvCxnSpPr/>
          <p:nvPr userDrawn="1"/>
        </p:nvCxnSpPr>
        <p:spPr>
          <a:xfrm>
            <a:off x="585158" y="889039"/>
            <a:ext cx="11026913" cy="0"/>
          </a:xfrm>
          <a:prstGeom prst="line">
            <a:avLst/>
          </a:prstGeom>
          <a:noFill/>
          <a:ln w="6350" cap="flat" cmpd="sng" algn="ctr">
            <a:solidFill>
              <a:srgbClr val="FFFFFF">
                <a:lumMod val="85000"/>
              </a:srgbClr>
            </a:solidFill>
            <a:prstDash val="solid"/>
            <a:miter lim="800000"/>
          </a:ln>
          <a:effectLst/>
        </p:spPr>
      </p:cxn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sp>
        <p:nvSpPr>
          <p:cNvPr id="7" name="Rectangle 17"/>
          <p:cNvSpPr>
            <a:spLocks noGrp="1" noChangeArrowheads="1"/>
          </p:cNvSpPr>
          <p:nvPr>
            <p:ph idx="14"/>
          </p:nvPr>
        </p:nvSpPr>
        <p:spPr bwMode="auto">
          <a:xfrm>
            <a:off x="6321089" y="1609345"/>
            <a:ext cx="5205047"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E8625A1-6D95-5744-BE15-5D76FED74791}"/>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3888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lgn="l">
              <a:defRPr/>
            </a:lvl1pPr>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2788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EE4CE7B0-13C1-0944-8072-AC1E782B661C}"/>
              </a:ext>
            </a:extLst>
          </p:cNvPr>
          <p:cNvSpPr>
            <a:spLocks noGrp="1" noChangeArrowheads="1"/>
          </p:cNvSpPr>
          <p:nvPr>
            <p:ph idx="14"/>
          </p:nvPr>
        </p:nvSpPr>
        <p:spPr bwMode="auto">
          <a:xfrm>
            <a:off x="609601" y="1604926"/>
            <a:ext cx="5205047"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7">
            <a:extLst>
              <a:ext uri="{FF2B5EF4-FFF2-40B4-BE49-F238E27FC236}">
                <a16:creationId xmlns:a16="http://schemas.microsoft.com/office/drawing/2014/main" id="{573D3779-F5EC-2445-8913-6A6FA0699632}"/>
              </a:ext>
            </a:extLst>
          </p:cNvPr>
          <p:cNvSpPr>
            <a:spLocks noGrp="1" noChangeArrowheads="1"/>
          </p:cNvSpPr>
          <p:nvPr>
            <p:ph idx="15"/>
          </p:nvPr>
        </p:nvSpPr>
        <p:spPr bwMode="auto">
          <a:xfrm>
            <a:off x="6321089" y="1609345"/>
            <a:ext cx="5205047"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FBDBE82-66F9-2A45-9FD5-E586931C51A5}"/>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074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233255"/>
            <a:ext cx="10972800" cy="646331"/>
          </a:xfrm>
        </p:spPr>
        <p:txBody>
          <a:bodyPr anchor="t" anchorCtr="0"/>
          <a:lstStyle/>
          <a:p>
            <a:r>
              <a:rPr lang="en-US" dirty="0"/>
              <a:t>Click to edit slide title</a:t>
            </a:r>
          </a:p>
        </p:txBody>
      </p:sp>
      <p:sp>
        <p:nvSpPr>
          <p:cNvPr id="17" name="Text Placeholder 12"/>
          <p:cNvSpPr>
            <a:spLocks noGrp="1"/>
          </p:cNvSpPr>
          <p:nvPr>
            <p:ph type="body" sz="quarter" idx="12" hasCustomPrompt="1"/>
          </p:nvPr>
        </p:nvSpPr>
        <p:spPr>
          <a:xfrm>
            <a:off x="195072" y="6574536"/>
            <a:ext cx="3333749" cy="153888"/>
          </a:xfrm>
        </p:spPr>
        <p:txBody>
          <a:bodyPr lIns="0" tIns="0" rIns="0" bIns="0" anchor="b" anchorCtr="0">
            <a:spAutoFit/>
          </a:bodyPr>
          <a:lstStyle>
            <a:lvl1pPr marL="0" indent="0">
              <a:buNone/>
              <a:defRPr sz="1000" baseline="0"/>
            </a:lvl1pPr>
          </a:lstStyle>
          <a:p>
            <a:pPr lvl="0"/>
            <a:r>
              <a:rPr lang="en-US" dirty="0"/>
              <a:t>Author et al, 2017.</a:t>
            </a:r>
          </a:p>
        </p:txBody>
      </p:sp>
      <p:cxnSp>
        <p:nvCxnSpPr>
          <p:cNvPr id="3" name="Straight Connector 2">
            <a:extLst>
              <a:ext uri="{FF2B5EF4-FFF2-40B4-BE49-F238E27FC236}">
                <a16:creationId xmlns:a16="http://schemas.microsoft.com/office/drawing/2014/main" id="{53194E30-95D2-6E48-AC86-BB043F36267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9012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A277F-FD15-C040-AC1A-F7DD24CCC37B}"/>
              </a:ext>
            </a:extLst>
          </p:cNvPr>
          <p:cNvPicPr>
            <a:picLocks noChangeAspect="1"/>
          </p:cNvPicPr>
          <p:nvPr userDrawn="1"/>
        </p:nvPicPr>
        <p:blipFill>
          <a:blip r:embed="rId2"/>
          <a:stretch>
            <a:fillRect/>
          </a:stretch>
        </p:blipFill>
        <p:spPr>
          <a:xfrm>
            <a:off x="0" y="1"/>
            <a:ext cx="12192000" cy="2385391"/>
          </a:xfrm>
          <a:prstGeom prst="rect">
            <a:avLst/>
          </a:prstGeom>
        </p:spPr>
      </p:pic>
      <p:sp>
        <p:nvSpPr>
          <p:cNvPr id="8" name="Title 1">
            <a:extLst>
              <a:ext uri="{FF2B5EF4-FFF2-40B4-BE49-F238E27FC236}">
                <a16:creationId xmlns:a16="http://schemas.microsoft.com/office/drawing/2014/main" id="{0F960847-7FF9-B848-96DB-48173D890709}"/>
              </a:ext>
            </a:extLst>
          </p:cNvPr>
          <p:cNvSpPr>
            <a:spLocks noGrp="1"/>
          </p:cNvSpPr>
          <p:nvPr>
            <p:ph type="title" hasCustomPrompt="1"/>
          </p:nvPr>
        </p:nvSpPr>
        <p:spPr>
          <a:xfrm>
            <a:off x="4475544" y="3506859"/>
            <a:ext cx="6533113" cy="646331"/>
          </a:xfrm>
        </p:spPr>
        <p:txBody>
          <a:bodyPr/>
          <a:lstStyle/>
          <a:p>
            <a:r>
              <a:rPr lang="en-US" dirty="0">
                <a:latin typeface="News Gothic MT" charset="0"/>
                <a:ea typeface="News Gothic MT" charset="0"/>
                <a:cs typeface="News Gothic MT" charset="0"/>
              </a:rPr>
              <a:t>Transition Slide Title</a:t>
            </a:r>
          </a:p>
        </p:txBody>
      </p:sp>
      <p:pic>
        <p:nvPicPr>
          <p:cNvPr id="6" name="Picture 5">
            <a:extLst>
              <a:ext uri="{FF2B5EF4-FFF2-40B4-BE49-F238E27FC236}">
                <a16:creationId xmlns:a16="http://schemas.microsoft.com/office/drawing/2014/main" id="{7185DAB1-37C3-DC43-B5C9-88DD8159C463}"/>
              </a:ext>
            </a:extLst>
          </p:cNvPr>
          <p:cNvPicPr>
            <a:picLocks noChangeAspect="1"/>
          </p:cNvPicPr>
          <p:nvPr userDrawn="1"/>
        </p:nvPicPr>
        <p:blipFill>
          <a:blip r:embed="rId3"/>
          <a:stretch>
            <a:fillRect/>
          </a:stretch>
        </p:blipFill>
        <p:spPr>
          <a:xfrm>
            <a:off x="270934" y="3413567"/>
            <a:ext cx="3765973" cy="2824480"/>
          </a:xfrm>
          <a:prstGeom prst="rect">
            <a:avLst/>
          </a:prstGeom>
        </p:spPr>
      </p:pic>
    </p:spTree>
    <p:extLst>
      <p:ext uri="{BB962C8B-B14F-4D97-AF65-F5344CB8AC3E}">
        <p14:creationId xmlns:p14="http://schemas.microsoft.com/office/powerpoint/2010/main" val="282694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and Speak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C9144E-EB3D-B243-8BFE-84EDD0BCE3F4}"/>
              </a:ext>
            </a:extLst>
          </p:cNvPr>
          <p:cNvPicPr>
            <a:picLocks noChangeAspect="1"/>
          </p:cNvPicPr>
          <p:nvPr userDrawn="1"/>
        </p:nvPicPr>
        <p:blipFill>
          <a:blip r:embed="rId2"/>
          <a:stretch>
            <a:fillRect/>
          </a:stretch>
        </p:blipFill>
        <p:spPr>
          <a:xfrm>
            <a:off x="0" y="1"/>
            <a:ext cx="12192000" cy="2385391"/>
          </a:xfrm>
          <a:prstGeom prst="rect">
            <a:avLst/>
          </a:prstGeom>
        </p:spPr>
      </p:pic>
      <p:sp>
        <p:nvSpPr>
          <p:cNvPr id="9" name="Title 1">
            <a:extLst>
              <a:ext uri="{FF2B5EF4-FFF2-40B4-BE49-F238E27FC236}">
                <a16:creationId xmlns:a16="http://schemas.microsoft.com/office/drawing/2014/main" id="{8C9B6D91-C2C6-0446-8FD0-55775D39B927}"/>
              </a:ext>
            </a:extLst>
          </p:cNvPr>
          <p:cNvSpPr>
            <a:spLocks noGrp="1"/>
          </p:cNvSpPr>
          <p:nvPr>
            <p:ph type="title"/>
          </p:nvPr>
        </p:nvSpPr>
        <p:spPr>
          <a:xfrm>
            <a:off x="1183340" y="3184355"/>
            <a:ext cx="9825317" cy="1200329"/>
          </a:xfrm>
        </p:spPr>
        <p:txBody>
          <a:bodyPr/>
          <a:lstStyle/>
          <a:p>
            <a:r>
              <a:rPr lang="en-US" dirty="0">
                <a:latin typeface="News Gothic MT" charset="0"/>
                <a:ea typeface="News Gothic MT" charset="0"/>
                <a:cs typeface="News Gothic MT" charset="0"/>
              </a:rPr>
              <a:t>Activity Title Activity Title Activity Activity Title Activity Title</a:t>
            </a:r>
          </a:p>
        </p:txBody>
      </p:sp>
      <p:sp>
        <p:nvSpPr>
          <p:cNvPr id="10" name="Text Placeholder 2">
            <a:extLst>
              <a:ext uri="{FF2B5EF4-FFF2-40B4-BE49-F238E27FC236}">
                <a16:creationId xmlns:a16="http://schemas.microsoft.com/office/drawing/2014/main" id="{5EB22640-5EA4-A948-9EFE-908A2C121B44}"/>
              </a:ext>
            </a:extLst>
          </p:cNvPr>
          <p:cNvSpPr>
            <a:spLocks noGrp="1"/>
          </p:cNvSpPr>
          <p:nvPr>
            <p:ph type="body" sz="quarter" idx="4294967295"/>
          </p:nvPr>
        </p:nvSpPr>
        <p:spPr>
          <a:xfrm>
            <a:off x="1183341" y="4790344"/>
            <a:ext cx="4155391" cy="1107996"/>
          </a:xfrm>
        </p:spPr>
        <p:txBody>
          <a:bodyPr>
            <a:normAutofit/>
          </a:bodyPr>
          <a:lstStyle>
            <a:lvl1pPr marL="0" indent="0" algn="l">
              <a:buNone/>
              <a:defRPr/>
            </a:lvl1pPr>
          </a:lstStyle>
          <a:p>
            <a:pPr marL="0" indent="0" algn="l">
              <a:buNone/>
            </a:pPr>
            <a:r>
              <a:rPr lang="en-US" sz="2000" dirty="0">
                <a:latin typeface="News Gothic MT" charset="0"/>
                <a:ea typeface="News Gothic MT" charset="0"/>
                <a:cs typeface="News Gothic MT" charset="0"/>
              </a:rPr>
              <a:t>John Doe, MD</a:t>
            </a:r>
          </a:p>
          <a:p>
            <a:pPr marL="0" indent="0" algn="l">
              <a:buNone/>
            </a:pPr>
            <a:r>
              <a:rPr lang="en-US" sz="2000" dirty="0">
                <a:latin typeface="News Gothic MT" charset="0"/>
                <a:ea typeface="News Gothic MT" charset="0"/>
                <a:cs typeface="News Gothic MT" charset="0"/>
              </a:rPr>
              <a:t>Professor</a:t>
            </a:r>
          </a:p>
          <a:p>
            <a:pPr marL="0" indent="0" algn="l">
              <a:buNone/>
            </a:pPr>
            <a:r>
              <a:rPr lang="en-US" sz="2000" dirty="0">
                <a:latin typeface="News Gothic MT" charset="0"/>
                <a:ea typeface="News Gothic MT" charset="0"/>
                <a:cs typeface="News Gothic MT" charset="0"/>
              </a:rPr>
              <a:t>i3 Health University</a:t>
            </a:r>
          </a:p>
        </p:txBody>
      </p:sp>
    </p:spTree>
    <p:extLst>
      <p:ext uri="{BB962C8B-B14F-4D97-AF65-F5344CB8AC3E}">
        <p14:creationId xmlns:p14="http://schemas.microsoft.com/office/powerpoint/2010/main" val="183794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B9661-BDCC-41F5-9338-F6C2444FAA7A}" type="datetimeFigureOut">
              <a:rPr lang="en-US" smtClean="0"/>
              <a:t>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8382906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96A0-C50D-7446-BD6C-04C0C7D57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9A153D-B669-BC49-9CB7-B673FEE82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743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vmlDrawing" Target="../drawings/vmlDrawing2.v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graphicFrame>
        <p:nvGraphicFramePr>
          <p:cNvPr id="722952"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723182" r:id="rId12" imgW="0" imgH="0" progId="PowerPoint.Show.8">
                  <p:embed/>
                </p:oleObj>
              </mc:Choice>
              <mc:Fallback>
                <p:oleObj r:id="rId12"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 xmlns:a14="http://schemas.microsoft.com/office/drawing/2010/main">
                            <a:solidFill>
                              <a:srgbClr val="606BA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Text Placeholder 2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Placeholder 29"/>
          <p:cNvSpPr>
            <a:spLocks noGrp="1"/>
          </p:cNvSpPr>
          <p:nvPr>
            <p:ph type="title"/>
          </p:nvPr>
        </p:nvSpPr>
        <p:spPr>
          <a:xfrm>
            <a:off x="609600" y="233255"/>
            <a:ext cx="10972800" cy="646331"/>
          </a:xfrm>
          <a:prstGeom prst="rect">
            <a:avLst/>
          </a:prstGeom>
        </p:spPr>
        <p:txBody>
          <a:bodyPr vert="horz" lIns="91440" tIns="45720" rIns="91440" bIns="45720" rtlCol="0" anchor="t" anchorCtr="0">
            <a:spAutoFit/>
          </a:bodyPr>
          <a:lstStyle/>
          <a:p>
            <a:r>
              <a:rPr lang="en-US" dirty="0"/>
              <a:t>Click to edit slide title</a:t>
            </a:r>
          </a:p>
        </p:txBody>
      </p:sp>
      <p:sp>
        <p:nvSpPr>
          <p:cNvPr id="3" name="TextBox 2"/>
          <p:cNvSpPr txBox="1"/>
          <p:nvPr userDrawn="1"/>
        </p:nvSpPr>
        <p:spPr>
          <a:xfrm>
            <a:off x="592667" y="876300"/>
            <a:ext cx="11040533" cy="914400"/>
          </a:xfrm>
          <a:prstGeom prst="rect">
            <a:avLst/>
          </a:prstGeom>
        </p:spPr>
        <p:txBody>
          <a:bodyPr vert="horz" wrap="none" lIns="91440" tIns="45720" rIns="91440" bIns="45720" rtlCol="0" anchor="ctr">
            <a:normAutofit/>
          </a:bodyPr>
          <a:lstStyle/>
          <a:p>
            <a:endParaRPr lang="en-US" sz="2800" dirty="0"/>
          </a:p>
        </p:txBody>
      </p:sp>
      <p:pic>
        <p:nvPicPr>
          <p:cNvPr id="7" name="Picture 6" descr="i3_Health_Logo_800x200.png">
            <a:extLst>
              <a:ext uri="{FF2B5EF4-FFF2-40B4-BE49-F238E27FC236}">
                <a16:creationId xmlns:a16="http://schemas.microsoft.com/office/drawing/2014/main" id="{C168F4D8-5992-E349-9A94-326F11A794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6911" y="5960973"/>
            <a:ext cx="2655089" cy="66377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62" r:id="rId2"/>
    <p:sldLayoutId id="2147483654" r:id="rId3"/>
    <p:sldLayoutId id="2147483663" r:id="rId4"/>
    <p:sldLayoutId id="2147483652" r:id="rId5"/>
    <p:sldLayoutId id="2147483655" r:id="rId6"/>
    <p:sldLayoutId id="2147483656" r:id="rId7"/>
    <p:sldLayoutId id="2147483670" r:id="rId8"/>
    <p:sldLayoutId id="2147483671" r:id="rId9"/>
  </p:sldLayoutIdLst>
  <p:hf hdr="0" ftr="0" dt="0"/>
  <p:txStyles>
    <p:titleStyle>
      <a:lvl1pPr algn="l" rtl="0" eaLnBrk="1" fontAlgn="base" hangingPunct="1">
        <a:spcBef>
          <a:spcPct val="0"/>
        </a:spcBef>
        <a:spcAft>
          <a:spcPct val="0"/>
        </a:spcAft>
        <a:defRPr sz="3600" b="0">
          <a:solidFill>
            <a:schemeClr val="tx1"/>
          </a:solidFill>
          <a:effectLst/>
          <a:latin typeface="News Gothic MT" charset="0"/>
          <a:ea typeface="News Gothic MT" charset="0"/>
          <a:cs typeface="News Gothic MT" charset="0"/>
        </a:defRPr>
      </a:lvl1pPr>
      <a:lvl2pPr algn="l" rtl="0" eaLnBrk="1" fontAlgn="base" hangingPunct="1">
        <a:spcBef>
          <a:spcPct val="0"/>
        </a:spcBef>
        <a:spcAft>
          <a:spcPct val="0"/>
        </a:spcAft>
        <a:defRPr sz="2800" b="1">
          <a:solidFill>
            <a:srgbClr val="F77711"/>
          </a:solidFill>
          <a:latin typeface="Arial" charset="0"/>
          <a:ea typeface="ＭＳ Ｐゴシック" charset="0"/>
        </a:defRPr>
      </a:lvl2pPr>
      <a:lvl3pPr algn="l" rtl="0" eaLnBrk="1" fontAlgn="base" hangingPunct="1">
        <a:spcBef>
          <a:spcPct val="0"/>
        </a:spcBef>
        <a:spcAft>
          <a:spcPct val="0"/>
        </a:spcAft>
        <a:defRPr sz="2800" b="1">
          <a:solidFill>
            <a:srgbClr val="F77711"/>
          </a:solidFill>
          <a:latin typeface="Arial" charset="0"/>
          <a:ea typeface="ＭＳ Ｐゴシック" charset="0"/>
        </a:defRPr>
      </a:lvl3pPr>
      <a:lvl4pPr algn="l" rtl="0" eaLnBrk="1" fontAlgn="base" hangingPunct="1">
        <a:spcBef>
          <a:spcPct val="0"/>
        </a:spcBef>
        <a:spcAft>
          <a:spcPct val="0"/>
        </a:spcAft>
        <a:defRPr sz="2800" b="1">
          <a:solidFill>
            <a:srgbClr val="F77711"/>
          </a:solidFill>
          <a:latin typeface="Arial" charset="0"/>
          <a:ea typeface="ＭＳ Ｐゴシック" charset="0"/>
        </a:defRPr>
      </a:lvl4pPr>
      <a:lvl5pPr algn="l" rtl="0" eaLnBrk="1" fontAlgn="base" hangingPunct="1">
        <a:spcBef>
          <a:spcPct val="0"/>
        </a:spcBef>
        <a:spcAft>
          <a:spcPct val="0"/>
        </a:spcAft>
        <a:defRPr sz="2800" b="1">
          <a:solidFill>
            <a:srgbClr val="F77711"/>
          </a:solidFill>
          <a:latin typeface="Arial" charset="0"/>
          <a:ea typeface="ＭＳ Ｐゴシック" charset="0"/>
        </a:defRPr>
      </a:lvl5pPr>
      <a:lvl6pPr marL="457200" algn="l" rtl="0" eaLnBrk="1" fontAlgn="base" hangingPunct="1">
        <a:spcBef>
          <a:spcPct val="0"/>
        </a:spcBef>
        <a:spcAft>
          <a:spcPct val="0"/>
        </a:spcAft>
        <a:defRPr sz="2800" b="1">
          <a:solidFill>
            <a:srgbClr val="F77711"/>
          </a:solidFill>
          <a:latin typeface="Arial" charset="0"/>
          <a:ea typeface="ＭＳ Ｐゴシック" charset="0"/>
        </a:defRPr>
      </a:lvl6pPr>
      <a:lvl7pPr marL="914400" algn="l" rtl="0" eaLnBrk="1" fontAlgn="base" hangingPunct="1">
        <a:spcBef>
          <a:spcPct val="0"/>
        </a:spcBef>
        <a:spcAft>
          <a:spcPct val="0"/>
        </a:spcAft>
        <a:defRPr sz="2800" b="1">
          <a:solidFill>
            <a:srgbClr val="F77711"/>
          </a:solidFill>
          <a:latin typeface="Arial" charset="0"/>
          <a:ea typeface="ＭＳ Ｐゴシック" charset="0"/>
        </a:defRPr>
      </a:lvl7pPr>
      <a:lvl8pPr marL="1371600" algn="l" rtl="0" eaLnBrk="1" fontAlgn="base" hangingPunct="1">
        <a:spcBef>
          <a:spcPct val="0"/>
        </a:spcBef>
        <a:spcAft>
          <a:spcPct val="0"/>
        </a:spcAft>
        <a:defRPr sz="2800" b="1">
          <a:solidFill>
            <a:srgbClr val="F77711"/>
          </a:solidFill>
          <a:latin typeface="Arial" charset="0"/>
          <a:ea typeface="ＭＳ Ｐゴシック" charset="0"/>
        </a:defRPr>
      </a:lvl8pPr>
      <a:lvl9pPr marL="1828800" algn="l" rtl="0" eaLnBrk="1" fontAlgn="base" hangingPunct="1">
        <a:spcBef>
          <a:spcPct val="0"/>
        </a:spcBef>
        <a:spcAft>
          <a:spcPct val="0"/>
        </a:spcAft>
        <a:defRPr sz="2800" b="1">
          <a:solidFill>
            <a:srgbClr val="F77711"/>
          </a:solidFill>
          <a:latin typeface="Arial" charset="0"/>
          <a:ea typeface="ＭＳ Ｐゴシック" charset="0"/>
        </a:defRPr>
      </a:lvl9pPr>
    </p:titleStyle>
    <p:bodyStyle>
      <a:lvl1pPr marL="457200" indent="-457200" algn="l" rtl="0" eaLnBrk="1" fontAlgn="base" hangingPunct="1">
        <a:spcBef>
          <a:spcPts val="0"/>
        </a:spcBef>
        <a:spcAft>
          <a:spcPct val="0"/>
        </a:spcAft>
        <a:buClrTx/>
        <a:buSzPct val="100000"/>
        <a:buFontTx/>
        <a:buBlip>
          <a:blip r:embed="rId14"/>
        </a:buBlip>
        <a:defRPr sz="2600">
          <a:solidFill>
            <a:schemeClr val="tx1"/>
          </a:solidFill>
          <a:latin typeface="News Gothic MT" charset="0"/>
          <a:ea typeface="News Gothic MT" charset="0"/>
          <a:cs typeface="News Gothic MT" charset="0"/>
        </a:defRPr>
      </a:lvl1pPr>
      <a:lvl2pPr marL="863600" indent="-406400" algn="l" rtl="0" eaLnBrk="1" fontAlgn="base" hangingPunct="1">
        <a:spcBef>
          <a:spcPts val="0"/>
        </a:spcBef>
        <a:spcAft>
          <a:spcPct val="0"/>
        </a:spcAft>
        <a:buClrTx/>
        <a:buSzPct val="100000"/>
        <a:buFontTx/>
        <a:buBlip>
          <a:blip r:embed="rId15"/>
        </a:buBlip>
        <a:defRPr sz="2000" baseline="0">
          <a:solidFill>
            <a:schemeClr val="tx1"/>
          </a:solidFill>
          <a:latin typeface="News Gothic MT" charset="0"/>
          <a:ea typeface="News Gothic MT" charset="0"/>
          <a:cs typeface="News Gothic MT" charset="0"/>
        </a:defRPr>
      </a:lvl2pPr>
      <a:lvl3pPr marL="1252538" indent="-280988" algn="l" rtl="0" eaLnBrk="1" fontAlgn="base" hangingPunct="1">
        <a:spcBef>
          <a:spcPts val="0"/>
        </a:spcBef>
        <a:spcAft>
          <a:spcPct val="0"/>
        </a:spcAft>
        <a:buClr>
          <a:schemeClr val="tx1"/>
        </a:buClr>
        <a:buSzPct val="90000"/>
        <a:buFontTx/>
        <a:buBlip>
          <a:blip r:embed="rId16"/>
        </a:buBlip>
        <a:defRPr sz="1800">
          <a:solidFill>
            <a:schemeClr val="tx1"/>
          </a:solidFill>
          <a:latin typeface="News Gothic MT" charset="0"/>
          <a:ea typeface="News Gothic MT" charset="0"/>
          <a:cs typeface="News Gothic MT" charset="0"/>
        </a:defRPr>
      </a:lvl3pPr>
      <a:lvl4pPr marL="1828800" indent="-344488" algn="l" rtl="0" eaLnBrk="1" fontAlgn="base" hangingPunct="1">
        <a:spcBef>
          <a:spcPts val="0"/>
        </a:spcBef>
        <a:spcAft>
          <a:spcPct val="0"/>
        </a:spcAft>
        <a:buClr>
          <a:schemeClr val="tx1"/>
        </a:buClr>
        <a:buSzPct val="100000"/>
        <a:buFontTx/>
        <a:buBlip>
          <a:blip r:embed="rId17"/>
        </a:buBlip>
        <a:defRPr sz="1700">
          <a:solidFill>
            <a:schemeClr val="tx1"/>
          </a:solidFill>
          <a:latin typeface="News Gothic MT" charset="0"/>
          <a:ea typeface="News Gothic MT" charset="0"/>
          <a:cs typeface="News Gothic MT" charset="0"/>
        </a:defRPr>
      </a:lvl4pPr>
      <a:lvl5pPr marL="2057400" indent="-228600" algn="l" rtl="0" eaLnBrk="1" fontAlgn="base" hangingPunct="1">
        <a:spcBef>
          <a:spcPts val="0"/>
        </a:spcBef>
        <a:spcAft>
          <a:spcPct val="0"/>
        </a:spcAft>
        <a:buClrTx/>
        <a:buSzPct val="100000"/>
        <a:buFontTx/>
        <a:buBlip>
          <a:blip r:embed="rId18"/>
        </a:buBlip>
        <a:defRPr sz="1600">
          <a:solidFill>
            <a:schemeClr val="tx1"/>
          </a:solidFill>
          <a:latin typeface="News Gothic MT" charset="0"/>
          <a:ea typeface="News Gothic MT" charset="0"/>
          <a:cs typeface="News Gothic MT" charset="0"/>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722952"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1138" r:id="rId8" imgW="0" imgH="0" progId="PowerPoint.Show.8">
                  <p:embed/>
                </p:oleObj>
              </mc:Choice>
              <mc:Fallback>
                <p:oleObj r:id="rId8"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 xmlns:a14="http://schemas.microsoft.com/office/drawing/2010/main">
                            <a:solidFill>
                              <a:srgbClr val="606BA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Text Placeholder 2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Placeholder 29"/>
          <p:cNvSpPr>
            <a:spLocks noGrp="1"/>
          </p:cNvSpPr>
          <p:nvPr>
            <p:ph type="title"/>
          </p:nvPr>
        </p:nvSpPr>
        <p:spPr>
          <a:xfrm>
            <a:off x="609600" y="233255"/>
            <a:ext cx="10972800" cy="646331"/>
          </a:xfrm>
          <a:prstGeom prst="rect">
            <a:avLst/>
          </a:prstGeom>
        </p:spPr>
        <p:txBody>
          <a:bodyPr vert="horz" lIns="91440" tIns="45720" rIns="91440" bIns="45720" rtlCol="0" anchor="t" anchorCtr="0">
            <a:spAutoFit/>
          </a:bodyPr>
          <a:lstStyle/>
          <a:p>
            <a:r>
              <a:rPr lang="en-US" dirty="0"/>
              <a:t>Click to edit slide title</a:t>
            </a:r>
          </a:p>
        </p:txBody>
      </p:sp>
      <p:sp>
        <p:nvSpPr>
          <p:cNvPr id="3" name="TextBox 2"/>
          <p:cNvSpPr txBox="1"/>
          <p:nvPr userDrawn="1"/>
        </p:nvSpPr>
        <p:spPr>
          <a:xfrm>
            <a:off x="592667" y="876300"/>
            <a:ext cx="11040533" cy="914400"/>
          </a:xfrm>
          <a:prstGeom prst="rect">
            <a:avLst/>
          </a:prstGeom>
        </p:spPr>
        <p:txBody>
          <a:bodyPr vert="horz" wrap="none" lIns="91440" tIns="45720" rIns="91440" bIns="45720" rtlCol="0" anchor="ctr">
            <a:normAutofit/>
          </a:bodyPr>
          <a:lstStyle/>
          <a:p>
            <a:endParaRPr lang="en-US" sz="2800" dirty="0"/>
          </a:p>
        </p:txBody>
      </p:sp>
    </p:spTree>
    <p:extLst>
      <p:ext uri="{BB962C8B-B14F-4D97-AF65-F5344CB8AC3E}">
        <p14:creationId xmlns:p14="http://schemas.microsoft.com/office/powerpoint/2010/main" val="4292209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ftr="0" dt="0"/>
  <p:txStyles>
    <p:titleStyle>
      <a:lvl1pPr algn="l" rtl="0" eaLnBrk="1" fontAlgn="base" hangingPunct="1">
        <a:spcBef>
          <a:spcPct val="0"/>
        </a:spcBef>
        <a:spcAft>
          <a:spcPct val="0"/>
        </a:spcAft>
        <a:defRPr sz="3600" b="0">
          <a:solidFill>
            <a:schemeClr val="tx1"/>
          </a:solidFill>
          <a:effectLst/>
          <a:latin typeface="News Gothic MT" charset="0"/>
          <a:ea typeface="News Gothic MT" charset="0"/>
          <a:cs typeface="News Gothic MT" charset="0"/>
        </a:defRPr>
      </a:lvl1pPr>
      <a:lvl2pPr algn="l" rtl="0" eaLnBrk="1" fontAlgn="base" hangingPunct="1">
        <a:spcBef>
          <a:spcPct val="0"/>
        </a:spcBef>
        <a:spcAft>
          <a:spcPct val="0"/>
        </a:spcAft>
        <a:defRPr sz="2800" b="1">
          <a:solidFill>
            <a:srgbClr val="F77711"/>
          </a:solidFill>
          <a:latin typeface="Arial" charset="0"/>
          <a:ea typeface="ＭＳ Ｐゴシック" charset="0"/>
        </a:defRPr>
      </a:lvl2pPr>
      <a:lvl3pPr algn="l" rtl="0" eaLnBrk="1" fontAlgn="base" hangingPunct="1">
        <a:spcBef>
          <a:spcPct val="0"/>
        </a:spcBef>
        <a:spcAft>
          <a:spcPct val="0"/>
        </a:spcAft>
        <a:defRPr sz="2800" b="1">
          <a:solidFill>
            <a:srgbClr val="F77711"/>
          </a:solidFill>
          <a:latin typeface="Arial" charset="0"/>
          <a:ea typeface="ＭＳ Ｐゴシック" charset="0"/>
        </a:defRPr>
      </a:lvl3pPr>
      <a:lvl4pPr algn="l" rtl="0" eaLnBrk="1" fontAlgn="base" hangingPunct="1">
        <a:spcBef>
          <a:spcPct val="0"/>
        </a:spcBef>
        <a:spcAft>
          <a:spcPct val="0"/>
        </a:spcAft>
        <a:defRPr sz="2800" b="1">
          <a:solidFill>
            <a:srgbClr val="F77711"/>
          </a:solidFill>
          <a:latin typeface="Arial" charset="0"/>
          <a:ea typeface="ＭＳ Ｐゴシック" charset="0"/>
        </a:defRPr>
      </a:lvl4pPr>
      <a:lvl5pPr algn="l" rtl="0" eaLnBrk="1" fontAlgn="base" hangingPunct="1">
        <a:spcBef>
          <a:spcPct val="0"/>
        </a:spcBef>
        <a:spcAft>
          <a:spcPct val="0"/>
        </a:spcAft>
        <a:defRPr sz="2800" b="1">
          <a:solidFill>
            <a:srgbClr val="F77711"/>
          </a:solidFill>
          <a:latin typeface="Arial" charset="0"/>
          <a:ea typeface="ＭＳ Ｐゴシック" charset="0"/>
        </a:defRPr>
      </a:lvl5pPr>
      <a:lvl6pPr marL="457200" algn="l" rtl="0" eaLnBrk="1" fontAlgn="base" hangingPunct="1">
        <a:spcBef>
          <a:spcPct val="0"/>
        </a:spcBef>
        <a:spcAft>
          <a:spcPct val="0"/>
        </a:spcAft>
        <a:defRPr sz="2800" b="1">
          <a:solidFill>
            <a:srgbClr val="F77711"/>
          </a:solidFill>
          <a:latin typeface="Arial" charset="0"/>
          <a:ea typeface="ＭＳ Ｐゴシック" charset="0"/>
        </a:defRPr>
      </a:lvl6pPr>
      <a:lvl7pPr marL="914400" algn="l" rtl="0" eaLnBrk="1" fontAlgn="base" hangingPunct="1">
        <a:spcBef>
          <a:spcPct val="0"/>
        </a:spcBef>
        <a:spcAft>
          <a:spcPct val="0"/>
        </a:spcAft>
        <a:defRPr sz="2800" b="1">
          <a:solidFill>
            <a:srgbClr val="F77711"/>
          </a:solidFill>
          <a:latin typeface="Arial" charset="0"/>
          <a:ea typeface="ＭＳ Ｐゴシック" charset="0"/>
        </a:defRPr>
      </a:lvl7pPr>
      <a:lvl8pPr marL="1371600" algn="l" rtl="0" eaLnBrk="1" fontAlgn="base" hangingPunct="1">
        <a:spcBef>
          <a:spcPct val="0"/>
        </a:spcBef>
        <a:spcAft>
          <a:spcPct val="0"/>
        </a:spcAft>
        <a:defRPr sz="2800" b="1">
          <a:solidFill>
            <a:srgbClr val="F77711"/>
          </a:solidFill>
          <a:latin typeface="Arial" charset="0"/>
          <a:ea typeface="ＭＳ Ｐゴシック" charset="0"/>
        </a:defRPr>
      </a:lvl8pPr>
      <a:lvl9pPr marL="1828800" algn="l" rtl="0" eaLnBrk="1" fontAlgn="base" hangingPunct="1">
        <a:spcBef>
          <a:spcPct val="0"/>
        </a:spcBef>
        <a:spcAft>
          <a:spcPct val="0"/>
        </a:spcAft>
        <a:defRPr sz="2800" b="1">
          <a:solidFill>
            <a:srgbClr val="F77711"/>
          </a:solidFill>
          <a:latin typeface="Arial" charset="0"/>
          <a:ea typeface="ＭＳ Ｐゴシック" charset="0"/>
        </a:defRPr>
      </a:lvl9pPr>
    </p:titleStyle>
    <p:bodyStyle>
      <a:lvl1pPr marL="457200" indent="-457200" algn="l" rtl="0" eaLnBrk="1" fontAlgn="base" hangingPunct="1">
        <a:spcBef>
          <a:spcPts val="0"/>
        </a:spcBef>
        <a:spcAft>
          <a:spcPct val="0"/>
        </a:spcAft>
        <a:buClrTx/>
        <a:buSzPct val="100000"/>
        <a:buFontTx/>
        <a:buBlip>
          <a:blip r:embed="rId9"/>
        </a:buBlip>
        <a:defRPr sz="2600">
          <a:solidFill>
            <a:schemeClr val="tx1"/>
          </a:solidFill>
          <a:latin typeface="News Gothic MT" charset="0"/>
          <a:ea typeface="News Gothic MT" charset="0"/>
          <a:cs typeface="News Gothic MT" charset="0"/>
        </a:defRPr>
      </a:lvl1pPr>
      <a:lvl2pPr marL="863600" indent="-406400" algn="l" rtl="0" eaLnBrk="1" fontAlgn="base" hangingPunct="1">
        <a:spcBef>
          <a:spcPts val="0"/>
        </a:spcBef>
        <a:spcAft>
          <a:spcPct val="0"/>
        </a:spcAft>
        <a:buClrTx/>
        <a:buSzPct val="100000"/>
        <a:buFontTx/>
        <a:buBlip>
          <a:blip r:embed="rId10"/>
        </a:buBlip>
        <a:defRPr sz="2000" baseline="0">
          <a:solidFill>
            <a:schemeClr val="tx1"/>
          </a:solidFill>
          <a:latin typeface="News Gothic MT" charset="0"/>
          <a:ea typeface="News Gothic MT" charset="0"/>
          <a:cs typeface="News Gothic MT" charset="0"/>
        </a:defRPr>
      </a:lvl2pPr>
      <a:lvl3pPr marL="1252538" indent="-280988" algn="l" rtl="0" eaLnBrk="1" fontAlgn="base" hangingPunct="1">
        <a:spcBef>
          <a:spcPts val="0"/>
        </a:spcBef>
        <a:spcAft>
          <a:spcPct val="0"/>
        </a:spcAft>
        <a:buClr>
          <a:schemeClr val="tx1"/>
        </a:buClr>
        <a:buSzPct val="90000"/>
        <a:buFontTx/>
        <a:buBlip>
          <a:blip r:embed="rId11"/>
        </a:buBlip>
        <a:defRPr sz="1800">
          <a:solidFill>
            <a:schemeClr val="tx1"/>
          </a:solidFill>
          <a:latin typeface="News Gothic MT" charset="0"/>
          <a:ea typeface="News Gothic MT" charset="0"/>
          <a:cs typeface="News Gothic MT" charset="0"/>
        </a:defRPr>
      </a:lvl3pPr>
      <a:lvl4pPr marL="1828800" indent="-344488" algn="l" rtl="0" eaLnBrk="1" fontAlgn="base" hangingPunct="1">
        <a:spcBef>
          <a:spcPts val="0"/>
        </a:spcBef>
        <a:spcAft>
          <a:spcPct val="0"/>
        </a:spcAft>
        <a:buClr>
          <a:schemeClr val="tx1"/>
        </a:buClr>
        <a:buSzPct val="100000"/>
        <a:buFontTx/>
        <a:buBlip>
          <a:blip r:embed="rId12"/>
        </a:buBlip>
        <a:defRPr sz="1700">
          <a:solidFill>
            <a:schemeClr val="tx1"/>
          </a:solidFill>
          <a:latin typeface="News Gothic MT" charset="0"/>
          <a:ea typeface="News Gothic MT" charset="0"/>
          <a:cs typeface="News Gothic MT" charset="0"/>
        </a:defRPr>
      </a:lvl4pPr>
      <a:lvl5pPr marL="2057400" indent="-228600" algn="l" rtl="0" eaLnBrk="1" fontAlgn="base" hangingPunct="1">
        <a:spcBef>
          <a:spcPts val="0"/>
        </a:spcBef>
        <a:spcAft>
          <a:spcPct val="0"/>
        </a:spcAft>
        <a:buClrTx/>
        <a:buSzPct val="100000"/>
        <a:buFontTx/>
        <a:buBlip>
          <a:blip r:embed="rId13"/>
        </a:buBlip>
        <a:defRPr sz="1600">
          <a:solidFill>
            <a:schemeClr val="tx1"/>
          </a:solidFill>
          <a:latin typeface="News Gothic MT" charset="0"/>
          <a:ea typeface="News Gothic MT" charset="0"/>
          <a:cs typeface="News Gothic MT" charset="0"/>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ncbi.nlm.nih.gov/core/lw/2.0/html/tileshop_pmc/tileshop_pmc_inline.html?title=Click%20on%20image%20to%20zoom&amp;p=PMC3&amp;id=6880896_advancesADV2019000812f1.jp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968" y="2943053"/>
            <a:ext cx="10429102" cy="1754326"/>
          </a:xfrm>
        </p:spPr>
        <p:txBody>
          <a:bodyPr/>
          <a:lstStyle/>
          <a:p>
            <a:r>
              <a:rPr lang="en-US" dirty="0"/>
              <a:t>Immune Thrombocytopenia: Evolving Treatment Paradigms and Patient-Centered Care</a:t>
            </a:r>
            <a:endParaRPr lang="en-US" dirty="0">
              <a:latin typeface="News Gothic MT" charset="0"/>
              <a:ea typeface="News Gothic MT" charset="0"/>
              <a:cs typeface="News Gothic MT" charset="0"/>
            </a:endParaRPr>
          </a:p>
        </p:txBody>
      </p:sp>
      <p:sp>
        <p:nvSpPr>
          <p:cNvPr id="3" name="Text Placeholder 2"/>
          <p:cNvSpPr>
            <a:spLocks noGrp="1"/>
          </p:cNvSpPr>
          <p:nvPr>
            <p:ph type="body" sz="quarter" idx="4294967295"/>
          </p:nvPr>
        </p:nvSpPr>
        <p:spPr>
          <a:xfrm>
            <a:off x="1037968" y="4945116"/>
            <a:ext cx="7710616" cy="1107996"/>
          </a:xfrm>
        </p:spPr>
        <p:txBody>
          <a:bodyPr>
            <a:normAutofit lnSpcReduction="10000"/>
          </a:bodyPr>
          <a:lstStyle/>
          <a:p>
            <a:pPr marL="0" indent="0">
              <a:buNone/>
            </a:pPr>
            <a:r>
              <a:rPr lang="en-US" sz="2400" dirty="0"/>
              <a:t>Allison Imahiyerobo, APN</a:t>
            </a:r>
          </a:p>
          <a:p>
            <a:pPr marL="0" indent="0">
              <a:buNone/>
            </a:pPr>
            <a:r>
              <a:rPr lang="en-US" sz="2400" dirty="0"/>
              <a:t>Advanced Practice Nurse </a:t>
            </a:r>
          </a:p>
          <a:p>
            <a:pPr marL="0" indent="0">
              <a:buNone/>
            </a:pPr>
            <a:r>
              <a:rPr lang="en-US" sz="2400" dirty="0"/>
              <a:t>Hematology and Oncology Physicians of Englewood</a:t>
            </a:r>
          </a:p>
        </p:txBody>
      </p:sp>
      <p:pic>
        <p:nvPicPr>
          <p:cNvPr id="5" name="Picture 4" descr="A picture containing indoor, sitting, table, orange&#10;&#10;Description automatically generated">
            <a:extLst>
              <a:ext uri="{FF2B5EF4-FFF2-40B4-BE49-F238E27FC236}">
                <a16:creationId xmlns:a16="http://schemas.microsoft.com/office/drawing/2014/main" id="{81BD281D-33D1-8F46-A252-B25AF77A529D}"/>
              </a:ext>
            </a:extLst>
          </p:cNvPr>
          <p:cNvPicPr>
            <a:picLocks noChangeAspect="1"/>
          </p:cNvPicPr>
          <p:nvPr/>
        </p:nvPicPr>
        <p:blipFill>
          <a:blip r:embed="rId3"/>
          <a:stretch>
            <a:fillRect/>
          </a:stretch>
        </p:blipFill>
        <p:spPr>
          <a:xfrm>
            <a:off x="0" y="-162183"/>
            <a:ext cx="12192000" cy="2857500"/>
          </a:xfrm>
          <a:prstGeom prst="rect">
            <a:avLst/>
          </a:prstGeom>
        </p:spPr>
      </p:pic>
    </p:spTree>
    <p:extLst>
      <p:ext uri="{BB962C8B-B14F-4D97-AF65-F5344CB8AC3E}">
        <p14:creationId xmlns:p14="http://schemas.microsoft.com/office/powerpoint/2010/main" val="156456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4" name="Text Placeholder 3">
            <a:extLst>
              <a:ext uri="{FF2B5EF4-FFF2-40B4-BE49-F238E27FC236}">
                <a16:creationId xmlns:a16="http://schemas.microsoft.com/office/drawing/2014/main" id="{5C9E000E-FE3C-3F4C-96B2-3601FB5EC8EB}"/>
              </a:ext>
            </a:extLst>
          </p:cNvPr>
          <p:cNvSpPr>
            <a:spLocks noGrp="1"/>
          </p:cNvSpPr>
          <p:nvPr>
            <p:ph type="body" sz="quarter" idx="12"/>
          </p:nvPr>
        </p:nvSpPr>
        <p:spPr>
          <a:xfrm>
            <a:off x="193575" y="6575082"/>
            <a:ext cx="1439497" cy="153888"/>
          </a:xfrm>
        </p:spPr>
        <p:txBody>
          <a:bodyPr/>
          <a:lstStyle/>
          <a:p>
            <a:r>
              <a:rPr lang="en-US" dirty="0" err="1"/>
              <a:t>Rodeghiero</a:t>
            </a:r>
            <a:r>
              <a:rPr lang="en-US" dirty="0"/>
              <a:t> et al, 2009. </a:t>
            </a:r>
          </a:p>
        </p:txBody>
      </p:sp>
      <p:sp>
        <p:nvSpPr>
          <p:cNvPr id="3" name="Content Placeholder 2"/>
          <p:cNvSpPr>
            <a:spLocks noGrp="1"/>
          </p:cNvSpPr>
          <p:nvPr>
            <p:ph idx="1"/>
          </p:nvPr>
        </p:nvSpPr>
        <p:spPr/>
        <p:txBody>
          <a:bodyPr/>
          <a:lstStyle/>
          <a:p>
            <a:r>
              <a:rPr lang="en-US" sz="2800" dirty="0"/>
              <a:t>Reduction in platelet production—thrombopoietin mediated</a:t>
            </a:r>
          </a:p>
          <a:p>
            <a:r>
              <a:rPr lang="en-US" sz="2800" dirty="0"/>
              <a:t>Increased destruction</a:t>
            </a:r>
          </a:p>
          <a:p>
            <a:pPr lvl="1"/>
            <a:r>
              <a:rPr lang="en-US" sz="2400" dirty="0"/>
              <a:t>Impaired T regulatory cells</a:t>
            </a:r>
          </a:p>
          <a:p>
            <a:pPr lvl="1"/>
            <a:r>
              <a:rPr lang="en-US" sz="2400" dirty="0"/>
              <a:t>Antiplatelet antibodies</a:t>
            </a:r>
          </a:p>
          <a:p>
            <a:pPr lvl="1"/>
            <a:r>
              <a:rPr lang="en-US" sz="2400" dirty="0"/>
              <a:t>In 60% of all ITP patients, autoantibodies are found, predominantly against platelet glycoprotein (GP) IIb/IIIa</a:t>
            </a:r>
          </a:p>
          <a:p>
            <a:pPr lvl="1"/>
            <a:r>
              <a:rPr lang="en-US" sz="2400" dirty="0"/>
              <a:t>Splenic uptake</a:t>
            </a:r>
          </a:p>
          <a:p>
            <a:pPr marL="0" indent="0">
              <a:buNone/>
            </a:pPr>
            <a:endParaRPr lang="en-US" dirty="0"/>
          </a:p>
        </p:txBody>
      </p:sp>
    </p:spTree>
    <p:extLst>
      <p:ext uri="{BB962C8B-B14F-4D97-AF65-F5344CB8AC3E}">
        <p14:creationId xmlns:p14="http://schemas.microsoft.com/office/powerpoint/2010/main" val="232079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Develops ITP?</a:t>
            </a:r>
          </a:p>
        </p:txBody>
      </p:sp>
      <p:sp>
        <p:nvSpPr>
          <p:cNvPr id="3" name="Content Placeholder 2"/>
          <p:cNvSpPr>
            <a:spLocks noGrp="1"/>
          </p:cNvSpPr>
          <p:nvPr>
            <p:ph idx="1"/>
          </p:nvPr>
        </p:nvSpPr>
        <p:spPr>
          <a:xfrm>
            <a:off x="6335614" y="1616004"/>
            <a:ext cx="5261311" cy="4373563"/>
          </a:xfrm>
        </p:spPr>
        <p:txBody>
          <a:bodyPr>
            <a:normAutofit/>
          </a:bodyPr>
          <a:lstStyle/>
          <a:p>
            <a:r>
              <a:rPr lang="en-US" sz="2800" dirty="0"/>
              <a:t>Secondary: ~20%</a:t>
            </a:r>
          </a:p>
          <a:p>
            <a:pPr lvl="1"/>
            <a:r>
              <a:rPr lang="en-US" sz="2400" dirty="0"/>
              <a:t>Infection</a:t>
            </a:r>
          </a:p>
          <a:p>
            <a:pPr lvl="1"/>
            <a:r>
              <a:rPr lang="en-US" sz="2400" dirty="0"/>
              <a:t>Stressful trigger</a:t>
            </a:r>
          </a:p>
          <a:p>
            <a:pPr lvl="1"/>
            <a:r>
              <a:rPr lang="en-US" sz="2400" dirty="0"/>
              <a:t>History of autoimmune disease: lupus, RA, thyroid</a:t>
            </a:r>
          </a:p>
          <a:p>
            <a:pPr lvl="1"/>
            <a:r>
              <a:rPr lang="en-US" sz="2400" dirty="0"/>
              <a:t>Family history of autoimmune disease</a:t>
            </a:r>
          </a:p>
        </p:txBody>
      </p:sp>
      <p:sp>
        <p:nvSpPr>
          <p:cNvPr id="7" name="Text Placeholder 6">
            <a:extLst>
              <a:ext uri="{FF2B5EF4-FFF2-40B4-BE49-F238E27FC236}">
                <a16:creationId xmlns:a16="http://schemas.microsoft.com/office/drawing/2014/main" id="{8626E421-E6AE-F349-81CF-080A4E676EF3}"/>
              </a:ext>
            </a:extLst>
          </p:cNvPr>
          <p:cNvSpPr>
            <a:spLocks noGrp="1"/>
          </p:cNvSpPr>
          <p:nvPr>
            <p:ph type="body" sz="quarter" idx="12"/>
          </p:nvPr>
        </p:nvSpPr>
        <p:spPr>
          <a:xfrm>
            <a:off x="193575" y="6420647"/>
            <a:ext cx="1870705" cy="307777"/>
          </a:xfrm>
        </p:spPr>
        <p:txBody>
          <a:bodyPr/>
          <a:lstStyle/>
          <a:p>
            <a:r>
              <a:rPr lang="en-US" dirty="0"/>
              <a:t>RA = rheumatoid arthritis.</a:t>
            </a:r>
          </a:p>
          <a:p>
            <a:r>
              <a:rPr lang="en-US" dirty="0"/>
              <a:t>Lambert &amp; </a:t>
            </a:r>
            <a:r>
              <a:rPr lang="en-US" dirty="0" err="1"/>
              <a:t>Gernsheimer</a:t>
            </a:r>
            <a:r>
              <a:rPr lang="en-US" dirty="0"/>
              <a:t>, 2017.</a:t>
            </a:r>
          </a:p>
        </p:txBody>
      </p:sp>
      <p:sp>
        <p:nvSpPr>
          <p:cNvPr id="6" name="Content Placeholder 5"/>
          <p:cNvSpPr>
            <a:spLocks noGrp="1"/>
          </p:cNvSpPr>
          <p:nvPr>
            <p:ph idx="14"/>
          </p:nvPr>
        </p:nvSpPr>
        <p:spPr>
          <a:xfrm>
            <a:off x="595075" y="1614690"/>
            <a:ext cx="5205047" cy="4373563"/>
          </a:xfrm>
        </p:spPr>
        <p:txBody>
          <a:bodyPr/>
          <a:lstStyle/>
          <a:p>
            <a:r>
              <a:rPr lang="en-US" sz="2800" dirty="0"/>
              <a:t>Primary: ~80%</a:t>
            </a:r>
          </a:p>
          <a:p>
            <a:pPr lvl="1"/>
            <a:r>
              <a:rPr lang="en-US" sz="2400" dirty="0"/>
              <a:t>Majority idiopathic</a:t>
            </a:r>
          </a:p>
          <a:p>
            <a:pPr lvl="1"/>
            <a:r>
              <a:rPr lang="en-US" sz="2400" dirty="0"/>
              <a:t>Majority women</a:t>
            </a:r>
          </a:p>
          <a:p>
            <a:pPr lvl="1"/>
            <a:r>
              <a:rPr lang="en-US" sz="2400" dirty="0"/>
              <a:t>Older age</a:t>
            </a:r>
          </a:p>
          <a:p>
            <a:endParaRPr lang="en-US" dirty="0"/>
          </a:p>
        </p:txBody>
      </p:sp>
    </p:spTree>
    <p:extLst>
      <p:ext uri="{BB962C8B-B14F-4D97-AF65-F5344CB8AC3E}">
        <p14:creationId xmlns:p14="http://schemas.microsoft.com/office/powerpoint/2010/main" val="37165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Burden</a:t>
            </a:r>
          </a:p>
        </p:txBody>
      </p:sp>
      <p:sp>
        <p:nvSpPr>
          <p:cNvPr id="8" name="Text Placeholder 7">
            <a:extLst>
              <a:ext uri="{FF2B5EF4-FFF2-40B4-BE49-F238E27FC236}">
                <a16:creationId xmlns:a16="http://schemas.microsoft.com/office/drawing/2014/main" id="{CC01EAA2-158C-504B-B377-75EC4A3DC871}"/>
              </a:ext>
            </a:extLst>
          </p:cNvPr>
          <p:cNvSpPr>
            <a:spLocks noGrp="1"/>
          </p:cNvSpPr>
          <p:nvPr>
            <p:ph type="body" sz="quarter" idx="12"/>
          </p:nvPr>
        </p:nvSpPr>
        <p:spPr>
          <a:xfrm>
            <a:off x="193575" y="6575082"/>
            <a:ext cx="1192634" cy="153888"/>
          </a:xfrm>
        </p:spPr>
        <p:txBody>
          <a:bodyPr/>
          <a:lstStyle/>
          <a:p>
            <a:r>
              <a:rPr lang="en-US" dirty="0"/>
              <a:t>Trotter &amp; Hill, 2018.</a:t>
            </a:r>
          </a:p>
        </p:txBody>
      </p:sp>
      <p:sp>
        <p:nvSpPr>
          <p:cNvPr id="3" name="Content Placeholder 2"/>
          <p:cNvSpPr>
            <a:spLocks noGrp="1"/>
          </p:cNvSpPr>
          <p:nvPr>
            <p:ph idx="1"/>
          </p:nvPr>
        </p:nvSpPr>
        <p:spPr/>
        <p:txBody>
          <a:bodyPr>
            <a:normAutofit/>
          </a:bodyPr>
          <a:lstStyle/>
          <a:p>
            <a:r>
              <a:rPr lang="en-US" sz="2800" dirty="0"/>
              <a:t>Bruising </a:t>
            </a:r>
          </a:p>
          <a:p>
            <a:r>
              <a:rPr lang="en-US" sz="2800" dirty="0"/>
              <a:t>Petechiae </a:t>
            </a:r>
          </a:p>
          <a:p>
            <a:r>
              <a:rPr lang="en-US" sz="2800" dirty="0"/>
              <a:t>Oral blood blisters, ie mouth sores </a:t>
            </a:r>
          </a:p>
          <a:p>
            <a:r>
              <a:rPr lang="en-US" sz="2800" dirty="0"/>
              <a:t>Hematuria </a:t>
            </a:r>
          </a:p>
          <a:p>
            <a:r>
              <a:rPr lang="en-US" sz="2800" dirty="0"/>
              <a:t>Epistaxis </a:t>
            </a:r>
          </a:p>
        </p:txBody>
      </p:sp>
    </p:spTree>
    <p:extLst>
      <p:ext uri="{BB962C8B-B14F-4D97-AF65-F5344CB8AC3E}">
        <p14:creationId xmlns:p14="http://schemas.microsoft.com/office/powerpoint/2010/main" val="129324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Work-Up</a:t>
            </a:r>
          </a:p>
        </p:txBody>
      </p:sp>
      <p:sp>
        <p:nvSpPr>
          <p:cNvPr id="5" name="Text Placeholder 4">
            <a:extLst>
              <a:ext uri="{FF2B5EF4-FFF2-40B4-BE49-F238E27FC236}">
                <a16:creationId xmlns:a16="http://schemas.microsoft.com/office/drawing/2014/main" id="{ABBA0B58-068D-EA46-9C81-DB4E55E59731}"/>
              </a:ext>
            </a:extLst>
          </p:cNvPr>
          <p:cNvSpPr>
            <a:spLocks noGrp="1"/>
          </p:cNvSpPr>
          <p:nvPr>
            <p:ph type="body" sz="quarter" idx="12"/>
          </p:nvPr>
        </p:nvSpPr>
        <p:spPr>
          <a:xfrm>
            <a:off x="193575" y="6421193"/>
            <a:ext cx="4122924" cy="307777"/>
          </a:xfrm>
        </p:spPr>
        <p:txBody>
          <a:bodyPr/>
          <a:lstStyle/>
          <a:p>
            <a:r>
              <a:rPr lang="en-US" dirty="0"/>
              <a:t>CBC = complete blood count; HIV = human immunodeficiency virus.</a:t>
            </a:r>
          </a:p>
          <a:p>
            <a:r>
              <a:rPr lang="en-US" dirty="0" err="1"/>
              <a:t>Provan</a:t>
            </a:r>
            <a:r>
              <a:rPr lang="en-US" dirty="0"/>
              <a:t> et al, 2019.</a:t>
            </a:r>
          </a:p>
        </p:txBody>
      </p:sp>
      <p:sp>
        <p:nvSpPr>
          <p:cNvPr id="4" name="Content Placeholder 3"/>
          <p:cNvSpPr>
            <a:spLocks noGrp="1"/>
          </p:cNvSpPr>
          <p:nvPr>
            <p:ph idx="1"/>
          </p:nvPr>
        </p:nvSpPr>
        <p:spPr/>
        <p:txBody>
          <a:bodyPr>
            <a:normAutofit/>
          </a:bodyPr>
          <a:lstStyle/>
          <a:p>
            <a:r>
              <a:rPr lang="en-US" sz="2800" dirty="0"/>
              <a:t>CBC with peripheral smear</a:t>
            </a:r>
          </a:p>
          <a:p>
            <a:r>
              <a:rPr lang="en-US" sz="2800" dirty="0"/>
              <a:t>Hepatitis serology</a:t>
            </a:r>
          </a:p>
          <a:p>
            <a:r>
              <a:rPr lang="en-US" sz="2800" dirty="0"/>
              <a:t>HIV</a:t>
            </a:r>
          </a:p>
        </p:txBody>
      </p:sp>
    </p:spTree>
    <p:extLst>
      <p:ext uri="{BB962C8B-B14F-4D97-AF65-F5344CB8AC3E}">
        <p14:creationId xmlns:p14="http://schemas.microsoft.com/office/powerpoint/2010/main" val="141216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Disease</a:t>
            </a:r>
          </a:p>
        </p:txBody>
      </p:sp>
      <p:sp>
        <p:nvSpPr>
          <p:cNvPr id="6" name="Text Placeholder 5">
            <a:extLst>
              <a:ext uri="{FF2B5EF4-FFF2-40B4-BE49-F238E27FC236}">
                <a16:creationId xmlns:a16="http://schemas.microsoft.com/office/drawing/2014/main" id="{1BEE2C57-8C89-AE48-B5E8-5389B777D959}"/>
              </a:ext>
            </a:extLst>
          </p:cNvPr>
          <p:cNvSpPr>
            <a:spLocks noGrp="1"/>
          </p:cNvSpPr>
          <p:nvPr>
            <p:ph type="body" sz="quarter" idx="12"/>
          </p:nvPr>
        </p:nvSpPr>
        <p:spPr>
          <a:xfrm>
            <a:off x="193575" y="6575082"/>
            <a:ext cx="1131720" cy="153888"/>
          </a:xfrm>
        </p:spPr>
        <p:txBody>
          <a:bodyPr/>
          <a:lstStyle/>
          <a:p>
            <a:r>
              <a:rPr lang="en-US" dirty="0" err="1"/>
              <a:t>Provan</a:t>
            </a:r>
            <a:r>
              <a:rPr lang="en-US" dirty="0"/>
              <a:t> et al, 2019.</a:t>
            </a:r>
          </a:p>
        </p:txBody>
      </p:sp>
      <p:sp>
        <p:nvSpPr>
          <p:cNvPr id="3" name="Content Placeholder 2"/>
          <p:cNvSpPr>
            <a:spLocks noGrp="1"/>
          </p:cNvSpPr>
          <p:nvPr>
            <p:ph idx="1"/>
          </p:nvPr>
        </p:nvSpPr>
        <p:spPr/>
        <p:txBody>
          <a:bodyPr>
            <a:normAutofit/>
          </a:bodyPr>
          <a:lstStyle/>
          <a:p>
            <a:r>
              <a:rPr lang="en-US" sz="2800" dirty="0"/>
              <a:t>Newly diagnosed: 0-3 months</a:t>
            </a:r>
          </a:p>
          <a:p>
            <a:r>
              <a:rPr lang="en-US" sz="2800" dirty="0"/>
              <a:t>Persistent: &gt;3-12 months</a:t>
            </a:r>
          </a:p>
          <a:p>
            <a:r>
              <a:rPr lang="en-US" sz="2800" dirty="0"/>
              <a:t>Chronic: &gt;12 months</a:t>
            </a:r>
          </a:p>
        </p:txBody>
      </p:sp>
    </p:spTree>
    <p:extLst>
      <p:ext uri="{BB962C8B-B14F-4D97-AF65-F5344CB8AC3E}">
        <p14:creationId xmlns:p14="http://schemas.microsoft.com/office/powerpoint/2010/main" val="180833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1</a:t>
            </a:r>
          </a:p>
        </p:txBody>
      </p:sp>
      <p:sp>
        <p:nvSpPr>
          <p:cNvPr id="6" name="Content Placeholder 5"/>
          <p:cNvSpPr>
            <a:spLocks noGrp="1"/>
          </p:cNvSpPr>
          <p:nvPr>
            <p:ph idx="1"/>
          </p:nvPr>
        </p:nvSpPr>
        <p:spPr/>
        <p:txBody>
          <a:bodyPr>
            <a:normAutofit/>
          </a:bodyPr>
          <a:lstStyle/>
          <a:p>
            <a:r>
              <a:rPr lang="en-US" sz="2800" dirty="0"/>
              <a:t>Mrs. Lui is a 65-year-old female who was diagnosed with ITP 2 months ago</a:t>
            </a:r>
          </a:p>
          <a:p>
            <a:r>
              <a:rPr lang="en-US" sz="2800" dirty="0"/>
              <a:t>Is on a prednisone taper; current dose is 15 mg daily</a:t>
            </a:r>
          </a:p>
          <a:p>
            <a:r>
              <a:rPr lang="en-US" sz="2800" dirty="0"/>
              <a:t>However, she presented to her hematologist with epistaxis and a platelet count of 12,000/µL</a:t>
            </a:r>
          </a:p>
          <a:p>
            <a:pPr marL="0" indent="0">
              <a:buNone/>
            </a:pPr>
            <a:endParaRPr lang="en-US" sz="2800" dirty="0"/>
          </a:p>
        </p:txBody>
      </p:sp>
    </p:spTree>
    <p:extLst>
      <p:ext uri="{BB962C8B-B14F-4D97-AF65-F5344CB8AC3E}">
        <p14:creationId xmlns:p14="http://schemas.microsoft.com/office/powerpoint/2010/main" val="66818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(cont.)</a:t>
            </a:r>
          </a:p>
        </p:txBody>
      </p:sp>
      <p:sp>
        <p:nvSpPr>
          <p:cNvPr id="5" name="Text Placeholder 4">
            <a:extLst>
              <a:ext uri="{FF2B5EF4-FFF2-40B4-BE49-F238E27FC236}">
                <a16:creationId xmlns:a16="http://schemas.microsoft.com/office/drawing/2014/main" id="{42DCD509-BB40-9742-9471-ABF2F0ACE51E}"/>
              </a:ext>
            </a:extLst>
          </p:cNvPr>
          <p:cNvSpPr>
            <a:spLocks noGrp="1"/>
          </p:cNvSpPr>
          <p:nvPr>
            <p:ph type="body" sz="quarter" idx="12"/>
          </p:nvPr>
        </p:nvSpPr>
        <p:spPr>
          <a:xfrm>
            <a:off x="193575" y="6575082"/>
            <a:ext cx="3600345" cy="153888"/>
          </a:xfrm>
        </p:spPr>
        <p:txBody>
          <a:bodyPr/>
          <a:lstStyle/>
          <a:p>
            <a:r>
              <a:rPr lang="en-US" dirty="0"/>
              <a:t>TPO = thrombopoietin; IVIg = intravenous immune globulin.</a:t>
            </a:r>
          </a:p>
        </p:txBody>
      </p:sp>
      <p:sp>
        <p:nvSpPr>
          <p:cNvPr id="3" name="Content Placeholder 2"/>
          <p:cNvSpPr>
            <a:spLocks noGrp="1"/>
          </p:cNvSpPr>
          <p:nvPr>
            <p:ph idx="1"/>
          </p:nvPr>
        </p:nvSpPr>
        <p:spPr/>
        <p:txBody>
          <a:bodyPr/>
          <a:lstStyle/>
          <a:p>
            <a:r>
              <a:rPr lang="en-US" sz="2800" dirty="0"/>
              <a:t>How would you treat this patient?</a:t>
            </a:r>
          </a:p>
          <a:p>
            <a:pPr marL="914400" lvl="1" indent="-457200">
              <a:buFont typeface="+mj-lt"/>
              <a:buAutoNum type="alphaUcPeriod"/>
            </a:pPr>
            <a:r>
              <a:rPr lang="en-US" sz="2400" dirty="0"/>
              <a:t>Increase corticosteroid dose</a:t>
            </a:r>
          </a:p>
          <a:p>
            <a:pPr marL="914400" lvl="1" indent="-457200">
              <a:buFont typeface="+mj-lt"/>
              <a:buAutoNum type="alphaUcPeriod"/>
            </a:pPr>
            <a:r>
              <a:rPr lang="en-US" sz="2400" dirty="0"/>
              <a:t>Start the patient on rituximab</a:t>
            </a:r>
          </a:p>
          <a:p>
            <a:pPr marL="914400" lvl="1" indent="-457200">
              <a:buFont typeface="+mj-lt"/>
              <a:buAutoNum type="alphaUcPeriod"/>
            </a:pPr>
            <a:r>
              <a:rPr lang="en-US" sz="2400" dirty="0"/>
              <a:t>Start TPO agent</a:t>
            </a:r>
          </a:p>
          <a:p>
            <a:pPr marL="914400" lvl="1" indent="-457200">
              <a:buFont typeface="+mj-lt"/>
              <a:buAutoNum type="alphaUcPeriod"/>
            </a:pPr>
            <a:r>
              <a:rPr lang="en-US" sz="2400" dirty="0"/>
              <a:t>Give IVIg</a:t>
            </a:r>
          </a:p>
        </p:txBody>
      </p:sp>
    </p:spTree>
    <p:extLst>
      <p:ext uri="{BB962C8B-B14F-4D97-AF65-F5344CB8AC3E}">
        <p14:creationId xmlns:p14="http://schemas.microsoft.com/office/powerpoint/2010/main" val="12921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(cont.)</a:t>
            </a:r>
          </a:p>
        </p:txBody>
      </p:sp>
      <p:sp>
        <p:nvSpPr>
          <p:cNvPr id="3" name="Content Placeholder 2"/>
          <p:cNvSpPr>
            <a:spLocks noGrp="1"/>
          </p:cNvSpPr>
          <p:nvPr>
            <p:ph idx="1"/>
          </p:nvPr>
        </p:nvSpPr>
        <p:spPr/>
        <p:txBody>
          <a:bodyPr>
            <a:normAutofit/>
          </a:bodyPr>
          <a:lstStyle/>
          <a:p>
            <a:r>
              <a:rPr lang="en-US" sz="2800" dirty="0"/>
              <a:t>The patient is worried about the side effects of steroids</a:t>
            </a:r>
          </a:p>
          <a:p>
            <a:r>
              <a:rPr lang="en-US" sz="2800" dirty="0"/>
              <a:t>Her face is puffy, she is not sleeping well, and she has gained 14 pounds since starting on therapy</a:t>
            </a:r>
          </a:p>
          <a:p>
            <a:r>
              <a:rPr lang="en-US" sz="2800" dirty="0"/>
              <a:t>She is worried about the current COVID epidemic and wants to know how this will factor into treatment</a:t>
            </a:r>
          </a:p>
        </p:txBody>
      </p:sp>
    </p:spTree>
    <p:extLst>
      <p:ext uri="{BB962C8B-B14F-4D97-AF65-F5344CB8AC3E}">
        <p14:creationId xmlns:p14="http://schemas.microsoft.com/office/powerpoint/2010/main" val="178740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EDD2CF-2C21-CC49-9E70-C579103D6135}"/>
              </a:ext>
            </a:extLst>
          </p:cNvPr>
          <p:cNvSpPr>
            <a:spLocks noGrp="1"/>
          </p:cNvSpPr>
          <p:nvPr>
            <p:ph type="title"/>
          </p:nvPr>
        </p:nvSpPr>
        <p:spPr/>
        <p:txBody>
          <a:bodyPr/>
          <a:lstStyle/>
          <a:p>
            <a:r>
              <a:rPr lang="en-US" dirty="0"/>
              <a:t>ITP Treatment Protocol: Summary</a:t>
            </a:r>
          </a:p>
        </p:txBody>
      </p:sp>
      <p:sp>
        <p:nvSpPr>
          <p:cNvPr id="3" name="Text Placeholder 2"/>
          <p:cNvSpPr>
            <a:spLocks noGrp="1"/>
          </p:cNvSpPr>
          <p:nvPr>
            <p:ph type="body" sz="quarter" idx="12"/>
          </p:nvPr>
        </p:nvSpPr>
        <p:spPr>
          <a:xfrm>
            <a:off x="193575" y="6575082"/>
            <a:ext cx="1131720" cy="153888"/>
          </a:xfrm>
        </p:spPr>
        <p:txBody>
          <a:bodyPr/>
          <a:lstStyle/>
          <a:p>
            <a:r>
              <a:rPr lang="en-US" dirty="0" err="1"/>
              <a:t>Provan</a:t>
            </a:r>
            <a:r>
              <a:rPr lang="en-US" dirty="0"/>
              <a:t> et al, 2019.</a:t>
            </a:r>
          </a:p>
        </p:txBody>
      </p:sp>
      <p:pic>
        <p:nvPicPr>
          <p:cNvPr id="723970" name="Picture 2" descr="n external file that holds a picture, illustration, etc.&#10;Object n">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90335" y="989250"/>
            <a:ext cx="5988222" cy="566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8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7773-3351-DC40-AC0E-AF7F7A1AB38D}"/>
              </a:ext>
            </a:extLst>
          </p:cNvPr>
          <p:cNvSpPr>
            <a:spLocks noGrp="1"/>
          </p:cNvSpPr>
          <p:nvPr>
            <p:ph type="title"/>
          </p:nvPr>
        </p:nvSpPr>
        <p:spPr/>
        <p:txBody>
          <a:bodyPr/>
          <a:lstStyle/>
          <a:p>
            <a:r>
              <a:rPr lang="en-US" dirty="0"/>
              <a:t>First-Line ITP Therapies: Overview</a:t>
            </a:r>
          </a:p>
        </p:txBody>
      </p:sp>
      <p:sp>
        <p:nvSpPr>
          <p:cNvPr id="3" name="Text Placeholder 2">
            <a:extLst>
              <a:ext uri="{FF2B5EF4-FFF2-40B4-BE49-F238E27FC236}">
                <a16:creationId xmlns:a16="http://schemas.microsoft.com/office/drawing/2014/main" id="{BBEEB3C8-8201-3145-947F-36295692F43E}"/>
              </a:ext>
            </a:extLst>
          </p:cNvPr>
          <p:cNvSpPr>
            <a:spLocks noGrp="1"/>
          </p:cNvSpPr>
          <p:nvPr>
            <p:ph type="body" sz="quarter" idx="12"/>
          </p:nvPr>
        </p:nvSpPr>
        <p:spPr>
          <a:xfrm>
            <a:off x="193575" y="6575082"/>
            <a:ext cx="1025922" cy="153888"/>
          </a:xfrm>
        </p:spPr>
        <p:txBody>
          <a:bodyPr/>
          <a:lstStyle/>
          <a:p>
            <a:r>
              <a:rPr lang="en-US" dirty="0"/>
              <a:t>Khan et al, 2017.</a:t>
            </a:r>
          </a:p>
        </p:txBody>
      </p:sp>
      <p:graphicFrame>
        <p:nvGraphicFramePr>
          <p:cNvPr id="8" name="Table 7">
            <a:extLst>
              <a:ext uri="{FF2B5EF4-FFF2-40B4-BE49-F238E27FC236}">
                <a16:creationId xmlns:a16="http://schemas.microsoft.com/office/drawing/2014/main" id="{52196398-3707-DC40-A7C4-233D58ADFE51}"/>
              </a:ext>
            </a:extLst>
          </p:cNvPr>
          <p:cNvGraphicFramePr>
            <a:graphicFrameLocks noGrp="1"/>
          </p:cNvGraphicFramePr>
          <p:nvPr>
            <p:extLst>
              <p:ext uri="{D42A27DB-BD31-4B8C-83A1-F6EECF244321}">
                <p14:modId xmlns:p14="http://schemas.microsoft.com/office/powerpoint/2010/main" val="3164699118"/>
              </p:ext>
            </p:extLst>
          </p:nvPr>
        </p:nvGraphicFramePr>
        <p:xfrm>
          <a:off x="609600" y="1097011"/>
          <a:ext cx="10972801" cy="4638223"/>
        </p:xfrm>
        <a:graphic>
          <a:graphicData uri="http://schemas.openxmlformats.org/drawingml/2006/table">
            <a:tbl>
              <a:tblPr firstCol="1" bandRow="1">
                <a:tableStyleId>{5C22544A-7EE6-4342-B048-85BDC9FD1C3A}</a:tableStyleId>
              </a:tblPr>
              <a:tblGrid>
                <a:gridCol w="2049637">
                  <a:extLst>
                    <a:ext uri="{9D8B030D-6E8A-4147-A177-3AD203B41FA5}">
                      <a16:colId xmlns:a16="http://schemas.microsoft.com/office/drawing/2014/main" val="3515643532"/>
                    </a:ext>
                  </a:extLst>
                </a:gridCol>
                <a:gridCol w="2546517">
                  <a:extLst>
                    <a:ext uri="{9D8B030D-6E8A-4147-A177-3AD203B41FA5}">
                      <a16:colId xmlns:a16="http://schemas.microsoft.com/office/drawing/2014/main" val="538103828"/>
                    </a:ext>
                  </a:extLst>
                </a:gridCol>
                <a:gridCol w="2070340">
                  <a:extLst>
                    <a:ext uri="{9D8B030D-6E8A-4147-A177-3AD203B41FA5}">
                      <a16:colId xmlns:a16="http://schemas.microsoft.com/office/drawing/2014/main" val="395952381"/>
                    </a:ext>
                  </a:extLst>
                </a:gridCol>
                <a:gridCol w="1642469">
                  <a:extLst>
                    <a:ext uri="{9D8B030D-6E8A-4147-A177-3AD203B41FA5}">
                      <a16:colId xmlns:a16="http://schemas.microsoft.com/office/drawing/2014/main" val="1177867664"/>
                    </a:ext>
                  </a:extLst>
                </a:gridCol>
                <a:gridCol w="2663838">
                  <a:extLst>
                    <a:ext uri="{9D8B030D-6E8A-4147-A177-3AD203B41FA5}">
                      <a16:colId xmlns:a16="http://schemas.microsoft.com/office/drawing/2014/main" val="3210310201"/>
                    </a:ext>
                  </a:extLst>
                </a:gridCol>
              </a:tblGrid>
              <a:tr h="652957">
                <a:tc>
                  <a:txBody>
                    <a:bodyPr/>
                    <a:lstStyle/>
                    <a:p>
                      <a:pPr marL="0" marR="0" algn="ctr">
                        <a:lnSpc>
                          <a:spcPct val="115000"/>
                        </a:lnSpc>
                        <a:spcBef>
                          <a:spcPts val="0"/>
                        </a:spcBef>
                        <a:spcAft>
                          <a:spcPts val="0"/>
                        </a:spcAft>
                      </a:pPr>
                      <a:r>
                        <a:rPr lang="en-US" sz="1600" dirty="0">
                          <a:solidFill>
                            <a:schemeClr val="bg1"/>
                          </a:solidFill>
                          <a:effectLst/>
                          <a:latin typeface="News Gothic MT" panose="020B0503020103020203" pitchFamily="34" charset="0"/>
                          <a:ea typeface="Arial" panose="020B0604020202020204" pitchFamily="34" charset="0"/>
                        </a:rPr>
                        <a:t>Agent</a:t>
                      </a:r>
                      <a:endParaRPr lang="en-US" sz="1400" dirty="0">
                        <a:solidFill>
                          <a:schemeClr val="bg1"/>
                        </a:solidFill>
                        <a:effectLst/>
                        <a:latin typeface="News Gothic MT" panose="020B0503020103020203" pitchFamily="34" charset="0"/>
                        <a:ea typeface="Arial" panose="020B0604020202020204" pitchFamily="34" charset="0"/>
                      </a:endParaRPr>
                    </a:p>
                  </a:txBody>
                  <a:tcPr marL="68580" marR="68580" marT="0" marB="0" anchor="ctr">
                    <a:solidFill>
                      <a:srgbClr val="819B63"/>
                    </a:solidFill>
                  </a:tcPr>
                </a:tc>
                <a:tc>
                  <a:txBody>
                    <a:bodyPr/>
                    <a:lstStyle/>
                    <a:p>
                      <a:pPr marL="0" marR="0" algn="ctr">
                        <a:lnSpc>
                          <a:spcPct val="115000"/>
                        </a:lnSpc>
                        <a:spcBef>
                          <a:spcPts val="0"/>
                        </a:spcBef>
                        <a:spcAft>
                          <a:spcPts val="0"/>
                        </a:spcAft>
                      </a:pPr>
                      <a:r>
                        <a:rPr lang="en-US" sz="1600" b="1" dirty="0">
                          <a:solidFill>
                            <a:schemeClr val="bg1"/>
                          </a:solidFill>
                          <a:effectLst/>
                          <a:latin typeface="News Gothic MT" panose="020B0503020103020203" pitchFamily="34" charset="0"/>
                          <a:ea typeface="Arial" panose="020B0604020202020204" pitchFamily="34" charset="0"/>
                          <a:cs typeface="Arial" panose="020B0604020202020204" pitchFamily="34" charset="0"/>
                        </a:rPr>
                        <a:t>Dose</a:t>
                      </a:r>
                      <a:endParaRPr lang="en-US" sz="1400" dirty="0">
                        <a:solidFill>
                          <a:schemeClr val="bg1"/>
                        </a:solidFill>
                        <a:effectLst/>
                        <a:latin typeface="News Gothic MT" panose="020B0503020103020203" pitchFamily="34" charset="0"/>
                        <a:ea typeface="Arial" panose="020B0604020202020204" pitchFamily="34" charset="0"/>
                      </a:endParaRPr>
                    </a:p>
                  </a:txBody>
                  <a:tcPr marL="68580" marR="68580" marT="0" marB="0" anchor="ctr">
                    <a:solidFill>
                      <a:srgbClr val="819B63"/>
                    </a:solidFill>
                  </a:tcPr>
                </a:tc>
                <a:tc>
                  <a:txBody>
                    <a:bodyPr/>
                    <a:lstStyle/>
                    <a:p>
                      <a:pPr marL="0" marR="0" algn="ctr">
                        <a:lnSpc>
                          <a:spcPct val="115000"/>
                        </a:lnSpc>
                        <a:spcBef>
                          <a:spcPts val="0"/>
                        </a:spcBef>
                        <a:spcAft>
                          <a:spcPts val="0"/>
                        </a:spcAft>
                      </a:pPr>
                      <a:r>
                        <a:rPr lang="en-US" sz="1600" b="1" dirty="0">
                          <a:solidFill>
                            <a:schemeClr val="bg1"/>
                          </a:solidFill>
                          <a:effectLst/>
                          <a:latin typeface="News Gothic MT" panose="020B0503020103020203" pitchFamily="34" charset="0"/>
                          <a:ea typeface="Arial" panose="020B0604020202020204" pitchFamily="34" charset="0"/>
                          <a:cs typeface="Arial" panose="020B0604020202020204" pitchFamily="34" charset="0"/>
                        </a:rPr>
                        <a:t>Response (Initial/Peak)</a:t>
                      </a:r>
                      <a:endParaRPr lang="en-US" sz="1400" dirty="0">
                        <a:solidFill>
                          <a:schemeClr val="bg1"/>
                        </a:solidFill>
                        <a:effectLst/>
                        <a:latin typeface="News Gothic MT" panose="020B0503020103020203" pitchFamily="34" charset="0"/>
                        <a:ea typeface="Arial" panose="020B0604020202020204" pitchFamily="34" charset="0"/>
                      </a:endParaRPr>
                    </a:p>
                  </a:txBody>
                  <a:tcPr marL="68580" marR="68580" marT="0" marB="0" anchor="ctr">
                    <a:solidFill>
                      <a:srgbClr val="819B63"/>
                    </a:solidFill>
                  </a:tcPr>
                </a:tc>
                <a:tc>
                  <a:txBody>
                    <a:bodyPr/>
                    <a:lstStyle/>
                    <a:p>
                      <a:pPr marL="0" marR="0" algn="ctr">
                        <a:lnSpc>
                          <a:spcPct val="115000"/>
                        </a:lnSpc>
                        <a:spcBef>
                          <a:spcPts val="0"/>
                        </a:spcBef>
                        <a:spcAft>
                          <a:spcPts val="0"/>
                        </a:spcAft>
                      </a:pPr>
                      <a:r>
                        <a:rPr lang="en-US" sz="1600" b="1" dirty="0">
                          <a:solidFill>
                            <a:schemeClr val="bg1"/>
                          </a:solidFill>
                          <a:effectLst/>
                          <a:latin typeface="News Gothic MT" panose="020B0503020103020203" pitchFamily="34" charset="0"/>
                          <a:ea typeface="Arial" panose="020B0604020202020204" pitchFamily="34" charset="0"/>
                          <a:cs typeface="Arial" panose="020B0604020202020204" pitchFamily="34" charset="0"/>
                        </a:rPr>
                        <a:t>Response Rate</a:t>
                      </a:r>
                      <a:endParaRPr lang="en-US" sz="1400" dirty="0">
                        <a:solidFill>
                          <a:schemeClr val="bg1"/>
                        </a:solidFill>
                        <a:effectLst/>
                        <a:latin typeface="News Gothic MT" panose="020B0503020103020203" pitchFamily="34" charset="0"/>
                        <a:ea typeface="Arial" panose="020B0604020202020204" pitchFamily="34" charset="0"/>
                      </a:endParaRPr>
                    </a:p>
                  </a:txBody>
                  <a:tcPr marL="68580" marR="68580" marT="0" marB="0" anchor="ctr">
                    <a:solidFill>
                      <a:srgbClr val="819B63"/>
                    </a:solidFill>
                  </a:tcPr>
                </a:tc>
                <a:tc>
                  <a:txBody>
                    <a:bodyPr/>
                    <a:lstStyle/>
                    <a:p>
                      <a:pPr marL="0" marR="0" algn="ctr">
                        <a:lnSpc>
                          <a:spcPct val="115000"/>
                        </a:lnSpc>
                        <a:spcBef>
                          <a:spcPts val="0"/>
                        </a:spcBef>
                        <a:spcAft>
                          <a:spcPts val="0"/>
                        </a:spcAft>
                      </a:pPr>
                      <a:r>
                        <a:rPr lang="en-US" sz="1600" b="1" dirty="0">
                          <a:solidFill>
                            <a:schemeClr val="bg1"/>
                          </a:solidFill>
                          <a:effectLst/>
                          <a:latin typeface="News Gothic MT" panose="020B0503020103020203" pitchFamily="34" charset="0"/>
                          <a:ea typeface="Arial" panose="020B0604020202020204" pitchFamily="34" charset="0"/>
                        </a:rPr>
                        <a:t>Adverse Events</a:t>
                      </a:r>
                    </a:p>
                  </a:txBody>
                  <a:tcPr marL="68580" marR="68580" marT="0" marB="0" anchor="ctr">
                    <a:solidFill>
                      <a:srgbClr val="819B63"/>
                    </a:solidFill>
                  </a:tcPr>
                </a:tc>
                <a:extLst>
                  <a:ext uri="{0D108BD9-81ED-4DB2-BD59-A6C34878D82A}">
                    <a16:rowId xmlns:a16="http://schemas.microsoft.com/office/drawing/2014/main" val="1480984712"/>
                  </a:ext>
                </a:extLst>
              </a:tr>
              <a:tr h="1280160">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Prednisone</a:t>
                      </a:r>
                    </a:p>
                  </a:txBody>
                  <a:tcPr marL="68580" marR="68580" marT="0" marB="0" anchor="ctr">
                    <a:solidFill>
                      <a:srgbClr val="ECF0EA"/>
                    </a:solidFill>
                  </a:tcPr>
                </a:tc>
                <a:tc>
                  <a:txBody>
                    <a:bodyPr/>
                    <a:lstStyle/>
                    <a:p>
                      <a:pPr marL="0" marR="0">
                        <a:lnSpc>
                          <a:spcPct val="100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0.5-2.0 mg/kg daily for 3-4 </a:t>
                      </a:r>
                      <a:r>
                        <a:rPr lang="en-US" sz="1400" b="0" dirty="0" err="1">
                          <a:solidFill>
                            <a:srgbClr val="000000"/>
                          </a:solidFill>
                          <a:effectLst/>
                          <a:latin typeface="News Gothic MT" panose="020B0503020103020203" pitchFamily="34" charset="0"/>
                          <a:ea typeface="Arial" panose="020B0604020202020204" pitchFamily="34" charset="0"/>
                        </a:rPr>
                        <a:t>wks</a:t>
                      </a:r>
                      <a:endParaRPr lang="en-US" sz="1400" b="0" dirty="0">
                        <a:solidFill>
                          <a:srgbClr val="000000"/>
                        </a:solidFill>
                        <a:effectLst/>
                        <a:latin typeface="News Gothic MT" panose="020B0503020103020203" pitchFamily="34" charset="0"/>
                        <a:ea typeface="Arial" panose="020B0604020202020204" pitchFamily="34" charset="0"/>
                      </a:endParaRPr>
                    </a:p>
                  </a:txBody>
                  <a:tcPr marL="68580" marR="68580" marT="0" marB="0" anchor="ctr">
                    <a:solidFill>
                      <a:srgbClr val="ECF0EA"/>
                    </a:solidFill>
                  </a:tcP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4-14 d/</a:t>
                      </a:r>
                    </a:p>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7-28 d</a:t>
                      </a: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70%-80%</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Insomnia, hypertension, hyperglycemia, mood disorders, weight gain, dizziness, edema</a:t>
                      </a:r>
                    </a:p>
                  </a:txBody>
                  <a:tcPr marL="68580" marR="68580" marT="0" marB="0" anchor="ctr"/>
                </a:tc>
                <a:extLst>
                  <a:ext uri="{0D108BD9-81ED-4DB2-BD59-A6C34878D82A}">
                    <a16:rowId xmlns:a16="http://schemas.microsoft.com/office/drawing/2014/main" val="3680973591"/>
                  </a:ext>
                </a:extLst>
              </a:tr>
              <a:tr h="1119354">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Dexamethasone</a:t>
                      </a:r>
                    </a:p>
                  </a:txBody>
                  <a:tcPr marL="68580" marR="68580" marT="0" marB="0" anchor="ctr">
                    <a:solidFill>
                      <a:srgbClr val="D6DFD2"/>
                    </a:solidFill>
                  </a:tcPr>
                </a:tc>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40 mg daily for 4 consecutive days every 2-4 </a:t>
                      </a:r>
                      <a:r>
                        <a:rPr lang="en-US" sz="1400" b="0" dirty="0" err="1">
                          <a:solidFill>
                            <a:srgbClr val="000000"/>
                          </a:solidFill>
                          <a:effectLst/>
                          <a:latin typeface="News Gothic MT" panose="020B0503020103020203" pitchFamily="34" charset="0"/>
                          <a:ea typeface="Arial" panose="020B0604020202020204" pitchFamily="34" charset="0"/>
                        </a:rPr>
                        <a:t>wks</a:t>
                      </a:r>
                      <a:r>
                        <a:rPr lang="en-US" sz="1400" b="0" dirty="0">
                          <a:solidFill>
                            <a:srgbClr val="000000"/>
                          </a:solidFill>
                          <a:effectLst/>
                          <a:latin typeface="News Gothic MT" panose="020B0503020103020203" pitchFamily="34" charset="0"/>
                          <a:ea typeface="Arial" panose="020B0604020202020204" pitchFamily="34" charset="0"/>
                        </a:rPr>
                        <a:t>, 1-4 cycles</a:t>
                      </a:r>
                    </a:p>
                  </a:txBody>
                  <a:tcPr marL="68580" marR="68580" marT="0" marB="0" anchor="ctr">
                    <a:solidFill>
                      <a:srgbClr val="D6DFD2"/>
                    </a:solidFill>
                  </a:tcP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2-14 d/</a:t>
                      </a:r>
                    </a:p>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4-28 d</a:t>
                      </a: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Up to 90%</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Same as prednisone, but less frequent</a:t>
                      </a:r>
                    </a:p>
                  </a:txBody>
                  <a:tcPr marL="68580" marR="68580" marT="0" marB="0" anchor="ctr"/>
                </a:tc>
                <a:extLst>
                  <a:ext uri="{0D108BD9-81ED-4DB2-BD59-A6C34878D82A}">
                    <a16:rowId xmlns:a16="http://schemas.microsoft.com/office/drawing/2014/main" val="2272667011"/>
                  </a:ext>
                </a:extLst>
              </a:tr>
              <a:tr h="839516">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Intravenous immune globulin</a:t>
                      </a:r>
                    </a:p>
                  </a:txBody>
                  <a:tcPr marL="68580" marR="68580" marT="0" marB="0" anchor="ctr">
                    <a:solidFill>
                      <a:srgbClr val="ECF0EA"/>
                    </a:solidFill>
                  </a:tcPr>
                </a:tc>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1 g/kg daily for 1-2 d</a:t>
                      </a:r>
                    </a:p>
                  </a:txBody>
                  <a:tcPr marL="68580" marR="68580" marT="0" marB="0" anchor="ctr">
                    <a:solidFill>
                      <a:srgbClr val="ECF0EA"/>
                    </a:solidFill>
                  </a:tcP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1-3 d/</a:t>
                      </a:r>
                    </a:p>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2-7 d</a:t>
                      </a: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Up to 85%</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Infusion-related reactions, nephrotoxicity, fever, chills, body aches</a:t>
                      </a:r>
                    </a:p>
                  </a:txBody>
                  <a:tcPr marL="68580" marR="68580" marT="0" marB="0" anchor="ctr"/>
                </a:tc>
                <a:extLst>
                  <a:ext uri="{0D108BD9-81ED-4DB2-BD59-A6C34878D82A}">
                    <a16:rowId xmlns:a16="http://schemas.microsoft.com/office/drawing/2014/main" val="1342976387"/>
                  </a:ext>
                </a:extLst>
              </a:tr>
              <a:tr h="746236">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Anti-D immune globulin</a:t>
                      </a:r>
                    </a:p>
                  </a:txBody>
                  <a:tcPr marL="68580" marR="68580" marT="0" marB="0" anchor="ctr">
                    <a:solidFill>
                      <a:srgbClr val="D6DFD2"/>
                    </a:solidFill>
                  </a:tcPr>
                </a:tc>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50-75 mcg/kg</a:t>
                      </a:r>
                    </a:p>
                  </a:txBody>
                  <a:tcPr marL="68580" marR="68580" marT="0" marB="0" anchor="ctr">
                    <a:solidFill>
                      <a:srgbClr val="D6DFD2"/>
                    </a:solidFill>
                  </a:tcPr>
                </a:tc>
                <a:tc>
                  <a:txBody>
                    <a:bodyPr/>
                    <a:lstStyle/>
                    <a:p>
                      <a:pPr marL="0" marR="0" algn="ctr">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1-3 d/</a:t>
                      </a:r>
                    </a:p>
                    <a:p>
                      <a:pPr marL="0" marR="0" algn="ctr">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3-7 d</a:t>
                      </a:r>
                      <a:endParaRPr lang="en-US" sz="1400" dirty="0">
                        <a:solidFill>
                          <a:srgbClr val="000000"/>
                        </a:solidFill>
                        <a:effectLst/>
                        <a:latin typeface="News Gothic MT" panose="020B0503020103020203"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70%-80%</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Hemolysis</a:t>
                      </a:r>
                    </a:p>
                  </a:txBody>
                  <a:tcPr marL="68580" marR="68580" marT="0" marB="0" anchor="ctr"/>
                </a:tc>
                <a:extLst>
                  <a:ext uri="{0D108BD9-81ED-4DB2-BD59-A6C34878D82A}">
                    <a16:rowId xmlns:a16="http://schemas.microsoft.com/office/drawing/2014/main" val="1871662629"/>
                  </a:ext>
                </a:extLst>
              </a:tr>
            </a:tbl>
          </a:graphicData>
        </a:graphic>
      </p:graphicFrame>
    </p:spTree>
    <p:extLst>
      <p:ext uri="{BB962C8B-B14F-4D97-AF65-F5344CB8AC3E}">
        <p14:creationId xmlns:p14="http://schemas.microsoft.com/office/powerpoint/2010/main" val="191759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25B177-1FB9-004E-BE95-2C138EAABDB7}"/>
              </a:ext>
            </a:extLst>
          </p:cNvPr>
          <p:cNvSpPr txBox="1"/>
          <p:nvPr/>
        </p:nvSpPr>
        <p:spPr>
          <a:xfrm>
            <a:off x="274749" y="735966"/>
            <a:ext cx="11642501" cy="4970591"/>
          </a:xfrm>
          <a:prstGeom prst="rect">
            <a:avLst/>
          </a:prstGeom>
        </p:spPr>
        <p:txBody>
          <a:bodyPr wrap="square" lIns="0" tIns="0" rIns="0" bIns="0" rtlCol="0">
            <a:spAutoFit/>
          </a:bodyPr>
          <a:lstStyle/>
          <a:p>
            <a:r>
              <a:rPr lang="en-US" sz="1800" b="1" dirty="0">
                <a:latin typeface="News Gothic MT" panose="020B0503020103020203" pitchFamily="34" charset="0"/>
              </a:rPr>
              <a:t>Accreditation:</a:t>
            </a:r>
            <a:r>
              <a:rPr lang="en-US" sz="1800" dirty="0">
                <a:latin typeface="News Gothic MT" panose="020B0503020103020203" pitchFamily="34" charset="0"/>
              </a:rPr>
              <a:t> i3 Health is accredited with distinction as a provider of nursing continuing professional development by the American Nurses Credentialing Center's Commission on Accreditation. A maximum of 1.0 contact hour may be earned by learners who successfully complete this nursing continuing professional development activity. Provider approved by the California Board of Registered Nursing, Provider Number 15824, for 1.0 contact hour.</a:t>
            </a:r>
          </a:p>
          <a:p>
            <a:endParaRPr lang="en-US" sz="1800" dirty="0">
              <a:latin typeface="News Gothic MT" panose="020B0503020103020203" pitchFamily="34" charset="0"/>
            </a:endParaRPr>
          </a:p>
          <a:p>
            <a:r>
              <a:rPr lang="en-US" sz="1800" b="1" dirty="0">
                <a:latin typeface="News Gothic MT" panose="020B0503020103020203" pitchFamily="34" charset="0"/>
              </a:rPr>
              <a:t>How to Claim NCPD Credit:</a:t>
            </a:r>
            <a:r>
              <a:rPr lang="en-US" sz="1800" dirty="0">
                <a:latin typeface="News Gothic MT" panose="020B0503020103020203" pitchFamily="34" charset="0"/>
              </a:rPr>
              <a:t> Your certificate of attendance will be emailed to you within 7 days. Please also complete an evaluation online at </a:t>
            </a:r>
            <a:r>
              <a:rPr lang="en-US" sz="1800" b="1" dirty="0">
                <a:latin typeface="News Gothic MT" panose="020B0503020103020203" pitchFamily="34" charset="0"/>
              </a:rPr>
              <a:t>www.i3Health.com</a:t>
            </a:r>
            <a:r>
              <a:rPr lang="en-US" sz="1800" b="1">
                <a:latin typeface="News Gothic MT" panose="020B0503020103020203" pitchFamily="34" charset="0"/>
              </a:rPr>
              <a:t>/GLAONS-ITP</a:t>
            </a:r>
            <a:br>
              <a:rPr lang="en-US" sz="1800" b="1" dirty="0">
                <a:latin typeface="News Gothic MT" panose="020B0503020103020203" pitchFamily="34" charset="0"/>
              </a:rPr>
            </a:br>
            <a:endParaRPr lang="en-US" sz="1800" dirty="0">
              <a:latin typeface="News Gothic MT" panose="020B0503020103020203" pitchFamily="34" charset="0"/>
            </a:endParaRPr>
          </a:p>
          <a:p>
            <a:r>
              <a:rPr lang="en-US" sz="1800" b="1" dirty="0">
                <a:latin typeface="News Gothic MT" panose="020B0503020103020203" pitchFamily="34" charset="0"/>
              </a:rPr>
              <a:t>Commercial Support:</a:t>
            </a:r>
            <a:r>
              <a:rPr lang="en-US" sz="1800" dirty="0">
                <a:latin typeface="News Gothic MT" panose="020B0503020103020203" pitchFamily="34" charset="0"/>
              </a:rPr>
              <a:t> This activity is supported by an independent educational grant from </a:t>
            </a:r>
            <a:r>
              <a:rPr lang="en-US" sz="1800" dirty="0" err="1">
                <a:latin typeface="News Gothic MT" panose="020B0503020103020203" pitchFamily="34" charset="0"/>
              </a:rPr>
              <a:t>Dova</a:t>
            </a:r>
            <a:r>
              <a:rPr lang="en-US" sz="1800" dirty="0">
                <a:latin typeface="News Gothic MT" panose="020B0503020103020203" pitchFamily="34" charset="0"/>
              </a:rPr>
              <a:t> Pharmaceuticals. Aggregate participant data will be shared with commercial supporters of this activity.</a:t>
            </a:r>
          </a:p>
          <a:p>
            <a:endParaRPr lang="en-US" sz="1500" dirty="0">
              <a:latin typeface="News Gothic MT" panose="020B0503020103020203" pitchFamily="34" charset="0"/>
            </a:endParaRPr>
          </a:p>
          <a:p>
            <a:r>
              <a:rPr lang="en-US" sz="1100" b="1" dirty="0">
                <a:latin typeface="News Gothic MT" panose="020B0503020103020203" pitchFamily="34" charset="0"/>
              </a:rPr>
              <a:t>Unapproved Use Disclosure: </a:t>
            </a:r>
            <a:r>
              <a:rPr lang="en-US" sz="1100" dirty="0">
                <a:latin typeface="News Gothic MT" panose="020B0503020103020203" pitchFamily="34" charset="0"/>
              </a:rPr>
              <a:t>i3 Health requires NCPD faculty (speakers) to disclose to attendees when products or procedures being discussed are off-label, unlabeled, experimental, and/or investigational (not FDA approved), as well as any limitations on the information that is presented, such as data that are preliminary or that represent ongoing research, interim analyses, and/or unsupported opinion. Faculty may discuss information about pharmaceutical agents that is outside of U.S. Food and Drug Administration approved labeling.</a:t>
            </a:r>
          </a:p>
          <a:p>
            <a:endParaRPr lang="en-US" sz="1100" dirty="0">
              <a:latin typeface="News Gothic MT" panose="020B0503020103020203" pitchFamily="34" charset="0"/>
            </a:endParaRPr>
          </a:p>
          <a:p>
            <a:r>
              <a:rPr lang="en-US" sz="1100" dirty="0">
                <a:latin typeface="News Gothic MT" panose="020B0503020103020203" pitchFamily="34" charset="0"/>
              </a:rPr>
              <a:t>This information is intended solely for continuing education and is not intended to promote off-label use of these medications. If you have questions, contact the medical affairs department of the manufacturer for the most recent prescribing information.</a:t>
            </a:r>
          </a:p>
          <a:p>
            <a:endParaRPr lang="en-US" sz="1100" dirty="0">
              <a:latin typeface="News Gothic MT" panose="020B0503020103020203" pitchFamily="34" charset="0"/>
            </a:endParaRPr>
          </a:p>
          <a:p>
            <a:r>
              <a:rPr lang="en-US" sz="1100" b="1" dirty="0">
                <a:latin typeface="News Gothic MT" panose="020B0503020103020203" pitchFamily="34" charset="0"/>
              </a:rPr>
              <a:t>Disclaimer: </a:t>
            </a:r>
            <a:r>
              <a:rPr lang="en-US" sz="1100" dirty="0">
                <a:latin typeface="News Gothic MT" panose="020B0503020103020203" pitchFamily="34" charset="0"/>
              </a:rPr>
              <a:t>The information provided at this NCPD activity is for continuing education purposes only and is not meant to substitute for the independent medical/clinical judgment of a healthcare provider relative to diagnostic and treatment options of a specific patient’s medical condition.</a:t>
            </a:r>
          </a:p>
        </p:txBody>
      </p:sp>
    </p:spTree>
    <p:extLst>
      <p:ext uri="{BB962C8B-B14F-4D97-AF65-F5344CB8AC3E}">
        <p14:creationId xmlns:p14="http://schemas.microsoft.com/office/powerpoint/2010/main" val="4002174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7773-3351-DC40-AC0E-AF7F7A1AB38D}"/>
              </a:ext>
            </a:extLst>
          </p:cNvPr>
          <p:cNvSpPr>
            <a:spLocks noGrp="1"/>
          </p:cNvSpPr>
          <p:nvPr>
            <p:ph type="title"/>
          </p:nvPr>
        </p:nvSpPr>
        <p:spPr/>
        <p:txBody>
          <a:bodyPr/>
          <a:lstStyle/>
          <a:p>
            <a:r>
              <a:rPr lang="en-US" dirty="0"/>
              <a:t>Second-Line ITP Therapies: Overview</a:t>
            </a:r>
          </a:p>
        </p:txBody>
      </p:sp>
      <p:sp>
        <p:nvSpPr>
          <p:cNvPr id="3" name="Text Placeholder 2">
            <a:extLst>
              <a:ext uri="{FF2B5EF4-FFF2-40B4-BE49-F238E27FC236}">
                <a16:creationId xmlns:a16="http://schemas.microsoft.com/office/drawing/2014/main" id="{BBEEB3C8-8201-3145-947F-36295692F43E}"/>
              </a:ext>
            </a:extLst>
          </p:cNvPr>
          <p:cNvSpPr>
            <a:spLocks noGrp="1"/>
          </p:cNvSpPr>
          <p:nvPr>
            <p:ph type="body" sz="quarter" idx="12"/>
          </p:nvPr>
        </p:nvSpPr>
        <p:spPr>
          <a:xfrm>
            <a:off x="193575" y="6421193"/>
            <a:ext cx="7178247" cy="307777"/>
          </a:xfrm>
        </p:spPr>
        <p:txBody>
          <a:bodyPr/>
          <a:lstStyle/>
          <a:p>
            <a:r>
              <a:rPr lang="en-US" dirty="0"/>
              <a:t>IV = intravenous; h = hours; SQ = subcutaneous; PML = progressive multifocal leukoencephalopathy; BID = twice daily.</a:t>
            </a:r>
          </a:p>
          <a:p>
            <a:r>
              <a:rPr lang="en-US" dirty="0"/>
              <a:t>Khan et al, 2017; </a:t>
            </a:r>
            <a:r>
              <a:rPr lang="en-US" dirty="0" err="1"/>
              <a:t>Jurczak</a:t>
            </a:r>
            <a:r>
              <a:rPr lang="en-US" dirty="0"/>
              <a:t> et al, 2018; </a:t>
            </a:r>
            <a:r>
              <a:rPr lang="en-US" dirty="0" err="1"/>
              <a:t>Bussel</a:t>
            </a:r>
            <a:r>
              <a:rPr lang="en-US" dirty="0"/>
              <a:t> et al, 2018.</a:t>
            </a:r>
          </a:p>
        </p:txBody>
      </p:sp>
      <p:graphicFrame>
        <p:nvGraphicFramePr>
          <p:cNvPr id="5" name="Table 4">
            <a:extLst>
              <a:ext uri="{FF2B5EF4-FFF2-40B4-BE49-F238E27FC236}">
                <a16:creationId xmlns:a16="http://schemas.microsoft.com/office/drawing/2014/main" id="{D39AB490-D424-8E46-8C74-0C279F768C39}"/>
              </a:ext>
            </a:extLst>
          </p:cNvPr>
          <p:cNvGraphicFramePr>
            <a:graphicFrameLocks noGrp="1"/>
          </p:cNvGraphicFramePr>
          <p:nvPr>
            <p:extLst>
              <p:ext uri="{D42A27DB-BD31-4B8C-83A1-F6EECF244321}">
                <p14:modId xmlns:p14="http://schemas.microsoft.com/office/powerpoint/2010/main" val="4045851074"/>
              </p:ext>
            </p:extLst>
          </p:nvPr>
        </p:nvGraphicFramePr>
        <p:xfrm>
          <a:off x="609600" y="1035734"/>
          <a:ext cx="10972800" cy="4918086"/>
        </p:xfrm>
        <a:graphic>
          <a:graphicData uri="http://schemas.openxmlformats.org/drawingml/2006/table">
            <a:tbl>
              <a:tblPr firstCol="1" bandRow="1">
                <a:tableStyleId>{5C22544A-7EE6-4342-B048-85BDC9FD1C3A}</a:tableStyleId>
              </a:tblPr>
              <a:tblGrid>
                <a:gridCol w="1877107">
                  <a:extLst>
                    <a:ext uri="{9D8B030D-6E8A-4147-A177-3AD203B41FA5}">
                      <a16:colId xmlns:a16="http://schemas.microsoft.com/office/drawing/2014/main" val="3515643532"/>
                    </a:ext>
                  </a:extLst>
                </a:gridCol>
                <a:gridCol w="2719046">
                  <a:extLst>
                    <a:ext uri="{9D8B030D-6E8A-4147-A177-3AD203B41FA5}">
                      <a16:colId xmlns:a16="http://schemas.microsoft.com/office/drawing/2014/main" val="538103828"/>
                    </a:ext>
                  </a:extLst>
                </a:gridCol>
                <a:gridCol w="2070340">
                  <a:extLst>
                    <a:ext uri="{9D8B030D-6E8A-4147-A177-3AD203B41FA5}">
                      <a16:colId xmlns:a16="http://schemas.microsoft.com/office/drawing/2014/main" val="395952381"/>
                    </a:ext>
                  </a:extLst>
                </a:gridCol>
                <a:gridCol w="1642469">
                  <a:extLst>
                    <a:ext uri="{9D8B030D-6E8A-4147-A177-3AD203B41FA5}">
                      <a16:colId xmlns:a16="http://schemas.microsoft.com/office/drawing/2014/main" val="1177867664"/>
                    </a:ext>
                  </a:extLst>
                </a:gridCol>
                <a:gridCol w="2663838">
                  <a:extLst>
                    <a:ext uri="{9D8B030D-6E8A-4147-A177-3AD203B41FA5}">
                      <a16:colId xmlns:a16="http://schemas.microsoft.com/office/drawing/2014/main" val="3210310201"/>
                    </a:ext>
                  </a:extLst>
                </a:gridCol>
              </a:tblGrid>
              <a:tr h="644341">
                <a:tc>
                  <a:txBody>
                    <a:bodyPr/>
                    <a:lstStyle/>
                    <a:p>
                      <a:pPr marL="0" marR="0" algn="ctr">
                        <a:lnSpc>
                          <a:spcPct val="115000"/>
                        </a:lnSpc>
                        <a:spcBef>
                          <a:spcPts val="0"/>
                        </a:spcBef>
                        <a:spcAft>
                          <a:spcPts val="0"/>
                        </a:spcAft>
                      </a:pPr>
                      <a:r>
                        <a:rPr lang="en-US" sz="1600" dirty="0">
                          <a:solidFill>
                            <a:schemeClr val="bg1"/>
                          </a:solidFill>
                          <a:effectLst/>
                          <a:latin typeface="News Gothic MT" panose="020B0503020103020203" pitchFamily="34" charset="0"/>
                          <a:ea typeface="Arial" panose="020B0604020202020204" pitchFamily="34" charset="0"/>
                        </a:rPr>
                        <a:t>Agent</a:t>
                      </a:r>
                      <a:endParaRPr lang="en-US" sz="1400" dirty="0">
                        <a:solidFill>
                          <a:schemeClr val="bg1"/>
                        </a:solidFill>
                        <a:effectLst/>
                        <a:latin typeface="News Gothic MT" panose="020B0503020103020203" pitchFamily="34" charset="0"/>
                        <a:ea typeface="Arial" panose="020B0604020202020204" pitchFamily="34" charset="0"/>
                      </a:endParaRPr>
                    </a:p>
                  </a:txBody>
                  <a:tcPr marL="68580" marR="68580" marT="0" marB="0" anchor="ctr">
                    <a:solidFill>
                      <a:srgbClr val="819B63"/>
                    </a:solidFill>
                  </a:tcPr>
                </a:tc>
                <a:tc>
                  <a:txBody>
                    <a:bodyPr/>
                    <a:lstStyle/>
                    <a:p>
                      <a:pPr marL="0" marR="0" algn="ctr">
                        <a:lnSpc>
                          <a:spcPct val="115000"/>
                        </a:lnSpc>
                        <a:spcBef>
                          <a:spcPts val="0"/>
                        </a:spcBef>
                        <a:spcAft>
                          <a:spcPts val="0"/>
                        </a:spcAft>
                      </a:pPr>
                      <a:r>
                        <a:rPr lang="en-US" sz="1600" b="1" dirty="0">
                          <a:solidFill>
                            <a:schemeClr val="bg1"/>
                          </a:solidFill>
                          <a:effectLst/>
                          <a:latin typeface="News Gothic MT" panose="020B0503020103020203" pitchFamily="34" charset="0"/>
                          <a:ea typeface="Arial" panose="020B0604020202020204" pitchFamily="34" charset="0"/>
                          <a:cs typeface="Arial" panose="020B0604020202020204" pitchFamily="34" charset="0"/>
                        </a:rPr>
                        <a:t>Dose</a:t>
                      </a:r>
                      <a:endParaRPr lang="en-US" sz="1400" dirty="0">
                        <a:solidFill>
                          <a:schemeClr val="bg1"/>
                        </a:solidFill>
                        <a:effectLst/>
                        <a:latin typeface="News Gothic MT" panose="020B0503020103020203" pitchFamily="34" charset="0"/>
                        <a:ea typeface="Arial" panose="020B0604020202020204" pitchFamily="34" charset="0"/>
                      </a:endParaRPr>
                    </a:p>
                  </a:txBody>
                  <a:tcPr marL="68580" marR="68580" marT="0" marB="0" anchor="ctr">
                    <a:solidFill>
                      <a:srgbClr val="819B63"/>
                    </a:solidFill>
                  </a:tcPr>
                </a:tc>
                <a:tc>
                  <a:txBody>
                    <a:bodyPr/>
                    <a:lstStyle/>
                    <a:p>
                      <a:pPr marL="0" marR="0" algn="ctr">
                        <a:lnSpc>
                          <a:spcPct val="115000"/>
                        </a:lnSpc>
                        <a:spcBef>
                          <a:spcPts val="0"/>
                        </a:spcBef>
                        <a:spcAft>
                          <a:spcPts val="0"/>
                        </a:spcAft>
                      </a:pPr>
                      <a:r>
                        <a:rPr lang="en-US" sz="1600" b="1" dirty="0">
                          <a:solidFill>
                            <a:schemeClr val="bg1"/>
                          </a:solidFill>
                          <a:effectLst/>
                          <a:latin typeface="News Gothic MT" panose="020B0503020103020203" pitchFamily="34" charset="0"/>
                          <a:ea typeface="Arial" panose="020B0604020202020204" pitchFamily="34" charset="0"/>
                          <a:cs typeface="Arial" panose="020B0604020202020204" pitchFamily="34" charset="0"/>
                        </a:rPr>
                        <a:t>Response (Initial/Peak)</a:t>
                      </a:r>
                      <a:endParaRPr lang="en-US" sz="1400" dirty="0">
                        <a:solidFill>
                          <a:schemeClr val="bg1"/>
                        </a:solidFill>
                        <a:effectLst/>
                        <a:latin typeface="News Gothic MT" panose="020B0503020103020203" pitchFamily="34" charset="0"/>
                        <a:ea typeface="Arial" panose="020B0604020202020204" pitchFamily="34" charset="0"/>
                      </a:endParaRPr>
                    </a:p>
                  </a:txBody>
                  <a:tcPr marL="68580" marR="68580" marT="0" marB="0" anchor="ctr">
                    <a:solidFill>
                      <a:srgbClr val="819B63"/>
                    </a:solidFill>
                  </a:tcPr>
                </a:tc>
                <a:tc>
                  <a:txBody>
                    <a:bodyPr/>
                    <a:lstStyle/>
                    <a:p>
                      <a:pPr marL="0" marR="0" algn="ctr">
                        <a:lnSpc>
                          <a:spcPct val="115000"/>
                        </a:lnSpc>
                        <a:spcBef>
                          <a:spcPts val="0"/>
                        </a:spcBef>
                        <a:spcAft>
                          <a:spcPts val="0"/>
                        </a:spcAft>
                      </a:pPr>
                      <a:r>
                        <a:rPr lang="en-US" sz="1600" b="1" dirty="0">
                          <a:solidFill>
                            <a:schemeClr val="bg1"/>
                          </a:solidFill>
                          <a:effectLst/>
                          <a:latin typeface="News Gothic MT" panose="020B0503020103020203" pitchFamily="34" charset="0"/>
                          <a:ea typeface="Arial" panose="020B0604020202020204" pitchFamily="34" charset="0"/>
                          <a:cs typeface="Arial" panose="020B0604020202020204" pitchFamily="34" charset="0"/>
                        </a:rPr>
                        <a:t>Response Rate</a:t>
                      </a:r>
                      <a:endParaRPr lang="en-US" sz="1400" dirty="0">
                        <a:solidFill>
                          <a:schemeClr val="bg1"/>
                        </a:solidFill>
                        <a:effectLst/>
                        <a:latin typeface="News Gothic MT" panose="020B0503020103020203" pitchFamily="34" charset="0"/>
                        <a:ea typeface="Arial" panose="020B0604020202020204" pitchFamily="34" charset="0"/>
                      </a:endParaRPr>
                    </a:p>
                  </a:txBody>
                  <a:tcPr marL="68580" marR="68580" marT="0" marB="0" anchor="ctr">
                    <a:solidFill>
                      <a:srgbClr val="819B63"/>
                    </a:solidFill>
                  </a:tcPr>
                </a:tc>
                <a:tc>
                  <a:txBody>
                    <a:bodyPr/>
                    <a:lstStyle/>
                    <a:p>
                      <a:pPr marL="0" marR="0" algn="ctr">
                        <a:lnSpc>
                          <a:spcPct val="115000"/>
                        </a:lnSpc>
                        <a:spcBef>
                          <a:spcPts val="0"/>
                        </a:spcBef>
                        <a:spcAft>
                          <a:spcPts val="0"/>
                        </a:spcAft>
                      </a:pPr>
                      <a:r>
                        <a:rPr lang="en-US" sz="1600" b="1" dirty="0">
                          <a:solidFill>
                            <a:schemeClr val="bg1"/>
                          </a:solidFill>
                          <a:effectLst/>
                          <a:latin typeface="News Gothic MT" panose="020B0503020103020203" pitchFamily="34" charset="0"/>
                          <a:ea typeface="Arial" panose="020B0604020202020204" pitchFamily="34" charset="0"/>
                        </a:rPr>
                        <a:t>Adverse Events</a:t>
                      </a:r>
                    </a:p>
                  </a:txBody>
                  <a:tcPr marL="68580" marR="68580" marT="0" marB="0" anchor="ctr">
                    <a:solidFill>
                      <a:srgbClr val="819B63"/>
                    </a:solidFill>
                  </a:tcPr>
                </a:tc>
                <a:extLst>
                  <a:ext uri="{0D108BD9-81ED-4DB2-BD59-A6C34878D82A}">
                    <a16:rowId xmlns:a16="http://schemas.microsoft.com/office/drawing/2014/main" val="1480984712"/>
                  </a:ext>
                </a:extLst>
              </a:tr>
              <a:tr h="828438">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Rituximab</a:t>
                      </a:r>
                    </a:p>
                  </a:txBody>
                  <a:tcPr marL="68580" marR="68580" marT="0" marB="0" anchor="ctr">
                    <a:solidFill>
                      <a:srgbClr val="ECF0EA"/>
                    </a:solidFill>
                  </a:tcPr>
                </a:tc>
                <a:tc>
                  <a:txBody>
                    <a:bodyPr/>
                    <a:lstStyle/>
                    <a:p>
                      <a:pPr marL="0" marR="0">
                        <a:lnSpc>
                          <a:spcPct val="100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375 mg/m</a:t>
                      </a:r>
                      <a:r>
                        <a:rPr lang="en-US" sz="1400" b="0" baseline="30000" dirty="0">
                          <a:solidFill>
                            <a:srgbClr val="000000"/>
                          </a:solidFill>
                          <a:effectLst/>
                          <a:latin typeface="News Gothic MT" panose="020B0503020103020203" pitchFamily="34" charset="0"/>
                          <a:ea typeface="Arial" panose="020B0604020202020204" pitchFamily="34" charset="0"/>
                        </a:rPr>
                        <a:t>2</a:t>
                      </a:r>
                      <a:r>
                        <a:rPr lang="en-US" sz="1400" b="0" dirty="0">
                          <a:solidFill>
                            <a:srgbClr val="000000"/>
                          </a:solidFill>
                          <a:effectLst/>
                          <a:latin typeface="News Gothic MT" panose="020B0503020103020203" pitchFamily="34" charset="0"/>
                          <a:ea typeface="Arial" panose="020B0604020202020204" pitchFamily="34" charset="0"/>
                        </a:rPr>
                        <a:t> IV over 4 h once weekly for 4 </a:t>
                      </a:r>
                      <a:r>
                        <a:rPr lang="en-US" sz="1400" b="0" dirty="0" err="1">
                          <a:solidFill>
                            <a:srgbClr val="000000"/>
                          </a:solidFill>
                          <a:effectLst/>
                          <a:latin typeface="News Gothic MT" panose="020B0503020103020203" pitchFamily="34" charset="0"/>
                          <a:ea typeface="Arial" panose="020B0604020202020204" pitchFamily="34" charset="0"/>
                        </a:rPr>
                        <a:t>wks</a:t>
                      </a:r>
                      <a:endParaRPr lang="en-US" sz="1400" b="0" dirty="0">
                        <a:solidFill>
                          <a:srgbClr val="000000"/>
                        </a:solidFill>
                        <a:effectLst/>
                        <a:latin typeface="News Gothic MT" panose="020B0503020103020203" pitchFamily="34" charset="0"/>
                        <a:ea typeface="Arial" panose="020B0604020202020204" pitchFamily="34" charset="0"/>
                      </a:endParaRPr>
                    </a:p>
                  </a:txBody>
                  <a:tcPr marL="68580" marR="68580" marT="0" marB="0" anchor="ctr">
                    <a:solidFill>
                      <a:srgbClr val="ECF0EA"/>
                    </a:solidFill>
                  </a:tcP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7-56 d/</a:t>
                      </a:r>
                    </a:p>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14-180 d</a:t>
                      </a: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60%</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Infusion reactions, fever, infections, serum sickness reaction, reactivation of PML, </a:t>
                      </a:r>
                      <a:r>
                        <a:rPr lang="en-US" sz="1400" dirty="0" err="1">
                          <a:solidFill>
                            <a:srgbClr val="000000"/>
                          </a:solidFill>
                          <a:effectLst/>
                          <a:latin typeface="News Gothic MT" panose="020B0503020103020203" pitchFamily="34" charset="0"/>
                          <a:ea typeface="Arial" panose="020B0604020202020204" pitchFamily="34" charset="0"/>
                        </a:rPr>
                        <a:t>hypogammoglobulinemia</a:t>
                      </a:r>
                      <a:endParaRPr lang="en-US" sz="1400" dirty="0">
                        <a:solidFill>
                          <a:srgbClr val="000000"/>
                        </a:solidFill>
                        <a:effectLst/>
                        <a:latin typeface="News Gothic MT" panose="020B0503020103020203"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680973591"/>
                  </a:ext>
                </a:extLst>
              </a:tr>
              <a:tr h="828438">
                <a:tc>
                  <a:txBody>
                    <a:bodyPr/>
                    <a:lstStyle/>
                    <a:p>
                      <a:pPr marL="0" marR="0">
                        <a:lnSpc>
                          <a:spcPct val="115000"/>
                        </a:lnSpc>
                        <a:spcBef>
                          <a:spcPts val="0"/>
                        </a:spcBef>
                        <a:spcAft>
                          <a:spcPts val="0"/>
                        </a:spcAft>
                      </a:pPr>
                      <a:r>
                        <a:rPr lang="en-US" sz="1400" b="0" dirty="0" err="1">
                          <a:solidFill>
                            <a:srgbClr val="000000"/>
                          </a:solidFill>
                          <a:effectLst/>
                          <a:latin typeface="News Gothic MT" panose="020B0503020103020203" pitchFamily="34" charset="0"/>
                          <a:ea typeface="Arial" panose="020B0604020202020204" pitchFamily="34" charset="0"/>
                        </a:rPr>
                        <a:t>Eltrombopag</a:t>
                      </a:r>
                      <a:endParaRPr lang="en-US" sz="1400" b="0" dirty="0">
                        <a:solidFill>
                          <a:srgbClr val="000000"/>
                        </a:solidFill>
                        <a:effectLst/>
                        <a:latin typeface="News Gothic MT" panose="020B0503020103020203" pitchFamily="34" charset="0"/>
                        <a:ea typeface="Arial" panose="020B0604020202020204" pitchFamily="34" charset="0"/>
                      </a:endParaRPr>
                    </a:p>
                  </a:txBody>
                  <a:tcPr marL="68580" marR="68580" marT="0" marB="0" anchor="ctr">
                    <a:solidFill>
                      <a:srgbClr val="D6DFD2"/>
                    </a:solidFill>
                  </a:tcPr>
                </a:tc>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50-75 mg daily</a:t>
                      </a:r>
                    </a:p>
                  </a:txBody>
                  <a:tcPr marL="68580" marR="68580" marT="0" marB="0" anchor="ctr">
                    <a:solidFill>
                      <a:srgbClr val="D6DFD2"/>
                    </a:solidFill>
                  </a:tcP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7-28 d/</a:t>
                      </a:r>
                    </a:p>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14-90 d</a:t>
                      </a: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80%</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Hepatotoxicity, thrombotic events, transaminitis, headache</a:t>
                      </a:r>
                    </a:p>
                  </a:txBody>
                  <a:tcPr marL="68580" marR="68580" marT="0" marB="0" anchor="ctr"/>
                </a:tc>
                <a:extLst>
                  <a:ext uri="{0D108BD9-81ED-4DB2-BD59-A6C34878D82A}">
                    <a16:rowId xmlns:a16="http://schemas.microsoft.com/office/drawing/2014/main" val="2272667011"/>
                  </a:ext>
                </a:extLst>
              </a:tr>
              <a:tr h="828438">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Romiplostim</a:t>
                      </a:r>
                    </a:p>
                  </a:txBody>
                  <a:tcPr marL="68580" marR="68580" marT="0" marB="0" anchor="ctr">
                    <a:solidFill>
                      <a:srgbClr val="ECF0EA"/>
                    </a:solidFill>
                  </a:tcPr>
                </a:tc>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1 mcg/kg SQ once weekly</a:t>
                      </a:r>
                    </a:p>
                  </a:txBody>
                  <a:tcPr marL="68580" marR="68580" marT="0" marB="0" anchor="ctr">
                    <a:solidFill>
                      <a:srgbClr val="ECF0EA"/>
                    </a:solidFill>
                  </a:tcP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5-14 d/</a:t>
                      </a:r>
                    </a:p>
                    <a:p>
                      <a:pPr marL="0" marR="0" algn="ctr">
                        <a:lnSpc>
                          <a:spcPct val="115000"/>
                        </a:lnSpc>
                        <a:spcBef>
                          <a:spcPts val="0"/>
                        </a:spcBef>
                        <a:spcAft>
                          <a:spcPts val="0"/>
                        </a:spcAft>
                      </a:pPr>
                      <a:r>
                        <a:rPr lang="en-US" sz="1400">
                          <a:solidFill>
                            <a:srgbClr val="000000"/>
                          </a:solidFill>
                          <a:effectLst/>
                          <a:latin typeface="News Gothic MT" panose="020B0503020103020203" pitchFamily="34" charset="0"/>
                          <a:ea typeface="Arial" panose="020B0604020202020204" pitchFamily="34" charset="0"/>
                        </a:rPr>
                        <a:t>14-60 d</a:t>
                      </a:r>
                      <a:endParaRPr lang="en-US" sz="1400" dirty="0">
                        <a:solidFill>
                          <a:srgbClr val="000000"/>
                        </a:solidFill>
                        <a:effectLst/>
                        <a:latin typeface="News Gothic MT" panose="020B0503020103020203"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79%-88%</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Arthralgia, thrombocytopenia, thrombotic events, headache</a:t>
                      </a:r>
                    </a:p>
                  </a:txBody>
                  <a:tcPr marL="68580" marR="68580" marT="0" marB="0" anchor="ctr"/>
                </a:tc>
                <a:extLst>
                  <a:ext uri="{0D108BD9-81ED-4DB2-BD59-A6C34878D82A}">
                    <a16:rowId xmlns:a16="http://schemas.microsoft.com/office/drawing/2014/main" val="1342976387"/>
                  </a:ext>
                </a:extLst>
              </a:tr>
              <a:tr h="828438">
                <a:tc>
                  <a:txBody>
                    <a:bodyPr/>
                    <a:lstStyle/>
                    <a:p>
                      <a:pPr marL="0" marR="0">
                        <a:lnSpc>
                          <a:spcPct val="115000"/>
                        </a:lnSpc>
                        <a:spcBef>
                          <a:spcPts val="0"/>
                        </a:spcBef>
                        <a:spcAft>
                          <a:spcPts val="0"/>
                        </a:spcAft>
                      </a:pPr>
                      <a:r>
                        <a:rPr lang="en-US" sz="1400" b="0" dirty="0" err="1">
                          <a:solidFill>
                            <a:srgbClr val="000000"/>
                          </a:solidFill>
                          <a:effectLst/>
                          <a:latin typeface="News Gothic MT" panose="020B0503020103020203" pitchFamily="34" charset="0"/>
                          <a:ea typeface="Arial" panose="020B0604020202020204" pitchFamily="34" charset="0"/>
                        </a:rPr>
                        <a:t>Avatrombopag</a:t>
                      </a:r>
                      <a:endParaRPr lang="en-US" sz="1400" b="0" dirty="0">
                        <a:solidFill>
                          <a:srgbClr val="000000"/>
                        </a:solidFill>
                        <a:effectLst/>
                        <a:latin typeface="News Gothic MT" panose="020B0503020103020203" pitchFamily="34" charset="0"/>
                        <a:ea typeface="Arial" panose="020B0604020202020204" pitchFamily="34" charset="0"/>
                      </a:endParaRPr>
                    </a:p>
                  </a:txBody>
                  <a:tcPr marL="68580" marR="68580" marT="0" marB="0" anchor="ctr">
                    <a:solidFill>
                      <a:srgbClr val="D6DFD2"/>
                    </a:solidFill>
                  </a:tcPr>
                </a:tc>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20 mg daily (adjusted to 5-40 mg based on response)</a:t>
                      </a:r>
                    </a:p>
                  </a:txBody>
                  <a:tcPr marL="68580" marR="68580" marT="0" marB="0" anchor="ctr">
                    <a:solidFill>
                      <a:srgbClr val="D6DFD2"/>
                    </a:solidFill>
                  </a:tcP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Not reported</a:t>
                      </a: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56.3%</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Headache, thrombotic events</a:t>
                      </a:r>
                    </a:p>
                  </a:txBody>
                  <a:tcPr marL="68580" marR="68580" marT="0" marB="0" anchor="ctr"/>
                </a:tc>
                <a:extLst>
                  <a:ext uri="{0D108BD9-81ED-4DB2-BD59-A6C34878D82A}">
                    <a16:rowId xmlns:a16="http://schemas.microsoft.com/office/drawing/2014/main" val="1871662629"/>
                  </a:ext>
                </a:extLst>
              </a:tr>
              <a:tr h="828438">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Fostamatinib</a:t>
                      </a:r>
                    </a:p>
                  </a:txBody>
                  <a:tcPr marL="68580" marR="68580" marT="0" marB="0" anchor="ctr">
                    <a:solidFill>
                      <a:srgbClr val="ECF1EA"/>
                    </a:solidFill>
                  </a:tcPr>
                </a:tc>
                <a:tc>
                  <a:txBody>
                    <a:bodyPr/>
                    <a:lstStyle/>
                    <a:p>
                      <a:pPr marL="0" marR="0">
                        <a:lnSpc>
                          <a:spcPct val="115000"/>
                        </a:lnSpc>
                        <a:spcBef>
                          <a:spcPts val="0"/>
                        </a:spcBef>
                        <a:spcAft>
                          <a:spcPts val="0"/>
                        </a:spcAft>
                      </a:pPr>
                      <a:r>
                        <a:rPr lang="en-US" sz="1400" b="0" dirty="0">
                          <a:solidFill>
                            <a:srgbClr val="000000"/>
                          </a:solidFill>
                          <a:effectLst/>
                          <a:latin typeface="News Gothic MT" panose="020B0503020103020203" pitchFamily="34" charset="0"/>
                          <a:ea typeface="Arial" panose="020B0604020202020204" pitchFamily="34" charset="0"/>
                        </a:rPr>
                        <a:t>100 mg BID for 24 </a:t>
                      </a:r>
                      <a:r>
                        <a:rPr lang="en-US" sz="1400" b="0" dirty="0" err="1">
                          <a:solidFill>
                            <a:srgbClr val="000000"/>
                          </a:solidFill>
                          <a:effectLst/>
                          <a:latin typeface="News Gothic MT" panose="020B0503020103020203" pitchFamily="34" charset="0"/>
                          <a:ea typeface="Arial" panose="020B0604020202020204" pitchFamily="34" charset="0"/>
                        </a:rPr>
                        <a:t>wks</a:t>
                      </a:r>
                      <a:r>
                        <a:rPr lang="en-US" sz="1400" b="0" dirty="0">
                          <a:solidFill>
                            <a:srgbClr val="000000"/>
                          </a:solidFill>
                          <a:effectLst/>
                          <a:latin typeface="News Gothic MT" panose="020B0503020103020203" pitchFamily="34" charset="0"/>
                          <a:ea typeface="Arial" panose="020B0604020202020204" pitchFamily="34" charset="0"/>
                        </a:rPr>
                        <a:t> (increase to 150 mg based on response)</a:t>
                      </a:r>
                    </a:p>
                  </a:txBody>
                  <a:tcPr marL="68580" marR="68580" marT="0" marB="0" anchor="ctr">
                    <a:solidFill>
                      <a:srgbClr val="ECF1EA"/>
                    </a:solidFill>
                  </a:tcP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15 d/</a:t>
                      </a:r>
                    </a:p>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Not reported</a:t>
                      </a:r>
                    </a:p>
                  </a:txBody>
                  <a:tcPr marL="68580" marR="68580" marT="0" marB="0" anchor="ctr"/>
                </a:tc>
                <a:tc>
                  <a:txBody>
                    <a:bodyPr/>
                    <a:lstStyle/>
                    <a:p>
                      <a:pPr marL="0" marR="0" algn="ctr">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43%</a:t>
                      </a: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News Gothic MT" panose="020B0503020103020203" pitchFamily="34" charset="0"/>
                          <a:ea typeface="Arial" panose="020B0604020202020204" pitchFamily="34" charset="0"/>
                        </a:rPr>
                        <a:t>Diarrhea, hypertension, nausea, dizziness, elevation in lipid panel</a:t>
                      </a:r>
                    </a:p>
                  </a:txBody>
                  <a:tcPr marL="68580" marR="68580" marT="0" marB="0" anchor="ctr"/>
                </a:tc>
                <a:extLst>
                  <a:ext uri="{0D108BD9-81ED-4DB2-BD59-A6C34878D82A}">
                    <a16:rowId xmlns:a16="http://schemas.microsoft.com/office/drawing/2014/main" val="2853654922"/>
                  </a:ext>
                </a:extLst>
              </a:tr>
            </a:tbl>
          </a:graphicData>
        </a:graphic>
      </p:graphicFrame>
    </p:spTree>
    <p:extLst>
      <p:ext uri="{BB962C8B-B14F-4D97-AF65-F5344CB8AC3E}">
        <p14:creationId xmlns:p14="http://schemas.microsoft.com/office/powerpoint/2010/main" val="252818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(cont.)</a:t>
            </a:r>
          </a:p>
        </p:txBody>
      </p:sp>
      <p:sp>
        <p:nvSpPr>
          <p:cNvPr id="5" name="Text Placeholder 4">
            <a:extLst>
              <a:ext uri="{FF2B5EF4-FFF2-40B4-BE49-F238E27FC236}">
                <a16:creationId xmlns:a16="http://schemas.microsoft.com/office/drawing/2014/main" id="{A933269D-E41C-824B-8D74-3CAEF87EB6D0}"/>
              </a:ext>
            </a:extLst>
          </p:cNvPr>
          <p:cNvSpPr>
            <a:spLocks noGrp="1"/>
          </p:cNvSpPr>
          <p:nvPr>
            <p:ph type="body" sz="quarter" idx="12"/>
          </p:nvPr>
        </p:nvSpPr>
        <p:spPr>
          <a:xfrm>
            <a:off x="125336" y="6624745"/>
            <a:ext cx="1854675" cy="153888"/>
          </a:xfrm>
        </p:spPr>
        <p:txBody>
          <a:bodyPr/>
          <a:lstStyle/>
          <a:p>
            <a:r>
              <a:rPr lang="en-US" dirty="0"/>
              <a:t>SC = subcutaneous; PO = oral.</a:t>
            </a:r>
          </a:p>
        </p:txBody>
      </p:sp>
      <p:sp>
        <p:nvSpPr>
          <p:cNvPr id="3" name="Content Placeholder 2"/>
          <p:cNvSpPr>
            <a:spLocks noGrp="1"/>
          </p:cNvSpPr>
          <p:nvPr>
            <p:ph idx="1"/>
          </p:nvPr>
        </p:nvSpPr>
        <p:spPr/>
        <p:txBody>
          <a:bodyPr/>
          <a:lstStyle/>
          <a:p>
            <a:r>
              <a:rPr lang="en-US" sz="2800" dirty="0"/>
              <a:t>How would you treat this patient now?</a:t>
            </a:r>
          </a:p>
          <a:p>
            <a:pPr marL="914400" lvl="1" indent="-457200">
              <a:buFont typeface="+mj-lt"/>
              <a:buAutoNum type="alphaUcPeriod"/>
            </a:pPr>
            <a:r>
              <a:rPr lang="en-US" sz="2400" dirty="0"/>
              <a:t>Start romiplostim 1 mcg/kg SC weekly</a:t>
            </a:r>
          </a:p>
          <a:p>
            <a:pPr marL="914400" lvl="1" indent="-457200">
              <a:buFont typeface="+mj-lt"/>
              <a:buAutoNum type="alphaUcPeriod"/>
            </a:pPr>
            <a:r>
              <a:rPr lang="en-US" sz="2400" dirty="0"/>
              <a:t>Start eltrombopag 50 mg PO daily</a:t>
            </a:r>
          </a:p>
          <a:p>
            <a:pPr marL="914400" lvl="1" indent="-457200">
              <a:buFont typeface="+mj-lt"/>
              <a:buAutoNum type="alphaUcPeriod"/>
            </a:pPr>
            <a:r>
              <a:rPr lang="en-US" sz="2400" dirty="0"/>
              <a:t>Start </a:t>
            </a:r>
            <a:r>
              <a:rPr lang="en-US" sz="2400" dirty="0" err="1"/>
              <a:t>avatrombopag</a:t>
            </a:r>
            <a:r>
              <a:rPr lang="en-US" sz="2400" dirty="0"/>
              <a:t> 20 mg PO daily</a:t>
            </a:r>
          </a:p>
        </p:txBody>
      </p:sp>
    </p:spTree>
    <p:extLst>
      <p:ext uri="{BB962C8B-B14F-4D97-AF65-F5344CB8AC3E}">
        <p14:creationId xmlns:p14="http://schemas.microsoft.com/office/powerpoint/2010/main" val="143231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Considerations in ITP</a:t>
            </a:r>
          </a:p>
        </p:txBody>
      </p:sp>
      <p:sp>
        <p:nvSpPr>
          <p:cNvPr id="5" name="Text Placeholder 4">
            <a:extLst>
              <a:ext uri="{FF2B5EF4-FFF2-40B4-BE49-F238E27FC236}">
                <a16:creationId xmlns:a16="http://schemas.microsoft.com/office/drawing/2014/main" id="{E7463C09-FE2C-E74B-A2A0-DD59A60AC9E2}"/>
              </a:ext>
            </a:extLst>
          </p:cNvPr>
          <p:cNvSpPr>
            <a:spLocks noGrp="1"/>
          </p:cNvSpPr>
          <p:nvPr>
            <p:ph type="body" sz="quarter" idx="12"/>
          </p:nvPr>
        </p:nvSpPr>
        <p:spPr>
          <a:xfrm>
            <a:off x="193575" y="6421193"/>
            <a:ext cx="2319546" cy="307777"/>
          </a:xfrm>
        </p:spPr>
        <p:txBody>
          <a:bodyPr/>
          <a:lstStyle/>
          <a:p>
            <a:r>
              <a:rPr lang="en-US" dirty="0"/>
              <a:t>HRQOL = health-related quality of life.</a:t>
            </a:r>
          </a:p>
          <a:p>
            <a:r>
              <a:rPr lang="en-US" kern="1200" dirty="0"/>
              <a:t>Sestøl et al, 2018; Trotter &amp; Hill, 2018.</a:t>
            </a:r>
            <a:endParaRPr lang="en-US" dirty="0"/>
          </a:p>
        </p:txBody>
      </p:sp>
      <p:sp>
        <p:nvSpPr>
          <p:cNvPr id="4" name="Content Placeholder 3"/>
          <p:cNvSpPr>
            <a:spLocks noGrp="1"/>
          </p:cNvSpPr>
          <p:nvPr>
            <p:ph idx="1"/>
          </p:nvPr>
        </p:nvSpPr>
        <p:spPr/>
        <p:txBody>
          <a:bodyPr/>
          <a:lstStyle/>
          <a:p>
            <a:r>
              <a:rPr lang="en-US" sz="2800" dirty="0"/>
              <a:t>Reduction in HRQOL regardless of platelet count</a:t>
            </a:r>
          </a:p>
          <a:p>
            <a:r>
              <a:rPr lang="en-US" sz="2800" dirty="0"/>
              <a:t>Fatigue is the most commonly reported symptom</a:t>
            </a:r>
          </a:p>
          <a:p>
            <a:r>
              <a:rPr lang="en-US" sz="2800" dirty="0"/>
              <a:t>Take the patient’s age into consideration when determining treatment</a:t>
            </a:r>
          </a:p>
          <a:p>
            <a:r>
              <a:rPr lang="en-US" sz="2800" dirty="0"/>
              <a:t>Activity restrictions in sports</a:t>
            </a:r>
          </a:p>
          <a:p>
            <a:endParaRPr lang="en-US" dirty="0"/>
          </a:p>
        </p:txBody>
      </p:sp>
    </p:spTree>
    <p:extLst>
      <p:ext uri="{BB962C8B-B14F-4D97-AF65-F5344CB8AC3E}">
        <p14:creationId xmlns:p14="http://schemas.microsoft.com/office/powerpoint/2010/main" val="141569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First-Line Therapy</a:t>
            </a:r>
          </a:p>
        </p:txBody>
      </p:sp>
      <p:sp>
        <p:nvSpPr>
          <p:cNvPr id="5" name="Text Placeholder 4">
            <a:extLst>
              <a:ext uri="{FF2B5EF4-FFF2-40B4-BE49-F238E27FC236}">
                <a16:creationId xmlns:a16="http://schemas.microsoft.com/office/drawing/2014/main" id="{0E128903-3703-9F42-AC50-AC226F4275EB}"/>
              </a:ext>
            </a:extLst>
          </p:cNvPr>
          <p:cNvSpPr>
            <a:spLocks noGrp="1"/>
          </p:cNvSpPr>
          <p:nvPr>
            <p:ph type="body" sz="quarter" idx="12"/>
          </p:nvPr>
        </p:nvSpPr>
        <p:spPr>
          <a:xfrm>
            <a:off x="193575" y="6421193"/>
            <a:ext cx="1234312" cy="307777"/>
          </a:xfrm>
        </p:spPr>
        <p:txBody>
          <a:bodyPr/>
          <a:lstStyle/>
          <a:p>
            <a:r>
              <a:rPr lang="en-US" dirty="0"/>
              <a:t>AE = adverse events.</a:t>
            </a:r>
          </a:p>
          <a:p>
            <a:r>
              <a:rPr lang="en-US" dirty="0" err="1"/>
              <a:t>Neunert</a:t>
            </a:r>
            <a:r>
              <a:rPr lang="en-US" dirty="0"/>
              <a:t> et al, 2019.</a:t>
            </a:r>
          </a:p>
        </p:txBody>
      </p:sp>
      <p:sp>
        <p:nvSpPr>
          <p:cNvPr id="4" name="Content Placeholder 3"/>
          <p:cNvSpPr>
            <a:spLocks noGrp="1"/>
          </p:cNvSpPr>
          <p:nvPr>
            <p:ph idx="1"/>
          </p:nvPr>
        </p:nvSpPr>
        <p:spPr/>
        <p:txBody>
          <a:bodyPr>
            <a:normAutofit/>
          </a:bodyPr>
          <a:lstStyle/>
          <a:p>
            <a:r>
              <a:rPr lang="en-US" sz="2800" dirty="0"/>
              <a:t>Corticosteroids</a:t>
            </a:r>
          </a:p>
          <a:p>
            <a:pPr lvl="1"/>
            <a:r>
              <a:rPr lang="en-US" sz="2400" dirty="0"/>
              <a:t>Prednisone 1 mg/kg; max 80 mg</a:t>
            </a:r>
          </a:p>
          <a:p>
            <a:pPr lvl="2"/>
            <a:r>
              <a:rPr lang="en-US" sz="2200" dirty="0"/>
              <a:t>Weaned over weeks to months</a:t>
            </a:r>
          </a:p>
          <a:p>
            <a:pPr lvl="1"/>
            <a:r>
              <a:rPr lang="en-US" sz="2400" dirty="0"/>
              <a:t>Dexamethasone 40 mg x 4 days, up to 3 cycles</a:t>
            </a:r>
          </a:p>
          <a:p>
            <a:pPr lvl="2"/>
            <a:r>
              <a:rPr lang="en-US" sz="2200" dirty="0"/>
              <a:t>Given 1 week on, 1 week off</a:t>
            </a:r>
          </a:p>
          <a:p>
            <a:pPr lvl="2"/>
            <a:endParaRPr lang="en-US" dirty="0"/>
          </a:p>
          <a:p>
            <a:r>
              <a:rPr lang="en-US" sz="2800" dirty="0"/>
              <a:t>Equal effect at 6 months</a:t>
            </a:r>
          </a:p>
          <a:p>
            <a:pPr lvl="1"/>
            <a:r>
              <a:rPr lang="en-US" sz="2400" dirty="0"/>
              <a:t>Dexamethasone has fewer AEs and bleeding, quicker onset</a:t>
            </a:r>
          </a:p>
        </p:txBody>
      </p:sp>
    </p:spTree>
    <p:extLst>
      <p:ext uri="{BB962C8B-B14F-4D97-AF65-F5344CB8AC3E}">
        <p14:creationId xmlns:p14="http://schemas.microsoft.com/office/powerpoint/2010/main" val="65947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First-Line Therapy (cont.)</a:t>
            </a:r>
          </a:p>
        </p:txBody>
      </p:sp>
      <p:sp>
        <p:nvSpPr>
          <p:cNvPr id="6" name="Text Placeholder 5">
            <a:extLst>
              <a:ext uri="{FF2B5EF4-FFF2-40B4-BE49-F238E27FC236}">
                <a16:creationId xmlns:a16="http://schemas.microsoft.com/office/drawing/2014/main" id="{120F76D3-CEBC-B34B-B497-A27E4DBFAE36}"/>
              </a:ext>
            </a:extLst>
          </p:cNvPr>
          <p:cNvSpPr>
            <a:spLocks noGrp="1"/>
          </p:cNvSpPr>
          <p:nvPr>
            <p:ph type="body" sz="quarter" idx="12"/>
          </p:nvPr>
        </p:nvSpPr>
        <p:spPr>
          <a:xfrm>
            <a:off x="193575" y="6421193"/>
            <a:ext cx="2346796" cy="307777"/>
          </a:xfrm>
        </p:spPr>
        <p:txBody>
          <a:bodyPr/>
          <a:lstStyle/>
          <a:p>
            <a:r>
              <a:rPr lang="en-US" dirty="0"/>
              <a:t>Premed = premedication; Rh = rhesus.</a:t>
            </a:r>
          </a:p>
          <a:p>
            <a:r>
              <a:rPr lang="en-US" dirty="0" err="1"/>
              <a:t>Neunert</a:t>
            </a:r>
            <a:r>
              <a:rPr lang="en-US" dirty="0"/>
              <a:t> et al, 2019.</a:t>
            </a:r>
          </a:p>
        </p:txBody>
      </p:sp>
      <p:sp>
        <p:nvSpPr>
          <p:cNvPr id="3" name="Content Placeholder 2"/>
          <p:cNvSpPr>
            <a:spLocks noGrp="1"/>
          </p:cNvSpPr>
          <p:nvPr>
            <p:ph idx="1"/>
          </p:nvPr>
        </p:nvSpPr>
        <p:spPr/>
        <p:txBody>
          <a:bodyPr/>
          <a:lstStyle/>
          <a:p>
            <a:r>
              <a:rPr lang="en-US" sz="2800" dirty="0"/>
              <a:t>IVIg</a:t>
            </a:r>
          </a:p>
          <a:p>
            <a:pPr lvl="1"/>
            <a:r>
              <a:rPr lang="en-US" sz="2400" dirty="0"/>
              <a:t>1 g/kg </a:t>
            </a:r>
          </a:p>
          <a:p>
            <a:pPr lvl="1"/>
            <a:r>
              <a:rPr lang="en-US" sz="2400" dirty="0"/>
              <a:t>Steroid premed to prevent headache, premed for reaction</a:t>
            </a:r>
          </a:p>
          <a:p>
            <a:pPr lvl="1"/>
            <a:r>
              <a:rPr lang="en-US" sz="2400" dirty="0"/>
              <a:t>Effect 1-3 days</a:t>
            </a:r>
          </a:p>
          <a:p>
            <a:pPr lvl="1"/>
            <a:r>
              <a:rPr lang="en-US" sz="2400" dirty="0"/>
              <a:t>Expensive</a:t>
            </a:r>
          </a:p>
          <a:p>
            <a:pPr marL="457200" lvl="1" indent="0">
              <a:buNone/>
            </a:pPr>
            <a:endParaRPr lang="en-US" sz="2400" dirty="0"/>
          </a:p>
          <a:p>
            <a:r>
              <a:rPr lang="en-US" sz="2800" dirty="0"/>
              <a:t>Anti-D</a:t>
            </a:r>
          </a:p>
          <a:p>
            <a:pPr lvl="1"/>
            <a:r>
              <a:rPr lang="en-US" sz="2400" dirty="0"/>
              <a:t>Hemolytic response</a:t>
            </a:r>
          </a:p>
          <a:p>
            <a:pPr lvl="1"/>
            <a:r>
              <a:rPr lang="en-US" sz="2400" dirty="0"/>
              <a:t>Rh+ </a:t>
            </a:r>
          </a:p>
        </p:txBody>
      </p:sp>
    </p:spTree>
    <p:extLst>
      <p:ext uri="{BB962C8B-B14F-4D97-AF65-F5344CB8AC3E}">
        <p14:creationId xmlns:p14="http://schemas.microsoft.com/office/powerpoint/2010/main" val="137398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Second-Line Therapy</a:t>
            </a:r>
          </a:p>
        </p:txBody>
      </p:sp>
      <p:sp>
        <p:nvSpPr>
          <p:cNvPr id="4" name="Content Placeholder 3"/>
          <p:cNvSpPr>
            <a:spLocks noGrp="1"/>
          </p:cNvSpPr>
          <p:nvPr>
            <p:ph idx="1"/>
          </p:nvPr>
        </p:nvSpPr>
        <p:spPr/>
        <p:txBody>
          <a:bodyPr>
            <a:normAutofit fontScale="92500"/>
          </a:bodyPr>
          <a:lstStyle/>
          <a:p>
            <a:r>
              <a:rPr lang="en-US" sz="3000" dirty="0"/>
              <a:t>375 mg/m</a:t>
            </a:r>
            <a:r>
              <a:rPr lang="en-US" sz="3000" baseline="30000" dirty="0"/>
              <a:t>2</a:t>
            </a:r>
          </a:p>
          <a:p>
            <a:r>
              <a:rPr lang="en-US" sz="3000" dirty="0"/>
              <a:t>Weekly x 4 weeks</a:t>
            </a:r>
          </a:p>
          <a:p>
            <a:r>
              <a:rPr lang="en-US" sz="3000" dirty="0"/>
              <a:t>Up to 8 weeks from start to response</a:t>
            </a:r>
          </a:p>
          <a:p>
            <a:r>
              <a:rPr lang="en-US" sz="3000" dirty="0"/>
              <a:t>May need rescue therapy during</a:t>
            </a:r>
          </a:p>
          <a:p>
            <a:r>
              <a:rPr lang="en-US" sz="3000" dirty="0"/>
              <a:t>More effective when given with dexamethasone pulses</a:t>
            </a:r>
          </a:p>
          <a:p>
            <a:r>
              <a:rPr lang="en-US" sz="3000" dirty="0"/>
              <a:t>60% initial response, wanes to about 20%-30% after a year</a:t>
            </a:r>
          </a:p>
          <a:p>
            <a:pPr lvl="1"/>
            <a:r>
              <a:rPr lang="en-US" sz="2400" dirty="0"/>
              <a:t>Women, given within 1 year of diagnosis, hx of autoimmune disease: improved response</a:t>
            </a:r>
          </a:p>
          <a:p>
            <a:r>
              <a:rPr lang="en-US" sz="3000" dirty="0"/>
              <a:t>AEs: fever, chills, serum sickness reaction, reactivation of hepatitis B</a:t>
            </a:r>
          </a:p>
        </p:txBody>
      </p:sp>
      <p:sp>
        <p:nvSpPr>
          <p:cNvPr id="5" name="Text Placeholder 4">
            <a:extLst>
              <a:ext uri="{FF2B5EF4-FFF2-40B4-BE49-F238E27FC236}">
                <a16:creationId xmlns:a16="http://schemas.microsoft.com/office/drawing/2014/main" id="{A46270D6-5EAC-E04D-9754-8D312DA4BF24}"/>
              </a:ext>
            </a:extLst>
          </p:cNvPr>
          <p:cNvSpPr>
            <a:spLocks noGrp="1"/>
          </p:cNvSpPr>
          <p:nvPr>
            <p:ph type="body" sz="quarter" idx="12"/>
          </p:nvPr>
        </p:nvSpPr>
        <p:spPr>
          <a:xfrm>
            <a:off x="193575" y="6420647"/>
            <a:ext cx="2401298" cy="307777"/>
          </a:xfrm>
        </p:spPr>
        <p:txBody>
          <a:bodyPr/>
          <a:lstStyle/>
          <a:p>
            <a:r>
              <a:rPr lang="en-US" dirty="0"/>
              <a:t>Hx = history. </a:t>
            </a:r>
          </a:p>
          <a:p>
            <a:r>
              <a:rPr lang="en-US" dirty="0" err="1"/>
              <a:t>Provan</a:t>
            </a:r>
            <a:r>
              <a:rPr lang="en-US" dirty="0"/>
              <a:t> et al, 2019; </a:t>
            </a:r>
            <a:r>
              <a:rPr lang="en-US" dirty="0" err="1"/>
              <a:t>Lucchini</a:t>
            </a:r>
            <a:r>
              <a:rPr lang="en-US" dirty="0"/>
              <a:t> et al, 2019.</a:t>
            </a:r>
          </a:p>
        </p:txBody>
      </p:sp>
      <p:sp>
        <p:nvSpPr>
          <p:cNvPr id="7" name="Text Placeholder 6">
            <a:extLst>
              <a:ext uri="{FF2B5EF4-FFF2-40B4-BE49-F238E27FC236}">
                <a16:creationId xmlns:a16="http://schemas.microsoft.com/office/drawing/2014/main" id="{13B851C1-A754-8C48-B4DE-8F3C859BAACA}"/>
              </a:ext>
            </a:extLst>
          </p:cNvPr>
          <p:cNvSpPr>
            <a:spLocks noGrp="1"/>
          </p:cNvSpPr>
          <p:nvPr>
            <p:ph type="body" sz="quarter" idx="13"/>
          </p:nvPr>
        </p:nvSpPr>
        <p:spPr/>
        <p:txBody>
          <a:bodyPr/>
          <a:lstStyle/>
          <a:p>
            <a:r>
              <a:rPr lang="en-US" sz="3000" dirty="0"/>
              <a:t>Rituximab</a:t>
            </a:r>
          </a:p>
        </p:txBody>
      </p:sp>
    </p:spTree>
    <p:extLst>
      <p:ext uri="{BB962C8B-B14F-4D97-AF65-F5344CB8AC3E}">
        <p14:creationId xmlns:p14="http://schemas.microsoft.com/office/powerpoint/2010/main" val="134938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Second-Line Therapy</a:t>
            </a:r>
          </a:p>
        </p:txBody>
      </p:sp>
      <p:sp>
        <p:nvSpPr>
          <p:cNvPr id="4" name="Content Placeholder 3"/>
          <p:cNvSpPr>
            <a:spLocks noGrp="1"/>
          </p:cNvSpPr>
          <p:nvPr>
            <p:ph idx="1"/>
          </p:nvPr>
        </p:nvSpPr>
        <p:spPr/>
        <p:txBody>
          <a:bodyPr>
            <a:normAutofit/>
          </a:bodyPr>
          <a:lstStyle/>
          <a:p>
            <a:r>
              <a:rPr lang="en-US" sz="2800" dirty="0"/>
              <a:t>Mimics endogenous thrombopoetin</a:t>
            </a:r>
          </a:p>
          <a:p>
            <a:r>
              <a:rPr lang="en-US" sz="2800" dirty="0"/>
              <a:t>Increases platelet production</a:t>
            </a:r>
          </a:p>
          <a:p>
            <a:r>
              <a:rPr lang="en-US" sz="2800" dirty="0"/>
              <a:t>3 agents approved</a:t>
            </a:r>
          </a:p>
          <a:p>
            <a:pPr lvl="1"/>
            <a:r>
              <a:rPr lang="en-US" sz="2400" dirty="0"/>
              <a:t>Romiplostim</a:t>
            </a:r>
          </a:p>
          <a:p>
            <a:pPr lvl="1"/>
            <a:r>
              <a:rPr lang="en-US" sz="2400" dirty="0" err="1"/>
              <a:t>Eltrombopag</a:t>
            </a:r>
            <a:endParaRPr lang="en-US" sz="2400" dirty="0"/>
          </a:p>
          <a:p>
            <a:pPr lvl="1"/>
            <a:r>
              <a:rPr lang="en-US" sz="2400" dirty="0" err="1"/>
              <a:t>Avatrombopag</a:t>
            </a:r>
            <a:endParaRPr lang="en-US" sz="2400" dirty="0"/>
          </a:p>
          <a:p>
            <a:r>
              <a:rPr lang="en-US" sz="2800" dirty="0"/>
              <a:t>80% clinical response</a:t>
            </a:r>
          </a:p>
          <a:p>
            <a:r>
              <a:rPr lang="en-US" sz="2800" dirty="0"/>
              <a:t>Side effect profile: headache, fatigue, myalgia, thrombosis, reticulin fibrosis, diarrhea</a:t>
            </a:r>
          </a:p>
          <a:p>
            <a:r>
              <a:rPr lang="en-US" sz="2800" dirty="0"/>
              <a:t>May be needed long term</a:t>
            </a:r>
          </a:p>
        </p:txBody>
      </p:sp>
      <p:sp>
        <p:nvSpPr>
          <p:cNvPr id="5" name="Text Placeholder 4">
            <a:extLst>
              <a:ext uri="{FF2B5EF4-FFF2-40B4-BE49-F238E27FC236}">
                <a16:creationId xmlns:a16="http://schemas.microsoft.com/office/drawing/2014/main" id="{0AA9EC64-D5A6-864D-A473-6F5DFFD99EC2}"/>
              </a:ext>
            </a:extLst>
          </p:cNvPr>
          <p:cNvSpPr>
            <a:spLocks noGrp="1"/>
          </p:cNvSpPr>
          <p:nvPr>
            <p:ph type="body" sz="quarter" idx="12"/>
          </p:nvPr>
        </p:nvSpPr>
        <p:spPr>
          <a:xfrm>
            <a:off x="193575" y="6574536"/>
            <a:ext cx="5422959" cy="153888"/>
          </a:xfrm>
        </p:spPr>
        <p:txBody>
          <a:bodyPr/>
          <a:lstStyle/>
          <a:p>
            <a:r>
              <a:rPr lang="en-US" dirty="0" err="1"/>
              <a:t>Cuker</a:t>
            </a:r>
            <a:r>
              <a:rPr lang="en-US" dirty="0"/>
              <a:t> &amp; </a:t>
            </a:r>
            <a:r>
              <a:rPr lang="en-US" dirty="0" err="1"/>
              <a:t>Neunert</a:t>
            </a:r>
            <a:r>
              <a:rPr lang="en-US" dirty="0"/>
              <a:t>, 2016; </a:t>
            </a:r>
            <a:r>
              <a:rPr lang="en-US" dirty="0" err="1"/>
              <a:t>Kuter</a:t>
            </a:r>
            <a:r>
              <a:rPr lang="en-US" dirty="0"/>
              <a:t> et al, 2009; </a:t>
            </a:r>
            <a:r>
              <a:rPr lang="en-US" dirty="0" err="1"/>
              <a:t>Neunert</a:t>
            </a:r>
            <a:r>
              <a:rPr lang="en-US" dirty="0"/>
              <a:t> et al, 2019; Al-</a:t>
            </a:r>
            <a:r>
              <a:rPr lang="en-US" dirty="0" err="1"/>
              <a:t>Samkari</a:t>
            </a:r>
            <a:r>
              <a:rPr lang="en-US" dirty="0"/>
              <a:t> &amp; </a:t>
            </a:r>
            <a:r>
              <a:rPr lang="en-US" dirty="0" err="1"/>
              <a:t>Kuter</a:t>
            </a:r>
            <a:r>
              <a:rPr lang="en-US" dirty="0"/>
              <a:t>, 2019.</a:t>
            </a:r>
          </a:p>
        </p:txBody>
      </p:sp>
      <p:sp>
        <p:nvSpPr>
          <p:cNvPr id="6" name="Text Placeholder 5">
            <a:extLst>
              <a:ext uri="{FF2B5EF4-FFF2-40B4-BE49-F238E27FC236}">
                <a16:creationId xmlns:a16="http://schemas.microsoft.com/office/drawing/2014/main" id="{C4E90656-8B58-AE43-9BD3-DE0C26D17495}"/>
              </a:ext>
            </a:extLst>
          </p:cNvPr>
          <p:cNvSpPr>
            <a:spLocks noGrp="1"/>
          </p:cNvSpPr>
          <p:nvPr>
            <p:ph type="body" sz="quarter" idx="13"/>
          </p:nvPr>
        </p:nvSpPr>
        <p:spPr/>
        <p:txBody>
          <a:bodyPr/>
          <a:lstStyle/>
          <a:p>
            <a:r>
              <a:rPr lang="en-US" sz="3000" dirty="0"/>
              <a:t>TPO</a:t>
            </a:r>
          </a:p>
        </p:txBody>
      </p:sp>
    </p:spTree>
    <p:extLst>
      <p:ext uri="{BB962C8B-B14F-4D97-AF65-F5344CB8AC3E}">
        <p14:creationId xmlns:p14="http://schemas.microsoft.com/office/powerpoint/2010/main" val="440584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Second-Line Therapy</a:t>
            </a:r>
          </a:p>
        </p:txBody>
      </p:sp>
      <p:sp>
        <p:nvSpPr>
          <p:cNvPr id="7" name="Content Placeholder 6">
            <a:extLst>
              <a:ext uri="{FF2B5EF4-FFF2-40B4-BE49-F238E27FC236}">
                <a16:creationId xmlns:a16="http://schemas.microsoft.com/office/drawing/2014/main" id="{1BCC5610-8FDF-354D-ADA2-FA8F37D10171}"/>
              </a:ext>
            </a:extLst>
          </p:cNvPr>
          <p:cNvSpPr>
            <a:spLocks noGrp="1"/>
          </p:cNvSpPr>
          <p:nvPr>
            <p:ph idx="1"/>
          </p:nvPr>
        </p:nvSpPr>
        <p:spPr/>
        <p:txBody>
          <a:bodyPr/>
          <a:lstStyle/>
          <a:p>
            <a:r>
              <a:rPr lang="en-US" sz="2800" dirty="0"/>
              <a:t>Peptide TPO-RA</a:t>
            </a:r>
          </a:p>
          <a:p>
            <a:endParaRPr lang="en-US" sz="3000" dirty="0"/>
          </a:p>
          <a:p>
            <a:r>
              <a:rPr lang="en-US" sz="3000" dirty="0"/>
              <a:t>1-10 mcg/kg SC weekly</a:t>
            </a:r>
          </a:p>
          <a:p>
            <a:r>
              <a:rPr lang="en-US" sz="3000" dirty="0"/>
              <a:t>Initial starting dose of 1 mcg/kg</a:t>
            </a:r>
          </a:p>
          <a:p>
            <a:pPr lvl="1"/>
            <a:r>
              <a:rPr lang="en-US" sz="2400" dirty="0"/>
              <a:t>Increase by 1 mcg/kg/week</a:t>
            </a:r>
          </a:p>
          <a:p>
            <a:endParaRPr lang="en-US" sz="3000" dirty="0"/>
          </a:p>
          <a:p>
            <a:r>
              <a:rPr lang="en-US" sz="3000" dirty="0"/>
              <a:t>Side effects: thrombosis, reticulin fibrosis</a:t>
            </a:r>
          </a:p>
        </p:txBody>
      </p:sp>
      <p:sp>
        <p:nvSpPr>
          <p:cNvPr id="5" name="Text Placeholder 4">
            <a:extLst>
              <a:ext uri="{FF2B5EF4-FFF2-40B4-BE49-F238E27FC236}">
                <a16:creationId xmlns:a16="http://schemas.microsoft.com/office/drawing/2014/main" id="{C6126FA5-29D1-DB41-9F67-00DB48CB619C}"/>
              </a:ext>
            </a:extLst>
          </p:cNvPr>
          <p:cNvSpPr>
            <a:spLocks noGrp="1"/>
          </p:cNvSpPr>
          <p:nvPr>
            <p:ph type="body" sz="quarter" idx="12"/>
          </p:nvPr>
        </p:nvSpPr>
        <p:spPr>
          <a:xfrm>
            <a:off x="193575" y="6420647"/>
            <a:ext cx="2335576" cy="307777"/>
          </a:xfrm>
        </p:spPr>
        <p:txBody>
          <a:bodyPr/>
          <a:lstStyle/>
          <a:p>
            <a:r>
              <a:rPr lang="en-US" dirty="0"/>
              <a:t>TPO-RA = TPO receptor agonist.</a:t>
            </a:r>
          </a:p>
          <a:p>
            <a:r>
              <a:rPr lang="en-US" dirty="0" err="1"/>
              <a:t>Nplate</a:t>
            </a:r>
            <a:r>
              <a:rPr lang="en-US" baseline="30000" dirty="0"/>
              <a:t>®</a:t>
            </a:r>
            <a:r>
              <a:rPr lang="en-US" dirty="0"/>
              <a:t> prescribing information, 2019.</a:t>
            </a:r>
          </a:p>
        </p:txBody>
      </p:sp>
      <p:sp>
        <p:nvSpPr>
          <p:cNvPr id="3" name="Text Placeholder 2">
            <a:extLst>
              <a:ext uri="{FF2B5EF4-FFF2-40B4-BE49-F238E27FC236}">
                <a16:creationId xmlns:a16="http://schemas.microsoft.com/office/drawing/2014/main" id="{304A9805-5BF6-7141-BECA-CE37AB4AC3D4}"/>
              </a:ext>
            </a:extLst>
          </p:cNvPr>
          <p:cNvSpPr>
            <a:spLocks noGrp="1"/>
          </p:cNvSpPr>
          <p:nvPr>
            <p:ph type="body" sz="quarter" idx="13"/>
          </p:nvPr>
        </p:nvSpPr>
        <p:spPr/>
        <p:txBody>
          <a:bodyPr/>
          <a:lstStyle/>
          <a:p>
            <a:r>
              <a:rPr lang="en-US" sz="3000" dirty="0"/>
              <a:t>Romiplostim</a:t>
            </a:r>
          </a:p>
        </p:txBody>
      </p:sp>
    </p:spTree>
    <p:extLst>
      <p:ext uri="{BB962C8B-B14F-4D97-AF65-F5344CB8AC3E}">
        <p14:creationId xmlns:p14="http://schemas.microsoft.com/office/powerpoint/2010/main" val="1787797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Second-Line Therapy</a:t>
            </a:r>
          </a:p>
        </p:txBody>
      </p:sp>
      <p:sp>
        <p:nvSpPr>
          <p:cNvPr id="3" name="Content Placeholder 2"/>
          <p:cNvSpPr>
            <a:spLocks noGrp="1"/>
          </p:cNvSpPr>
          <p:nvPr>
            <p:ph idx="1"/>
          </p:nvPr>
        </p:nvSpPr>
        <p:spPr/>
        <p:txBody>
          <a:bodyPr>
            <a:normAutofit lnSpcReduction="10000"/>
          </a:bodyPr>
          <a:lstStyle/>
          <a:p>
            <a:r>
              <a:rPr lang="en-US" sz="2800" dirty="0"/>
              <a:t>TPO-RA, small molecule</a:t>
            </a:r>
          </a:p>
          <a:p>
            <a:endParaRPr lang="en-US" sz="2800" dirty="0"/>
          </a:p>
          <a:p>
            <a:r>
              <a:rPr lang="en-US" sz="2800" dirty="0"/>
              <a:t>Starting dose of 50 mg daily</a:t>
            </a:r>
          </a:p>
          <a:p>
            <a:pPr lvl="1"/>
            <a:r>
              <a:rPr lang="en-US" sz="2400" dirty="0"/>
              <a:t>25 mg in liver disease and Asian descent</a:t>
            </a:r>
          </a:p>
          <a:p>
            <a:pPr lvl="1"/>
            <a:r>
              <a:rPr lang="en-US" sz="2400" dirty="0"/>
              <a:t>Increase dose up to 75 mg to maintain platelet count of 50,000/µL</a:t>
            </a:r>
          </a:p>
          <a:p>
            <a:pPr lvl="1"/>
            <a:r>
              <a:rPr lang="en-US" sz="2400" dirty="0"/>
              <a:t>Can reduce dose to 12.5 mg to maintain lower platelet count</a:t>
            </a:r>
          </a:p>
          <a:p>
            <a:endParaRPr lang="en-US" sz="2800" dirty="0"/>
          </a:p>
          <a:p>
            <a:r>
              <a:rPr lang="en-US" sz="2800" dirty="0"/>
              <a:t>Significant dietary restrictions</a:t>
            </a:r>
          </a:p>
          <a:p>
            <a:pPr lvl="1"/>
            <a:r>
              <a:rPr lang="en-US" sz="2200" dirty="0"/>
              <a:t>Cannot be taken with calcium-rich foods (</a:t>
            </a:r>
            <a:r>
              <a:rPr lang="en-US" sz="2200" dirty="0" err="1"/>
              <a:t>eg</a:t>
            </a:r>
            <a:r>
              <a:rPr lang="en-US" sz="2200" dirty="0"/>
              <a:t>, dairy products)</a:t>
            </a:r>
          </a:p>
          <a:p>
            <a:r>
              <a:rPr lang="en-US" sz="2800" dirty="0"/>
              <a:t>Monitor for hepatotoxicity</a:t>
            </a:r>
          </a:p>
          <a:p>
            <a:r>
              <a:rPr lang="en-US" sz="2800" dirty="0"/>
              <a:t>Risk of thrombosis</a:t>
            </a:r>
          </a:p>
        </p:txBody>
      </p:sp>
      <p:sp>
        <p:nvSpPr>
          <p:cNvPr id="6" name="Text Placeholder 5">
            <a:extLst>
              <a:ext uri="{FF2B5EF4-FFF2-40B4-BE49-F238E27FC236}">
                <a16:creationId xmlns:a16="http://schemas.microsoft.com/office/drawing/2014/main" id="{D59F77F7-574F-5742-A55F-0F3164363590}"/>
              </a:ext>
            </a:extLst>
          </p:cNvPr>
          <p:cNvSpPr>
            <a:spLocks noGrp="1"/>
          </p:cNvSpPr>
          <p:nvPr>
            <p:ph type="body" sz="quarter" idx="12"/>
          </p:nvPr>
        </p:nvSpPr>
        <p:spPr>
          <a:xfrm>
            <a:off x="193575" y="6574536"/>
            <a:ext cx="4220707" cy="153888"/>
          </a:xfrm>
        </p:spPr>
        <p:txBody>
          <a:bodyPr/>
          <a:lstStyle/>
          <a:p>
            <a:r>
              <a:rPr lang="en-US" dirty="0"/>
              <a:t>Al-</a:t>
            </a:r>
            <a:r>
              <a:rPr lang="en-US" dirty="0" err="1"/>
              <a:t>Samkari</a:t>
            </a:r>
            <a:r>
              <a:rPr lang="en-US" dirty="0"/>
              <a:t> &amp; </a:t>
            </a:r>
            <a:r>
              <a:rPr lang="en-US" dirty="0" err="1"/>
              <a:t>Kuter</a:t>
            </a:r>
            <a:r>
              <a:rPr lang="en-US" dirty="0"/>
              <a:t>, 2019; </a:t>
            </a:r>
            <a:r>
              <a:rPr lang="en-US" dirty="0" err="1"/>
              <a:t>Promacta</a:t>
            </a:r>
            <a:r>
              <a:rPr lang="en-US" baseline="30000" dirty="0"/>
              <a:t>®</a:t>
            </a:r>
            <a:r>
              <a:rPr lang="en-US" dirty="0"/>
              <a:t> prescribing information, 2020 .</a:t>
            </a:r>
          </a:p>
        </p:txBody>
      </p:sp>
      <p:sp>
        <p:nvSpPr>
          <p:cNvPr id="4" name="Text Placeholder 3">
            <a:extLst>
              <a:ext uri="{FF2B5EF4-FFF2-40B4-BE49-F238E27FC236}">
                <a16:creationId xmlns:a16="http://schemas.microsoft.com/office/drawing/2014/main" id="{76807BEC-E423-7043-85FF-77BF70DFC863}"/>
              </a:ext>
            </a:extLst>
          </p:cNvPr>
          <p:cNvSpPr>
            <a:spLocks noGrp="1"/>
          </p:cNvSpPr>
          <p:nvPr>
            <p:ph type="body" sz="quarter" idx="13"/>
          </p:nvPr>
        </p:nvSpPr>
        <p:spPr/>
        <p:txBody>
          <a:bodyPr/>
          <a:lstStyle/>
          <a:p>
            <a:r>
              <a:rPr lang="en-US" sz="3000" dirty="0"/>
              <a:t>Eltrombopag</a:t>
            </a:r>
          </a:p>
        </p:txBody>
      </p:sp>
    </p:spTree>
    <p:extLst>
      <p:ext uri="{BB962C8B-B14F-4D97-AF65-F5344CB8AC3E}">
        <p14:creationId xmlns:p14="http://schemas.microsoft.com/office/powerpoint/2010/main" val="1269179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Second-Line Therapy</a:t>
            </a:r>
          </a:p>
        </p:txBody>
      </p:sp>
      <p:sp>
        <p:nvSpPr>
          <p:cNvPr id="9" name="Content Placeholder 8">
            <a:extLst>
              <a:ext uri="{FF2B5EF4-FFF2-40B4-BE49-F238E27FC236}">
                <a16:creationId xmlns:a16="http://schemas.microsoft.com/office/drawing/2014/main" id="{F47D6CA3-9C1D-4C47-8BC3-D268B6009274}"/>
              </a:ext>
            </a:extLst>
          </p:cNvPr>
          <p:cNvSpPr>
            <a:spLocks noGrp="1"/>
          </p:cNvSpPr>
          <p:nvPr>
            <p:ph idx="1"/>
          </p:nvPr>
        </p:nvSpPr>
        <p:spPr/>
        <p:txBody>
          <a:bodyPr>
            <a:normAutofit/>
          </a:bodyPr>
          <a:lstStyle/>
          <a:p>
            <a:r>
              <a:rPr lang="en-US" sz="2800" dirty="0"/>
              <a:t>Small-molecule TPO-RA</a:t>
            </a:r>
          </a:p>
          <a:p>
            <a:r>
              <a:rPr lang="en-US" sz="2800" dirty="0"/>
              <a:t>Recently approved (2019)</a:t>
            </a:r>
          </a:p>
          <a:p>
            <a:r>
              <a:rPr lang="en-US" sz="2800" dirty="0"/>
              <a:t>Also approved for thrombocytopenia in liver disease</a:t>
            </a:r>
          </a:p>
          <a:p>
            <a:endParaRPr lang="en-US" sz="2800" dirty="0"/>
          </a:p>
          <a:p>
            <a:r>
              <a:rPr lang="en-US" sz="2800" dirty="0"/>
              <a:t>Starting dose of 20 mg QD PO, not to exceed 40 mg QD</a:t>
            </a:r>
          </a:p>
          <a:p>
            <a:endParaRPr lang="en-US" sz="2800" dirty="0"/>
          </a:p>
          <a:p>
            <a:r>
              <a:rPr lang="en-US" sz="2800" dirty="0"/>
              <a:t>Lower rate of thrombosis, no dietary restrictions</a:t>
            </a:r>
          </a:p>
          <a:p>
            <a:r>
              <a:rPr lang="en-US" sz="2800" dirty="0"/>
              <a:t>Common side effect: headache</a:t>
            </a:r>
          </a:p>
        </p:txBody>
      </p:sp>
      <p:sp>
        <p:nvSpPr>
          <p:cNvPr id="7" name="Text Placeholder 6">
            <a:extLst>
              <a:ext uri="{FF2B5EF4-FFF2-40B4-BE49-F238E27FC236}">
                <a16:creationId xmlns:a16="http://schemas.microsoft.com/office/drawing/2014/main" id="{6D19349D-8979-EA47-9403-5AE713A775C2}"/>
              </a:ext>
            </a:extLst>
          </p:cNvPr>
          <p:cNvSpPr>
            <a:spLocks noGrp="1"/>
          </p:cNvSpPr>
          <p:nvPr>
            <p:ph type="body" sz="quarter" idx="12"/>
          </p:nvPr>
        </p:nvSpPr>
        <p:spPr>
          <a:xfrm>
            <a:off x="193575" y="6574536"/>
            <a:ext cx="2521524" cy="153888"/>
          </a:xfrm>
        </p:spPr>
        <p:txBody>
          <a:bodyPr/>
          <a:lstStyle/>
          <a:p>
            <a:r>
              <a:rPr lang="en-US" dirty="0" err="1"/>
              <a:t>Doptelet</a:t>
            </a:r>
            <a:r>
              <a:rPr lang="en-US" baseline="30000" dirty="0"/>
              <a:t>®</a:t>
            </a:r>
            <a:r>
              <a:rPr lang="en-US" dirty="0"/>
              <a:t> prescribing information, 2019. </a:t>
            </a:r>
          </a:p>
        </p:txBody>
      </p:sp>
      <p:sp>
        <p:nvSpPr>
          <p:cNvPr id="3" name="Text Placeholder 2">
            <a:extLst>
              <a:ext uri="{FF2B5EF4-FFF2-40B4-BE49-F238E27FC236}">
                <a16:creationId xmlns:a16="http://schemas.microsoft.com/office/drawing/2014/main" id="{50BA056F-083C-CC4D-A3E7-666E96940A65}"/>
              </a:ext>
            </a:extLst>
          </p:cNvPr>
          <p:cNvSpPr>
            <a:spLocks noGrp="1"/>
          </p:cNvSpPr>
          <p:nvPr>
            <p:ph type="body" sz="quarter" idx="13"/>
          </p:nvPr>
        </p:nvSpPr>
        <p:spPr/>
        <p:txBody>
          <a:bodyPr/>
          <a:lstStyle/>
          <a:p>
            <a:r>
              <a:rPr lang="en-US" sz="3000" dirty="0"/>
              <a:t>Avatrombopag</a:t>
            </a:r>
          </a:p>
        </p:txBody>
      </p:sp>
    </p:spTree>
    <p:extLst>
      <p:ext uri="{BB962C8B-B14F-4D97-AF65-F5344CB8AC3E}">
        <p14:creationId xmlns:p14="http://schemas.microsoft.com/office/powerpoint/2010/main" val="155688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ews Gothic MT" charset="0"/>
                <a:ea typeface="News Gothic MT" charset="0"/>
                <a:cs typeface="News Gothic MT" charset="0"/>
              </a:rPr>
              <a:t>Disclosures</a:t>
            </a:r>
          </a:p>
        </p:txBody>
      </p:sp>
      <p:sp>
        <p:nvSpPr>
          <p:cNvPr id="3" name="Content Placeholder 2"/>
          <p:cNvSpPr>
            <a:spLocks noGrp="1"/>
          </p:cNvSpPr>
          <p:nvPr>
            <p:ph idx="1"/>
          </p:nvPr>
        </p:nvSpPr>
        <p:spPr/>
        <p:txBody>
          <a:bodyPr/>
          <a:lstStyle/>
          <a:p>
            <a:pPr marL="0" indent="0">
              <a:buNone/>
            </a:pPr>
            <a:r>
              <a:rPr lang="en-US" sz="2800" dirty="0"/>
              <a:t>Ms. Imahiyerobo </a:t>
            </a:r>
            <a:r>
              <a:rPr lang="en-US" sz="2800" dirty="0">
                <a:latin typeface="News Gothic MT" charset="0"/>
                <a:ea typeface="News Gothic MT" charset="0"/>
                <a:cs typeface="News Gothic MT" charset="0"/>
              </a:rPr>
              <a:t>discloses the following commercial relationships:</a:t>
            </a:r>
          </a:p>
          <a:p>
            <a:endParaRPr lang="en-US" sz="2000" dirty="0"/>
          </a:p>
          <a:p>
            <a:pPr lvl="1"/>
            <a:r>
              <a:rPr lang="en-US" sz="2400" dirty="0"/>
              <a:t>Speaker’s Bureau: Amgen</a:t>
            </a:r>
          </a:p>
          <a:p>
            <a:pPr lvl="1"/>
            <a:r>
              <a:rPr lang="en-US" sz="2400" dirty="0"/>
              <a:t>Consultant: Amgen</a:t>
            </a:r>
            <a:endParaRPr lang="en-US" sz="2400" dirty="0">
              <a:latin typeface="News Gothic MT" charset="0"/>
              <a:ea typeface="News Gothic MT" charset="0"/>
              <a:cs typeface="News Gothic MT" charset="0"/>
            </a:endParaRPr>
          </a:p>
        </p:txBody>
      </p:sp>
    </p:spTree>
    <p:extLst>
      <p:ext uri="{BB962C8B-B14F-4D97-AF65-F5344CB8AC3E}">
        <p14:creationId xmlns:p14="http://schemas.microsoft.com/office/powerpoint/2010/main" val="3944018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Second-Line Therapy</a:t>
            </a:r>
          </a:p>
        </p:txBody>
      </p:sp>
      <p:sp>
        <p:nvSpPr>
          <p:cNvPr id="3" name="Content Placeholder 2"/>
          <p:cNvSpPr>
            <a:spLocks noGrp="1"/>
          </p:cNvSpPr>
          <p:nvPr>
            <p:ph idx="1"/>
          </p:nvPr>
        </p:nvSpPr>
        <p:spPr/>
        <p:txBody>
          <a:bodyPr>
            <a:normAutofit/>
          </a:bodyPr>
          <a:lstStyle/>
          <a:p>
            <a:r>
              <a:rPr lang="en-US" sz="3000" dirty="0"/>
              <a:t>60%-80% effective</a:t>
            </a:r>
          </a:p>
          <a:p>
            <a:endParaRPr lang="en-US" sz="3000" dirty="0"/>
          </a:p>
          <a:p>
            <a:r>
              <a:rPr lang="en-US" sz="3000" dirty="0"/>
              <a:t>Need to be vaccinated against streptococcus pneumoniae, neisseria meningitidis, and Haemophilus influenzae</a:t>
            </a:r>
          </a:p>
          <a:p>
            <a:endParaRPr lang="en-US" sz="3000" dirty="0"/>
          </a:p>
          <a:p>
            <a:r>
              <a:rPr lang="en-US" sz="3000" dirty="0"/>
              <a:t>Risks: infections, thrombotic events, pulmonary hypertension, and others</a:t>
            </a:r>
          </a:p>
        </p:txBody>
      </p:sp>
      <p:sp>
        <p:nvSpPr>
          <p:cNvPr id="6" name="Text Placeholder 5">
            <a:extLst>
              <a:ext uri="{FF2B5EF4-FFF2-40B4-BE49-F238E27FC236}">
                <a16:creationId xmlns:a16="http://schemas.microsoft.com/office/drawing/2014/main" id="{63717873-7858-A941-ABC7-5F9ECE279625}"/>
              </a:ext>
            </a:extLst>
          </p:cNvPr>
          <p:cNvSpPr>
            <a:spLocks noGrp="1"/>
          </p:cNvSpPr>
          <p:nvPr>
            <p:ph type="body" sz="quarter" idx="12"/>
          </p:nvPr>
        </p:nvSpPr>
        <p:spPr>
          <a:xfrm>
            <a:off x="193575" y="6574536"/>
            <a:ext cx="1200650" cy="153888"/>
          </a:xfrm>
        </p:spPr>
        <p:txBody>
          <a:bodyPr/>
          <a:lstStyle/>
          <a:p>
            <a:r>
              <a:rPr lang="en-US" dirty="0" err="1"/>
              <a:t>Neunert</a:t>
            </a:r>
            <a:r>
              <a:rPr lang="en-US"/>
              <a:t> et al, 2019.</a:t>
            </a:r>
            <a:endParaRPr lang="en-US" dirty="0"/>
          </a:p>
        </p:txBody>
      </p:sp>
      <p:sp>
        <p:nvSpPr>
          <p:cNvPr id="4" name="Text Placeholder 3">
            <a:extLst>
              <a:ext uri="{FF2B5EF4-FFF2-40B4-BE49-F238E27FC236}">
                <a16:creationId xmlns:a16="http://schemas.microsoft.com/office/drawing/2014/main" id="{1BBE00B0-008D-674F-8284-A4DD07056FA7}"/>
              </a:ext>
            </a:extLst>
          </p:cNvPr>
          <p:cNvSpPr>
            <a:spLocks noGrp="1"/>
          </p:cNvSpPr>
          <p:nvPr>
            <p:ph type="body" sz="quarter" idx="13"/>
          </p:nvPr>
        </p:nvSpPr>
        <p:spPr/>
        <p:txBody>
          <a:bodyPr/>
          <a:lstStyle/>
          <a:p>
            <a:r>
              <a:rPr lang="en-US" sz="3000" dirty="0"/>
              <a:t>Splenectomy</a:t>
            </a:r>
          </a:p>
        </p:txBody>
      </p:sp>
    </p:spTree>
    <p:extLst>
      <p:ext uri="{BB962C8B-B14F-4D97-AF65-F5344CB8AC3E}">
        <p14:creationId xmlns:p14="http://schemas.microsoft.com/office/powerpoint/2010/main" val="1776035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Second-Line Therapy</a:t>
            </a:r>
          </a:p>
        </p:txBody>
      </p:sp>
      <p:sp>
        <p:nvSpPr>
          <p:cNvPr id="3" name="Content Placeholder 2"/>
          <p:cNvSpPr>
            <a:spLocks noGrp="1"/>
          </p:cNvSpPr>
          <p:nvPr>
            <p:ph idx="1"/>
          </p:nvPr>
        </p:nvSpPr>
        <p:spPr/>
        <p:txBody>
          <a:bodyPr>
            <a:normAutofit/>
          </a:bodyPr>
          <a:lstStyle/>
          <a:p>
            <a:r>
              <a:rPr lang="en-US" sz="3000" dirty="0" err="1"/>
              <a:t>Syk</a:t>
            </a:r>
            <a:r>
              <a:rPr lang="en-US" sz="3000" dirty="0"/>
              <a:t> inhibition, prevents phagocytosis of platelets</a:t>
            </a:r>
          </a:p>
          <a:p>
            <a:endParaRPr lang="en-US" sz="3000" dirty="0"/>
          </a:p>
          <a:p>
            <a:r>
              <a:rPr lang="en-US" sz="3000" dirty="0"/>
              <a:t>Trialed in an extremely refractory group</a:t>
            </a:r>
          </a:p>
          <a:p>
            <a:pPr lvl="1"/>
            <a:r>
              <a:rPr lang="en-US" sz="2200" dirty="0"/>
              <a:t>1/3 of TPO nonresponders will respond</a:t>
            </a:r>
            <a:endParaRPr lang="en-US" sz="3000" dirty="0"/>
          </a:p>
          <a:p>
            <a:pPr lvl="1"/>
            <a:r>
              <a:rPr lang="en-US" sz="2400" dirty="0"/>
              <a:t>Phase 3 study: 146 pts received drug	</a:t>
            </a:r>
          </a:p>
          <a:p>
            <a:pPr lvl="2"/>
            <a:r>
              <a:rPr lang="en-US" sz="2000" dirty="0"/>
              <a:t>Median platelet count prior to treatment: 16,000</a:t>
            </a:r>
          </a:p>
          <a:p>
            <a:pPr lvl="2"/>
            <a:r>
              <a:rPr lang="en-US" sz="2000" dirty="0"/>
              <a:t>Median platelet count on treatment: 63,000</a:t>
            </a:r>
          </a:p>
          <a:p>
            <a:pPr lvl="2"/>
            <a:r>
              <a:rPr lang="en-US" sz="2000" dirty="0"/>
              <a:t>Median response duration: 28 months</a:t>
            </a:r>
          </a:p>
          <a:p>
            <a:pPr marL="0" indent="0">
              <a:buNone/>
            </a:pPr>
            <a:endParaRPr lang="en-US" sz="2800" dirty="0"/>
          </a:p>
          <a:p>
            <a:r>
              <a:rPr lang="en-US" sz="2800" dirty="0"/>
              <a:t>Dosing: 100-150 mg BID</a:t>
            </a:r>
          </a:p>
          <a:p>
            <a:r>
              <a:rPr lang="en-US" sz="2800" dirty="0"/>
              <a:t>Side effects: diarrhea, hypertension, elevated LFTs</a:t>
            </a:r>
          </a:p>
        </p:txBody>
      </p:sp>
      <p:sp>
        <p:nvSpPr>
          <p:cNvPr id="6" name="Text Placeholder 5">
            <a:extLst>
              <a:ext uri="{FF2B5EF4-FFF2-40B4-BE49-F238E27FC236}">
                <a16:creationId xmlns:a16="http://schemas.microsoft.com/office/drawing/2014/main" id="{30315F3A-2964-8546-862C-6ECD939229FE}"/>
              </a:ext>
            </a:extLst>
          </p:cNvPr>
          <p:cNvSpPr>
            <a:spLocks noGrp="1"/>
          </p:cNvSpPr>
          <p:nvPr>
            <p:ph type="body" sz="quarter" idx="12"/>
          </p:nvPr>
        </p:nvSpPr>
        <p:spPr/>
        <p:txBody>
          <a:bodyPr/>
          <a:lstStyle/>
          <a:p>
            <a:r>
              <a:rPr lang="en-US" dirty="0"/>
              <a:t>SYK = spleen tyrosine kinase; BID = twice a day; LFT = liver function test; pts = patients.</a:t>
            </a:r>
          </a:p>
          <a:p>
            <a:r>
              <a:rPr lang="en-US" dirty="0" err="1"/>
              <a:t>Bussel</a:t>
            </a:r>
            <a:r>
              <a:rPr lang="en-US" dirty="0"/>
              <a:t> et al, 2019; Newland et al, 2017.</a:t>
            </a:r>
          </a:p>
        </p:txBody>
      </p:sp>
      <p:sp>
        <p:nvSpPr>
          <p:cNvPr id="4" name="Text Placeholder 3">
            <a:extLst>
              <a:ext uri="{FF2B5EF4-FFF2-40B4-BE49-F238E27FC236}">
                <a16:creationId xmlns:a16="http://schemas.microsoft.com/office/drawing/2014/main" id="{F03D2EA9-7D7A-1642-B1F3-CABB15D284D9}"/>
              </a:ext>
            </a:extLst>
          </p:cNvPr>
          <p:cNvSpPr>
            <a:spLocks noGrp="1"/>
          </p:cNvSpPr>
          <p:nvPr>
            <p:ph type="body" sz="quarter" idx="13"/>
          </p:nvPr>
        </p:nvSpPr>
        <p:spPr/>
        <p:txBody>
          <a:bodyPr/>
          <a:lstStyle/>
          <a:p>
            <a:r>
              <a:rPr lang="en-US" sz="3000" dirty="0"/>
              <a:t>Fostamatinib</a:t>
            </a:r>
          </a:p>
        </p:txBody>
      </p:sp>
    </p:spTree>
    <p:extLst>
      <p:ext uri="{BB962C8B-B14F-4D97-AF65-F5344CB8AC3E}">
        <p14:creationId xmlns:p14="http://schemas.microsoft.com/office/powerpoint/2010/main" val="123091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Line Therapy	</a:t>
            </a:r>
          </a:p>
        </p:txBody>
      </p:sp>
      <p:sp>
        <p:nvSpPr>
          <p:cNvPr id="3" name="Content Placeholder 2"/>
          <p:cNvSpPr>
            <a:spLocks noGrp="1"/>
          </p:cNvSpPr>
          <p:nvPr>
            <p:ph idx="1"/>
          </p:nvPr>
        </p:nvSpPr>
        <p:spPr/>
        <p:txBody>
          <a:bodyPr>
            <a:normAutofit/>
          </a:bodyPr>
          <a:lstStyle/>
          <a:p>
            <a:r>
              <a:rPr lang="en-US" sz="2800" dirty="0"/>
              <a:t>Danazol</a:t>
            </a:r>
          </a:p>
          <a:p>
            <a:r>
              <a:rPr lang="en-US" sz="2800" dirty="0"/>
              <a:t>Dapsone</a:t>
            </a:r>
          </a:p>
          <a:p>
            <a:r>
              <a:rPr lang="en-US" sz="2800" dirty="0"/>
              <a:t>Cyclosporine A</a:t>
            </a:r>
          </a:p>
          <a:p>
            <a:r>
              <a:rPr lang="en-US" sz="2800" dirty="0"/>
              <a:t>MMF</a:t>
            </a:r>
          </a:p>
          <a:p>
            <a:r>
              <a:rPr lang="en-US" sz="2800" dirty="0"/>
              <a:t>Azathioprine</a:t>
            </a:r>
          </a:p>
          <a:p>
            <a:r>
              <a:rPr lang="en-US" sz="2800" dirty="0"/>
              <a:t>Vinca alkaloids</a:t>
            </a:r>
          </a:p>
        </p:txBody>
      </p:sp>
      <p:sp>
        <p:nvSpPr>
          <p:cNvPr id="5" name="Text Placeholder 4"/>
          <p:cNvSpPr>
            <a:spLocks noGrp="1"/>
          </p:cNvSpPr>
          <p:nvPr>
            <p:ph type="body" sz="quarter" idx="12"/>
          </p:nvPr>
        </p:nvSpPr>
        <p:spPr>
          <a:xfrm>
            <a:off x="193575" y="6420647"/>
            <a:ext cx="1865895" cy="307777"/>
          </a:xfrm>
        </p:spPr>
        <p:txBody>
          <a:bodyPr/>
          <a:lstStyle/>
          <a:p>
            <a:r>
              <a:rPr lang="en-US" dirty="0"/>
              <a:t>MMF = mycophenolate mofetil.</a:t>
            </a:r>
          </a:p>
          <a:p>
            <a:r>
              <a:rPr lang="en-US" dirty="0" err="1"/>
              <a:t>Provan</a:t>
            </a:r>
            <a:r>
              <a:rPr lang="en-US" dirty="0"/>
              <a:t> et al, 2019.</a:t>
            </a:r>
          </a:p>
        </p:txBody>
      </p:sp>
      <p:sp>
        <p:nvSpPr>
          <p:cNvPr id="6" name="Text Placeholder 5">
            <a:extLst>
              <a:ext uri="{FF2B5EF4-FFF2-40B4-BE49-F238E27FC236}">
                <a16:creationId xmlns:a16="http://schemas.microsoft.com/office/drawing/2014/main" id="{4E49482E-F699-5744-A45C-B792818F407E}"/>
              </a:ext>
            </a:extLst>
          </p:cNvPr>
          <p:cNvSpPr>
            <a:spLocks noGrp="1"/>
          </p:cNvSpPr>
          <p:nvPr>
            <p:ph type="body" sz="quarter" idx="13"/>
          </p:nvPr>
        </p:nvSpPr>
        <p:spPr/>
        <p:txBody>
          <a:bodyPr/>
          <a:lstStyle/>
          <a:p>
            <a:r>
              <a:rPr lang="en-US" sz="3000" dirty="0"/>
              <a:t>Less Robust Data</a:t>
            </a:r>
          </a:p>
        </p:txBody>
      </p:sp>
    </p:spTree>
    <p:extLst>
      <p:ext uri="{BB962C8B-B14F-4D97-AF65-F5344CB8AC3E}">
        <p14:creationId xmlns:p14="http://schemas.microsoft.com/office/powerpoint/2010/main" val="94507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6" name="Content Placeholder 5"/>
          <p:cNvSpPr>
            <a:spLocks noGrp="1"/>
          </p:cNvSpPr>
          <p:nvPr>
            <p:ph type="body" sz="quarter" idx="12"/>
          </p:nvPr>
        </p:nvSpPr>
        <p:spPr>
          <a:xfrm>
            <a:off x="193575" y="6421193"/>
            <a:ext cx="3678892" cy="307777"/>
          </a:xfrm>
        </p:spPr>
        <p:txBody>
          <a:bodyPr/>
          <a:lstStyle/>
          <a:p>
            <a:r>
              <a:rPr lang="en-US" dirty="0"/>
              <a:t>BTK = Bruton’s tyrosine kinase; </a:t>
            </a:r>
            <a:r>
              <a:rPr lang="en-US" dirty="0" err="1"/>
              <a:t>FcRn</a:t>
            </a:r>
            <a:r>
              <a:rPr lang="en-US" dirty="0"/>
              <a:t> = neonatal Fc receptor.</a:t>
            </a:r>
          </a:p>
          <a:p>
            <a:r>
              <a:rPr lang="en-US" dirty="0" err="1"/>
              <a:t>Miltiadous</a:t>
            </a:r>
            <a:r>
              <a:rPr lang="en-US" dirty="0"/>
              <a:t> et al, 2020.</a:t>
            </a:r>
          </a:p>
        </p:txBody>
      </p:sp>
      <p:sp>
        <p:nvSpPr>
          <p:cNvPr id="3" name="Content Placeholder 2"/>
          <p:cNvSpPr>
            <a:spLocks noGrp="1"/>
          </p:cNvSpPr>
          <p:nvPr>
            <p:ph idx="14"/>
          </p:nvPr>
        </p:nvSpPr>
        <p:spPr/>
        <p:txBody>
          <a:bodyPr>
            <a:normAutofit/>
          </a:bodyPr>
          <a:lstStyle/>
          <a:p>
            <a:r>
              <a:rPr lang="en-US" sz="2800" dirty="0"/>
              <a:t>BTK inhibitors</a:t>
            </a:r>
          </a:p>
        </p:txBody>
      </p:sp>
      <p:sp>
        <p:nvSpPr>
          <p:cNvPr id="7" name="Content Placeholder 6">
            <a:extLst>
              <a:ext uri="{FF2B5EF4-FFF2-40B4-BE49-F238E27FC236}">
                <a16:creationId xmlns:a16="http://schemas.microsoft.com/office/drawing/2014/main" id="{67AD9B0E-8C46-CD45-A8A2-F4AFACC0A7F0}"/>
              </a:ext>
            </a:extLst>
          </p:cNvPr>
          <p:cNvSpPr>
            <a:spLocks noGrp="1"/>
          </p:cNvSpPr>
          <p:nvPr>
            <p:ph idx="15"/>
          </p:nvPr>
        </p:nvSpPr>
        <p:spPr/>
        <p:txBody>
          <a:bodyPr>
            <a:normAutofit/>
          </a:bodyPr>
          <a:lstStyle/>
          <a:p>
            <a:r>
              <a:rPr lang="en-US" sz="2800" dirty="0"/>
              <a:t>FcRN inhibitors</a:t>
            </a:r>
          </a:p>
        </p:txBody>
      </p:sp>
    </p:spTree>
    <p:extLst>
      <p:ext uri="{BB962C8B-B14F-4D97-AF65-F5344CB8AC3E}">
        <p14:creationId xmlns:p14="http://schemas.microsoft.com/office/powerpoint/2010/main" val="1147383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Populations</a:t>
            </a:r>
          </a:p>
        </p:txBody>
      </p:sp>
      <p:sp>
        <p:nvSpPr>
          <p:cNvPr id="3" name="Content Placeholder 2"/>
          <p:cNvSpPr>
            <a:spLocks noGrp="1"/>
          </p:cNvSpPr>
          <p:nvPr>
            <p:ph idx="1"/>
          </p:nvPr>
        </p:nvSpPr>
        <p:spPr/>
        <p:txBody>
          <a:bodyPr>
            <a:normAutofit/>
          </a:bodyPr>
          <a:lstStyle/>
          <a:p>
            <a:r>
              <a:rPr lang="en-US" sz="2800" dirty="0"/>
              <a:t>If presenting early in pregnancy, more likely ITP</a:t>
            </a:r>
          </a:p>
          <a:p>
            <a:r>
              <a:rPr lang="en-US" sz="2800" dirty="0"/>
              <a:t>Later in pregnancy is more likely gestational</a:t>
            </a:r>
          </a:p>
          <a:p>
            <a:r>
              <a:rPr lang="en-US" sz="2800" dirty="0"/>
              <a:t>Platelet count of 20,000-30,000/µL is safe early in pregnancy</a:t>
            </a:r>
          </a:p>
          <a:p>
            <a:pPr lvl="1"/>
            <a:r>
              <a:rPr lang="en-US" sz="2200" dirty="0"/>
              <a:t>Goal: &gt;50,000/µL for delivery (70,000/µL for epidural)</a:t>
            </a:r>
          </a:p>
          <a:p>
            <a:pPr lvl="1"/>
            <a:r>
              <a:rPr lang="en-US" sz="2400" dirty="0"/>
              <a:t>Consider anesthesia consultation prior to delivery</a:t>
            </a:r>
          </a:p>
        </p:txBody>
      </p:sp>
      <p:sp>
        <p:nvSpPr>
          <p:cNvPr id="6" name="Text Placeholder 5">
            <a:extLst>
              <a:ext uri="{FF2B5EF4-FFF2-40B4-BE49-F238E27FC236}">
                <a16:creationId xmlns:a16="http://schemas.microsoft.com/office/drawing/2014/main" id="{457FB88E-177F-6148-8574-2D435D31A7D8}"/>
              </a:ext>
            </a:extLst>
          </p:cNvPr>
          <p:cNvSpPr>
            <a:spLocks noGrp="1"/>
          </p:cNvSpPr>
          <p:nvPr>
            <p:ph type="body" sz="quarter" idx="12"/>
          </p:nvPr>
        </p:nvSpPr>
        <p:spPr>
          <a:xfrm>
            <a:off x="193575" y="6574536"/>
            <a:ext cx="1131720" cy="153888"/>
          </a:xfrm>
        </p:spPr>
        <p:txBody>
          <a:bodyPr/>
          <a:lstStyle/>
          <a:p>
            <a:r>
              <a:rPr lang="en-US" dirty="0" err="1"/>
              <a:t>Provan</a:t>
            </a:r>
            <a:r>
              <a:rPr lang="en-US" dirty="0"/>
              <a:t> et al, 2019.</a:t>
            </a:r>
          </a:p>
        </p:txBody>
      </p:sp>
      <p:sp>
        <p:nvSpPr>
          <p:cNvPr id="5" name="Text Placeholder 4"/>
          <p:cNvSpPr>
            <a:spLocks noGrp="1"/>
          </p:cNvSpPr>
          <p:nvPr>
            <p:ph type="body" sz="quarter" idx="13"/>
          </p:nvPr>
        </p:nvSpPr>
        <p:spPr/>
        <p:txBody>
          <a:bodyPr/>
          <a:lstStyle/>
          <a:p>
            <a:r>
              <a:rPr lang="en-US" sz="3000" dirty="0"/>
              <a:t>Pregnancy</a:t>
            </a:r>
          </a:p>
          <a:p>
            <a:endParaRPr lang="en-US" dirty="0"/>
          </a:p>
        </p:txBody>
      </p:sp>
    </p:spTree>
    <p:extLst>
      <p:ext uri="{BB962C8B-B14F-4D97-AF65-F5344CB8AC3E}">
        <p14:creationId xmlns:p14="http://schemas.microsoft.com/office/powerpoint/2010/main" val="558548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Anticoagulation and ITP</a:t>
            </a:r>
          </a:p>
        </p:txBody>
      </p:sp>
      <p:sp>
        <p:nvSpPr>
          <p:cNvPr id="6" name="Text Placeholder 5">
            <a:extLst>
              <a:ext uri="{FF2B5EF4-FFF2-40B4-BE49-F238E27FC236}">
                <a16:creationId xmlns:a16="http://schemas.microsoft.com/office/drawing/2014/main" id="{19EC60B3-EEFB-1E41-880D-9634B7DF3382}"/>
              </a:ext>
            </a:extLst>
          </p:cNvPr>
          <p:cNvSpPr>
            <a:spLocks noGrp="1"/>
          </p:cNvSpPr>
          <p:nvPr>
            <p:ph type="body" sz="quarter" idx="12"/>
          </p:nvPr>
        </p:nvSpPr>
        <p:spPr>
          <a:xfrm>
            <a:off x="193575" y="6575082"/>
            <a:ext cx="1131720" cy="153888"/>
          </a:xfrm>
        </p:spPr>
        <p:txBody>
          <a:bodyPr/>
          <a:lstStyle/>
          <a:p>
            <a:r>
              <a:rPr lang="en-US" dirty="0" err="1"/>
              <a:t>Provan</a:t>
            </a:r>
            <a:r>
              <a:rPr lang="en-US" dirty="0"/>
              <a:t> et al, 2019.</a:t>
            </a:r>
          </a:p>
        </p:txBody>
      </p:sp>
      <p:sp>
        <p:nvSpPr>
          <p:cNvPr id="3" name="Content Placeholder 2"/>
          <p:cNvSpPr>
            <a:spLocks noGrp="1"/>
          </p:cNvSpPr>
          <p:nvPr>
            <p:ph idx="1"/>
          </p:nvPr>
        </p:nvSpPr>
        <p:spPr/>
        <p:txBody>
          <a:bodyPr>
            <a:normAutofit/>
          </a:bodyPr>
          <a:lstStyle/>
          <a:p>
            <a:r>
              <a:rPr lang="en-US" sz="3000" dirty="0"/>
              <a:t>OK when platelet count &gt;50,000/µL</a:t>
            </a:r>
          </a:p>
          <a:p>
            <a:r>
              <a:rPr lang="en-US" sz="3000" dirty="0"/>
              <a:t>Single antiplatelet agent: 30,000-50,000/µL adequate</a:t>
            </a:r>
          </a:p>
          <a:p>
            <a:r>
              <a:rPr lang="en-US" sz="3000" dirty="0"/>
              <a:t>Dual antiplatelet agent: platelet count goal &gt;50,000/µL</a:t>
            </a:r>
          </a:p>
        </p:txBody>
      </p:sp>
    </p:spTree>
    <p:extLst>
      <p:ext uri="{BB962C8B-B14F-4D97-AF65-F5344CB8AC3E}">
        <p14:creationId xmlns:p14="http://schemas.microsoft.com/office/powerpoint/2010/main" val="770297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Populations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3074833"/>
              </p:ext>
            </p:extLst>
          </p:nvPr>
        </p:nvGraphicFramePr>
        <p:xfrm>
          <a:off x="2471351" y="1865870"/>
          <a:ext cx="6956854" cy="3793524"/>
        </p:xfrm>
        <a:graphic>
          <a:graphicData uri="http://schemas.openxmlformats.org/drawingml/2006/table">
            <a:tbl>
              <a:tblPr firstRow="1" bandRow="1">
                <a:tableStyleId>{5C22544A-7EE6-4342-B048-85BDC9FD1C3A}</a:tableStyleId>
              </a:tblPr>
              <a:tblGrid>
                <a:gridCol w="3478427">
                  <a:extLst>
                    <a:ext uri="{9D8B030D-6E8A-4147-A177-3AD203B41FA5}">
                      <a16:colId xmlns:a16="http://schemas.microsoft.com/office/drawing/2014/main" val="20000"/>
                    </a:ext>
                  </a:extLst>
                </a:gridCol>
                <a:gridCol w="3478427">
                  <a:extLst>
                    <a:ext uri="{9D8B030D-6E8A-4147-A177-3AD203B41FA5}">
                      <a16:colId xmlns:a16="http://schemas.microsoft.com/office/drawing/2014/main" val="20001"/>
                    </a:ext>
                  </a:extLst>
                </a:gridCol>
              </a:tblGrid>
              <a:tr h="557871">
                <a:tc>
                  <a:txBody>
                    <a:bodyPr/>
                    <a:lstStyle/>
                    <a:p>
                      <a:r>
                        <a:rPr lang="en-US" sz="2400" dirty="0">
                          <a:latin typeface="News Gothic MT" panose="020B0503020103020203" pitchFamily="34" charset="0"/>
                        </a:rPr>
                        <a:t>Procedure</a:t>
                      </a:r>
                    </a:p>
                  </a:txBody>
                  <a:tcPr anchor="ctr"/>
                </a:tc>
                <a:tc>
                  <a:txBody>
                    <a:bodyPr/>
                    <a:lstStyle/>
                    <a:p>
                      <a:pPr algn="ctr"/>
                      <a:r>
                        <a:rPr lang="en-US" sz="2400" dirty="0">
                          <a:latin typeface="News Gothic MT" panose="020B0503020103020203" pitchFamily="34" charset="0"/>
                        </a:rPr>
                        <a:t>Platelet Count</a:t>
                      </a:r>
                    </a:p>
                  </a:txBody>
                  <a:tcPr anchor="ctr" anchorCtr="1"/>
                </a:tc>
                <a:extLst>
                  <a:ext uri="{0D108BD9-81ED-4DB2-BD59-A6C34878D82A}">
                    <a16:rowId xmlns:a16="http://schemas.microsoft.com/office/drawing/2014/main" val="10000"/>
                  </a:ext>
                </a:extLst>
              </a:tr>
              <a:tr h="557871">
                <a:tc>
                  <a:txBody>
                    <a:bodyPr/>
                    <a:lstStyle/>
                    <a:p>
                      <a:r>
                        <a:rPr lang="en-US" sz="2400" dirty="0">
                          <a:latin typeface="News Gothic MT" panose="020B0503020103020203" pitchFamily="34" charset="0"/>
                        </a:rPr>
                        <a:t>Dental prophylaxis</a:t>
                      </a:r>
                    </a:p>
                  </a:txBody>
                  <a:tcPr anchor="ctr"/>
                </a:tc>
                <a:tc>
                  <a:txBody>
                    <a:bodyPr/>
                    <a:lstStyle/>
                    <a:p>
                      <a:pPr algn="ctr"/>
                      <a:r>
                        <a:rPr lang="en-US" sz="2400" dirty="0">
                          <a:latin typeface="News Gothic MT" panose="020B0503020103020203" pitchFamily="34" charset="0"/>
                        </a:rPr>
                        <a:t>20,000-30,000/µL</a:t>
                      </a:r>
                    </a:p>
                  </a:txBody>
                  <a:tcPr anchor="ctr" anchorCtr="1"/>
                </a:tc>
                <a:extLst>
                  <a:ext uri="{0D108BD9-81ED-4DB2-BD59-A6C34878D82A}">
                    <a16:rowId xmlns:a16="http://schemas.microsoft.com/office/drawing/2014/main" val="10001"/>
                  </a:ext>
                </a:extLst>
              </a:tr>
              <a:tr h="557871">
                <a:tc>
                  <a:txBody>
                    <a:bodyPr/>
                    <a:lstStyle/>
                    <a:p>
                      <a:r>
                        <a:rPr lang="en-US" sz="2400" dirty="0">
                          <a:latin typeface="News Gothic MT" panose="020B0503020103020203" pitchFamily="34" charset="0"/>
                        </a:rPr>
                        <a:t>Dental extractions</a:t>
                      </a:r>
                    </a:p>
                  </a:txBody>
                  <a:tcPr anchor="ctr"/>
                </a:tc>
                <a:tc>
                  <a:txBody>
                    <a:bodyPr/>
                    <a:lstStyle/>
                    <a:p>
                      <a:pPr algn="ctr"/>
                      <a:r>
                        <a:rPr lang="en-US" sz="2400" dirty="0">
                          <a:latin typeface="News Gothic MT" panose="020B0503020103020203" pitchFamily="34" charset="0"/>
                        </a:rPr>
                        <a:t>30,000-50,000/µL</a:t>
                      </a:r>
                    </a:p>
                  </a:txBody>
                  <a:tcPr anchor="ctr" anchorCtr="1"/>
                </a:tc>
                <a:extLst>
                  <a:ext uri="{0D108BD9-81ED-4DB2-BD59-A6C34878D82A}">
                    <a16:rowId xmlns:a16="http://schemas.microsoft.com/office/drawing/2014/main" val="10002"/>
                  </a:ext>
                </a:extLst>
              </a:tr>
              <a:tr h="557871">
                <a:tc>
                  <a:txBody>
                    <a:bodyPr/>
                    <a:lstStyle/>
                    <a:p>
                      <a:r>
                        <a:rPr lang="en-US" sz="2400" dirty="0">
                          <a:latin typeface="News Gothic MT" panose="020B0503020103020203" pitchFamily="34" charset="0"/>
                        </a:rPr>
                        <a:t>Minor</a:t>
                      </a:r>
                      <a:r>
                        <a:rPr lang="en-US" sz="2400" baseline="0" dirty="0">
                          <a:latin typeface="News Gothic MT" panose="020B0503020103020203" pitchFamily="34" charset="0"/>
                        </a:rPr>
                        <a:t> surgery</a:t>
                      </a:r>
                      <a:endParaRPr lang="en-US" sz="2400" dirty="0">
                        <a:latin typeface="News Gothic MT" panose="020B0503020103020203" pitchFamily="34" charset="0"/>
                      </a:endParaRPr>
                    </a:p>
                  </a:txBody>
                  <a:tcPr anchor="ctr"/>
                </a:tc>
                <a:tc>
                  <a:txBody>
                    <a:bodyPr/>
                    <a:lstStyle/>
                    <a:p>
                      <a:pPr algn="ctr"/>
                      <a:r>
                        <a:rPr lang="en-US" sz="2400" dirty="0">
                          <a:latin typeface="News Gothic MT" panose="020B0503020103020203" pitchFamily="34" charset="0"/>
                        </a:rPr>
                        <a:t>50,000/µL</a:t>
                      </a:r>
                    </a:p>
                  </a:txBody>
                  <a:tcPr anchor="ctr" anchorCtr="1"/>
                </a:tc>
                <a:extLst>
                  <a:ext uri="{0D108BD9-81ED-4DB2-BD59-A6C34878D82A}">
                    <a16:rowId xmlns:a16="http://schemas.microsoft.com/office/drawing/2014/main" val="10003"/>
                  </a:ext>
                </a:extLst>
              </a:tr>
              <a:tr h="557871">
                <a:tc>
                  <a:txBody>
                    <a:bodyPr/>
                    <a:lstStyle/>
                    <a:p>
                      <a:r>
                        <a:rPr lang="en-US" sz="2400" dirty="0">
                          <a:latin typeface="News Gothic MT" panose="020B0503020103020203" pitchFamily="34" charset="0"/>
                        </a:rPr>
                        <a:t>Major surgery </a:t>
                      </a:r>
                    </a:p>
                  </a:txBody>
                  <a:tcPr anchor="ctr"/>
                </a:tc>
                <a:tc>
                  <a:txBody>
                    <a:bodyPr/>
                    <a:lstStyle/>
                    <a:p>
                      <a:pPr algn="ctr"/>
                      <a:r>
                        <a:rPr lang="en-US" sz="2400" dirty="0">
                          <a:latin typeface="News Gothic MT" panose="020B0503020103020203" pitchFamily="34" charset="0"/>
                        </a:rPr>
                        <a:t>80,000/µL</a:t>
                      </a:r>
                    </a:p>
                  </a:txBody>
                  <a:tcPr anchor="ctr" anchorCtr="1"/>
                </a:tc>
                <a:extLst>
                  <a:ext uri="{0D108BD9-81ED-4DB2-BD59-A6C34878D82A}">
                    <a16:rowId xmlns:a16="http://schemas.microsoft.com/office/drawing/2014/main" val="10004"/>
                  </a:ext>
                </a:extLst>
              </a:tr>
              <a:tr h="1004169">
                <a:tc>
                  <a:txBody>
                    <a:bodyPr/>
                    <a:lstStyle/>
                    <a:p>
                      <a:r>
                        <a:rPr lang="en-US" sz="2400" dirty="0">
                          <a:latin typeface="News Gothic MT" panose="020B0503020103020203" pitchFamily="34" charset="0"/>
                        </a:rPr>
                        <a:t>Neurologic surgery</a:t>
                      </a:r>
                      <a:r>
                        <a:rPr lang="en-US" sz="2400" baseline="0" dirty="0">
                          <a:latin typeface="News Gothic MT" panose="020B0503020103020203" pitchFamily="34" charset="0"/>
                        </a:rPr>
                        <a:t> </a:t>
                      </a:r>
                      <a:endParaRPr lang="en-US" sz="2400" dirty="0">
                        <a:latin typeface="News Gothic MT" panose="020B0503020103020203" pitchFamily="34" charset="0"/>
                      </a:endParaRPr>
                    </a:p>
                  </a:txBody>
                  <a:tcPr anchor="ctr"/>
                </a:tc>
                <a:tc>
                  <a:txBody>
                    <a:bodyPr/>
                    <a:lstStyle/>
                    <a:p>
                      <a:pPr algn="ctr"/>
                      <a:r>
                        <a:rPr lang="en-US" sz="2400" dirty="0">
                          <a:latin typeface="News Gothic MT" panose="020B0503020103020203" pitchFamily="34" charset="0"/>
                        </a:rPr>
                        <a:t>100,000/µL</a:t>
                      </a:r>
                    </a:p>
                  </a:txBody>
                  <a:tcPr anchor="ctr" anchorCtr="1"/>
                </a:tc>
                <a:extLst>
                  <a:ext uri="{0D108BD9-81ED-4DB2-BD59-A6C34878D82A}">
                    <a16:rowId xmlns:a16="http://schemas.microsoft.com/office/drawing/2014/main" val="10005"/>
                  </a:ext>
                </a:extLst>
              </a:tr>
            </a:tbl>
          </a:graphicData>
        </a:graphic>
      </p:graphicFrame>
      <p:sp>
        <p:nvSpPr>
          <p:cNvPr id="6" name="Text Placeholder 5">
            <a:extLst>
              <a:ext uri="{FF2B5EF4-FFF2-40B4-BE49-F238E27FC236}">
                <a16:creationId xmlns:a16="http://schemas.microsoft.com/office/drawing/2014/main" id="{B8E55D64-13CA-2C40-A9F0-7686BC12FC85}"/>
              </a:ext>
            </a:extLst>
          </p:cNvPr>
          <p:cNvSpPr>
            <a:spLocks noGrp="1"/>
          </p:cNvSpPr>
          <p:nvPr>
            <p:ph type="body" sz="quarter" idx="12"/>
          </p:nvPr>
        </p:nvSpPr>
        <p:spPr>
          <a:xfrm>
            <a:off x="193575" y="6574536"/>
            <a:ext cx="1171796" cy="153888"/>
          </a:xfrm>
        </p:spPr>
        <p:txBody>
          <a:bodyPr/>
          <a:lstStyle/>
          <a:p>
            <a:r>
              <a:rPr lang="en-US" dirty="0" err="1"/>
              <a:t>Provan</a:t>
            </a:r>
            <a:r>
              <a:rPr lang="en-US" dirty="0"/>
              <a:t> et al, 2019. </a:t>
            </a:r>
          </a:p>
        </p:txBody>
      </p:sp>
      <p:sp>
        <p:nvSpPr>
          <p:cNvPr id="7" name="Text Placeholder 6">
            <a:extLst>
              <a:ext uri="{FF2B5EF4-FFF2-40B4-BE49-F238E27FC236}">
                <a16:creationId xmlns:a16="http://schemas.microsoft.com/office/drawing/2014/main" id="{0E6B24D4-92B1-8E4B-BC9C-85A89F3D85FA}"/>
              </a:ext>
            </a:extLst>
          </p:cNvPr>
          <p:cNvSpPr>
            <a:spLocks noGrp="1"/>
          </p:cNvSpPr>
          <p:nvPr>
            <p:ph type="body" sz="quarter" idx="13"/>
          </p:nvPr>
        </p:nvSpPr>
        <p:spPr/>
        <p:txBody>
          <a:bodyPr/>
          <a:lstStyle/>
          <a:p>
            <a:r>
              <a:rPr lang="en-US" sz="3000" dirty="0"/>
              <a:t>Surgery</a:t>
            </a:r>
          </a:p>
        </p:txBody>
      </p:sp>
    </p:spTree>
    <p:extLst>
      <p:ext uri="{BB962C8B-B14F-4D97-AF65-F5344CB8AC3E}">
        <p14:creationId xmlns:p14="http://schemas.microsoft.com/office/powerpoint/2010/main" val="1585037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Populations (cont.)</a:t>
            </a:r>
          </a:p>
        </p:txBody>
      </p:sp>
      <p:sp>
        <p:nvSpPr>
          <p:cNvPr id="3" name="Content Placeholder 2"/>
          <p:cNvSpPr>
            <a:spLocks noGrp="1"/>
          </p:cNvSpPr>
          <p:nvPr>
            <p:ph idx="1"/>
          </p:nvPr>
        </p:nvSpPr>
        <p:spPr/>
        <p:txBody>
          <a:bodyPr>
            <a:normAutofit/>
          </a:bodyPr>
          <a:lstStyle/>
          <a:p>
            <a:r>
              <a:rPr lang="en-US" sz="2800" dirty="0"/>
              <a:t>Occurs in 5-10 per 100,000 children per year</a:t>
            </a:r>
          </a:p>
          <a:p>
            <a:r>
              <a:rPr lang="en-US" sz="2800" dirty="0"/>
              <a:t>69% of children: spontaneous remission at 6 months</a:t>
            </a:r>
          </a:p>
          <a:p>
            <a:pPr lvl="1"/>
            <a:r>
              <a:rPr lang="en-US" sz="2400" dirty="0"/>
              <a:t>Those with chronic ITP: 28% develop remission at 2 years</a:t>
            </a:r>
          </a:p>
          <a:p>
            <a:r>
              <a:rPr lang="en-US" sz="2800" dirty="0"/>
              <a:t>91% of children present with bleeding symptoms</a:t>
            </a:r>
          </a:p>
          <a:p>
            <a:r>
              <a:rPr lang="en-US" sz="2800" dirty="0"/>
              <a:t>ICH is rare</a:t>
            </a:r>
          </a:p>
          <a:p>
            <a:r>
              <a:rPr lang="en-US" sz="2800" dirty="0"/>
              <a:t>Observation is often recommended, given low risk of bleeding</a:t>
            </a:r>
          </a:p>
          <a:p>
            <a:r>
              <a:rPr lang="en-US" sz="2800" dirty="0"/>
              <a:t>Similar treatment options to adults</a:t>
            </a:r>
          </a:p>
        </p:txBody>
      </p:sp>
      <p:sp>
        <p:nvSpPr>
          <p:cNvPr id="6" name="Text Placeholder 5">
            <a:extLst>
              <a:ext uri="{FF2B5EF4-FFF2-40B4-BE49-F238E27FC236}">
                <a16:creationId xmlns:a16="http://schemas.microsoft.com/office/drawing/2014/main" id="{67F4BCAD-5FD5-5648-B537-D7F0AA14BF81}"/>
              </a:ext>
            </a:extLst>
          </p:cNvPr>
          <p:cNvSpPr>
            <a:spLocks noGrp="1"/>
          </p:cNvSpPr>
          <p:nvPr>
            <p:ph type="body" sz="quarter" idx="12"/>
          </p:nvPr>
        </p:nvSpPr>
        <p:spPr>
          <a:xfrm>
            <a:off x="193575" y="6420647"/>
            <a:ext cx="3911327" cy="307777"/>
          </a:xfrm>
        </p:spPr>
        <p:txBody>
          <a:bodyPr/>
          <a:lstStyle/>
          <a:p>
            <a:r>
              <a:rPr lang="en-US" dirty="0"/>
              <a:t>ICH = intracranial hemorrhage.</a:t>
            </a:r>
          </a:p>
          <a:p>
            <a:r>
              <a:rPr lang="en-US" dirty="0" err="1"/>
              <a:t>Despotovic</a:t>
            </a:r>
            <a:r>
              <a:rPr lang="en-US" dirty="0"/>
              <a:t> &amp; Grimes, 2018; </a:t>
            </a:r>
            <a:r>
              <a:rPr lang="en-US" dirty="0" err="1"/>
              <a:t>Elalfy</a:t>
            </a:r>
            <a:r>
              <a:rPr lang="en-US" dirty="0"/>
              <a:t> et al, 2010; </a:t>
            </a:r>
            <a:r>
              <a:rPr lang="en-US" dirty="0" err="1"/>
              <a:t>Provan</a:t>
            </a:r>
            <a:r>
              <a:rPr lang="en-US" dirty="0"/>
              <a:t> et al, 2019.</a:t>
            </a:r>
          </a:p>
        </p:txBody>
      </p:sp>
      <p:sp>
        <p:nvSpPr>
          <p:cNvPr id="5" name="Text Placeholder 4"/>
          <p:cNvSpPr>
            <a:spLocks noGrp="1"/>
          </p:cNvSpPr>
          <p:nvPr>
            <p:ph type="body" sz="quarter" idx="13"/>
          </p:nvPr>
        </p:nvSpPr>
        <p:spPr/>
        <p:txBody>
          <a:bodyPr/>
          <a:lstStyle/>
          <a:p>
            <a:r>
              <a:rPr lang="en-US" sz="3000" dirty="0"/>
              <a:t>Children</a:t>
            </a:r>
          </a:p>
        </p:txBody>
      </p:sp>
    </p:spTree>
    <p:extLst>
      <p:ext uri="{BB962C8B-B14F-4D97-AF65-F5344CB8AC3E}">
        <p14:creationId xmlns:p14="http://schemas.microsoft.com/office/powerpoint/2010/main" val="747447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Takeaways</a:t>
            </a:r>
          </a:p>
        </p:txBody>
      </p:sp>
      <p:sp>
        <p:nvSpPr>
          <p:cNvPr id="4" name="Content Placeholder 3"/>
          <p:cNvSpPr>
            <a:spLocks noGrp="1"/>
          </p:cNvSpPr>
          <p:nvPr>
            <p:ph idx="1"/>
          </p:nvPr>
        </p:nvSpPr>
        <p:spPr/>
        <p:txBody>
          <a:bodyPr>
            <a:normAutofit/>
          </a:bodyPr>
          <a:lstStyle/>
          <a:p>
            <a:r>
              <a:rPr lang="en-US" sz="2800" dirty="0"/>
              <a:t>ITP is a heterogeneous disease</a:t>
            </a:r>
          </a:p>
          <a:p>
            <a:r>
              <a:rPr lang="en-US" sz="2800" dirty="0"/>
              <a:t>Patience and persistence are key to obtaining response</a:t>
            </a:r>
          </a:p>
          <a:p>
            <a:r>
              <a:rPr lang="en-US" sz="2800" dirty="0"/>
              <a:t>Recently approved treatments such as TPO and fostamatinib have changed the disease landscape</a:t>
            </a:r>
          </a:p>
          <a:p>
            <a:r>
              <a:rPr lang="en-US" sz="2800" dirty="0"/>
              <a:t>Nurses play a key role in monitoring and educating patients with ITP</a:t>
            </a:r>
          </a:p>
        </p:txBody>
      </p:sp>
    </p:spTree>
    <p:extLst>
      <p:ext uri="{BB962C8B-B14F-4D97-AF65-F5344CB8AC3E}">
        <p14:creationId xmlns:p14="http://schemas.microsoft.com/office/powerpoint/2010/main" val="586472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968C-C7E0-6A4F-9AFE-04009F4EFB07}"/>
              </a:ext>
            </a:extLst>
          </p:cNvPr>
          <p:cNvSpPr>
            <a:spLocks noGrp="1"/>
          </p:cNvSpPr>
          <p:nvPr>
            <p:ph type="ctrTitle"/>
          </p:nvPr>
        </p:nvSpPr>
        <p:spPr>
          <a:xfrm>
            <a:off x="1524000" y="1093241"/>
            <a:ext cx="9144000" cy="1015663"/>
          </a:xfrm>
        </p:spPr>
        <p:txBody>
          <a:bodyPr/>
          <a:lstStyle/>
          <a:p>
            <a:r>
              <a:rPr lang="en-US" dirty="0"/>
              <a:t>Thank you for joining us!</a:t>
            </a:r>
          </a:p>
        </p:txBody>
      </p:sp>
      <p:sp>
        <p:nvSpPr>
          <p:cNvPr id="3" name="Subtitle 2">
            <a:extLst>
              <a:ext uri="{FF2B5EF4-FFF2-40B4-BE49-F238E27FC236}">
                <a16:creationId xmlns:a16="http://schemas.microsoft.com/office/drawing/2014/main" id="{428FFEFE-96CE-014A-A603-8569270E5726}"/>
              </a:ext>
            </a:extLst>
          </p:cNvPr>
          <p:cNvSpPr>
            <a:spLocks noGrp="1"/>
          </p:cNvSpPr>
          <p:nvPr>
            <p:ph type="subTitle" idx="1"/>
          </p:nvPr>
        </p:nvSpPr>
        <p:spPr>
          <a:xfrm>
            <a:off x="1203767" y="3040957"/>
            <a:ext cx="9784466" cy="1655762"/>
          </a:xfrm>
        </p:spPr>
        <p:txBody>
          <a:bodyPr>
            <a:normAutofit lnSpcReduction="10000"/>
          </a:bodyPr>
          <a:lstStyle/>
          <a:p>
            <a:r>
              <a:rPr lang="en-US" sz="3600" dirty="0"/>
              <a:t>Please submit an online evaluation at: </a:t>
            </a:r>
          </a:p>
          <a:p>
            <a:endParaRPr lang="en-US" sz="3600" dirty="0"/>
          </a:p>
          <a:p>
            <a:r>
              <a:rPr lang="en-US" sz="3600" b="1" dirty="0"/>
              <a:t>i3Health.com/GLAONS-ITP</a:t>
            </a:r>
          </a:p>
        </p:txBody>
      </p:sp>
    </p:spTree>
    <p:extLst>
      <p:ext uri="{BB962C8B-B14F-4D97-AF65-F5344CB8AC3E}">
        <p14:creationId xmlns:p14="http://schemas.microsoft.com/office/powerpoint/2010/main" val="251748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5" name="Text Placeholder 4">
            <a:extLst>
              <a:ext uri="{FF2B5EF4-FFF2-40B4-BE49-F238E27FC236}">
                <a16:creationId xmlns:a16="http://schemas.microsoft.com/office/drawing/2014/main" id="{BAA8E1F4-3496-564C-A8E8-EBDE654B7855}"/>
              </a:ext>
            </a:extLst>
          </p:cNvPr>
          <p:cNvSpPr>
            <a:spLocks noGrp="1"/>
          </p:cNvSpPr>
          <p:nvPr>
            <p:ph type="body" sz="quarter" idx="12"/>
          </p:nvPr>
        </p:nvSpPr>
        <p:spPr>
          <a:xfrm>
            <a:off x="193575" y="6575082"/>
            <a:ext cx="2071080" cy="153888"/>
          </a:xfrm>
        </p:spPr>
        <p:txBody>
          <a:bodyPr/>
          <a:lstStyle/>
          <a:p>
            <a:r>
              <a:rPr lang="en-US" dirty="0"/>
              <a:t>ITP = immune thrombocytopenia.</a:t>
            </a:r>
          </a:p>
        </p:txBody>
      </p:sp>
      <p:sp>
        <p:nvSpPr>
          <p:cNvPr id="3" name="Content Placeholder 2"/>
          <p:cNvSpPr>
            <a:spLocks noGrp="1"/>
          </p:cNvSpPr>
          <p:nvPr>
            <p:ph idx="1"/>
          </p:nvPr>
        </p:nvSpPr>
        <p:spPr/>
        <p:txBody>
          <a:bodyPr>
            <a:normAutofit/>
          </a:bodyPr>
          <a:lstStyle/>
          <a:p>
            <a:r>
              <a:rPr lang="en-US" sz="2800" dirty="0"/>
              <a:t>Discuss the pathogenesis of ITP and mechanisms of therapeutic strategies</a:t>
            </a:r>
          </a:p>
          <a:p>
            <a:r>
              <a:rPr lang="en-US" sz="2800" dirty="0"/>
              <a:t>Differentiate the efficacy and safety profiles of current and emerging ITP therapies</a:t>
            </a:r>
          </a:p>
          <a:p>
            <a:pPr lvl="0"/>
            <a:r>
              <a:rPr lang="en-US" sz="2800" dirty="0"/>
              <a:t>Develop evidence-based strategies to optimize treatment experiences and ensure patient-centered ITP care</a:t>
            </a:r>
          </a:p>
        </p:txBody>
      </p:sp>
    </p:spTree>
    <p:extLst>
      <p:ext uri="{BB962C8B-B14F-4D97-AF65-F5344CB8AC3E}">
        <p14:creationId xmlns:p14="http://schemas.microsoft.com/office/powerpoint/2010/main" val="1986057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463550" indent="-463550">
              <a:buNone/>
            </a:pPr>
            <a:r>
              <a:rPr lang="en-US" sz="1000" kern="1200" dirty="0"/>
              <a:t>Al-</a:t>
            </a:r>
            <a:r>
              <a:rPr lang="en-US" sz="1000" kern="1200" dirty="0" err="1"/>
              <a:t>Samkari</a:t>
            </a:r>
            <a:r>
              <a:rPr lang="en-US" sz="1000" kern="1200" dirty="0"/>
              <a:t> H &amp; </a:t>
            </a:r>
            <a:r>
              <a:rPr lang="en-US" sz="1000" kern="1200" dirty="0" err="1"/>
              <a:t>Kuter</a:t>
            </a:r>
            <a:r>
              <a:rPr lang="en-US" sz="1000" kern="1200" dirty="0"/>
              <a:t> DJ (2019). Optimal use of thrombopoietin receptor agonists in immune thrombocytopenia. </a:t>
            </a:r>
            <a:r>
              <a:rPr lang="en-US" sz="1000" i="1" kern="1200" dirty="0" err="1"/>
              <a:t>Ther</a:t>
            </a:r>
            <a:r>
              <a:rPr lang="en-US" sz="1000" i="1" kern="1200" dirty="0"/>
              <a:t> Adv Hematol</a:t>
            </a:r>
            <a:r>
              <a:rPr lang="en-US" sz="1000" kern="1200" dirty="0"/>
              <a:t>, 10:1-13. DOI:</a:t>
            </a:r>
            <a:r>
              <a:rPr lang="en-US" sz="1000" dirty="0"/>
              <a:t>10.1177/2040620719841735</a:t>
            </a:r>
            <a:endParaRPr lang="en-US" sz="1000" kern="1200" dirty="0"/>
          </a:p>
          <a:p>
            <a:pPr marL="463550" indent="-463550">
              <a:buNone/>
            </a:pPr>
            <a:r>
              <a:rPr lang="en-US" sz="1000" kern="1200" dirty="0"/>
              <a:t>American Society of Hematology (2020). COVID-19 and ITP: Frequently Asked Questions. Version 3.0; June 15 2020. Available at: </a:t>
            </a:r>
            <a:r>
              <a:rPr lang="en-US" sz="1000" dirty="0"/>
              <a:t>https://</a:t>
            </a:r>
            <a:r>
              <a:rPr lang="en-US" sz="1000" dirty="0" err="1"/>
              <a:t>www.hematology.org</a:t>
            </a:r>
            <a:endParaRPr lang="en-US" sz="1000" dirty="0"/>
          </a:p>
          <a:p>
            <a:pPr marL="463550" indent="-463550">
              <a:buNone/>
            </a:pPr>
            <a:r>
              <a:rPr lang="en-US" sz="1000" kern="1200" dirty="0" err="1"/>
              <a:t>Bussel</a:t>
            </a:r>
            <a:r>
              <a:rPr lang="en-US" sz="1000" kern="1200" dirty="0"/>
              <a:t> JB, Arnold DM, </a:t>
            </a:r>
            <a:r>
              <a:rPr lang="en-US" sz="1000" kern="1200" dirty="0" err="1"/>
              <a:t>Grossbard</a:t>
            </a:r>
            <a:r>
              <a:rPr lang="en-US" sz="1000" kern="1200" dirty="0"/>
              <a:t> E, et al (2018). Fostamatinib for the treatment of adult persistent and chronic immune thrombocytopenia: results of two phase 3, randomized, placebo-controlled trials. Am J </a:t>
            </a:r>
            <a:r>
              <a:rPr lang="en-US" sz="1000" kern="1200" dirty="0" err="1"/>
              <a:t>Hematol</a:t>
            </a:r>
            <a:r>
              <a:rPr lang="en-US" sz="1000" kern="1200" dirty="0"/>
              <a:t>, 93(7):921-930. DOI:10.1002/ajh.25125</a:t>
            </a:r>
          </a:p>
          <a:p>
            <a:pPr marL="463550" indent="-463550">
              <a:buNone/>
            </a:pPr>
            <a:r>
              <a:rPr lang="en-US" sz="1000" kern="1200" dirty="0" err="1"/>
              <a:t>Bussel</a:t>
            </a:r>
            <a:r>
              <a:rPr lang="en-US" sz="1000" kern="1200" dirty="0"/>
              <a:t> JB, Arnold DM, Boxer MA, et al (2019). Long-term fostamatinib treatment of adults with immune thrombocytopenia during the phase 3 clinical trial program. </a:t>
            </a:r>
            <a:r>
              <a:rPr lang="en-US" sz="1000" i="1" kern="1200" dirty="0"/>
              <a:t>Am J </a:t>
            </a:r>
            <a:r>
              <a:rPr lang="en-US" sz="1000" i="1" kern="1200" dirty="0" err="1"/>
              <a:t>Hematol</a:t>
            </a:r>
            <a:r>
              <a:rPr lang="en-US" sz="1000" i="1" kern="1200" dirty="0"/>
              <a:t>, </a:t>
            </a:r>
            <a:r>
              <a:rPr lang="en-US" sz="1000" kern="1200" dirty="0"/>
              <a:t>94(5):546-553. DOI:10.1002/ajh.25444</a:t>
            </a:r>
            <a:endParaRPr lang="en-US" sz="1000" i="1" dirty="0"/>
          </a:p>
          <a:p>
            <a:pPr marL="463550" indent="-463550">
              <a:buNone/>
            </a:pPr>
            <a:r>
              <a:rPr lang="en-US" sz="1000" dirty="0" err="1"/>
              <a:t>Cuker</a:t>
            </a:r>
            <a:r>
              <a:rPr lang="en-US" sz="1000" dirty="0"/>
              <a:t> A &amp; </a:t>
            </a:r>
            <a:r>
              <a:rPr lang="en-US" sz="1000" dirty="0" err="1"/>
              <a:t>Neunert</a:t>
            </a:r>
            <a:r>
              <a:rPr lang="en-US" sz="1000" dirty="0"/>
              <a:t> CE (2016). How I treat refractory immune thrombocytopenia.</a:t>
            </a:r>
            <a:r>
              <a:rPr lang="en-US" sz="1000" i="1" dirty="0"/>
              <a:t> Blood, </a:t>
            </a:r>
            <a:r>
              <a:rPr lang="en-US" sz="1000" dirty="0"/>
              <a:t>128(12):1547-1554. DOI:10.1182/blood-2016-03-603365</a:t>
            </a:r>
          </a:p>
          <a:p>
            <a:pPr marL="463550" indent="-463550">
              <a:buNone/>
            </a:pPr>
            <a:r>
              <a:rPr lang="en-US" sz="1000" kern="1200" dirty="0" err="1"/>
              <a:t>Despotovic</a:t>
            </a:r>
            <a:r>
              <a:rPr lang="en-US" sz="1000" kern="1200" dirty="0"/>
              <a:t>, JM &amp; Grimes AB  (2018). Pediatric ITP: is it different from adult ITP? </a:t>
            </a:r>
            <a:r>
              <a:rPr lang="en-US" sz="1000" i="1" kern="1200" dirty="0"/>
              <a:t>Hematology Am Soc Hematol Educ Program, </a:t>
            </a:r>
            <a:r>
              <a:rPr lang="en-US" sz="1000" kern="1200" dirty="0"/>
              <a:t>2018(1): 405-411. DOI:10.1182/asheducation-2018.1.405</a:t>
            </a:r>
          </a:p>
          <a:p>
            <a:pPr marL="463550" indent="-463550">
              <a:buNone/>
            </a:pPr>
            <a:r>
              <a:rPr lang="en-US" sz="1000" kern="1200" dirty="0"/>
              <a:t>Elalfy M, Elbarbary N, Khaddah N, et al (2010). Intracranial hemorrhage in acute and chronic childhood immune thrombocytopenic purpura over a ten-year period: an Egyptian multicenter study. </a:t>
            </a:r>
            <a:r>
              <a:rPr lang="en-US" sz="1000" i="1" kern="1200" dirty="0"/>
              <a:t>Acta </a:t>
            </a:r>
            <a:r>
              <a:rPr lang="en-US" sz="1000" i="1" kern="1200" dirty="0" err="1"/>
              <a:t>Haematol</a:t>
            </a:r>
            <a:r>
              <a:rPr lang="en-US" sz="1000" i="1" kern="1200" dirty="0"/>
              <a:t>, </a:t>
            </a:r>
            <a:r>
              <a:rPr lang="en-US" sz="1000" kern="1200" dirty="0"/>
              <a:t>123(1):59-63. DOI:</a:t>
            </a:r>
            <a:r>
              <a:rPr lang="en-US" sz="1000" dirty="0"/>
              <a:t>10.1159/000262293</a:t>
            </a:r>
            <a:endParaRPr lang="en-US" sz="1000" kern="1200" dirty="0"/>
          </a:p>
          <a:p>
            <a:pPr marL="463550" indent="-463550">
              <a:buNone/>
            </a:pPr>
            <a:r>
              <a:rPr lang="en-US" sz="1000" kern="1200" dirty="0" err="1"/>
              <a:t>Jurczak</a:t>
            </a:r>
            <a:r>
              <a:rPr lang="en-US" sz="1000" kern="1200" dirty="0"/>
              <a:t> W, </a:t>
            </a:r>
            <a:r>
              <a:rPr lang="en-US" sz="1000" kern="1200" dirty="0" err="1"/>
              <a:t>Chojnowski</a:t>
            </a:r>
            <a:r>
              <a:rPr lang="en-US" sz="1000" kern="1200" dirty="0"/>
              <a:t> K, Mayer J, et al (2018). Phase 3 </a:t>
            </a:r>
            <a:r>
              <a:rPr lang="en-US" sz="1000" kern="1200" dirty="0" err="1"/>
              <a:t>randomised</a:t>
            </a:r>
            <a:r>
              <a:rPr lang="en-US" sz="1000" kern="1200" dirty="0"/>
              <a:t> study of </a:t>
            </a:r>
            <a:r>
              <a:rPr lang="en-US" sz="1000" kern="1200" dirty="0" err="1"/>
              <a:t>avatrombopag</a:t>
            </a:r>
            <a:r>
              <a:rPr lang="en-US" sz="1000" kern="1200" dirty="0"/>
              <a:t>, a novel thrombopoietin receptor antagonist for the treatment of chronic immune thrombocytopenia. Br J </a:t>
            </a:r>
            <a:r>
              <a:rPr lang="en-US" sz="1000" kern="1200" dirty="0" err="1"/>
              <a:t>Haematol</a:t>
            </a:r>
            <a:r>
              <a:rPr lang="en-US" sz="1000" kern="1200" dirty="0"/>
              <a:t>, 183(3):479-490. DOI:10.1111/bjh.15573</a:t>
            </a:r>
          </a:p>
          <a:p>
            <a:pPr marL="463550" indent="-463550">
              <a:buNone/>
            </a:pPr>
            <a:r>
              <a:rPr lang="en-US" sz="1000" kern="1200" dirty="0"/>
              <a:t>Khan AM, </a:t>
            </a:r>
            <a:r>
              <a:rPr lang="en-US" sz="1000" kern="1200" dirty="0" err="1"/>
              <a:t>Mydra</a:t>
            </a:r>
            <a:r>
              <a:rPr lang="en-US" sz="1000" kern="1200" dirty="0"/>
              <a:t> H &amp; Nevarez A (2017). Clinical practice updates in the management of immune thrombocytopenia. </a:t>
            </a:r>
            <a:r>
              <a:rPr lang="en-US" sz="1000" i="1" kern="1200" dirty="0"/>
              <a:t>P T</a:t>
            </a:r>
            <a:r>
              <a:rPr lang="en-US" sz="1000" kern="1200" dirty="0"/>
              <a:t>, 42(12):756-763.</a:t>
            </a:r>
          </a:p>
          <a:p>
            <a:pPr marL="463550" indent="-463550">
              <a:buNone/>
            </a:pPr>
            <a:r>
              <a:rPr lang="en-US" sz="1000" kern="1200" dirty="0" err="1"/>
              <a:t>Kuter</a:t>
            </a:r>
            <a:r>
              <a:rPr lang="en-US" sz="1000" kern="1200" dirty="0"/>
              <a:t> DJ, Mufti GJ, Bain BJ, et al (2009). Evaluation of bone marrow reticulin formation in chronic immune thrombocytopenia patients treated with romiplostim. </a:t>
            </a:r>
            <a:r>
              <a:rPr lang="en-US" sz="1000" i="1" kern="1200" dirty="0"/>
              <a:t>Blood, </a:t>
            </a:r>
            <a:r>
              <a:rPr lang="en-US" sz="1000" kern="1200" dirty="0"/>
              <a:t>114(18):3748-3756. DOI:</a:t>
            </a:r>
            <a:r>
              <a:rPr lang="en-US" sz="1000" dirty="0"/>
              <a:t>10.1182/blood-2009-05-224766</a:t>
            </a:r>
            <a:endParaRPr lang="en-US" sz="1000" kern="1200" dirty="0"/>
          </a:p>
          <a:p>
            <a:pPr marL="463550" indent="-463550">
              <a:buNone/>
            </a:pPr>
            <a:r>
              <a:rPr lang="en-US" sz="1000" kern="1200" dirty="0"/>
              <a:t>Lambert MP &amp; </a:t>
            </a:r>
            <a:r>
              <a:rPr lang="en-US" sz="1000" kern="1200" dirty="0" err="1"/>
              <a:t>Gernsheimer</a:t>
            </a:r>
            <a:r>
              <a:rPr lang="en-US" sz="1000" kern="1200" dirty="0"/>
              <a:t> TB (2017). Clinical updates in adult immune thrombocytopenia. </a:t>
            </a:r>
            <a:r>
              <a:rPr lang="en-US" sz="1000" i="1" kern="1200" dirty="0"/>
              <a:t>Blood</a:t>
            </a:r>
            <a:r>
              <a:rPr lang="en-US" sz="1000" kern="1200" dirty="0"/>
              <a:t>, 129(21):2829-2835. DOI:10.1182/blood-2017-03-754119</a:t>
            </a:r>
          </a:p>
          <a:p>
            <a:pPr marL="463550" indent="-463550">
              <a:buNone/>
            </a:pPr>
            <a:r>
              <a:rPr lang="en-US" sz="1000" kern="1200" dirty="0" err="1"/>
              <a:t>Lucchini</a:t>
            </a:r>
            <a:r>
              <a:rPr lang="en-US" sz="1000" kern="1200" dirty="0"/>
              <a:t> E, </a:t>
            </a:r>
            <a:r>
              <a:rPr lang="en-US" sz="1000" kern="1200" dirty="0" err="1"/>
              <a:t>Zaja</a:t>
            </a:r>
            <a:r>
              <a:rPr lang="en-US" sz="1000" kern="1200" dirty="0"/>
              <a:t> F &amp; </a:t>
            </a:r>
            <a:r>
              <a:rPr lang="en-US" sz="1000" kern="1200" dirty="0" err="1"/>
              <a:t>Bussel</a:t>
            </a:r>
            <a:r>
              <a:rPr lang="en-US" sz="1000" kern="1200" dirty="0"/>
              <a:t> J (2019). Rituximab in the treatment of immune thrombocytopenia: what is the role of this agent in 2019? </a:t>
            </a:r>
            <a:r>
              <a:rPr lang="en-US" sz="1000" i="1" kern="1200" dirty="0" err="1"/>
              <a:t>Haematologica</a:t>
            </a:r>
            <a:r>
              <a:rPr lang="en-US" sz="1000" kern="1200" dirty="0"/>
              <a:t>, 104:1124-1135. DOI:10.3324/haematol.2019.218883</a:t>
            </a:r>
          </a:p>
          <a:p>
            <a:pPr marL="463550" indent="-463550">
              <a:buNone/>
            </a:pPr>
            <a:r>
              <a:rPr lang="en-US" sz="1000" kern="1200" dirty="0" err="1"/>
              <a:t>Miltiadous</a:t>
            </a:r>
            <a:r>
              <a:rPr lang="en-US" sz="1000" kern="1200" dirty="0"/>
              <a:t> O, Hou M &amp; </a:t>
            </a:r>
            <a:r>
              <a:rPr lang="en-US" sz="1000" kern="1200" dirty="0" err="1"/>
              <a:t>Bussel</a:t>
            </a:r>
            <a:r>
              <a:rPr lang="en-US" sz="1000" kern="1200" dirty="0"/>
              <a:t> JB (2020). Identifying and treating refractory ITP: difficulty in diagnosis and role of combination treatment. </a:t>
            </a:r>
            <a:r>
              <a:rPr lang="en-US" sz="1000" i="1" kern="1200" dirty="0"/>
              <a:t>Blood</a:t>
            </a:r>
            <a:r>
              <a:rPr lang="en-US" sz="1000" kern="1200" dirty="0"/>
              <a:t>, 135(7):472-490. DOI:10.1182/blood.2019003599</a:t>
            </a:r>
          </a:p>
          <a:p>
            <a:pPr marL="463550" indent="-463550">
              <a:buNone/>
            </a:pPr>
            <a:r>
              <a:rPr lang="en-US" sz="1000" kern="1200" dirty="0" err="1"/>
              <a:t>Neunert</a:t>
            </a:r>
            <a:r>
              <a:rPr lang="en-US" sz="1000" kern="1200" dirty="0"/>
              <a:t> C, Terrell DR, Arnold DM, et al (2019). American Society of Hematology 2019 guidelines for immune thrombocytopenia. </a:t>
            </a:r>
            <a:r>
              <a:rPr lang="en-US" sz="1000" i="1" kern="1200" dirty="0"/>
              <a:t>Blood Adv</a:t>
            </a:r>
            <a:r>
              <a:rPr lang="en-US" sz="1000" kern="1200" dirty="0"/>
              <a:t>, 3(23):3829-3866. DOI:</a:t>
            </a:r>
            <a:r>
              <a:rPr lang="en-US" sz="1000" dirty="0"/>
              <a:t>10.1182/ bloodadvances.2019000966</a:t>
            </a:r>
            <a:endParaRPr lang="en-US" sz="1000" kern="1200" dirty="0"/>
          </a:p>
          <a:p>
            <a:pPr marL="463550" indent="-463550">
              <a:buNone/>
            </a:pPr>
            <a:r>
              <a:rPr lang="en-US" sz="1000" kern="1200" dirty="0"/>
              <a:t>Newland A, Lee EJ, McDonald V &amp; </a:t>
            </a:r>
            <a:r>
              <a:rPr lang="en-US" sz="1000" kern="1200" dirty="0" err="1"/>
              <a:t>Bussel</a:t>
            </a:r>
            <a:r>
              <a:rPr lang="en-US" sz="1000" kern="1200" dirty="0"/>
              <a:t> JB (2017). Fostamatinib for persistent/chronic adult immune thrombocytopenia</a:t>
            </a:r>
            <a:r>
              <a:rPr lang="en-US" sz="1000" i="1" kern="1200" dirty="0"/>
              <a:t>. Immunotherapy, </a:t>
            </a:r>
            <a:r>
              <a:rPr lang="en-US" sz="1000" kern="1200" cap="all" dirty="0"/>
              <a:t>10(1):9-25. DOI:</a:t>
            </a:r>
            <a:r>
              <a:rPr lang="en-US" sz="1000" kern="1200" dirty="0"/>
              <a:t>10.2217/imt-2017-0097</a:t>
            </a:r>
          </a:p>
          <a:p>
            <a:pPr marL="463550" indent="-463550">
              <a:buNone/>
            </a:pPr>
            <a:r>
              <a:rPr lang="en-US" sz="1000" kern="1200" dirty="0"/>
              <a:t>Nomura S (2016). Advances in diagnosis and treatments for immune thrombocytopenia. </a:t>
            </a:r>
            <a:r>
              <a:rPr lang="en-US" sz="1000" i="1" kern="1200" dirty="0"/>
              <a:t>Clin Med Insights Blood </a:t>
            </a:r>
            <a:r>
              <a:rPr lang="en-US" sz="1000" i="1" kern="1200" dirty="0" err="1"/>
              <a:t>Disord</a:t>
            </a:r>
            <a:r>
              <a:rPr lang="en-US" sz="1000" kern="1200" dirty="0"/>
              <a:t>, 9:15-22. DOI:10.4137/CMBD.S39643</a:t>
            </a:r>
          </a:p>
          <a:p>
            <a:pPr marL="463550" indent="-463550">
              <a:buNone/>
            </a:pPr>
            <a:r>
              <a:rPr lang="en-US" sz="1000" kern="1200" dirty="0" err="1"/>
              <a:t>Provan</a:t>
            </a:r>
            <a:r>
              <a:rPr lang="en-US" sz="1000" kern="1200" dirty="0"/>
              <a:t> D, Arnold DM, </a:t>
            </a:r>
            <a:r>
              <a:rPr lang="en-US" sz="1000" kern="1200" dirty="0" err="1"/>
              <a:t>Bussel</a:t>
            </a:r>
            <a:r>
              <a:rPr lang="en-US" sz="1000" kern="1200" dirty="0"/>
              <a:t> JB, et al (2019). Updated international consensus report on the investigation and management of primary immune thrombocytopenia. </a:t>
            </a:r>
            <a:r>
              <a:rPr lang="en-US" sz="1000" i="1" kern="1200" dirty="0"/>
              <a:t>Blood Adv</a:t>
            </a:r>
            <a:r>
              <a:rPr lang="en-US" sz="1000" kern="1200" dirty="0"/>
              <a:t>, 3(22):3780-3817. DOI:10.1182/bloodadvances.2019000812</a:t>
            </a:r>
          </a:p>
        </p:txBody>
      </p:sp>
    </p:spTree>
    <p:extLst>
      <p:ext uri="{BB962C8B-B14F-4D97-AF65-F5344CB8AC3E}">
        <p14:creationId xmlns:p14="http://schemas.microsoft.com/office/powerpoint/2010/main" val="134303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465138" indent="-811213">
              <a:buNone/>
            </a:pPr>
            <a:r>
              <a:rPr lang="en-US" sz="1000" kern="1200" dirty="0" err="1"/>
              <a:t>Rodeghiero</a:t>
            </a:r>
            <a:r>
              <a:rPr lang="en-US" sz="1000" kern="1200" dirty="0"/>
              <a:t> F, Stasi R, </a:t>
            </a:r>
            <a:r>
              <a:rPr lang="en-US" sz="1000" kern="1200" dirty="0" err="1"/>
              <a:t>Gernsheimer</a:t>
            </a:r>
            <a:r>
              <a:rPr lang="en-US" sz="1000" kern="1200" dirty="0"/>
              <a:t> T, et al (2009). Standardization of terminology, definitions and outcome criteria in immune thrombocytopenic purpura of adults and children: report from an international working group. </a:t>
            </a:r>
            <a:r>
              <a:rPr lang="en-US" sz="1000" i="1" kern="1200" dirty="0"/>
              <a:t>Blood,</a:t>
            </a:r>
            <a:r>
              <a:rPr lang="en-US" sz="1000" kern="1200" dirty="0"/>
              <a:t> 113(11):2386-2393. DOI:</a:t>
            </a:r>
            <a:r>
              <a:rPr lang="en-US" sz="1000" dirty="0"/>
              <a:t>10.1182/blood-2008-07-162503</a:t>
            </a:r>
          </a:p>
          <a:p>
            <a:pPr marL="465138" indent="-811213">
              <a:buNone/>
            </a:pPr>
            <a:r>
              <a:rPr lang="en-US" sz="1000" kern="1200" dirty="0" err="1"/>
              <a:t>Sestøl</a:t>
            </a:r>
            <a:r>
              <a:rPr lang="en-US" sz="1000" kern="1200" dirty="0"/>
              <a:t> HG, Trangbæk SM, </a:t>
            </a:r>
            <a:r>
              <a:rPr lang="en-US" sz="1000" kern="1200" dirty="0" err="1"/>
              <a:t>Bussel</a:t>
            </a:r>
            <a:r>
              <a:rPr lang="en-US" sz="1000" kern="1200" dirty="0"/>
              <a:t> JB &amp; Frederiksen H (2018). Health-related quality of life in adult primary immune thrombocytopenia. </a:t>
            </a:r>
            <a:r>
              <a:rPr lang="en-US" sz="1000" i="1" kern="1200" dirty="0"/>
              <a:t>Expert Review of Hematology,</a:t>
            </a:r>
            <a:r>
              <a:rPr lang="en-US" sz="1000" kern="1200" dirty="0"/>
              <a:t> 11(12):975-985. DOI:10.1080/17474086.2018.1548930</a:t>
            </a:r>
          </a:p>
          <a:p>
            <a:pPr marL="465138" indent="-811213">
              <a:buNone/>
            </a:pPr>
            <a:r>
              <a:rPr lang="en-US" sz="1000" kern="1200" dirty="0"/>
              <a:t>Trotter P &amp; Hill QA (2018). Immune thrombocytopenia: improving quality of life and patient outcomes. </a:t>
            </a:r>
            <a:r>
              <a:rPr lang="en-US" sz="1000" i="1" kern="1200" dirty="0"/>
              <a:t>Patient </a:t>
            </a:r>
            <a:r>
              <a:rPr lang="en-US" sz="1000" i="1" kern="1200" dirty="0" err="1"/>
              <a:t>Relat</a:t>
            </a:r>
            <a:r>
              <a:rPr lang="en-US" sz="1000" i="1" kern="1200" dirty="0"/>
              <a:t> Outcome </a:t>
            </a:r>
            <a:r>
              <a:rPr lang="en-US" sz="1000" i="1" kern="1200" dirty="0" err="1"/>
              <a:t>Meas</a:t>
            </a:r>
            <a:r>
              <a:rPr lang="en-US" sz="1000" kern="1200" dirty="0"/>
              <a:t>, 9:369-384. DOI:10.2147/PROM.S140932</a:t>
            </a:r>
          </a:p>
          <a:p>
            <a:pPr marL="465138" indent="-811213">
              <a:buNone/>
            </a:pPr>
            <a:r>
              <a:rPr lang="en-US" sz="1000" kern="1200" dirty="0"/>
              <a:t>Witkowski M, </a:t>
            </a:r>
            <a:r>
              <a:rPr lang="en-US" sz="1000" kern="1200" dirty="0" err="1"/>
              <a:t>Witkowska</a:t>
            </a:r>
            <a:r>
              <a:rPr lang="en-US" sz="1000" kern="1200" dirty="0"/>
              <a:t> M &amp; </a:t>
            </a:r>
            <a:r>
              <a:rPr lang="en-US" sz="1000" kern="1200" dirty="0" err="1"/>
              <a:t>Robak</a:t>
            </a:r>
            <a:r>
              <a:rPr lang="en-US" sz="1000" kern="1200" dirty="0"/>
              <a:t> T (2019). Autoimmune thrombocytopenia: current treatment options in adults with a focus on novel drugs. </a:t>
            </a:r>
            <a:r>
              <a:rPr lang="en-US" sz="1000" i="1" kern="1200" dirty="0"/>
              <a:t>Eur J </a:t>
            </a:r>
            <a:r>
              <a:rPr lang="en-US" sz="1000" i="1" kern="1200" dirty="0" err="1"/>
              <a:t>Haematol</a:t>
            </a:r>
            <a:r>
              <a:rPr lang="en-US" sz="1000" kern="1200" dirty="0"/>
              <a:t>, 103(6):531-541. DOI:10.1111/ejh.13319</a:t>
            </a:r>
          </a:p>
        </p:txBody>
      </p:sp>
    </p:spTree>
    <p:extLst>
      <p:ext uri="{BB962C8B-B14F-4D97-AF65-F5344CB8AC3E}">
        <p14:creationId xmlns:p14="http://schemas.microsoft.com/office/powerpoint/2010/main" val="61148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B464-BFCA-1647-A910-804388798712}"/>
              </a:ext>
            </a:extLst>
          </p:cNvPr>
          <p:cNvSpPr>
            <a:spLocks noGrp="1"/>
          </p:cNvSpPr>
          <p:nvPr>
            <p:ph type="title"/>
          </p:nvPr>
        </p:nvSpPr>
        <p:spPr/>
        <p:txBody>
          <a:bodyPr/>
          <a:lstStyle/>
          <a:p>
            <a:r>
              <a:rPr lang="en-US" dirty="0"/>
              <a:t>Pretest Assessment: Question 1</a:t>
            </a:r>
          </a:p>
        </p:txBody>
      </p:sp>
      <p:sp>
        <p:nvSpPr>
          <p:cNvPr id="3" name="Text Placeholder 2">
            <a:extLst>
              <a:ext uri="{FF2B5EF4-FFF2-40B4-BE49-F238E27FC236}">
                <a16:creationId xmlns:a16="http://schemas.microsoft.com/office/drawing/2014/main" id="{9A478F61-AA56-9E4E-AFE0-090DAA65FE6F}"/>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66444078-C187-FA40-B477-6C93603C4A5A}"/>
              </a:ext>
            </a:extLst>
          </p:cNvPr>
          <p:cNvSpPr>
            <a:spLocks noGrp="1"/>
          </p:cNvSpPr>
          <p:nvPr>
            <p:ph idx="1"/>
          </p:nvPr>
        </p:nvSpPr>
        <p:spPr/>
        <p:txBody>
          <a:bodyPr>
            <a:normAutofit/>
          </a:bodyPr>
          <a:lstStyle/>
          <a:p>
            <a:r>
              <a:rPr lang="en-US" sz="2200" dirty="0"/>
              <a:t>Mrs. LS is a 65-year-old woman with a history of diabetes and hypertension. She presents to the emergency department with a platelet count of 9,500/µL, oral mucosal blisters, and severe epistaxis.</a:t>
            </a:r>
            <a:br>
              <a:rPr lang="en-US" sz="2200" dirty="0"/>
            </a:br>
            <a:br>
              <a:rPr lang="en-US" sz="2200" dirty="0"/>
            </a:br>
            <a:r>
              <a:rPr lang="en-US" sz="2200" dirty="0"/>
              <a:t>Which of the following first-line treatment options for immune thrombocytopenia (ITP) would be least likely to impact Mrs. LS’s diabetes and hypertension? </a:t>
            </a:r>
          </a:p>
          <a:p>
            <a:pPr marL="0" indent="0">
              <a:buNone/>
            </a:pPr>
            <a:endParaRPr lang="en-US" sz="2200" dirty="0"/>
          </a:p>
          <a:p>
            <a:pPr lvl="1">
              <a:buFont typeface="+mj-lt"/>
              <a:buAutoNum type="alphaUcPeriod"/>
            </a:pPr>
            <a:r>
              <a:rPr lang="en-US" sz="2200" dirty="0"/>
              <a:t>Anti-D immune globulin</a:t>
            </a:r>
          </a:p>
          <a:p>
            <a:pPr lvl="1">
              <a:buFont typeface="+mj-lt"/>
              <a:buAutoNum type="alphaUcPeriod"/>
            </a:pPr>
            <a:r>
              <a:rPr lang="en-US" sz="2200" dirty="0"/>
              <a:t>Dexamethasone</a:t>
            </a:r>
          </a:p>
          <a:p>
            <a:pPr lvl="1">
              <a:buFont typeface="+mj-lt"/>
              <a:buAutoNum type="alphaUcPeriod"/>
            </a:pPr>
            <a:r>
              <a:rPr lang="en-US" sz="2200" dirty="0"/>
              <a:t>Prednisone</a:t>
            </a:r>
          </a:p>
          <a:p>
            <a:pPr lvl="1">
              <a:buFont typeface="+mj-lt"/>
              <a:buAutoNum type="alphaUcPeriod"/>
            </a:pPr>
            <a:r>
              <a:rPr lang="en-US" sz="2200" dirty="0"/>
              <a:t>Rituximab</a:t>
            </a:r>
          </a:p>
        </p:txBody>
      </p:sp>
    </p:spTree>
    <p:extLst>
      <p:ext uri="{BB962C8B-B14F-4D97-AF65-F5344CB8AC3E}">
        <p14:creationId xmlns:p14="http://schemas.microsoft.com/office/powerpoint/2010/main" val="267795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B464-BFCA-1647-A910-804388798712}"/>
              </a:ext>
            </a:extLst>
          </p:cNvPr>
          <p:cNvSpPr>
            <a:spLocks noGrp="1"/>
          </p:cNvSpPr>
          <p:nvPr>
            <p:ph type="title"/>
          </p:nvPr>
        </p:nvSpPr>
        <p:spPr/>
        <p:txBody>
          <a:bodyPr/>
          <a:lstStyle/>
          <a:p>
            <a:r>
              <a:rPr lang="en-US" dirty="0"/>
              <a:t>Pretest Assessment: Question 2</a:t>
            </a:r>
          </a:p>
        </p:txBody>
      </p:sp>
      <p:sp>
        <p:nvSpPr>
          <p:cNvPr id="3" name="Text Placeholder 2">
            <a:extLst>
              <a:ext uri="{FF2B5EF4-FFF2-40B4-BE49-F238E27FC236}">
                <a16:creationId xmlns:a16="http://schemas.microsoft.com/office/drawing/2014/main" id="{9A478F61-AA56-9E4E-AFE0-090DAA65FE6F}"/>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66444078-C187-FA40-B477-6C93603C4A5A}"/>
              </a:ext>
            </a:extLst>
          </p:cNvPr>
          <p:cNvSpPr>
            <a:spLocks noGrp="1"/>
          </p:cNvSpPr>
          <p:nvPr>
            <p:ph idx="1"/>
          </p:nvPr>
        </p:nvSpPr>
        <p:spPr/>
        <p:txBody>
          <a:bodyPr>
            <a:normAutofit/>
          </a:bodyPr>
          <a:lstStyle/>
          <a:p>
            <a:r>
              <a:rPr lang="en-US" sz="2200" dirty="0"/>
              <a:t>Which of the following second-line ITP treatments is a </a:t>
            </a:r>
            <a:r>
              <a:rPr lang="en-US" sz="2200" dirty="0" err="1"/>
              <a:t>Syk</a:t>
            </a:r>
            <a:r>
              <a:rPr lang="en-US" sz="2200" dirty="0"/>
              <a:t> inhibitor?</a:t>
            </a:r>
          </a:p>
          <a:p>
            <a:endParaRPr lang="en-US" sz="2200" dirty="0"/>
          </a:p>
          <a:p>
            <a:pPr lvl="1">
              <a:buFont typeface="+mj-lt"/>
              <a:buAutoNum type="alphaUcPeriod"/>
            </a:pPr>
            <a:r>
              <a:rPr lang="en-US" sz="2200" dirty="0" err="1"/>
              <a:t>Avatrombopag</a:t>
            </a:r>
            <a:endParaRPr lang="en-US" sz="2200" dirty="0"/>
          </a:p>
          <a:p>
            <a:pPr lvl="1">
              <a:buFont typeface="+mj-lt"/>
              <a:buAutoNum type="alphaUcPeriod"/>
            </a:pPr>
            <a:r>
              <a:rPr lang="en-US" sz="2200" dirty="0" err="1"/>
              <a:t>Eltrombopag</a:t>
            </a:r>
            <a:endParaRPr lang="en-US" sz="2200" dirty="0"/>
          </a:p>
          <a:p>
            <a:pPr lvl="1">
              <a:buFont typeface="+mj-lt"/>
              <a:buAutoNum type="alphaUcPeriod"/>
            </a:pPr>
            <a:r>
              <a:rPr lang="en-US" sz="2200" dirty="0"/>
              <a:t>Fostamatinib</a:t>
            </a:r>
          </a:p>
          <a:p>
            <a:pPr lvl="1">
              <a:buFont typeface="+mj-lt"/>
              <a:buAutoNum type="alphaUcPeriod"/>
            </a:pPr>
            <a:r>
              <a:rPr lang="en-US" sz="2200" dirty="0"/>
              <a:t>Romiplostim</a:t>
            </a:r>
          </a:p>
        </p:txBody>
      </p:sp>
    </p:spTree>
    <p:extLst>
      <p:ext uri="{BB962C8B-B14F-4D97-AF65-F5344CB8AC3E}">
        <p14:creationId xmlns:p14="http://schemas.microsoft.com/office/powerpoint/2010/main" val="2802163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B464-BFCA-1647-A910-804388798712}"/>
              </a:ext>
            </a:extLst>
          </p:cNvPr>
          <p:cNvSpPr>
            <a:spLocks noGrp="1"/>
          </p:cNvSpPr>
          <p:nvPr>
            <p:ph type="title"/>
          </p:nvPr>
        </p:nvSpPr>
        <p:spPr/>
        <p:txBody>
          <a:bodyPr/>
          <a:lstStyle/>
          <a:p>
            <a:r>
              <a:rPr lang="en-US" dirty="0"/>
              <a:t>Pretest Assessment: Question 3</a:t>
            </a:r>
          </a:p>
        </p:txBody>
      </p:sp>
      <p:sp>
        <p:nvSpPr>
          <p:cNvPr id="3" name="Text Placeholder 2">
            <a:extLst>
              <a:ext uri="{FF2B5EF4-FFF2-40B4-BE49-F238E27FC236}">
                <a16:creationId xmlns:a16="http://schemas.microsoft.com/office/drawing/2014/main" id="{9A478F61-AA56-9E4E-AFE0-090DAA65FE6F}"/>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66444078-C187-FA40-B477-6C93603C4A5A}"/>
              </a:ext>
            </a:extLst>
          </p:cNvPr>
          <p:cNvSpPr>
            <a:spLocks noGrp="1"/>
          </p:cNvSpPr>
          <p:nvPr>
            <p:ph idx="1"/>
          </p:nvPr>
        </p:nvSpPr>
        <p:spPr/>
        <p:txBody>
          <a:bodyPr>
            <a:normAutofit/>
          </a:bodyPr>
          <a:lstStyle/>
          <a:p>
            <a:r>
              <a:rPr lang="en-US" sz="2200" dirty="0"/>
              <a:t>Mr. EL is a 40-year-old man with ITP that is refractory to dexamethasone. He has a history of chronic alcoholism and cirrhosis.</a:t>
            </a:r>
            <a:br>
              <a:rPr lang="en-US" sz="2200" dirty="0"/>
            </a:br>
            <a:br>
              <a:rPr lang="en-US" sz="2200" dirty="0"/>
            </a:br>
            <a:r>
              <a:rPr lang="en-US" sz="2200" dirty="0" err="1"/>
              <a:t>Eltrombopag</a:t>
            </a:r>
            <a:r>
              <a:rPr lang="en-US" sz="2200" dirty="0"/>
              <a:t> would be a better second-line treatment option than </a:t>
            </a:r>
            <a:r>
              <a:rPr lang="en-US" sz="2200" dirty="0" err="1"/>
              <a:t>avatrombopag</a:t>
            </a:r>
            <a:r>
              <a:rPr lang="en-US" sz="2200" dirty="0"/>
              <a:t> for this patient.</a:t>
            </a:r>
          </a:p>
          <a:p>
            <a:endParaRPr lang="en-US" sz="2200" dirty="0"/>
          </a:p>
          <a:p>
            <a:pPr lvl="1">
              <a:buFont typeface="+mj-lt"/>
              <a:buAutoNum type="alphaUcPeriod"/>
            </a:pPr>
            <a:r>
              <a:rPr lang="en-US" sz="2200" dirty="0"/>
              <a:t>True</a:t>
            </a:r>
          </a:p>
          <a:p>
            <a:pPr lvl="1">
              <a:buFont typeface="+mj-lt"/>
              <a:buAutoNum type="alphaUcPeriod"/>
            </a:pPr>
            <a:r>
              <a:rPr lang="en-US" sz="2200" dirty="0"/>
              <a:t>False</a:t>
            </a:r>
          </a:p>
        </p:txBody>
      </p:sp>
    </p:spTree>
    <p:extLst>
      <p:ext uri="{BB962C8B-B14F-4D97-AF65-F5344CB8AC3E}">
        <p14:creationId xmlns:p14="http://schemas.microsoft.com/office/powerpoint/2010/main" val="27519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B464-BFCA-1647-A910-804388798712}"/>
              </a:ext>
            </a:extLst>
          </p:cNvPr>
          <p:cNvSpPr>
            <a:spLocks noGrp="1"/>
          </p:cNvSpPr>
          <p:nvPr>
            <p:ph type="title"/>
          </p:nvPr>
        </p:nvSpPr>
        <p:spPr/>
        <p:txBody>
          <a:bodyPr/>
          <a:lstStyle/>
          <a:p>
            <a:r>
              <a:rPr lang="en-US" dirty="0"/>
              <a:t>Pretest Assessment: Question 4</a:t>
            </a:r>
          </a:p>
        </p:txBody>
      </p:sp>
      <p:sp>
        <p:nvSpPr>
          <p:cNvPr id="3" name="Text Placeholder 2">
            <a:extLst>
              <a:ext uri="{FF2B5EF4-FFF2-40B4-BE49-F238E27FC236}">
                <a16:creationId xmlns:a16="http://schemas.microsoft.com/office/drawing/2014/main" id="{9A478F61-AA56-9E4E-AFE0-090DAA65FE6F}"/>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66444078-C187-FA40-B477-6C93603C4A5A}"/>
              </a:ext>
            </a:extLst>
          </p:cNvPr>
          <p:cNvSpPr>
            <a:spLocks noGrp="1"/>
          </p:cNvSpPr>
          <p:nvPr>
            <p:ph idx="1"/>
          </p:nvPr>
        </p:nvSpPr>
        <p:spPr/>
        <p:txBody>
          <a:bodyPr>
            <a:normAutofit/>
          </a:bodyPr>
          <a:lstStyle/>
          <a:p>
            <a:r>
              <a:rPr lang="en-US" sz="2200" dirty="0"/>
              <a:t>Mr. BM is a 75-year-old man with ITP that is refractory to intravenous immune globulin. He has a past history of deep vein thrombosis (DVT). </a:t>
            </a:r>
            <a:br>
              <a:rPr lang="en-US" sz="2200" dirty="0"/>
            </a:br>
            <a:br>
              <a:rPr lang="en-US" sz="2200" dirty="0"/>
            </a:br>
            <a:r>
              <a:rPr lang="en-US" sz="2200" dirty="0"/>
              <a:t>Which of the following second-line treatment options would be preferred for this patient?</a:t>
            </a:r>
          </a:p>
          <a:p>
            <a:pPr marL="0" indent="0">
              <a:buNone/>
            </a:pPr>
            <a:endParaRPr lang="en-US" sz="2200" dirty="0"/>
          </a:p>
          <a:p>
            <a:pPr lvl="1">
              <a:buFont typeface="+mj-lt"/>
              <a:buAutoNum type="alphaUcPeriod"/>
            </a:pPr>
            <a:r>
              <a:rPr lang="en-US" sz="2200" dirty="0" err="1"/>
              <a:t>Avatrombopag</a:t>
            </a:r>
            <a:endParaRPr lang="en-US" sz="2200" dirty="0"/>
          </a:p>
          <a:p>
            <a:pPr lvl="1">
              <a:buFont typeface="+mj-lt"/>
              <a:buAutoNum type="alphaUcPeriod"/>
            </a:pPr>
            <a:r>
              <a:rPr lang="en-US" sz="2200" dirty="0" err="1"/>
              <a:t>Eltrombopag</a:t>
            </a:r>
            <a:endParaRPr lang="en-US" sz="2200" dirty="0"/>
          </a:p>
          <a:p>
            <a:pPr lvl="1">
              <a:buFont typeface="+mj-lt"/>
              <a:buAutoNum type="alphaUcPeriod"/>
            </a:pPr>
            <a:r>
              <a:rPr lang="en-US" sz="2200" dirty="0"/>
              <a:t>Rituximab</a:t>
            </a:r>
          </a:p>
          <a:p>
            <a:pPr lvl="1">
              <a:buFont typeface="+mj-lt"/>
              <a:buAutoNum type="alphaUcPeriod"/>
            </a:pPr>
            <a:r>
              <a:rPr lang="en-US" sz="2200" dirty="0"/>
              <a:t>Romiplostim</a:t>
            </a:r>
          </a:p>
        </p:txBody>
      </p:sp>
    </p:spTree>
    <p:extLst>
      <p:ext uri="{BB962C8B-B14F-4D97-AF65-F5344CB8AC3E}">
        <p14:creationId xmlns:p14="http://schemas.microsoft.com/office/powerpoint/2010/main" val="79706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B464-BFCA-1647-A910-804388798712}"/>
              </a:ext>
            </a:extLst>
          </p:cNvPr>
          <p:cNvSpPr>
            <a:spLocks noGrp="1"/>
          </p:cNvSpPr>
          <p:nvPr>
            <p:ph type="title"/>
          </p:nvPr>
        </p:nvSpPr>
        <p:spPr/>
        <p:txBody>
          <a:bodyPr/>
          <a:lstStyle/>
          <a:p>
            <a:r>
              <a:rPr lang="en-US" dirty="0"/>
              <a:t>Pretest Assessment: Question 5</a:t>
            </a:r>
          </a:p>
        </p:txBody>
      </p:sp>
      <p:sp>
        <p:nvSpPr>
          <p:cNvPr id="3" name="Text Placeholder 2">
            <a:extLst>
              <a:ext uri="{FF2B5EF4-FFF2-40B4-BE49-F238E27FC236}">
                <a16:creationId xmlns:a16="http://schemas.microsoft.com/office/drawing/2014/main" id="{9A478F61-AA56-9E4E-AFE0-090DAA65FE6F}"/>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66444078-C187-FA40-B477-6C93603C4A5A}"/>
              </a:ext>
            </a:extLst>
          </p:cNvPr>
          <p:cNvSpPr>
            <a:spLocks noGrp="1"/>
          </p:cNvSpPr>
          <p:nvPr>
            <p:ph idx="1"/>
          </p:nvPr>
        </p:nvSpPr>
        <p:spPr/>
        <p:txBody>
          <a:bodyPr>
            <a:normAutofit/>
          </a:bodyPr>
          <a:lstStyle/>
          <a:p>
            <a:r>
              <a:rPr lang="en-US" sz="2200" dirty="0"/>
              <a:t>Mrs. DR is a 60-year-old woman with ITP and a past history of hepatitis B. She experienced an inadequate response to dexamethasone and is now starting treatment with </a:t>
            </a:r>
            <a:r>
              <a:rPr lang="en-US" sz="2200" dirty="0" err="1"/>
              <a:t>eltrombopag</a:t>
            </a:r>
            <a:r>
              <a:rPr lang="en-US" sz="2200" dirty="0"/>
              <a:t>.</a:t>
            </a:r>
            <a:br>
              <a:rPr lang="en-US" sz="2200" dirty="0"/>
            </a:br>
            <a:br>
              <a:rPr lang="en-US" sz="2200" dirty="0"/>
            </a:br>
            <a:r>
              <a:rPr lang="en-US" sz="2200" dirty="0"/>
              <a:t>On what topic should you counsel Mrs. ER?</a:t>
            </a:r>
          </a:p>
          <a:p>
            <a:pPr marL="0" indent="0">
              <a:buNone/>
            </a:pPr>
            <a:endParaRPr lang="en-US" sz="2200" dirty="0"/>
          </a:p>
          <a:p>
            <a:pPr lvl="1">
              <a:buFont typeface="+mj-lt"/>
              <a:buAutoNum type="alphaUcPeriod"/>
            </a:pPr>
            <a:r>
              <a:rPr lang="en-US" sz="2200" dirty="0"/>
              <a:t>Potential for dizziness</a:t>
            </a:r>
          </a:p>
          <a:p>
            <a:pPr lvl="1">
              <a:buFont typeface="+mj-lt"/>
              <a:buAutoNum type="alphaUcPeriod"/>
            </a:pPr>
            <a:r>
              <a:rPr lang="en-US" sz="2200" dirty="0"/>
              <a:t>Potential for reactivation of hepatitis B</a:t>
            </a:r>
          </a:p>
          <a:p>
            <a:pPr lvl="1">
              <a:buFont typeface="+mj-lt"/>
              <a:buAutoNum type="alphaUcPeriod"/>
            </a:pPr>
            <a:r>
              <a:rPr lang="en-US" sz="2200" dirty="0"/>
              <a:t>Need for dietary restrictions</a:t>
            </a:r>
          </a:p>
          <a:p>
            <a:pPr lvl="1">
              <a:buFont typeface="+mj-lt"/>
              <a:buAutoNum type="alphaUcPeriod"/>
            </a:pPr>
            <a:r>
              <a:rPr lang="en-US" sz="2200" dirty="0"/>
              <a:t>Need to avoid sun exposure</a:t>
            </a:r>
          </a:p>
        </p:txBody>
      </p:sp>
    </p:spTree>
    <p:extLst>
      <p:ext uri="{BB962C8B-B14F-4D97-AF65-F5344CB8AC3E}">
        <p14:creationId xmlns:p14="http://schemas.microsoft.com/office/powerpoint/2010/main" val="3352215712"/>
      </p:ext>
    </p:extLst>
  </p:cSld>
  <p:clrMapOvr>
    <a:masterClrMapping/>
  </p:clrMapOvr>
</p:sld>
</file>

<file path=ppt/theme/theme1.xml><?xml version="1.0" encoding="utf-8"?>
<a:theme xmlns:a="http://schemas.openxmlformats.org/drawingml/2006/main" name="i3 Health Template 2016">
  <a:themeElements>
    <a:clrScheme name="Custom 3">
      <a:dk1>
        <a:srgbClr val="000000"/>
      </a:dk1>
      <a:lt1>
        <a:srgbClr val="FFFFFF"/>
      </a:lt1>
      <a:dk2>
        <a:srgbClr val="000000"/>
      </a:dk2>
      <a:lt2>
        <a:srgbClr val="808080"/>
      </a:lt2>
      <a:accent1>
        <a:srgbClr val="789D57"/>
      </a:accent1>
      <a:accent2>
        <a:srgbClr val="2E4E73"/>
      </a:accent2>
      <a:accent3>
        <a:srgbClr val="D76E2A"/>
      </a:accent3>
      <a:accent4>
        <a:srgbClr val="000000"/>
      </a:accent4>
      <a:accent5>
        <a:srgbClr val="FFE2CA"/>
      </a:accent5>
      <a:accent6>
        <a:srgbClr val="7DA1CB"/>
      </a:accent6>
      <a:hlink>
        <a:srgbClr val="FF9933"/>
      </a:hlink>
      <a:folHlink>
        <a:srgbClr val="E7BE5A"/>
      </a:folHlink>
    </a:clrScheme>
    <a:fontScheme name="MedPanel092402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chor="ctr">
        <a:normAutofit fontScale="92500" lnSpcReduction="10000"/>
      </a:bodyPr>
      <a:lstStyle>
        <a:defPPr>
          <a:defRPr dirty="0" smtClean="0"/>
        </a:defPPr>
      </a:lstStyle>
    </a:spDef>
    <a:lnDef>
      <a:spPr bwMode="auto">
        <a:xfrm>
          <a:off x="0" y="0"/>
          <a:ext cx="1" cy="1"/>
        </a:xfrm>
        <a:custGeom>
          <a:avLst/>
          <a:gdLst/>
          <a:ahLst/>
          <a:cxnLst/>
          <a:rect l="0" t="0" r="0" b="0"/>
          <a:pathLst/>
        </a:custGeom>
        <a:solidFill>
          <a:srgbClr val="606BA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bodyPr lIns="0" tIns="0" rIns="0" bIns="0">
        <a:spAutoFit/>
      </a:bodyPr>
      <a:lstStyle>
        <a:defPPr>
          <a:defRPr smtClean="0"/>
        </a:defPPr>
      </a:lstStyle>
    </a:txDef>
  </a:objectDefaults>
  <a:extraClrSchemeLst>
    <a:extraClrScheme>
      <a:clrScheme name="MedPanel09240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Panel09240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Panel09240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Panel09240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Panel09240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Panel09240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Panel09240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3 Health PPTX Template 2017" id="{4632190B-E1D5-D94F-AAD2-FB46558BF03B}" vid="{68B4DB9A-154F-7845-950A-B33F88D311AE}"/>
    </a:ext>
  </a:extLst>
</a:theme>
</file>

<file path=ppt/theme/theme2.xml><?xml version="1.0" encoding="utf-8"?>
<a:theme xmlns:a="http://schemas.openxmlformats.org/drawingml/2006/main" name="1_i3 Health Template 2016">
  <a:themeElements>
    <a:clrScheme name="Custom 3">
      <a:dk1>
        <a:srgbClr val="000000"/>
      </a:dk1>
      <a:lt1>
        <a:srgbClr val="FFFFFF"/>
      </a:lt1>
      <a:dk2>
        <a:srgbClr val="000000"/>
      </a:dk2>
      <a:lt2>
        <a:srgbClr val="808080"/>
      </a:lt2>
      <a:accent1>
        <a:srgbClr val="789D57"/>
      </a:accent1>
      <a:accent2>
        <a:srgbClr val="2E4E73"/>
      </a:accent2>
      <a:accent3>
        <a:srgbClr val="D76E2A"/>
      </a:accent3>
      <a:accent4>
        <a:srgbClr val="000000"/>
      </a:accent4>
      <a:accent5>
        <a:srgbClr val="FFE2CA"/>
      </a:accent5>
      <a:accent6>
        <a:srgbClr val="7DA1CB"/>
      </a:accent6>
      <a:hlink>
        <a:srgbClr val="FF9933"/>
      </a:hlink>
      <a:folHlink>
        <a:srgbClr val="E7BE5A"/>
      </a:folHlink>
    </a:clrScheme>
    <a:fontScheme name="MedPanel092402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chor="ctr">
        <a:normAutofit fontScale="92500" lnSpcReduction="10000"/>
      </a:bodyPr>
      <a:lstStyle>
        <a:defPPr>
          <a:defRPr dirty="0" smtClean="0"/>
        </a:defPPr>
      </a:lstStyle>
    </a:spDef>
    <a:lnDef>
      <a:spPr bwMode="auto">
        <a:xfrm>
          <a:off x="0" y="0"/>
          <a:ext cx="1" cy="1"/>
        </a:xfrm>
        <a:custGeom>
          <a:avLst/>
          <a:gdLst/>
          <a:ahLst/>
          <a:cxnLst/>
          <a:rect l="0" t="0" r="0" b="0"/>
          <a:pathLst/>
        </a:custGeom>
        <a:solidFill>
          <a:srgbClr val="606BA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bodyPr lIns="0" tIns="0" rIns="0" bIns="0">
        <a:spAutoFit/>
      </a:bodyPr>
      <a:lstStyle>
        <a:defPPr>
          <a:defRPr smtClean="0"/>
        </a:defPPr>
      </a:lstStyle>
    </a:txDef>
  </a:objectDefaults>
  <a:extraClrSchemeLst>
    <a:extraClrScheme>
      <a:clrScheme name="MedPanel09240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Panel09240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Panel09240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Panel09240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Panel09240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Panel09240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Panel09240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3 Health PPTX Template 2017" id="{4632190B-E1D5-D94F-AAD2-FB46558BF03B}" vid="{68B4DB9A-154F-7845-950A-B33F88D311A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15534</TotalTime>
  <Words>4082</Words>
  <Application>Microsoft Macintosh PowerPoint</Application>
  <PresentationFormat>Widescreen</PresentationFormat>
  <Paragraphs>487</Paragraphs>
  <Slides>41</Slides>
  <Notes>32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6" baseType="lpstr">
      <vt:lpstr>Arial</vt:lpstr>
      <vt:lpstr>News Gothic MT</vt:lpstr>
      <vt:lpstr>i3 Health Template 2016</vt:lpstr>
      <vt:lpstr>1_i3 Health Template 2016</vt:lpstr>
      <vt:lpstr>PowerPoint.Show.8</vt:lpstr>
      <vt:lpstr>Immune Thrombocytopenia: Evolving Treatment Paradigms and Patient-Centered Care</vt:lpstr>
      <vt:lpstr>PowerPoint Presentation</vt:lpstr>
      <vt:lpstr>Disclosures</vt:lpstr>
      <vt:lpstr>Learning Objectives</vt:lpstr>
      <vt:lpstr>Pretest Assessment: Question 1</vt:lpstr>
      <vt:lpstr>Pretest Assessment: Question 2</vt:lpstr>
      <vt:lpstr>Pretest Assessment: Question 3</vt:lpstr>
      <vt:lpstr>Pretest Assessment: Question 4</vt:lpstr>
      <vt:lpstr>Pretest Assessment: Question 5</vt:lpstr>
      <vt:lpstr>Pathophysiology</vt:lpstr>
      <vt:lpstr>Who Develops ITP?</vt:lpstr>
      <vt:lpstr>Disease Burden</vt:lpstr>
      <vt:lpstr>Initial Work-Up</vt:lpstr>
      <vt:lpstr>Defining the Disease</vt:lpstr>
      <vt:lpstr>Case Study 1</vt:lpstr>
      <vt:lpstr>Case Study 1 (cont.)</vt:lpstr>
      <vt:lpstr>Case Study 1 (cont.)</vt:lpstr>
      <vt:lpstr>ITP Treatment Protocol: Summary</vt:lpstr>
      <vt:lpstr>First-Line ITP Therapies: Overview</vt:lpstr>
      <vt:lpstr>Second-Line ITP Therapies: Overview</vt:lpstr>
      <vt:lpstr>Case Study 1 (cont.)</vt:lpstr>
      <vt:lpstr>Nursing Considerations in ITP</vt:lpstr>
      <vt:lpstr>First-Line Therapy</vt:lpstr>
      <vt:lpstr>First-Line Therapy (cont.)</vt:lpstr>
      <vt:lpstr>Second-Line Therapy</vt:lpstr>
      <vt:lpstr>Second-Line Therapy</vt:lpstr>
      <vt:lpstr>Second-Line Therapy</vt:lpstr>
      <vt:lpstr>Second-Line Therapy</vt:lpstr>
      <vt:lpstr>Second-Line Therapy</vt:lpstr>
      <vt:lpstr>Second-Line Therapy</vt:lpstr>
      <vt:lpstr>Second-Line Therapy</vt:lpstr>
      <vt:lpstr>Second Line Therapy </vt:lpstr>
      <vt:lpstr>Future Directions</vt:lpstr>
      <vt:lpstr>Special Populations</vt:lpstr>
      <vt:lpstr>Anticoagulation and ITP</vt:lpstr>
      <vt:lpstr>Special Populations (cont.)</vt:lpstr>
      <vt:lpstr>Special Populations (cont.)</vt:lpstr>
      <vt:lpstr>Key Takeaways</vt:lpstr>
      <vt:lpstr>Thank you for joining us!</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Thrombocytopenia: Evolving Treatment Paradigms and Patient-Centered Care</dc:title>
  <dc:subject>Immune thrombocytopenia</dc:subject>
  <dc:creator>Allison Imahiyerobo, APN</dc:creator>
  <cp:keywords>Immune thrombocytopenia, ITP</cp:keywords>
  <dc:description/>
  <cp:lastModifiedBy>Amanda Thompson</cp:lastModifiedBy>
  <cp:revision>159</cp:revision>
  <cp:lastPrinted>2001-10-11T16:09:14Z</cp:lastPrinted>
  <dcterms:created xsi:type="dcterms:W3CDTF">2018-05-17T16:10:36Z</dcterms:created>
  <dcterms:modified xsi:type="dcterms:W3CDTF">2020-08-20T18:24:15Z</dcterms:modified>
  <cp:category>oncology</cp:category>
</cp:coreProperties>
</file>