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3" r:id="rId4"/>
    <p:sldId id="260" r:id="rId5"/>
    <p:sldId id="261" r:id="rId6"/>
    <p:sldId id="262" r:id="rId7"/>
    <p:sldId id="274" r:id="rId8"/>
    <p:sldId id="266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530" autoAdjust="0"/>
    <p:restoredTop sz="86494" autoAdjust="0"/>
  </p:normalViewPr>
  <p:slideViewPr>
    <p:cSldViewPr snapToGrid="0">
      <p:cViewPr varScale="1">
        <p:scale>
          <a:sx n="103" d="100"/>
          <a:sy n="103" d="100"/>
        </p:scale>
        <p:origin x="138" y="1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marin\AppData\Local\Temp\MCPS%20CIP%20Enrollment%20Forecast%20Data%20Released%20v1.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marin\AppData\Local\Temp\MCPS%20CIP%20Enrollment%20Forecast%20Data%20Released%20v1.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marin\AppData\Local\Temp\MCPS%20CIP%20Enrollment%20Forecast%20Data%20Released%20v1.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marin\AppData\Local\Temp\MCPS%20CIP%20Enrollment%20Forecast%20Data%20Released%20v1.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'[MCPS CIP Enrollment Forecast Data Released v1.2.xlsx]Template Charts'!$A$1</c:f>
          <c:strCache>
            <c:ptCount val="1"/>
            <c:pt idx="0">
              <c:v>Ashburton ES</c:v>
            </c:pt>
          </c:strCache>
        </c:strRef>
      </c:tx>
      <c:layout/>
      <c:overlay val="0"/>
      <c:txPr>
        <a:bodyPr/>
        <a:lstStyle/>
        <a:p>
          <a:pPr>
            <a:defRPr sz="1200"/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348180754628799"/>
          <c:y val="0.11495412348317401"/>
          <c:w val="0.77253111836545996"/>
          <c:h val="0.76922399785011497"/>
        </c:manualLayout>
      </c:layout>
      <c:scatterChart>
        <c:scatterStyle val="lineMarker"/>
        <c:varyColors val="0"/>
        <c:ser>
          <c:idx val="0"/>
          <c:order val="0"/>
          <c:tx>
            <c:strRef>
              <c:f>'[MCPS CIP Enrollment Forecast Data Released v1.2.xlsx]Template Data'!$X$31</c:f>
              <c:strCache>
                <c:ptCount val="1"/>
                <c:pt idx="0">
                  <c:v>FY19 CIP Forecast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  <a:prstDash val="dash"/>
            </a:ln>
          </c:spPr>
          <c:marker>
            <c:symbol val="diamond"/>
            <c:size val="8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</c:spPr>
          </c:marker>
          <c:xVal>
            <c:numRef>
              <c:f>'[MCPS CIP Enrollment Forecast Data Released v1.2.xlsx]Template Data'!$AC$30:$AJ$30</c:f>
              <c:numCache>
                <c:formatCode>General</c:formatCode>
                <c:ptCount val="8"/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xVal>
          <c:yVal>
            <c:numRef>
              <c:f>'[MCPS CIP Enrollment Forecast Data Released v1.2.xlsx]Template Data'!$AC$31:$AJ$31</c:f>
              <c:numCache>
                <c:formatCode>General</c:formatCode>
                <c:ptCount val="8"/>
                <c:pt idx="1">
                  <c:v>864</c:v>
                </c:pt>
                <c:pt idx="2">
                  <c:v>877</c:v>
                </c:pt>
                <c:pt idx="3">
                  <c:v>888</c:v>
                </c:pt>
                <c:pt idx="4">
                  <c:v>910</c:v>
                </c:pt>
                <c:pt idx="5">
                  <c:v>913</c:v>
                </c:pt>
                <c:pt idx="6">
                  <c:v>943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'[MCPS CIP Enrollment Forecast Data Released v1.2.xlsx]Template Data'!$X$32</c:f>
              <c:strCache>
                <c:ptCount val="1"/>
                <c:pt idx="0">
                  <c:v>FY20 CIP Forecast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  <a:prstDash val="solid"/>
            </a:ln>
          </c:spPr>
          <c:marker>
            <c:symbol val="square"/>
            <c:size val="6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</c:spPr>
          </c:marker>
          <c:xVal>
            <c:numRef>
              <c:f>'[MCPS CIP Enrollment Forecast Data Released v1.2.xlsx]Template Data'!$AC$30:$AJ$30</c:f>
              <c:numCache>
                <c:formatCode>General</c:formatCode>
                <c:ptCount val="8"/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xVal>
          <c:yVal>
            <c:numRef>
              <c:f>'[MCPS CIP Enrollment Forecast Data Released v1.2.xlsx]Template Data'!$AC$32:$AJ$32</c:f>
              <c:numCache>
                <c:formatCode>General</c:formatCode>
                <c:ptCount val="8"/>
                <c:pt idx="2">
                  <c:v>858</c:v>
                </c:pt>
                <c:pt idx="3">
                  <c:v>851</c:v>
                </c:pt>
                <c:pt idx="4">
                  <c:v>843</c:v>
                </c:pt>
                <c:pt idx="5">
                  <c:v>852</c:v>
                </c:pt>
                <c:pt idx="6">
                  <c:v>854</c:v>
                </c:pt>
                <c:pt idx="7">
                  <c:v>865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1493024"/>
        <c:axId val="254538096"/>
      </c:scatterChart>
      <c:valAx>
        <c:axId val="241493024"/>
        <c:scaling>
          <c:orientation val="minMax"/>
          <c:max val="2025"/>
          <c:min val="2016"/>
        </c:scaling>
        <c:delete val="0"/>
        <c:axPos val="b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54538096"/>
        <c:crosses val="autoZero"/>
        <c:crossBetween val="midCat"/>
      </c:valAx>
      <c:valAx>
        <c:axId val="254538096"/>
        <c:scaling>
          <c:orientation val="minMax"/>
        </c:scaling>
        <c:delete val="0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>
                    <a:solidFill>
                      <a:sysClr val="windowText" lastClr="000000"/>
                    </a:solidFill>
                  </a:defRPr>
                </a:pPr>
                <a:r>
                  <a:rPr lang="en-US">
                    <a:solidFill>
                      <a:sysClr val="windowText" lastClr="000000"/>
                    </a:solidFill>
                  </a:rPr>
                  <a:t>Enrollemnt Forecast (Students)</a:t>
                </a:r>
              </a:p>
            </c:rich>
          </c:tx>
          <c:layout>
            <c:manualLayout>
              <c:xMode val="edge"/>
              <c:yMode val="edge"/>
              <c:x val="2.01451240928525E-2"/>
              <c:y val="0.170033034434404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b="1">
                <a:solidFill>
                  <a:sysClr val="windowText" lastClr="000000"/>
                </a:solidFill>
              </a:defRPr>
            </a:pPr>
            <a:endParaRPr lang="en-US"/>
          </a:p>
        </c:txPr>
        <c:crossAx val="241493024"/>
        <c:crosses val="autoZero"/>
        <c:crossBetween val="midCat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'[MCPS CIP Enrollment Forecast Data Released v1.2.xlsx]Template Charts'!$A$1</c:f>
          <c:strCache>
            <c:ptCount val="1"/>
            <c:pt idx="0">
              <c:v>Rachel Carson ES</c:v>
            </c:pt>
          </c:strCache>
        </c:strRef>
      </c:tx>
      <c:layout/>
      <c:overlay val="0"/>
      <c:txPr>
        <a:bodyPr/>
        <a:lstStyle/>
        <a:p>
          <a:pPr>
            <a:defRPr sz="1200"/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348180754628799"/>
          <c:y val="0.11495412348317401"/>
          <c:w val="0.77253111836545996"/>
          <c:h val="0.76922399785011497"/>
        </c:manualLayout>
      </c:layout>
      <c:scatterChart>
        <c:scatterStyle val="lineMarker"/>
        <c:varyColors val="0"/>
        <c:ser>
          <c:idx val="0"/>
          <c:order val="0"/>
          <c:tx>
            <c:strRef>
              <c:f>'[MCPS CIP Enrollment Forecast Data Released v1.2.xlsx]Template Data'!$X$31</c:f>
              <c:strCache>
                <c:ptCount val="1"/>
                <c:pt idx="0">
                  <c:v>FY19 CIP Forecast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  <a:prstDash val="dash"/>
            </a:ln>
          </c:spPr>
          <c:marker>
            <c:symbol val="diamond"/>
            <c:size val="8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</c:spPr>
          </c:marker>
          <c:xVal>
            <c:numRef>
              <c:f>'[MCPS CIP Enrollment Forecast Data Released v1.2.xlsx]Template Data'!$AC$30:$AJ$30</c:f>
              <c:numCache>
                <c:formatCode>General</c:formatCode>
                <c:ptCount val="8"/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xVal>
          <c:yVal>
            <c:numRef>
              <c:f>'[MCPS CIP Enrollment Forecast Data Released v1.2.xlsx]Template Data'!$AC$31:$AJ$31</c:f>
              <c:numCache>
                <c:formatCode>General</c:formatCode>
                <c:ptCount val="8"/>
                <c:pt idx="1">
                  <c:v>986</c:v>
                </c:pt>
                <c:pt idx="2">
                  <c:v>985</c:v>
                </c:pt>
                <c:pt idx="3">
                  <c:v>984</c:v>
                </c:pt>
                <c:pt idx="4">
                  <c:v>998</c:v>
                </c:pt>
                <c:pt idx="5">
                  <c:v>1011</c:v>
                </c:pt>
                <c:pt idx="6">
                  <c:v>1010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'[MCPS CIP Enrollment Forecast Data Released v1.2.xlsx]Template Data'!$X$32</c:f>
              <c:strCache>
                <c:ptCount val="1"/>
                <c:pt idx="0">
                  <c:v>FY20 CIP Forecast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  <a:prstDash val="solid"/>
            </a:ln>
          </c:spPr>
          <c:marker>
            <c:symbol val="square"/>
            <c:size val="6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</c:spPr>
          </c:marker>
          <c:xVal>
            <c:numRef>
              <c:f>'[MCPS CIP Enrollment Forecast Data Released v1.2.xlsx]Template Data'!$AC$30:$AJ$30</c:f>
              <c:numCache>
                <c:formatCode>General</c:formatCode>
                <c:ptCount val="8"/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xVal>
          <c:yVal>
            <c:numRef>
              <c:f>'[MCPS CIP Enrollment Forecast Data Released v1.2.xlsx]Template Data'!$AC$32:$AJ$32</c:f>
              <c:numCache>
                <c:formatCode>General</c:formatCode>
                <c:ptCount val="8"/>
                <c:pt idx="2">
                  <c:v>989</c:v>
                </c:pt>
                <c:pt idx="3">
                  <c:v>972</c:v>
                </c:pt>
                <c:pt idx="4">
                  <c:v>969</c:v>
                </c:pt>
                <c:pt idx="5">
                  <c:v>987</c:v>
                </c:pt>
                <c:pt idx="6">
                  <c:v>1018</c:v>
                </c:pt>
                <c:pt idx="7">
                  <c:v>1045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4537536"/>
        <c:axId val="302063296"/>
      </c:scatterChart>
      <c:valAx>
        <c:axId val="254537536"/>
        <c:scaling>
          <c:orientation val="minMax"/>
          <c:max val="2025"/>
          <c:min val="2016"/>
        </c:scaling>
        <c:delete val="0"/>
        <c:axPos val="b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02063296"/>
        <c:crosses val="autoZero"/>
        <c:crossBetween val="midCat"/>
      </c:valAx>
      <c:valAx>
        <c:axId val="302063296"/>
        <c:scaling>
          <c:orientation val="minMax"/>
        </c:scaling>
        <c:delete val="0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>
                    <a:solidFill>
                      <a:sysClr val="windowText" lastClr="000000"/>
                    </a:solidFill>
                  </a:defRPr>
                </a:pPr>
                <a:r>
                  <a:rPr lang="en-US">
                    <a:solidFill>
                      <a:sysClr val="windowText" lastClr="000000"/>
                    </a:solidFill>
                  </a:rPr>
                  <a:t>Enrollemnt Forecast (Students)</a:t>
                </a:r>
              </a:p>
            </c:rich>
          </c:tx>
          <c:layout>
            <c:manualLayout>
              <c:xMode val="edge"/>
              <c:yMode val="edge"/>
              <c:x val="2.01451240928525E-2"/>
              <c:y val="0.170033034434404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b="1">
                <a:solidFill>
                  <a:sysClr val="windowText" lastClr="000000"/>
                </a:solidFill>
              </a:defRPr>
            </a:pPr>
            <a:endParaRPr lang="en-US"/>
          </a:p>
        </c:txPr>
        <c:crossAx val="254537536"/>
        <c:crosses val="autoZero"/>
        <c:crossBetween val="midCat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'[MCPS CIP Enrollment Forecast Data Released v1.2.xlsx]Template Charts'!$A$1</c:f>
          <c:strCache>
            <c:ptCount val="1"/>
            <c:pt idx="0">
              <c:v>Neelsville MS</c:v>
            </c:pt>
          </c:strCache>
        </c:strRef>
      </c:tx>
      <c:layout/>
      <c:overlay val="0"/>
      <c:txPr>
        <a:bodyPr/>
        <a:lstStyle/>
        <a:p>
          <a:pPr>
            <a:defRPr sz="1200"/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348180754628799"/>
          <c:y val="0.11495412348317401"/>
          <c:w val="0.77253111836545996"/>
          <c:h val="0.76922399785011497"/>
        </c:manualLayout>
      </c:layout>
      <c:scatterChart>
        <c:scatterStyle val="lineMarker"/>
        <c:varyColors val="0"/>
        <c:ser>
          <c:idx val="0"/>
          <c:order val="0"/>
          <c:tx>
            <c:strRef>
              <c:f>'[MCPS CIP Enrollment Forecast Data Released v1.2.xlsx]Template Data'!$X$31</c:f>
              <c:strCache>
                <c:ptCount val="1"/>
                <c:pt idx="0">
                  <c:v>FY19 CIP Forecast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  <a:prstDash val="dash"/>
            </a:ln>
          </c:spPr>
          <c:marker>
            <c:symbol val="diamond"/>
            <c:size val="8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</c:spPr>
          </c:marker>
          <c:xVal>
            <c:numRef>
              <c:f>'[MCPS CIP Enrollment Forecast Data Released v1.2.xlsx]Template Data'!$AC$30:$AJ$30</c:f>
              <c:numCache>
                <c:formatCode>General</c:formatCode>
                <c:ptCount val="8"/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xVal>
          <c:yVal>
            <c:numRef>
              <c:f>'[MCPS CIP Enrollment Forecast Data Released v1.2.xlsx]Template Data'!$AC$31:$AJ$31</c:f>
              <c:numCache>
                <c:formatCode>General</c:formatCode>
                <c:ptCount val="8"/>
                <c:pt idx="1">
                  <c:v>1006</c:v>
                </c:pt>
                <c:pt idx="2">
                  <c:v>1080</c:v>
                </c:pt>
                <c:pt idx="3">
                  <c:v>1089</c:v>
                </c:pt>
                <c:pt idx="4">
                  <c:v>1081</c:v>
                </c:pt>
                <c:pt idx="5">
                  <c:v>1068</c:v>
                </c:pt>
                <c:pt idx="6">
                  <c:v>1054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'[MCPS CIP Enrollment Forecast Data Released v1.2.xlsx]Template Data'!$X$32</c:f>
              <c:strCache>
                <c:ptCount val="1"/>
                <c:pt idx="0">
                  <c:v>FY20 CIP Forecast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  <a:prstDash val="solid"/>
            </a:ln>
          </c:spPr>
          <c:marker>
            <c:symbol val="square"/>
            <c:size val="6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</c:spPr>
          </c:marker>
          <c:xVal>
            <c:numRef>
              <c:f>'[MCPS CIP Enrollment Forecast Data Released v1.2.xlsx]Template Data'!$AC$30:$AJ$30</c:f>
              <c:numCache>
                <c:formatCode>General</c:formatCode>
                <c:ptCount val="8"/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xVal>
          <c:yVal>
            <c:numRef>
              <c:f>'[MCPS CIP Enrollment Forecast Data Released v1.2.xlsx]Template Data'!$AC$32:$AJ$32</c:f>
              <c:numCache>
                <c:formatCode>General</c:formatCode>
                <c:ptCount val="8"/>
                <c:pt idx="2">
                  <c:v>931</c:v>
                </c:pt>
                <c:pt idx="3">
                  <c:v>933</c:v>
                </c:pt>
                <c:pt idx="4">
                  <c:v>908</c:v>
                </c:pt>
                <c:pt idx="5">
                  <c:v>917</c:v>
                </c:pt>
                <c:pt idx="6">
                  <c:v>946</c:v>
                </c:pt>
                <c:pt idx="7">
                  <c:v>957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282112"/>
        <c:axId val="185249712"/>
      </c:scatterChart>
      <c:valAx>
        <c:axId val="184282112"/>
        <c:scaling>
          <c:orientation val="minMax"/>
          <c:max val="2025"/>
          <c:min val="2016"/>
        </c:scaling>
        <c:delete val="0"/>
        <c:axPos val="b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85249712"/>
        <c:crosses val="autoZero"/>
        <c:crossBetween val="midCat"/>
      </c:valAx>
      <c:valAx>
        <c:axId val="185249712"/>
        <c:scaling>
          <c:orientation val="minMax"/>
        </c:scaling>
        <c:delete val="0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>
                    <a:solidFill>
                      <a:sysClr val="windowText" lastClr="000000"/>
                    </a:solidFill>
                  </a:defRPr>
                </a:pPr>
                <a:r>
                  <a:rPr lang="en-US">
                    <a:solidFill>
                      <a:sysClr val="windowText" lastClr="000000"/>
                    </a:solidFill>
                  </a:rPr>
                  <a:t>Enrollemnt Forecast (Students)</a:t>
                </a:r>
              </a:p>
            </c:rich>
          </c:tx>
          <c:layout>
            <c:manualLayout>
              <c:xMode val="edge"/>
              <c:yMode val="edge"/>
              <c:x val="2.01451240928525E-2"/>
              <c:y val="0.170033034434404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b="1">
                <a:solidFill>
                  <a:sysClr val="windowText" lastClr="000000"/>
                </a:solidFill>
              </a:defRPr>
            </a:pPr>
            <a:endParaRPr lang="en-US"/>
          </a:p>
        </c:txPr>
        <c:crossAx val="184282112"/>
        <c:crosses val="autoZero"/>
        <c:crossBetween val="midCat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'[MCPS CIP Enrollment Forecast Data Released v1.2.xlsx]Template Charts'!$A$1</c:f>
          <c:strCache>
            <c:ptCount val="1"/>
            <c:pt idx="0">
              <c:v>Northwood HS</c:v>
            </c:pt>
          </c:strCache>
        </c:strRef>
      </c:tx>
      <c:layout/>
      <c:overlay val="0"/>
      <c:txPr>
        <a:bodyPr/>
        <a:lstStyle/>
        <a:p>
          <a:pPr>
            <a:defRPr sz="1200"/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348180754628799"/>
          <c:y val="0.11495412348317401"/>
          <c:w val="0.77253111836545996"/>
          <c:h val="0.76922399785011497"/>
        </c:manualLayout>
      </c:layout>
      <c:scatterChart>
        <c:scatterStyle val="lineMarker"/>
        <c:varyColors val="0"/>
        <c:ser>
          <c:idx val="0"/>
          <c:order val="0"/>
          <c:tx>
            <c:strRef>
              <c:f>'[MCPS CIP Enrollment Forecast Data Released v1.2.xlsx]Template Data'!$X$31</c:f>
              <c:strCache>
                <c:ptCount val="1"/>
                <c:pt idx="0">
                  <c:v>FY19 CIP Forecast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  <a:prstDash val="dash"/>
            </a:ln>
          </c:spPr>
          <c:marker>
            <c:symbol val="diamond"/>
            <c:size val="8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</c:spPr>
          </c:marker>
          <c:xVal>
            <c:numRef>
              <c:f>'[MCPS CIP Enrollment Forecast Data Released v1.2.xlsx]Template Data'!$AC$30:$AJ$30</c:f>
              <c:numCache>
                <c:formatCode>General</c:formatCode>
                <c:ptCount val="8"/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xVal>
          <c:yVal>
            <c:numRef>
              <c:f>'[MCPS CIP Enrollment Forecast Data Released v1.2.xlsx]Template Data'!$AC$31:$AJ$31</c:f>
              <c:numCache>
                <c:formatCode>General</c:formatCode>
                <c:ptCount val="8"/>
                <c:pt idx="1">
                  <c:v>1824</c:v>
                </c:pt>
                <c:pt idx="2">
                  <c:v>1846</c:v>
                </c:pt>
                <c:pt idx="3">
                  <c:v>1913</c:v>
                </c:pt>
                <c:pt idx="4">
                  <c:v>1963</c:v>
                </c:pt>
                <c:pt idx="5">
                  <c:v>2008</c:v>
                </c:pt>
                <c:pt idx="6">
                  <c:v>2142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'[MCPS CIP Enrollment Forecast Data Released v1.2.xlsx]Template Data'!$X$32</c:f>
              <c:strCache>
                <c:ptCount val="1"/>
                <c:pt idx="0">
                  <c:v>FY20 CIP Forecast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  <a:prstDash val="solid"/>
            </a:ln>
          </c:spPr>
          <c:marker>
            <c:symbol val="square"/>
            <c:size val="6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</c:spPr>
          </c:marker>
          <c:xVal>
            <c:numRef>
              <c:f>'[MCPS CIP Enrollment Forecast Data Released v1.2.xlsx]Template Data'!$AC$30:$AJ$30</c:f>
              <c:numCache>
                <c:formatCode>General</c:formatCode>
                <c:ptCount val="8"/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xVal>
          <c:yVal>
            <c:numRef>
              <c:f>'[MCPS CIP Enrollment Forecast Data Released v1.2.xlsx]Template Data'!$AC$32:$AJ$32</c:f>
              <c:numCache>
                <c:formatCode>General</c:formatCode>
                <c:ptCount val="8"/>
                <c:pt idx="2">
                  <c:v>1740</c:v>
                </c:pt>
                <c:pt idx="3">
                  <c:v>1787</c:v>
                </c:pt>
                <c:pt idx="4">
                  <c:v>1866</c:v>
                </c:pt>
                <c:pt idx="5">
                  <c:v>1945</c:v>
                </c:pt>
                <c:pt idx="6">
                  <c:v>2019</c:v>
                </c:pt>
                <c:pt idx="7">
                  <c:v>2092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698032"/>
        <c:axId val="180693552"/>
      </c:scatterChart>
      <c:valAx>
        <c:axId val="180698032"/>
        <c:scaling>
          <c:orientation val="minMax"/>
          <c:max val="2025"/>
          <c:min val="2016"/>
        </c:scaling>
        <c:delete val="0"/>
        <c:axPos val="b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80693552"/>
        <c:crosses val="autoZero"/>
        <c:crossBetween val="midCat"/>
      </c:valAx>
      <c:valAx>
        <c:axId val="180693552"/>
        <c:scaling>
          <c:orientation val="minMax"/>
        </c:scaling>
        <c:delete val="0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>
                    <a:solidFill>
                      <a:sysClr val="windowText" lastClr="000000"/>
                    </a:solidFill>
                  </a:defRPr>
                </a:pPr>
                <a:r>
                  <a:rPr lang="en-US">
                    <a:solidFill>
                      <a:sysClr val="windowText" lastClr="000000"/>
                    </a:solidFill>
                  </a:rPr>
                  <a:t>Enrollemnt Forecast (Students)</a:t>
                </a:r>
              </a:p>
            </c:rich>
          </c:tx>
          <c:layout>
            <c:manualLayout>
              <c:xMode val="edge"/>
              <c:yMode val="edge"/>
              <c:x val="2.01451240928525E-2"/>
              <c:y val="0.170033034434404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b="1">
                <a:solidFill>
                  <a:sysClr val="windowText" lastClr="000000"/>
                </a:solidFill>
              </a:defRPr>
            </a:pPr>
            <a:endParaRPr lang="en-US"/>
          </a:p>
        </c:txPr>
        <c:crossAx val="180698032"/>
        <c:crosses val="autoZero"/>
        <c:crossBetween val="midCat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450791042861788"/>
          <c:y val="0.68373507194311101"/>
          <c:w val="0.47089544559650898"/>
          <c:h val="0.17586606933780699"/>
        </c:manualLayout>
      </c:layout>
      <c:overlay val="0"/>
      <c:spPr>
        <a:solidFill>
          <a:schemeClr val="bg1"/>
        </a:solidFill>
        <a:ln>
          <a:solidFill>
            <a:schemeClr val="tx1">
              <a:lumMod val="50000"/>
              <a:lumOff val="50000"/>
            </a:schemeClr>
          </a:solidFill>
        </a:ln>
      </c:spPr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AB7B67-6E79-4751-8106-95A2E06CD6A2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9156F1-BEE2-468D-8EF2-EAD1C5C82BC5}">
      <dgm:prSet phldrT="[Text]"/>
      <dgm:spPr/>
      <dgm:t>
        <a:bodyPr/>
        <a:lstStyle/>
        <a:p>
          <a:r>
            <a:rPr lang="en-US" dirty="0" smtClean="0"/>
            <a:t>Generation Rates</a:t>
          </a:r>
          <a:endParaRPr lang="en-US" dirty="0"/>
        </a:p>
      </dgm:t>
    </dgm:pt>
    <dgm:pt modelId="{DB798057-6533-4AEA-BD3B-70E27B9A5534}" type="parTrans" cxnId="{021095E9-E650-49D0-9485-EB50EF74EE5A}">
      <dgm:prSet/>
      <dgm:spPr/>
      <dgm:t>
        <a:bodyPr/>
        <a:lstStyle/>
        <a:p>
          <a:endParaRPr lang="en-US"/>
        </a:p>
      </dgm:t>
    </dgm:pt>
    <dgm:pt modelId="{BDB1C6F0-3A4C-4FB8-B346-90DF7E5F57B6}" type="sibTrans" cxnId="{021095E9-E650-49D0-9485-EB50EF74EE5A}">
      <dgm:prSet/>
      <dgm:spPr/>
      <dgm:t>
        <a:bodyPr/>
        <a:lstStyle/>
        <a:p>
          <a:endParaRPr lang="en-US"/>
        </a:p>
      </dgm:t>
    </dgm:pt>
    <dgm:pt modelId="{99134BC9-EB65-43A6-A877-D63D55276EDD}">
      <dgm:prSet phldrT="[Text]"/>
      <dgm:spPr/>
      <dgm:t>
        <a:bodyPr/>
        <a:lstStyle/>
        <a:p>
          <a:r>
            <a:rPr lang="en-US" dirty="0" smtClean="0"/>
            <a:t>Incoming Kindergarteners</a:t>
          </a:r>
          <a:endParaRPr lang="en-US" dirty="0"/>
        </a:p>
      </dgm:t>
    </dgm:pt>
    <dgm:pt modelId="{4468ECE6-EB36-4F99-BBAF-C9EC331941E2}" type="parTrans" cxnId="{EB97BA30-EEEA-4D14-A503-22590C4F8AB3}">
      <dgm:prSet/>
      <dgm:spPr/>
      <dgm:t>
        <a:bodyPr/>
        <a:lstStyle/>
        <a:p>
          <a:endParaRPr lang="en-US"/>
        </a:p>
      </dgm:t>
    </dgm:pt>
    <dgm:pt modelId="{5FE80EAD-FD25-4866-BA2A-6255F471685F}" type="sibTrans" cxnId="{EB97BA30-EEEA-4D14-A503-22590C4F8AB3}">
      <dgm:prSet/>
      <dgm:spPr/>
      <dgm:t>
        <a:bodyPr/>
        <a:lstStyle/>
        <a:p>
          <a:endParaRPr lang="en-US"/>
        </a:p>
      </dgm:t>
    </dgm:pt>
    <dgm:pt modelId="{0DDB35B5-ACFA-4996-82E8-E9074B97EA2A}">
      <dgm:prSet phldrT="[Text]"/>
      <dgm:spPr/>
      <dgm:t>
        <a:bodyPr/>
        <a:lstStyle/>
        <a:p>
          <a:r>
            <a:rPr lang="en-US" dirty="0" smtClean="0"/>
            <a:t>Approved Development</a:t>
          </a:r>
          <a:endParaRPr lang="en-US" dirty="0"/>
        </a:p>
      </dgm:t>
    </dgm:pt>
    <dgm:pt modelId="{0183F774-3A3F-4FE4-8E28-46620F08ECA5}" type="parTrans" cxnId="{459F17AD-B382-4C45-8163-AC10EAD1BE7D}">
      <dgm:prSet/>
      <dgm:spPr/>
      <dgm:t>
        <a:bodyPr/>
        <a:lstStyle/>
        <a:p>
          <a:endParaRPr lang="en-US"/>
        </a:p>
      </dgm:t>
    </dgm:pt>
    <dgm:pt modelId="{EE794FA0-9F31-4B28-8B46-430FDA50BF69}" type="sibTrans" cxnId="{459F17AD-B382-4C45-8163-AC10EAD1BE7D}">
      <dgm:prSet/>
      <dgm:spPr/>
      <dgm:t>
        <a:bodyPr/>
        <a:lstStyle/>
        <a:p>
          <a:endParaRPr lang="en-US"/>
        </a:p>
      </dgm:t>
    </dgm:pt>
    <dgm:pt modelId="{D5D68DD8-5031-AB40-AB43-49BCC2AEF856}">
      <dgm:prSet phldrT="[Text]"/>
      <dgm:spPr/>
      <dgm:t>
        <a:bodyPr/>
        <a:lstStyle/>
        <a:p>
          <a:r>
            <a:rPr lang="en-US" dirty="0" smtClean="0"/>
            <a:t>Cohort Survival</a:t>
          </a:r>
          <a:endParaRPr lang="en-US" dirty="0"/>
        </a:p>
      </dgm:t>
    </dgm:pt>
    <dgm:pt modelId="{3266B63C-AE0D-B649-98D7-EE40475A7892}" type="parTrans" cxnId="{BAF779E7-93B4-8B4E-81A4-95EA30F54AA9}">
      <dgm:prSet/>
      <dgm:spPr/>
      <dgm:t>
        <a:bodyPr/>
        <a:lstStyle/>
        <a:p>
          <a:endParaRPr lang="en-US"/>
        </a:p>
      </dgm:t>
    </dgm:pt>
    <dgm:pt modelId="{0C7CAFD0-D506-5149-A560-ACD5A76E41AC}" type="sibTrans" cxnId="{BAF779E7-93B4-8B4E-81A4-95EA30F54AA9}">
      <dgm:prSet/>
      <dgm:spPr/>
      <dgm:t>
        <a:bodyPr/>
        <a:lstStyle/>
        <a:p>
          <a:endParaRPr lang="en-US"/>
        </a:p>
      </dgm:t>
    </dgm:pt>
    <dgm:pt modelId="{BFDBBBB6-1B6A-406B-8D71-5ED5C3946E8F}" type="pres">
      <dgm:prSet presAssocID="{25AB7B67-6E79-4751-8106-95A2E06CD6A2}" presName="Name0" presStyleCnt="0">
        <dgm:presLayoutVars>
          <dgm:resizeHandles/>
        </dgm:presLayoutVars>
      </dgm:prSet>
      <dgm:spPr/>
      <dgm:t>
        <a:bodyPr/>
        <a:lstStyle/>
        <a:p>
          <a:endParaRPr lang="en-US"/>
        </a:p>
      </dgm:t>
    </dgm:pt>
    <dgm:pt modelId="{61318981-7AC7-4B7B-8311-7C42FE72AFF4}" type="pres">
      <dgm:prSet presAssocID="{DB9156F1-BEE2-468D-8EF2-EAD1C5C82BC5}" presName="text" presStyleLbl="node1" presStyleIdx="0" presStyleCnt="4" custLinFactY="300000" custLinFactNeighborX="2457" custLinFactNeighborY="3041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1C8B3D-6C2B-458C-90CE-4F34342A88B5}" type="pres">
      <dgm:prSet presAssocID="{BDB1C6F0-3A4C-4FB8-B346-90DF7E5F57B6}" presName="space" presStyleCnt="0"/>
      <dgm:spPr/>
    </dgm:pt>
    <dgm:pt modelId="{A702DF26-C9BD-4291-9E1C-E7E983843250}" type="pres">
      <dgm:prSet presAssocID="{99134BC9-EB65-43A6-A877-D63D55276EDD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162BAC-4377-45F8-A06E-81CC0C0DE841}" type="pres">
      <dgm:prSet presAssocID="{5FE80EAD-FD25-4866-BA2A-6255F471685F}" presName="space" presStyleCnt="0"/>
      <dgm:spPr/>
    </dgm:pt>
    <dgm:pt modelId="{8C639636-D498-4C24-8308-E82356B45331}" type="pres">
      <dgm:prSet presAssocID="{0DDB35B5-ACFA-4996-82E8-E9074B97EA2A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616D14-AAAC-43E9-AD98-ABCB7C2E8650}" type="pres">
      <dgm:prSet presAssocID="{EE794FA0-9F31-4B28-8B46-430FDA50BF69}" presName="space" presStyleCnt="0"/>
      <dgm:spPr/>
    </dgm:pt>
    <dgm:pt modelId="{438ACC27-9DC7-A443-9ACE-058413929258}" type="pres">
      <dgm:prSet presAssocID="{D5D68DD8-5031-AB40-AB43-49BCC2AEF856}" presName="text" presStyleLbl="node1" presStyleIdx="3" presStyleCnt="4" custLinFactY="-298657" custLinFactNeighborX="-812" custLinFactNeighborY="-3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F779E7-93B4-8B4E-81A4-95EA30F54AA9}" srcId="{25AB7B67-6E79-4751-8106-95A2E06CD6A2}" destId="{D5D68DD8-5031-AB40-AB43-49BCC2AEF856}" srcOrd="3" destOrd="0" parTransId="{3266B63C-AE0D-B649-98D7-EE40475A7892}" sibTransId="{0C7CAFD0-D506-5149-A560-ACD5A76E41AC}"/>
    <dgm:cxn modelId="{F40608CA-386D-9941-866C-B0A29D79A183}" type="presOf" srcId="{0DDB35B5-ACFA-4996-82E8-E9074B97EA2A}" destId="{8C639636-D498-4C24-8308-E82356B45331}" srcOrd="0" destOrd="0" presId="urn:diagrams.loki3.com/VaryingWidthList"/>
    <dgm:cxn modelId="{E5266F22-468E-2940-A819-319DDB0C9460}" type="presOf" srcId="{99134BC9-EB65-43A6-A877-D63D55276EDD}" destId="{A702DF26-C9BD-4291-9E1C-E7E983843250}" srcOrd="0" destOrd="0" presId="urn:diagrams.loki3.com/VaryingWidthList"/>
    <dgm:cxn modelId="{021095E9-E650-49D0-9485-EB50EF74EE5A}" srcId="{25AB7B67-6E79-4751-8106-95A2E06CD6A2}" destId="{DB9156F1-BEE2-468D-8EF2-EAD1C5C82BC5}" srcOrd="0" destOrd="0" parTransId="{DB798057-6533-4AEA-BD3B-70E27B9A5534}" sibTransId="{BDB1C6F0-3A4C-4FB8-B346-90DF7E5F57B6}"/>
    <dgm:cxn modelId="{680DFA67-DEB9-4BFE-87D5-D624808ADC9D}" type="presOf" srcId="{25AB7B67-6E79-4751-8106-95A2E06CD6A2}" destId="{BFDBBBB6-1B6A-406B-8D71-5ED5C3946E8F}" srcOrd="0" destOrd="0" presId="urn:diagrams.loki3.com/VaryingWidthList"/>
    <dgm:cxn modelId="{87F3B6A0-784A-7A49-8F9C-9113BF48E329}" type="presOf" srcId="{D5D68DD8-5031-AB40-AB43-49BCC2AEF856}" destId="{438ACC27-9DC7-A443-9ACE-058413929258}" srcOrd="0" destOrd="0" presId="urn:diagrams.loki3.com/VaryingWidthList"/>
    <dgm:cxn modelId="{EB97BA30-EEEA-4D14-A503-22590C4F8AB3}" srcId="{25AB7B67-6E79-4751-8106-95A2E06CD6A2}" destId="{99134BC9-EB65-43A6-A877-D63D55276EDD}" srcOrd="1" destOrd="0" parTransId="{4468ECE6-EB36-4F99-BBAF-C9EC331941E2}" sibTransId="{5FE80EAD-FD25-4866-BA2A-6255F471685F}"/>
    <dgm:cxn modelId="{0D7BBF21-F0D7-354C-A225-E5FD3B9FB4CB}" type="presOf" srcId="{DB9156F1-BEE2-468D-8EF2-EAD1C5C82BC5}" destId="{61318981-7AC7-4B7B-8311-7C42FE72AFF4}" srcOrd="0" destOrd="0" presId="urn:diagrams.loki3.com/VaryingWidthList"/>
    <dgm:cxn modelId="{459F17AD-B382-4C45-8163-AC10EAD1BE7D}" srcId="{25AB7B67-6E79-4751-8106-95A2E06CD6A2}" destId="{0DDB35B5-ACFA-4996-82E8-E9074B97EA2A}" srcOrd="2" destOrd="0" parTransId="{0183F774-3A3F-4FE4-8E28-46620F08ECA5}" sibTransId="{EE794FA0-9F31-4B28-8B46-430FDA50BF69}"/>
    <dgm:cxn modelId="{6468D57D-A816-5F46-A414-11AE1A3734EF}" type="presParOf" srcId="{BFDBBBB6-1B6A-406B-8D71-5ED5C3946E8F}" destId="{61318981-7AC7-4B7B-8311-7C42FE72AFF4}" srcOrd="0" destOrd="0" presId="urn:diagrams.loki3.com/VaryingWidthList"/>
    <dgm:cxn modelId="{BCF64FA8-1455-994C-93A4-A53258F9C73F}" type="presParOf" srcId="{BFDBBBB6-1B6A-406B-8D71-5ED5C3946E8F}" destId="{851C8B3D-6C2B-458C-90CE-4F34342A88B5}" srcOrd="1" destOrd="0" presId="urn:diagrams.loki3.com/VaryingWidthList"/>
    <dgm:cxn modelId="{4EC09C5E-7093-7D48-B7AC-53320F21C49C}" type="presParOf" srcId="{BFDBBBB6-1B6A-406B-8D71-5ED5C3946E8F}" destId="{A702DF26-C9BD-4291-9E1C-E7E983843250}" srcOrd="2" destOrd="0" presId="urn:diagrams.loki3.com/VaryingWidthList"/>
    <dgm:cxn modelId="{71E76CB1-3F12-F840-B272-7F04E8802963}" type="presParOf" srcId="{BFDBBBB6-1B6A-406B-8D71-5ED5C3946E8F}" destId="{FD162BAC-4377-45F8-A06E-81CC0C0DE841}" srcOrd="3" destOrd="0" presId="urn:diagrams.loki3.com/VaryingWidthList"/>
    <dgm:cxn modelId="{DC1DDFA5-6A11-7848-BDA5-27C1CE421A3B}" type="presParOf" srcId="{BFDBBBB6-1B6A-406B-8D71-5ED5C3946E8F}" destId="{8C639636-D498-4C24-8308-E82356B45331}" srcOrd="4" destOrd="0" presId="urn:diagrams.loki3.com/VaryingWidthList"/>
    <dgm:cxn modelId="{239C9192-D6AA-FD45-A9FA-CEA5094BA772}" type="presParOf" srcId="{BFDBBBB6-1B6A-406B-8D71-5ED5C3946E8F}" destId="{F3616D14-AAAC-43E9-AD98-ABCB7C2E8650}" srcOrd="5" destOrd="0" presId="urn:diagrams.loki3.com/VaryingWidthList"/>
    <dgm:cxn modelId="{6760F89C-CFFF-E041-9E6B-DC4ED10EA459}" type="presParOf" srcId="{BFDBBBB6-1B6A-406B-8D71-5ED5C3946E8F}" destId="{438ACC27-9DC7-A443-9ACE-058413929258}" srcOrd="6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AB7B67-6E79-4751-8106-95A2E06CD6A2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9156F1-BEE2-468D-8EF2-EAD1C5C82BC5}">
      <dgm:prSet phldrT="[Text]"/>
      <dgm:spPr/>
      <dgm:t>
        <a:bodyPr/>
        <a:lstStyle/>
        <a:p>
          <a:r>
            <a:rPr lang="en-US" dirty="0" smtClean="0"/>
            <a:t>Students Per Household</a:t>
          </a:r>
          <a:endParaRPr lang="en-US" dirty="0"/>
        </a:p>
      </dgm:t>
    </dgm:pt>
    <dgm:pt modelId="{DB798057-6533-4AEA-BD3B-70E27B9A5534}" type="parTrans" cxnId="{021095E9-E650-49D0-9485-EB50EF74EE5A}">
      <dgm:prSet/>
      <dgm:spPr/>
      <dgm:t>
        <a:bodyPr/>
        <a:lstStyle/>
        <a:p>
          <a:endParaRPr lang="en-US"/>
        </a:p>
      </dgm:t>
    </dgm:pt>
    <dgm:pt modelId="{BDB1C6F0-3A4C-4FB8-B346-90DF7E5F57B6}" type="sibTrans" cxnId="{021095E9-E650-49D0-9485-EB50EF74EE5A}">
      <dgm:prSet/>
      <dgm:spPr/>
      <dgm:t>
        <a:bodyPr/>
        <a:lstStyle/>
        <a:p>
          <a:endParaRPr lang="en-US"/>
        </a:p>
      </dgm:t>
    </dgm:pt>
    <dgm:pt modelId="{99134BC9-EB65-43A6-A877-D63D55276EDD}">
      <dgm:prSet phldrT="[Text]"/>
      <dgm:spPr/>
      <dgm:t>
        <a:bodyPr/>
        <a:lstStyle/>
        <a:p>
          <a:r>
            <a:rPr lang="en-US" dirty="0" smtClean="0"/>
            <a:t>Cohort Survival</a:t>
          </a:r>
          <a:endParaRPr lang="en-US" dirty="0"/>
        </a:p>
      </dgm:t>
    </dgm:pt>
    <dgm:pt modelId="{4468ECE6-EB36-4F99-BBAF-C9EC331941E2}" type="parTrans" cxnId="{EB97BA30-EEEA-4D14-A503-22590C4F8AB3}">
      <dgm:prSet/>
      <dgm:spPr/>
      <dgm:t>
        <a:bodyPr/>
        <a:lstStyle/>
        <a:p>
          <a:endParaRPr lang="en-US"/>
        </a:p>
      </dgm:t>
    </dgm:pt>
    <dgm:pt modelId="{5FE80EAD-FD25-4866-BA2A-6255F471685F}" type="sibTrans" cxnId="{EB97BA30-EEEA-4D14-A503-22590C4F8AB3}">
      <dgm:prSet/>
      <dgm:spPr/>
      <dgm:t>
        <a:bodyPr/>
        <a:lstStyle/>
        <a:p>
          <a:endParaRPr lang="en-US"/>
        </a:p>
      </dgm:t>
    </dgm:pt>
    <dgm:pt modelId="{0DDB35B5-ACFA-4996-82E8-E9074B97EA2A}">
      <dgm:prSet phldrT="[Text]"/>
      <dgm:spPr/>
      <dgm:t>
        <a:bodyPr/>
        <a:lstStyle/>
        <a:p>
          <a:r>
            <a:rPr lang="en-US" dirty="0" smtClean="0"/>
            <a:t>Linear Regression</a:t>
          </a:r>
          <a:endParaRPr lang="en-US" dirty="0"/>
        </a:p>
      </dgm:t>
    </dgm:pt>
    <dgm:pt modelId="{0183F774-3A3F-4FE4-8E28-46620F08ECA5}" type="parTrans" cxnId="{459F17AD-B382-4C45-8163-AC10EAD1BE7D}">
      <dgm:prSet/>
      <dgm:spPr/>
      <dgm:t>
        <a:bodyPr/>
        <a:lstStyle/>
        <a:p>
          <a:endParaRPr lang="en-US"/>
        </a:p>
      </dgm:t>
    </dgm:pt>
    <dgm:pt modelId="{EE794FA0-9F31-4B28-8B46-430FDA50BF69}" type="sibTrans" cxnId="{459F17AD-B382-4C45-8163-AC10EAD1BE7D}">
      <dgm:prSet/>
      <dgm:spPr/>
      <dgm:t>
        <a:bodyPr/>
        <a:lstStyle/>
        <a:p>
          <a:endParaRPr lang="en-US"/>
        </a:p>
      </dgm:t>
    </dgm:pt>
    <dgm:pt modelId="{510C6EA8-58BB-4204-89AB-6CCDD08F1967}">
      <dgm:prSet phldrT="[Text]"/>
      <dgm:spPr/>
      <dgm:t>
        <a:bodyPr/>
        <a:lstStyle/>
        <a:p>
          <a:r>
            <a:rPr lang="en-US" dirty="0" smtClean="0"/>
            <a:t>Average Percentage Increase</a:t>
          </a:r>
          <a:endParaRPr lang="en-US" dirty="0"/>
        </a:p>
      </dgm:t>
    </dgm:pt>
    <dgm:pt modelId="{DAC486B0-71C9-4DFF-9DA4-E41DD5294B69}" type="parTrans" cxnId="{55C6EBD9-DC13-4A0E-9155-BBCA3FAD2800}">
      <dgm:prSet/>
      <dgm:spPr/>
      <dgm:t>
        <a:bodyPr/>
        <a:lstStyle/>
        <a:p>
          <a:endParaRPr lang="en-US"/>
        </a:p>
      </dgm:t>
    </dgm:pt>
    <dgm:pt modelId="{16AC0F8C-2246-4831-B84F-7BBB694EE152}" type="sibTrans" cxnId="{55C6EBD9-DC13-4A0E-9155-BBCA3FAD2800}">
      <dgm:prSet/>
      <dgm:spPr/>
      <dgm:t>
        <a:bodyPr/>
        <a:lstStyle/>
        <a:p>
          <a:endParaRPr lang="en-US"/>
        </a:p>
      </dgm:t>
    </dgm:pt>
    <dgm:pt modelId="{BFDBBBB6-1B6A-406B-8D71-5ED5C3946E8F}" type="pres">
      <dgm:prSet presAssocID="{25AB7B67-6E79-4751-8106-95A2E06CD6A2}" presName="Name0" presStyleCnt="0">
        <dgm:presLayoutVars>
          <dgm:resizeHandles/>
        </dgm:presLayoutVars>
      </dgm:prSet>
      <dgm:spPr/>
      <dgm:t>
        <a:bodyPr/>
        <a:lstStyle/>
        <a:p>
          <a:endParaRPr lang="en-US"/>
        </a:p>
      </dgm:t>
    </dgm:pt>
    <dgm:pt modelId="{61318981-7AC7-4B7B-8311-7C42FE72AFF4}" type="pres">
      <dgm:prSet presAssocID="{DB9156F1-BEE2-468D-8EF2-EAD1C5C82BC5}" presName="text" presStyleLbl="node1" presStyleIdx="0" presStyleCnt="4" custLinFactY="300000" custLinFactNeighborX="2457" custLinFactNeighborY="3041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1C8B3D-6C2B-458C-90CE-4F34342A88B5}" type="pres">
      <dgm:prSet presAssocID="{BDB1C6F0-3A4C-4FB8-B346-90DF7E5F57B6}" presName="space" presStyleCnt="0"/>
      <dgm:spPr/>
    </dgm:pt>
    <dgm:pt modelId="{A702DF26-C9BD-4291-9E1C-E7E983843250}" type="pres">
      <dgm:prSet presAssocID="{99134BC9-EB65-43A6-A877-D63D55276EDD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162BAC-4377-45F8-A06E-81CC0C0DE841}" type="pres">
      <dgm:prSet presAssocID="{5FE80EAD-FD25-4866-BA2A-6255F471685F}" presName="space" presStyleCnt="0"/>
      <dgm:spPr/>
    </dgm:pt>
    <dgm:pt modelId="{8C639636-D498-4C24-8308-E82356B45331}" type="pres">
      <dgm:prSet presAssocID="{0DDB35B5-ACFA-4996-82E8-E9074B97EA2A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616D14-AAAC-43E9-AD98-ABCB7C2E8650}" type="pres">
      <dgm:prSet presAssocID="{EE794FA0-9F31-4B28-8B46-430FDA50BF69}" presName="space" presStyleCnt="0"/>
      <dgm:spPr/>
    </dgm:pt>
    <dgm:pt modelId="{36A22449-61FB-4B0E-8438-1C97755E90F8}" type="pres">
      <dgm:prSet presAssocID="{510C6EA8-58BB-4204-89AB-6CCDD08F1967}" presName="text" presStyleLbl="node1" presStyleIdx="3" presStyleCnt="4" custLinFactY="-300000" custLinFactNeighborX="-9331" custLinFactNeighborY="-3054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C6EBD9-DC13-4A0E-9155-BBCA3FAD2800}" srcId="{25AB7B67-6E79-4751-8106-95A2E06CD6A2}" destId="{510C6EA8-58BB-4204-89AB-6CCDD08F1967}" srcOrd="3" destOrd="0" parTransId="{DAC486B0-71C9-4DFF-9DA4-E41DD5294B69}" sibTransId="{16AC0F8C-2246-4831-B84F-7BBB694EE152}"/>
    <dgm:cxn modelId="{021095E9-E650-49D0-9485-EB50EF74EE5A}" srcId="{25AB7B67-6E79-4751-8106-95A2E06CD6A2}" destId="{DB9156F1-BEE2-468D-8EF2-EAD1C5C82BC5}" srcOrd="0" destOrd="0" parTransId="{DB798057-6533-4AEA-BD3B-70E27B9A5534}" sibTransId="{BDB1C6F0-3A4C-4FB8-B346-90DF7E5F57B6}"/>
    <dgm:cxn modelId="{459F17AD-B382-4C45-8163-AC10EAD1BE7D}" srcId="{25AB7B67-6E79-4751-8106-95A2E06CD6A2}" destId="{0DDB35B5-ACFA-4996-82E8-E9074B97EA2A}" srcOrd="2" destOrd="0" parTransId="{0183F774-3A3F-4FE4-8E28-46620F08ECA5}" sibTransId="{EE794FA0-9F31-4B28-8B46-430FDA50BF69}"/>
    <dgm:cxn modelId="{0D697E56-43E0-264A-8AB3-2E0A6D17D231}" type="presOf" srcId="{510C6EA8-58BB-4204-89AB-6CCDD08F1967}" destId="{36A22449-61FB-4B0E-8438-1C97755E90F8}" srcOrd="0" destOrd="0" presId="urn:diagrams.loki3.com/VaryingWidthList"/>
    <dgm:cxn modelId="{BD94672D-86CD-334B-9F3B-B7440202D27F}" type="presOf" srcId="{0DDB35B5-ACFA-4996-82E8-E9074B97EA2A}" destId="{8C639636-D498-4C24-8308-E82356B45331}" srcOrd="0" destOrd="0" presId="urn:diagrams.loki3.com/VaryingWidthList"/>
    <dgm:cxn modelId="{B1999C87-EB0E-974B-B537-02E4C6B482D9}" type="presOf" srcId="{99134BC9-EB65-43A6-A877-D63D55276EDD}" destId="{A702DF26-C9BD-4291-9E1C-E7E983843250}" srcOrd="0" destOrd="0" presId="urn:diagrams.loki3.com/VaryingWidthList"/>
    <dgm:cxn modelId="{FC3866F1-6BE5-AF43-AB95-633827D38FB2}" type="presOf" srcId="{25AB7B67-6E79-4751-8106-95A2E06CD6A2}" destId="{BFDBBBB6-1B6A-406B-8D71-5ED5C3946E8F}" srcOrd="0" destOrd="0" presId="urn:diagrams.loki3.com/VaryingWidthList"/>
    <dgm:cxn modelId="{EB97BA30-EEEA-4D14-A503-22590C4F8AB3}" srcId="{25AB7B67-6E79-4751-8106-95A2E06CD6A2}" destId="{99134BC9-EB65-43A6-A877-D63D55276EDD}" srcOrd="1" destOrd="0" parTransId="{4468ECE6-EB36-4F99-BBAF-C9EC331941E2}" sibTransId="{5FE80EAD-FD25-4866-BA2A-6255F471685F}"/>
    <dgm:cxn modelId="{D5FBF87F-A302-9546-94F4-F0FB4D31AA5D}" type="presOf" srcId="{DB9156F1-BEE2-468D-8EF2-EAD1C5C82BC5}" destId="{61318981-7AC7-4B7B-8311-7C42FE72AFF4}" srcOrd="0" destOrd="0" presId="urn:diagrams.loki3.com/VaryingWidthList"/>
    <dgm:cxn modelId="{80C5C533-54C3-2A4E-B9C4-7E63F0BF1799}" type="presParOf" srcId="{BFDBBBB6-1B6A-406B-8D71-5ED5C3946E8F}" destId="{61318981-7AC7-4B7B-8311-7C42FE72AFF4}" srcOrd="0" destOrd="0" presId="urn:diagrams.loki3.com/VaryingWidthList"/>
    <dgm:cxn modelId="{22D41BE5-1675-614B-B2A2-35924499A661}" type="presParOf" srcId="{BFDBBBB6-1B6A-406B-8D71-5ED5C3946E8F}" destId="{851C8B3D-6C2B-458C-90CE-4F34342A88B5}" srcOrd="1" destOrd="0" presId="urn:diagrams.loki3.com/VaryingWidthList"/>
    <dgm:cxn modelId="{35FE74B1-4EBD-4F4B-B14A-E70477440935}" type="presParOf" srcId="{BFDBBBB6-1B6A-406B-8D71-5ED5C3946E8F}" destId="{A702DF26-C9BD-4291-9E1C-E7E983843250}" srcOrd="2" destOrd="0" presId="urn:diagrams.loki3.com/VaryingWidthList"/>
    <dgm:cxn modelId="{8A9A85B8-B3F1-6C4B-AFFF-CA88E6C37528}" type="presParOf" srcId="{BFDBBBB6-1B6A-406B-8D71-5ED5C3946E8F}" destId="{FD162BAC-4377-45F8-A06E-81CC0C0DE841}" srcOrd="3" destOrd="0" presId="urn:diagrams.loki3.com/VaryingWidthList"/>
    <dgm:cxn modelId="{52DBEA79-17B1-7A41-8ED6-4FCE31A837EC}" type="presParOf" srcId="{BFDBBBB6-1B6A-406B-8D71-5ED5C3946E8F}" destId="{8C639636-D498-4C24-8308-E82356B45331}" srcOrd="4" destOrd="0" presId="urn:diagrams.loki3.com/VaryingWidthList"/>
    <dgm:cxn modelId="{C7FCFE55-8D3C-334E-9C0A-A8F931CA3A03}" type="presParOf" srcId="{BFDBBBB6-1B6A-406B-8D71-5ED5C3946E8F}" destId="{F3616D14-AAAC-43E9-AD98-ABCB7C2E8650}" srcOrd="5" destOrd="0" presId="urn:diagrams.loki3.com/VaryingWidthList"/>
    <dgm:cxn modelId="{C50B59BE-B0EC-764C-9071-959ED861E59E}" type="presParOf" srcId="{BFDBBBB6-1B6A-406B-8D71-5ED5C3946E8F}" destId="{36A22449-61FB-4B0E-8438-1C97755E90F8}" srcOrd="6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AB7B67-6E79-4751-8106-95A2E06CD6A2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9156F1-BEE2-468D-8EF2-EAD1C5C82BC5}">
      <dgm:prSet phldrT="[Text]"/>
      <dgm:spPr/>
      <dgm:t>
        <a:bodyPr/>
        <a:lstStyle/>
        <a:p>
          <a:r>
            <a:rPr lang="en-US" dirty="0" smtClean="0"/>
            <a:t>Generation Rates</a:t>
          </a:r>
          <a:endParaRPr lang="en-US" dirty="0"/>
        </a:p>
      </dgm:t>
    </dgm:pt>
    <dgm:pt modelId="{DB798057-6533-4AEA-BD3B-70E27B9A5534}" type="parTrans" cxnId="{021095E9-E650-49D0-9485-EB50EF74EE5A}">
      <dgm:prSet/>
      <dgm:spPr/>
      <dgm:t>
        <a:bodyPr/>
        <a:lstStyle/>
        <a:p>
          <a:endParaRPr lang="en-US"/>
        </a:p>
      </dgm:t>
    </dgm:pt>
    <dgm:pt modelId="{BDB1C6F0-3A4C-4FB8-B346-90DF7E5F57B6}" type="sibTrans" cxnId="{021095E9-E650-49D0-9485-EB50EF74EE5A}">
      <dgm:prSet/>
      <dgm:spPr/>
      <dgm:t>
        <a:bodyPr/>
        <a:lstStyle/>
        <a:p>
          <a:endParaRPr lang="en-US"/>
        </a:p>
      </dgm:t>
    </dgm:pt>
    <dgm:pt modelId="{99134BC9-EB65-43A6-A877-D63D55276EDD}">
      <dgm:prSet phldrT="[Text]"/>
      <dgm:spPr/>
      <dgm:t>
        <a:bodyPr/>
        <a:lstStyle/>
        <a:p>
          <a:r>
            <a:rPr lang="en-US" dirty="0" smtClean="0"/>
            <a:t>Cohort Survival</a:t>
          </a:r>
          <a:endParaRPr lang="en-US" dirty="0"/>
        </a:p>
      </dgm:t>
    </dgm:pt>
    <dgm:pt modelId="{4468ECE6-EB36-4F99-BBAF-C9EC331941E2}" type="parTrans" cxnId="{EB97BA30-EEEA-4D14-A503-22590C4F8AB3}">
      <dgm:prSet/>
      <dgm:spPr/>
      <dgm:t>
        <a:bodyPr/>
        <a:lstStyle/>
        <a:p>
          <a:endParaRPr lang="en-US"/>
        </a:p>
      </dgm:t>
    </dgm:pt>
    <dgm:pt modelId="{5FE80EAD-FD25-4866-BA2A-6255F471685F}" type="sibTrans" cxnId="{EB97BA30-EEEA-4D14-A503-22590C4F8AB3}">
      <dgm:prSet/>
      <dgm:spPr/>
      <dgm:t>
        <a:bodyPr/>
        <a:lstStyle/>
        <a:p>
          <a:endParaRPr lang="en-US"/>
        </a:p>
      </dgm:t>
    </dgm:pt>
    <dgm:pt modelId="{0DDB35B5-ACFA-4996-82E8-E9074B97EA2A}">
      <dgm:prSet phldrT="[Text]"/>
      <dgm:spPr/>
      <dgm:t>
        <a:bodyPr/>
        <a:lstStyle/>
        <a:p>
          <a:r>
            <a:rPr lang="en-US" dirty="0" smtClean="0"/>
            <a:t>Approved Development</a:t>
          </a:r>
          <a:endParaRPr lang="en-US" dirty="0"/>
        </a:p>
      </dgm:t>
    </dgm:pt>
    <dgm:pt modelId="{0183F774-3A3F-4FE4-8E28-46620F08ECA5}" type="parTrans" cxnId="{459F17AD-B382-4C45-8163-AC10EAD1BE7D}">
      <dgm:prSet/>
      <dgm:spPr/>
      <dgm:t>
        <a:bodyPr/>
        <a:lstStyle/>
        <a:p>
          <a:endParaRPr lang="en-US"/>
        </a:p>
      </dgm:t>
    </dgm:pt>
    <dgm:pt modelId="{EE794FA0-9F31-4B28-8B46-430FDA50BF69}" type="sibTrans" cxnId="{459F17AD-B382-4C45-8163-AC10EAD1BE7D}">
      <dgm:prSet/>
      <dgm:spPr/>
      <dgm:t>
        <a:bodyPr/>
        <a:lstStyle/>
        <a:p>
          <a:endParaRPr lang="en-US"/>
        </a:p>
      </dgm:t>
    </dgm:pt>
    <dgm:pt modelId="{510C6EA8-58BB-4204-89AB-6CCDD08F1967}">
      <dgm:prSet phldrT="[Text]"/>
      <dgm:spPr/>
      <dgm:t>
        <a:bodyPr/>
        <a:lstStyle/>
        <a:p>
          <a:r>
            <a:rPr lang="en-US" dirty="0" smtClean="0"/>
            <a:t>Incoming Kindergarteners</a:t>
          </a:r>
          <a:endParaRPr lang="en-US" dirty="0"/>
        </a:p>
      </dgm:t>
    </dgm:pt>
    <dgm:pt modelId="{DAC486B0-71C9-4DFF-9DA4-E41DD5294B69}" type="parTrans" cxnId="{55C6EBD9-DC13-4A0E-9155-BBCA3FAD2800}">
      <dgm:prSet/>
      <dgm:spPr/>
      <dgm:t>
        <a:bodyPr/>
        <a:lstStyle/>
        <a:p>
          <a:endParaRPr lang="en-US"/>
        </a:p>
      </dgm:t>
    </dgm:pt>
    <dgm:pt modelId="{16AC0F8C-2246-4831-B84F-7BBB694EE152}" type="sibTrans" cxnId="{55C6EBD9-DC13-4A0E-9155-BBCA3FAD2800}">
      <dgm:prSet/>
      <dgm:spPr/>
      <dgm:t>
        <a:bodyPr/>
        <a:lstStyle/>
        <a:p>
          <a:endParaRPr lang="en-US"/>
        </a:p>
      </dgm:t>
    </dgm:pt>
    <dgm:pt modelId="{BFDBBBB6-1B6A-406B-8D71-5ED5C3946E8F}" type="pres">
      <dgm:prSet presAssocID="{25AB7B67-6E79-4751-8106-95A2E06CD6A2}" presName="Name0" presStyleCnt="0">
        <dgm:presLayoutVars>
          <dgm:resizeHandles/>
        </dgm:presLayoutVars>
      </dgm:prSet>
      <dgm:spPr/>
      <dgm:t>
        <a:bodyPr/>
        <a:lstStyle/>
        <a:p>
          <a:endParaRPr lang="en-US"/>
        </a:p>
      </dgm:t>
    </dgm:pt>
    <dgm:pt modelId="{61318981-7AC7-4B7B-8311-7C42FE72AFF4}" type="pres">
      <dgm:prSet presAssocID="{DB9156F1-BEE2-468D-8EF2-EAD1C5C82BC5}" presName="text" presStyleLbl="node1" presStyleIdx="0" presStyleCnt="4" custLinFactY="300000" custLinFactNeighborX="2457" custLinFactNeighborY="3041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1C8B3D-6C2B-458C-90CE-4F34342A88B5}" type="pres">
      <dgm:prSet presAssocID="{BDB1C6F0-3A4C-4FB8-B346-90DF7E5F57B6}" presName="space" presStyleCnt="0"/>
      <dgm:spPr/>
    </dgm:pt>
    <dgm:pt modelId="{A702DF26-C9BD-4291-9E1C-E7E983843250}" type="pres">
      <dgm:prSet presAssocID="{99134BC9-EB65-43A6-A877-D63D55276EDD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162BAC-4377-45F8-A06E-81CC0C0DE841}" type="pres">
      <dgm:prSet presAssocID="{5FE80EAD-FD25-4866-BA2A-6255F471685F}" presName="space" presStyleCnt="0"/>
      <dgm:spPr/>
    </dgm:pt>
    <dgm:pt modelId="{8C639636-D498-4C24-8308-E82356B45331}" type="pres">
      <dgm:prSet presAssocID="{0DDB35B5-ACFA-4996-82E8-E9074B97EA2A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616D14-AAAC-43E9-AD98-ABCB7C2E8650}" type="pres">
      <dgm:prSet presAssocID="{EE794FA0-9F31-4B28-8B46-430FDA50BF69}" presName="space" presStyleCnt="0"/>
      <dgm:spPr/>
    </dgm:pt>
    <dgm:pt modelId="{36A22449-61FB-4B0E-8438-1C97755E90F8}" type="pres">
      <dgm:prSet presAssocID="{510C6EA8-58BB-4204-89AB-6CCDD08F1967}" presName="text" presStyleLbl="node1" presStyleIdx="3" presStyleCnt="4" custLinFactY="-298657" custLinFactNeighborX="-812" custLinFactNeighborY="-3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10CC22-E487-CC45-9C39-375BD2118F53}" type="presOf" srcId="{99134BC9-EB65-43A6-A877-D63D55276EDD}" destId="{A702DF26-C9BD-4291-9E1C-E7E983843250}" srcOrd="0" destOrd="0" presId="urn:diagrams.loki3.com/VaryingWidthList"/>
    <dgm:cxn modelId="{55C6EBD9-DC13-4A0E-9155-BBCA3FAD2800}" srcId="{25AB7B67-6E79-4751-8106-95A2E06CD6A2}" destId="{510C6EA8-58BB-4204-89AB-6CCDD08F1967}" srcOrd="3" destOrd="0" parTransId="{DAC486B0-71C9-4DFF-9DA4-E41DD5294B69}" sibTransId="{16AC0F8C-2246-4831-B84F-7BBB694EE152}"/>
    <dgm:cxn modelId="{10DC9E56-F1D7-8647-8943-081A9C5E8123}" type="presOf" srcId="{DB9156F1-BEE2-468D-8EF2-EAD1C5C82BC5}" destId="{61318981-7AC7-4B7B-8311-7C42FE72AFF4}" srcOrd="0" destOrd="0" presId="urn:diagrams.loki3.com/VaryingWidthList"/>
    <dgm:cxn modelId="{021095E9-E650-49D0-9485-EB50EF74EE5A}" srcId="{25AB7B67-6E79-4751-8106-95A2E06CD6A2}" destId="{DB9156F1-BEE2-468D-8EF2-EAD1C5C82BC5}" srcOrd="0" destOrd="0" parTransId="{DB798057-6533-4AEA-BD3B-70E27B9A5534}" sibTransId="{BDB1C6F0-3A4C-4FB8-B346-90DF7E5F57B6}"/>
    <dgm:cxn modelId="{929BD10A-3CBA-DF46-B2C8-465460D60233}" type="presOf" srcId="{510C6EA8-58BB-4204-89AB-6CCDD08F1967}" destId="{36A22449-61FB-4B0E-8438-1C97755E90F8}" srcOrd="0" destOrd="0" presId="urn:diagrams.loki3.com/VaryingWidthList"/>
    <dgm:cxn modelId="{459F17AD-B382-4C45-8163-AC10EAD1BE7D}" srcId="{25AB7B67-6E79-4751-8106-95A2E06CD6A2}" destId="{0DDB35B5-ACFA-4996-82E8-E9074B97EA2A}" srcOrd="2" destOrd="0" parTransId="{0183F774-3A3F-4FE4-8E28-46620F08ECA5}" sibTransId="{EE794FA0-9F31-4B28-8B46-430FDA50BF69}"/>
    <dgm:cxn modelId="{5AEC932F-A4E1-9E4A-8C3D-872970E46CC3}" type="presOf" srcId="{25AB7B67-6E79-4751-8106-95A2E06CD6A2}" destId="{BFDBBBB6-1B6A-406B-8D71-5ED5C3946E8F}" srcOrd="0" destOrd="0" presId="urn:diagrams.loki3.com/VaryingWidthList"/>
    <dgm:cxn modelId="{EB97BA30-EEEA-4D14-A503-22590C4F8AB3}" srcId="{25AB7B67-6E79-4751-8106-95A2E06CD6A2}" destId="{99134BC9-EB65-43A6-A877-D63D55276EDD}" srcOrd="1" destOrd="0" parTransId="{4468ECE6-EB36-4F99-BBAF-C9EC331941E2}" sibTransId="{5FE80EAD-FD25-4866-BA2A-6255F471685F}"/>
    <dgm:cxn modelId="{48E98440-073B-BD41-97DF-F04CE9030FC6}" type="presOf" srcId="{0DDB35B5-ACFA-4996-82E8-E9074B97EA2A}" destId="{8C639636-D498-4C24-8308-E82356B45331}" srcOrd="0" destOrd="0" presId="urn:diagrams.loki3.com/VaryingWidthList"/>
    <dgm:cxn modelId="{0E9DF7AC-1CC5-8D4F-966E-9E17111E4705}" type="presParOf" srcId="{BFDBBBB6-1B6A-406B-8D71-5ED5C3946E8F}" destId="{61318981-7AC7-4B7B-8311-7C42FE72AFF4}" srcOrd="0" destOrd="0" presId="urn:diagrams.loki3.com/VaryingWidthList"/>
    <dgm:cxn modelId="{64BEBE50-4CCC-7C40-9A2D-493ACB6CF07D}" type="presParOf" srcId="{BFDBBBB6-1B6A-406B-8D71-5ED5C3946E8F}" destId="{851C8B3D-6C2B-458C-90CE-4F34342A88B5}" srcOrd="1" destOrd="0" presId="urn:diagrams.loki3.com/VaryingWidthList"/>
    <dgm:cxn modelId="{8EA1BB49-C506-974C-97E1-21B573B5ADE4}" type="presParOf" srcId="{BFDBBBB6-1B6A-406B-8D71-5ED5C3946E8F}" destId="{A702DF26-C9BD-4291-9E1C-E7E983843250}" srcOrd="2" destOrd="0" presId="urn:diagrams.loki3.com/VaryingWidthList"/>
    <dgm:cxn modelId="{271F5EF8-C53B-F445-99B2-7B52B65709E1}" type="presParOf" srcId="{BFDBBBB6-1B6A-406B-8D71-5ED5C3946E8F}" destId="{FD162BAC-4377-45F8-A06E-81CC0C0DE841}" srcOrd="3" destOrd="0" presId="urn:diagrams.loki3.com/VaryingWidthList"/>
    <dgm:cxn modelId="{A6A07B4D-ACD5-F444-B16F-0AC5CC46276F}" type="presParOf" srcId="{BFDBBBB6-1B6A-406B-8D71-5ED5C3946E8F}" destId="{8C639636-D498-4C24-8308-E82356B45331}" srcOrd="4" destOrd="0" presId="urn:diagrams.loki3.com/VaryingWidthList"/>
    <dgm:cxn modelId="{DEBCBD48-F885-7A43-8FD8-ADF06B641725}" type="presParOf" srcId="{BFDBBBB6-1B6A-406B-8D71-5ED5C3946E8F}" destId="{F3616D14-AAAC-43E9-AD98-ABCB7C2E8650}" srcOrd="5" destOrd="0" presId="urn:diagrams.loki3.com/VaryingWidthList"/>
    <dgm:cxn modelId="{DFF902D6-005A-5149-BAD6-2529A4E2F296}" type="presParOf" srcId="{BFDBBBB6-1B6A-406B-8D71-5ED5C3946E8F}" destId="{36A22449-61FB-4B0E-8438-1C97755E90F8}" srcOrd="6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49AB5D-84C1-4DC0-AF96-F31C05EA98A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E124AF-871D-4A39-A0E4-1C6693258049}">
      <dgm:prSet phldrT="[Text]"/>
      <dgm:spPr/>
      <dgm:t>
        <a:bodyPr/>
        <a:lstStyle/>
        <a:p>
          <a:r>
            <a:rPr lang="en-US" dirty="0" smtClean="0"/>
            <a:t>Weightings and Validation</a:t>
          </a:r>
          <a:endParaRPr lang="en-US" dirty="0"/>
        </a:p>
      </dgm:t>
    </dgm:pt>
    <dgm:pt modelId="{C0BC7519-28EF-49EF-AC68-AD2D216F220A}" type="parTrans" cxnId="{D6C9883B-2504-4DFF-B706-85C9E699D056}">
      <dgm:prSet/>
      <dgm:spPr/>
      <dgm:t>
        <a:bodyPr/>
        <a:lstStyle/>
        <a:p>
          <a:endParaRPr lang="en-US"/>
        </a:p>
      </dgm:t>
    </dgm:pt>
    <dgm:pt modelId="{35B6008F-0AF7-461B-BDA5-03D2524E6F74}" type="sibTrans" cxnId="{D6C9883B-2504-4DFF-B706-85C9E699D056}">
      <dgm:prSet/>
      <dgm:spPr/>
      <dgm:t>
        <a:bodyPr/>
        <a:lstStyle/>
        <a:p>
          <a:endParaRPr lang="en-US"/>
        </a:p>
      </dgm:t>
    </dgm:pt>
    <dgm:pt modelId="{25DD25A0-4441-4D90-9F36-265598DB596A}">
      <dgm:prSet phldrT="[Text]"/>
      <dgm:spPr/>
      <dgm:t>
        <a:bodyPr/>
        <a:lstStyle/>
        <a:p>
          <a:r>
            <a:rPr lang="en-US" dirty="0" smtClean="0"/>
            <a:t>Housing Growth</a:t>
          </a:r>
          <a:endParaRPr lang="en-US" dirty="0"/>
        </a:p>
      </dgm:t>
    </dgm:pt>
    <dgm:pt modelId="{EC0B5860-6320-43B2-B14E-A7D85FC733C0}" type="parTrans" cxnId="{135BA4A3-52E1-4E78-87BF-7AA031EBC370}">
      <dgm:prSet/>
      <dgm:spPr/>
      <dgm:t>
        <a:bodyPr/>
        <a:lstStyle/>
        <a:p>
          <a:endParaRPr lang="en-US"/>
        </a:p>
      </dgm:t>
    </dgm:pt>
    <dgm:pt modelId="{BCBFC69E-E47E-4353-91C1-65163F389DEC}" type="sibTrans" cxnId="{135BA4A3-52E1-4E78-87BF-7AA031EBC370}">
      <dgm:prSet/>
      <dgm:spPr/>
      <dgm:t>
        <a:bodyPr/>
        <a:lstStyle/>
        <a:p>
          <a:endParaRPr lang="en-US"/>
        </a:p>
      </dgm:t>
    </dgm:pt>
    <dgm:pt modelId="{E6B0FF22-419B-44DD-B2EF-15C7DAB0A50D}">
      <dgm:prSet phldrT="[Text]"/>
      <dgm:spPr/>
      <dgm:t>
        <a:bodyPr/>
        <a:lstStyle/>
        <a:p>
          <a:r>
            <a:rPr lang="en-US" dirty="0" smtClean="0"/>
            <a:t>Approved Development</a:t>
          </a:r>
          <a:endParaRPr lang="en-US" dirty="0"/>
        </a:p>
      </dgm:t>
    </dgm:pt>
    <dgm:pt modelId="{A9E308F2-7D31-4FEF-BAAD-7F2D4C774E32}" type="parTrans" cxnId="{C84760F1-657A-4947-BA23-D436C16AC6D8}">
      <dgm:prSet/>
      <dgm:spPr/>
      <dgm:t>
        <a:bodyPr/>
        <a:lstStyle/>
        <a:p>
          <a:endParaRPr lang="en-US"/>
        </a:p>
      </dgm:t>
    </dgm:pt>
    <dgm:pt modelId="{C09187F1-3698-4BDE-802D-DE6CC3C13BE7}" type="sibTrans" cxnId="{C84760F1-657A-4947-BA23-D436C16AC6D8}">
      <dgm:prSet/>
      <dgm:spPr/>
      <dgm:t>
        <a:bodyPr/>
        <a:lstStyle/>
        <a:p>
          <a:endParaRPr lang="en-US"/>
        </a:p>
      </dgm:t>
    </dgm:pt>
    <dgm:pt modelId="{5FAA6449-B893-4B23-BD7E-DDB8C4774E2C}">
      <dgm:prSet phldrT="[Text]"/>
      <dgm:spPr/>
      <dgm:t>
        <a:bodyPr/>
        <a:lstStyle/>
        <a:p>
          <a:r>
            <a:rPr lang="en-US" dirty="0" smtClean="0"/>
            <a:t>Model validation would have consisted of 1) generating weights to optimize forecasts of historical enrollment, and then 2) applying those same weights to yield the final projections.  </a:t>
          </a:r>
          <a:endParaRPr lang="en-US" dirty="0"/>
        </a:p>
      </dgm:t>
    </dgm:pt>
    <dgm:pt modelId="{C2F88809-B142-4015-B18D-F66D8F62222C}" type="parTrans" cxnId="{29628F58-8753-4278-B753-0B04B5E79D06}">
      <dgm:prSet/>
      <dgm:spPr/>
      <dgm:t>
        <a:bodyPr/>
        <a:lstStyle/>
        <a:p>
          <a:endParaRPr lang="en-US"/>
        </a:p>
      </dgm:t>
    </dgm:pt>
    <dgm:pt modelId="{1A31317F-A3D2-4895-9287-F8538179279A}" type="sibTrans" cxnId="{29628F58-8753-4278-B753-0B04B5E79D06}">
      <dgm:prSet/>
      <dgm:spPr/>
      <dgm:t>
        <a:bodyPr/>
        <a:lstStyle/>
        <a:p>
          <a:endParaRPr lang="en-US"/>
        </a:p>
      </dgm:t>
    </dgm:pt>
    <dgm:pt modelId="{82F69847-F05F-4D91-950D-34870F857765}">
      <dgm:prSet phldrT="[Text]"/>
      <dgm:spPr/>
      <dgm:t>
        <a:bodyPr/>
        <a:lstStyle/>
        <a:p>
          <a:r>
            <a:rPr lang="en-US" dirty="0" smtClean="0"/>
            <a:t>Instead, MGT/MCPS applied new weights subjectively (e.g. to make things </a:t>
          </a:r>
          <a:r>
            <a:rPr lang="en-US" dirty="0" smtClean="0">
              <a:solidFill>
                <a:schemeClr val="accent1"/>
              </a:solidFill>
            </a:rPr>
            <a:t>“look right,” </a:t>
          </a:r>
          <a:r>
            <a:rPr lang="en-US" dirty="0" smtClean="0"/>
            <a:t>or to achieve a </a:t>
          </a:r>
          <a:br>
            <a:rPr lang="en-US" dirty="0" smtClean="0"/>
          </a:br>
          <a:r>
            <a:rPr lang="en-US" dirty="0" smtClean="0">
              <a:solidFill>
                <a:schemeClr val="accent1"/>
              </a:solidFill>
            </a:rPr>
            <a:t>“gentler trajectory of growth.”</a:t>
          </a:r>
          <a:endParaRPr lang="en-US" dirty="0">
            <a:solidFill>
              <a:schemeClr val="accent1"/>
            </a:solidFill>
          </a:endParaRPr>
        </a:p>
      </dgm:t>
    </dgm:pt>
    <dgm:pt modelId="{FB375F0C-BFC7-4A64-B471-0825686A8821}" type="parTrans" cxnId="{68A30ACC-011E-44A3-AFDC-90C8DCE78899}">
      <dgm:prSet/>
      <dgm:spPr/>
      <dgm:t>
        <a:bodyPr/>
        <a:lstStyle/>
        <a:p>
          <a:endParaRPr lang="en-US"/>
        </a:p>
      </dgm:t>
    </dgm:pt>
    <dgm:pt modelId="{257E3C84-D833-40BA-B671-5749E2A36B49}" type="sibTrans" cxnId="{68A30ACC-011E-44A3-AFDC-90C8DCE78899}">
      <dgm:prSet/>
      <dgm:spPr/>
      <dgm:t>
        <a:bodyPr/>
        <a:lstStyle/>
        <a:p>
          <a:endParaRPr lang="en-US"/>
        </a:p>
      </dgm:t>
    </dgm:pt>
    <dgm:pt modelId="{3A4F0DFA-F003-4FA7-A152-4270B2BF54F2}">
      <dgm:prSet/>
      <dgm:spPr/>
      <dgm:t>
        <a:bodyPr/>
        <a:lstStyle/>
        <a:p>
          <a:r>
            <a:rPr lang="en-US" dirty="0" smtClean="0"/>
            <a:t>MGT identifies </a:t>
          </a:r>
          <a:r>
            <a:rPr lang="en-US" i="1" dirty="0" smtClean="0"/>
            <a:t>High</a:t>
          </a:r>
          <a:r>
            <a:rPr lang="en-US" dirty="0" smtClean="0"/>
            <a:t>, </a:t>
          </a:r>
          <a:r>
            <a:rPr lang="en-US" i="1" dirty="0" smtClean="0"/>
            <a:t>Low/Medium</a:t>
          </a:r>
          <a:r>
            <a:rPr lang="en-US" dirty="0" smtClean="0"/>
            <a:t> and </a:t>
          </a:r>
          <a:r>
            <a:rPr lang="en-US" i="1" dirty="0" smtClean="0"/>
            <a:t>No</a:t>
          </a:r>
          <a:r>
            <a:rPr lang="en-US" dirty="0" smtClean="0"/>
            <a:t> growth areas in their 2018 growth management report.</a:t>
          </a:r>
          <a:endParaRPr lang="en-US" dirty="0"/>
        </a:p>
      </dgm:t>
    </dgm:pt>
    <dgm:pt modelId="{6DD275BD-3F21-491B-8BE6-5705DCAAA2F6}" type="parTrans" cxnId="{6870975A-5D48-4866-8765-7E2E9A1B53C0}">
      <dgm:prSet/>
      <dgm:spPr/>
      <dgm:t>
        <a:bodyPr/>
        <a:lstStyle/>
        <a:p>
          <a:endParaRPr lang="en-US"/>
        </a:p>
      </dgm:t>
    </dgm:pt>
    <dgm:pt modelId="{0A9D9E44-C63E-4487-B785-C227F7C10339}" type="sibTrans" cxnId="{6870975A-5D48-4866-8765-7E2E9A1B53C0}">
      <dgm:prSet/>
      <dgm:spPr/>
      <dgm:t>
        <a:bodyPr/>
        <a:lstStyle/>
        <a:p>
          <a:endParaRPr lang="en-US"/>
        </a:p>
      </dgm:t>
    </dgm:pt>
    <dgm:pt modelId="{372F58D7-A5CE-41C5-9BD6-8B47E9655F6D}">
      <dgm:prSet/>
      <dgm:spPr/>
      <dgm:t>
        <a:bodyPr/>
        <a:lstStyle/>
        <a:p>
          <a:r>
            <a:rPr lang="en-US" dirty="0" smtClean="0"/>
            <a:t>M-NCPPC provided housing growth rates by cluster ranging from 0% to 4.2%</a:t>
          </a:r>
          <a:endParaRPr lang="en-US" dirty="0"/>
        </a:p>
      </dgm:t>
    </dgm:pt>
    <dgm:pt modelId="{F482D58A-2B3C-471E-BB9B-9ACCC10D2819}" type="parTrans" cxnId="{E632B5E1-9267-4FF8-86F5-181AB8DFA6A5}">
      <dgm:prSet/>
      <dgm:spPr/>
      <dgm:t>
        <a:bodyPr/>
        <a:lstStyle/>
        <a:p>
          <a:endParaRPr lang="en-US"/>
        </a:p>
      </dgm:t>
    </dgm:pt>
    <dgm:pt modelId="{D35DB99A-87D6-4A26-835C-DB1AE9754501}" type="sibTrans" cxnId="{E632B5E1-9267-4FF8-86F5-181AB8DFA6A5}">
      <dgm:prSet/>
      <dgm:spPr/>
      <dgm:t>
        <a:bodyPr/>
        <a:lstStyle/>
        <a:p>
          <a:endParaRPr lang="en-US"/>
        </a:p>
      </dgm:t>
    </dgm:pt>
    <dgm:pt modelId="{98BD73AF-92ED-4A28-8620-621FAEDBD29D}">
      <dgm:prSet/>
      <dgm:spPr/>
      <dgm:t>
        <a:bodyPr/>
        <a:lstStyle/>
        <a:p>
          <a:r>
            <a:rPr lang="en-US" dirty="0" smtClean="0"/>
            <a:t>In spite of this, MGT applies a flat 1% housing growth assumption for every school in the county.</a:t>
          </a:r>
          <a:endParaRPr lang="en-US" dirty="0"/>
        </a:p>
      </dgm:t>
    </dgm:pt>
    <dgm:pt modelId="{7443C77A-2CE2-4F9E-9183-57292E2A12F2}" type="parTrans" cxnId="{8EC8FF23-3352-4AF6-AFA8-216B0C7C50FB}">
      <dgm:prSet/>
      <dgm:spPr/>
      <dgm:t>
        <a:bodyPr/>
        <a:lstStyle/>
        <a:p>
          <a:endParaRPr lang="en-US"/>
        </a:p>
      </dgm:t>
    </dgm:pt>
    <dgm:pt modelId="{4FE97534-6438-42AE-B33D-14B5AF391C46}" type="sibTrans" cxnId="{8EC8FF23-3352-4AF6-AFA8-216B0C7C50FB}">
      <dgm:prSet/>
      <dgm:spPr/>
      <dgm:t>
        <a:bodyPr/>
        <a:lstStyle/>
        <a:p>
          <a:endParaRPr lang="en-US"/>
        </a:p>
      </dgm:t>
    </dgm:pt>
    <dgm:pt modelId="{15B19CD8-FBC5-4A1C-BE09-03E8F45E464F}">
      <dgm:prSet/>
      <dgm:spPr/>
      <dgm:t>
        <a:bodyPr/>
        <a:lstStyle/>
        <a:p>
          <a:r>
            <a:rPr lang="en-US" dirty="0" smtClean="0"/>
            <a:t>MGT was provided 2016 housing numbers.</a:t>
          </a:r>
          <a:endParaRPr lang="en-US" dirty="0"/>
        </a:p>
      </dgm:t>
    </dgm:pt>
    <dgm:pt modelId="{9429FA10-B7CA-41F0-B71C-9B1E9582BCEA}" type="parTrans" cxnId="{2A2AEB74-0376-4652-B582-722AD743CEF3}">
      <dgm:prSet/>
      <dgm:spPr/>
      <dgm:t>
        <a:bodyPr/>
        <a:lstStyle/>
        <a:p>
          <a:endParaRPr lang="en-US"/>
        </a:p>
      </dgm:t>
    </dgm:pt>
    <dgm:pt modelId="{8CBDA70B-31AB-45ED-9640-07395DAF206E}" type="sibTrans" cxnId="{2A2AEB74-0376-4652-B582-722AD743CEF3}">
      <dgm:prSet/>
      <dgm:spPr/>
      <dgm:t>
        <a:bodyPr/>
        <a:lstStyle/>
        <a:p>
          <a:endParaRPr lang="en-US"/>
        </a:p>
      </dgm:t>
    </dgm:pt>
    <dgm:pt modelId="{A46DEF94-C669-4871-A43C-949F73C390AF}">
      <dgm:prSet/>
      <dgm:spPr/>
      <dgm:t>
        <a:bodyPr/>
        <a:lstStyle/>
        <a:p>
          <a:r>
            <a:rPr lang="en-US" dirty="0" smtClean="0"/>
            <a:t>Specific approvals since then have not been included, and anything in excess of 1% is missing.</a:t>
          </a:r>
          <a:endParaRPr lang="en-US" dirty="0"/>
        </a:p>
      </dgm:t>
    </dgm:pt>
    <dgm:pt modelId="{5BE93D30-BA7A-4403-8A59-C63BAEB6524D}" type="parTrans" cxnId="{137DB930-6F60-4277-B6AD-9CD7C32B9E11}">
      <dgm:prSet/>
      <dgm:spPr/>
      <dgm:t>
        <a:bodyPr/>
        <a:lstStyle/>
        <a:p>
          <a:endParaRPr lang="en-US"/>
        </a:p>
      </dgm:t>
    </dgm:pt>
    <dgm:pt modelId="{3264D57B-C844-40F6-B76D-FE30248BAD8D}" type="sibTrans" cxnId="{137DB930-6F60-4277-B6AD-9CD7C32B9E11}">
      <dgm:prSet/>
      <dgm:spPr/>
      <dgm:t>
        <a:bodyPr/>
        <a:lstStyle/>
        <a:p>
          <a:endParaRPr lang="en-US"/>
        </a:p>
      </dgm:t>
    </dgm:pt>
    <dgm:pt modelId="{E117537B-65B0-48CB-87EB-AE359F625B9D}" type="pres">
      <dgm:prSet presAssocID="{1649AB5D-84C1-4DC0-AF96-F31C05EA98A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BB8610-003E-461C-842F-06B76B69241D}" type="pres">
      <dgm:prSet presAssocID="{EFE124AF-871D-4A39-A0E4-1C6693258049}" presName="parentLin" presStyleCnt="0"/>
      <dgm:spPr/>
    </dgm:pt>
    <dgm:pt modelId="{F3CE04F5-2D08-4515-AD5C-73A3F00A64A6}" type="pres">
      <dgm:prSet presAssocID="{EFE124AF-871D-4A39-A0E4-1C669325804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B5215F1-DDEA-4E35-9FD1-2D77F25E2F25}" type="pres">
      <dgm:prSet presAssocID="{EFE124AF-871D-4A39-A0E4-1C669325804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808811-C158-45FE-82FA-1DEFA403BD47}" type="pres">
      <dgm:prSet presAssocID="{EFE124AF-871D-4A39-A0E4-1C6693258049}" presName="negativeSpace" presStyleCnt="0"/>
      <dgm:spPr/>
    </dgm:pt>
    <dgm:pt modelId="{CB842BD2-A3E7-426D-B822-B0B64095AE97}" type="pres">
      <dgm:prSet presAssocID="{EFE124AF-871D-4A39-A0E4-1C6693258049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453A1E-4A4D-428E-88E9-86F93B0A8972}" type="pres">
      <dgm:prSet presAssocID="{35B6008F-0AF7-461B-BDA5-03D2524E6F74}" presName="spaceBetweenRectangles" presStyleCnt="0"/>
      <dgm:spPr/>
    </dgm:pt>
    <dgm:pt modelId="{E8931383-F6E2-486A-8DD1-D44E064A0FB9}" type="pres">
      <dgm:prSet presAssocID="{25DD25A0-4441-4D90-9F36-265598DB596A}" presName="parentLin" presStyleCnt="0"/>
      <dgm:spPr/>
    </dgm:pt>
    <dgm:pt modelId="{BBA3C243-A59D-4776-BDE7-3BD7CE7548B5}" type="pres">
      <dgm:prSet presAssocID="{25DD25A0-4441-4D90-9F36-265598DB596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82F1788-C28C-4B91-A695-D50288077A68}" type="pres">
      <dgm:prSet presAssocID="{25DD25A0-4441-4D90-9F36-265598DB596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EB6FCE-9774-49A9-8EA4-C21461CC79AD}" type="pres">
      <dgm:prSet presAssocID="{25DD25A0-4441-4D90-9F36-265598DB596A}" presName="negativeSpace" presStyleCnt="0"/>
      <dgm:spPr/>
    </dgm:pt>
    <dgm:pt modelId="{F63C43B0-0B63-4C7B-B53E-8DCD33FFAA31}" type="pres">
      <dgm:prSet presAssocID="{25DD25A0-4441-4D90-9F36-265598DB596A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A21ED6-5BE8-4109-9987-C2E6A00ECC05}" type="pres">
      <dgm:prSet presAssocID="{BCBFC69E-E47E-4353-91C1-65163F389DEC}" presName="spaceBetweenRectangles" presStyleCnt="0"/>
      <dgm:spPr/>
    </dgm:pt>
    <dgm:pt modelId="{EB0AEADA-ADDD-4302-9650-3AB114848B85}" type="pres">
      <dgm:prSet presAssocID="{E6B0FF22-419B-44DD-B2EF-15C7DAB0A50D}" presName="parentLin" presStyleCnt="0"/>
      <dgm:spPr/>
    </dgm:pt>
    <dgm:pt modelId="{2749FA3A-4C66-414B-A341-E64F4141150D}" type="pres">
      <dgm:prSet presAssocID="{E6B0FF22-419B-44DD-B2EF-15C7DAB0A50D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FB69593-96E3-47EF-A580-9071C99E04FF}" type="pres">
      <dgm:prSet presAssocID="{E6B0FF22-419B-44DD-B2EF-15C7DAB0A50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1227ED-5D29-41F0-AABD-069122FB5B5C}" type="pres">
      <dgm:prSet presAssocID="{E6B0FF22-419B-44DD-B2EF-15C7DAB0A50D}" presName="negativeSpace" presStyleCnt="0"/>
      <dgm:spPr/>
    </dgm:pt>
    <dgm:pt modelId="{A4E615BB-F0C1-4B72-9EF4-210DA6360BE3}" type="pres">
      <dgm:prSet presAssocID="{E6B0FF22-419B-44DD-B2EF-15C7DAB0A50D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A30ACC-011E-44A3-AFDC-90C8DCE78899}" srcId="{EFE124AF-871D-4A39-A0E4-1C6693258049}" destId="{82F69847-F05F-4D91-950D-34870F857765}" srcOrd="1" destOrd="0" parTransId="{FB375F0C-BFC7-4A64-B471-0825686A8821}" sibTransId="{257E3C84-D833-40BA-B671-5749E2A36B49}"/>
    <dgm:cxn modelId="{135BA4A3-52E1-4E78-87BF-7AA031EBC370}" srcId="{1649AB5D-84C1-4DC0-AF96-F31C05EA98AF}" destId="{25DD25A0-4441-4D90-9F36-265598DB596A}" srcOrd="1" destOrd="0" parTransId="{EC0B5860-6320-43B2-B14E-A7D85FC733C0}" sibTransId="{BCBFC69E-E47E-4353-91C1-65163F389DEC}"/>
    <dgm:cxn modelId="{6870975A-5D48-4866-8765-7E2E9A1B53C0}" srcId="{25DD25A0-4441-4D90-9F36-265598DB596A}" destId="{3A4F0DFA-F003-4FA7-A152-4270B2BF54F2}" srcOrd="0" destOrd="0" parTransId="{6DD275BD-3F21-491B-8BE6-5705DCAAA2F6}" sibTransId="{0A9D9E44-C63E-4487-B785-C227F7C10339}"/>
    <dgm:cxn modelId="{8EC8FF23-3352-4AF6-AFA8-216B0C7C50FB}" srcId="{25DD25A0-4441-4D90-9F36-265598DB596A}" destId="{98BD73AF-92ED-4A28-8620-621FAEDBD29D}" srcOrd="2" destOrd="0" parTransId="{7443C77A-2CE2-4F9E-9183-57292E2A12F2}" sibTransId="{4FE97534-6438-42AE-B33D-14B5AF391C46}"/>
    <dgm:cxn modelId="{06D6A75D-877F-4D09-8B9A-E2D9E7215640}" type="presOf" srcId="{15B19CD8-FBC5-4A1C-BE09-03E8F45E464F}" destId="{A4E615BB-F0C1-4B72-9EF4-210DA6360BE3}" srcOrd="0" destOrd="0" presId="urn:microsoft.com/office/officeart/2005/8/layout/list1"/>
    <dgm:cxn modelId="{D5573BEB-6624-4D11-8F2B-9FC513819C56}" type="presOf" srcId="{372F58D7-A5CE-41C5-9BD6-8B47E9655F6D}" destId="{F63C43B0-0B63-4C7B-B53E-8DCD33FFAA31}" srcOrd="0" destOrd="1" presId="urn:microsoft.com/office/officeart/2005/8/layout/list1"/>
    <dgm:cxn modelId="{CD17C439-29EE-4B9C-AC89-71FDDECD9513}" type="presOf" srcId="{25DD25A0-4441-4D90-9F36-265598DB596A}" destId="{BBA3C243-A59D-4776-BDE7-3BD7CE7548B5}" srcOrd="0" destOrd="0" presId="urn:microsoft.com/office/officeart/2005/8/layout/list1"/>
    <dgm:cxn modelId="{3607923E-DB74-422E-8F0D-C082ED327D8F}" type="presOf" srcId="{EFE124AF-871D-4A39-A0E4-1C6693258049}" destId="{1B5215F1-DDEA-4E35-9FD1-2D77F25E2F25}" srcOrd="1" destOrd="0" presId="urn:microsoft.com/office/officeart/2005/8/layout/list1"/>
    <dgm:cxn modelId="{0930DE51-3EF9-40C7-8507-E61FDCA4B408}" type="presOf" srcId="{5FAA6449-B893-4B23-BD7E-DDB8C4774E2C}" destId="{CB842BD2-A3E7-426D-B822-B0B64095AE97}" srcOrd="0" destOrd="0" presId="urn:microsoft.com/office/officeart/2005/8/layout/list1"/>
    <dgm:cxn modelId="{BAE4506A-8C04-4B0C-92B5-01CDF3FCBD91}" type="presOf" srcId="{3A4F0DFA-F003-4FA7-A152-4270B2BF54F2}" destId="{F63C43B0-0B63-4C7B-B53E-8DCD33FFAA31}" srcOrd="0" destOrd="0" presId="urn:microsoft.com/office/officeart/2005/8/layout/list1"/>
    <dgm:cxn modelId="{F74CF5F3-D1F4-40BB-99A2-1F1B59A3F723}" type="presOf" srcId="{25DD25A0-4441-4D90-9F36-265598DB596A}" destId="{482F1788-C28C-4B91-A695-D50288077A68}" srcOrd="1" destOrd="0" presId="urn:microsoft.com/office/officeart/2005/8/layout/list1"/>
    <dgm:cxn modelId="{AF98C27C-F0E3-4BAE-A59A-679451DE1B38}" type="presOf" srcId="{E6B0FF22-419B-44DD-B2EF-15C7DAB0A50D}" destId="{2749FA3A-4C66-414B-A341-E64F4141150D}" srcOrd="0" destOrd="0" presId="urn:microsoft.com/office/officeart/2005/8/layout/list1"/>
    <dgm:cxn modelId="{840AB8C9-B3FC-447C-BCF7-E8A66588B485}" type="presOf" srcId="{E6B0FF22-419B-44DD-B2EF-15C7DAB0A50D}" destId="{FFB69593-96E3-47EF-A580-9071C99E04FF}" srcOrd="1" destOrd="0" presId="urn:microsoft.com/office/officeart/2005/8/layout/list1"/>
    <dgm:cxn modelId="{C84760F1-657A-4947-BA23-D436C16AC6D8}" srcId="{1649AB5D-84C1-4DC0-AF96-F31C05EA98AF}" destId="{E6B0FF22-419B-44DD-B2EF-15C7DAB0A50D}" srcOrd="2" destOrd="0" parTransId="{A9E308F2-7D31-4FEF-BAAD-7F2D4C774E32}" sibTransId="{C09187F1-3698-4BDE-802D-DE6CC3C13BE7}"/>
    <dgm:cxn modelId="{137DB930-6F60-4277-B6AD-9CD7C32B9E11}" srcId="{E6B0FF22-419B-44DD-B2EF-15C7DAB0A50D}" destId="{A46DEF94-C669-4871-A43C-949F73C390AF}" srcOrd="1" destOrd="0" parTransId="{5BE93D30-BA7A-4403-8A59-C63BAEB6524D}" sibTransId="{3264D57B-C844-40F6-B76D-FE30248BAD8D}"/>
    <dgm:cxn modelId="{E632B5E1-9267-4FF8-86F5-181AB8DFA6A5}" srcId="{25DD25A0-4441-4D90-9F36-265598DB596A}" destId="{372F58D7-A5CE-41C5-9BD6-8B47E9655F6D}" srcOrd="1" destOrd="0" parTransId="{F482D58A-2B3C-471E-BB9B-9ACCC10D2819}" sibTransId="{D35DB99A-87D6-4A26-835C-DB1AE9754501}"/>
    <dgm:cxn modelId="{86B68321-43DA-43CA-A93F-7B486BE24757}" type="presOf" srcId="{A46DEF94-C669-4871-A43C-949F73C390AF}" destId="{A4E615BB-F0C1-4B72-9EF4-210DA6360BE3}" srcOrd="0" destOrd="1" presId="urn:microsoft.com/office/officeart/2005/8/layout/list1"/>
    <dgm:cxn modelId="{8FA02FF1-3FFD-4B0B-BF7E-96E9E54D3F99}" type="presOf" srcId="{98BD73AF-92ED-4A28-8620-621FAEDBD29D}" destId="{F63C43B0-0B63-4C7B-B53E-8DCD33FFAA31}" srcOrd="0" destOrd="2" presId="urn:microsoft.com/office/officeart/2005/8/layout/list1"/>
    <dgm:cxn modelId="{FFAE9E39-E0C4-4116-975F-F403C75828EB}" type="presOf" srcId="{82F69847-F05F-4D91-950D-34870F857765}" destId="{CB842BD2-A3E7-426D-B822-B0B64095AE97}" srcOrd="0" destOrd="1" presId="urn:microsoft.com/office/officeart/2005/8/layout/list1"/>
    <dgm:cxn modelId="{0B6A7108-D7D9-4FA2-B17E-436392598CF7}" type="presOf" srcId="{1649AB5D-84C1-4DC0-AF96-F31C05EA98AF}" destId="{E117537B-65B0-48CB-87EB-AE359F625B9D}" srcOrd="0" destOrd="0" presId="urn:microsoft.com/office/officeart/2005/8/layout/list1"/>
    <dgm:cxn modelId="{2A2AEB74-0376-4652-B582-722AD743CEF3}" srcId="{E6B0FF22-419B-44DD-B2EF-15C7DAB0A50D}" destId="{15B19CD8-FBC5-4A1C-BE09-03E8F45E464F}" srcOrd="0" destOrd="0" parTransId="{9429FA10-B7CA-41F0-B71C-9B1E9582BCEA}" sibTransId="{8CBDA70B-31AB-45ED-9640-07395DAF206E}"/>
    <dgm:cxn modelId="{29628F58-8753-4278-B753-0B04B5E79D06}" srcId="{EFE124AF-871D-4A39-A0E4-1C6693258049}" destId="{5FAA6449-B893-4B23-BD7E-DDB8C4774E2C}" srcOrd="0" destOrd="0" parTransId="{C2F88809-B142-4015-B18D-F66D8F62222C}" sibTransId="{1A31317F-A3D2-4895-9287-F8538179279A}"/>
    <dgm:cxn modelId="{D6C9883B-2504-4DFF-B706-85C9E699D056}" srcId="{1649AB5D-84C1-4DC0-AF96-F31C05EA98AF}" destId="{EFE124AF-871D-4A39-A0E4-1C6693258049}" srcOrd="0" destOrd="0" parTransId="{C0BC7519-28EF-49EF-AC68-AD2D216F220A}" sibTransId="{35B6008F-0AF7-461B-BDA5-03D2524E6F74}"/>
    <dgm:cxn modelId="{C8D77978-23F0-4EA7-A3FE-3244A280EB00}" type="presOf" srcId="{EFE124AF-871D-4A39-A0E4-1C6693258049}" destId="{F3CE04F5-2D08-4515-AD5C-73A3F00A64A6}" srcOrd="0" destOrd="0" presId="urn:microsoft.com/office/officeart/2005/8/layout/list1"/>
    <dgm:cxn modelId="{4F7F96A3-78D2-4C21-801A-B2F5C7F9F2D5}" type="presParOf" srcId="{E117537B-65B0-48CB-87EB-AE359F625B9D}" destId="{91BB8610-003E-461C-842F-06B76B69241D}" srcOrd="0" destOrd="0" presId="urn:microsoft.com/office/officeart/2005/8/layout/list1"/>
    <dgm:cxn modelId="{C1D0CA65-C0AD-4744-93A2-CBC9689D9BFE}" type="presParOf" srcId="{91BB8610-003E-461C-842F-06B76B69241D}" destId="{F3CE04F5-2D08-4515-AD5C-73A3F00A64A6}" srcOrd="0" destOrd="0" presId="urn:microsoft.com/office/officeart/2005/8/layout/list1"/>
    <dgm:cxn modelId="{7B95183E-779F-418A-AE50-768BDC12111E}" type="presParOf" srcId="{91BB8610-003E-461C-842F-06B76B69241D}" destId="{1B5215F1-DDEA-4E35-9FD1-2D77F25E2F25}" srcOrd="1" destOrd="0" presId="urn:microsoft.com/office/officeart/2005/8/layout/list1"/>
    <dgm:cxn modelId="{9D5F0B77-9E97-4033-9E6E-A4023AACCC99}" type="presParOf" srcId="{E117537B-65B0-48CB-87EB-AE359F625B9D}" destId="{F2808811-C158-45FE-82FA-1DEFA403BD47}" srcOrd="1" destOrd="0" presId="urn:microsoft.com/office/officeart/2005/8/layout/list1"/>
    <dgm:cxn modelId="{68DA0C8D-9FD8-4A45-8424-5716EB55838B}" type="presParOf" srcId="{E117537B-65B0-48CB-87EB-AE359F625B9D}" destId="{CB842BD2-A3E7-426D-B822-B0B64095AE97}" srcOrd="2" destOrd="0" presId="urn:microsoft.com/office/officeart/2005/8/layout/list1"/>
    <dgm:cxn modelId="{49034DBE-43D6-4DEA-8444-D87FBFCB7D2F}" type="presParOf" srcId="{E117537B-65B0-48CB-87EB-AE359F625B9D}" destId="{1E453A1E-4A4D-428E-88E9-86F93B0A8972}" srcOrd="3" destOrd="0" presId="urn:microsoft.com/office/officeart/2005/8/layout/list1"/>
    <dgm:cxn modelId="{3E396DFC-7EA9-4C0C-9BD2-1ABAA300F124}" type="presParOf" srcId="{E117537B-65B0-48CB-87EB-AE359F625B9D}" destId="{E8931383-F6E2-486A-8DD1-D44E064A0FB9}" srcOrd="4" destOrd="0" presId="urn:microsoft.com/office/officeart/2005/8/layout/list1"/>
    <dgm:cxn modelId="{7C508F0A-CD24-451C-A4B4-3EC658672B0D}" type="presParOf" srcId="{E8931383-F6E2-486A-8DD1-D44E064A0FB9}" destId="{BBA3C243-A59D-4776-BDE7-3BD7CE7548B5}" srcOrd="0" destOrd="0" presId="urn:microsoft.com/office/officeart/2005/8/layout/list1"/>
    <dgm:cxn modelId="{5A87FEF0-FB79-45D0-9B44-4B3350468D73}" type="presParOf" srcId="{E8931383-F6E2-486A-8DD1-D44E064A0FB9}" destId="{482F1788-C28C-4B91-A695-D50288077A68}" srcOrd="1" destOrd="0" presId="urn:microsoft.com/office/officeart/2005/8/layout/list1"/>
    <dgm:cxn modelId="{45209DFC-CF11-4076-9853-B2EC29185A1B}" type="presParOf" srcId="{E117537B-65B0-48CB-87EB-AE359F625B9D}" destId="{21EB6FCE-9774-49A9-8EA4-C21461CC79AD}" srcOrd="5" destOrd="0" presId="urn:microsoft.com/office/officeart/2005/8/layout/list1"/>
    <dgm:cxn modelId="{A22BAEC3-7DC3-496F-83BB-CA9159F7D62E}" type="presParOf" srcId="{E117537B-65B0-48CB-87EB-AE359F625B9D}" destId="{F63C43B0-0B63-4C7B-B53E-8DCD33FFAA31}" srcOrd="6" destOrd="0" presId="urn:microsoft.com/office/officeart/2005/8/layout/list1"/>
    <dgm:cxn modelId="{BD9050F6-DC0F-44ED-83F3-93F5F7B7F2C6}" type="presParOf" srcId="{E117537B-65B0-48CB-87EB-AE359F625B9D}" destId="{35A21ED6-5BE8-4109-9987-C2E6A00ECC05}" srcOrd="7" destOrd="0" presId="urn:microsoft.com/office/officeart/2005/8/layout/list1"/>
    <dgm:cxn modelId="{FD637F44-ACEF-486B-A438-C2071BE7B8E3}" type="presParOf" srcId="{E117537B-65B0-48CB-87EB-AE359F625B9D}" destId="{EB0AEADA-ADDD-4302-9650-3AB114848B85}" srcOrd="8" destOrd="0" presId="urn:microsoft.com/office/officeart/2005/8/layout/list1"/>
    <dgm:cxn modelId="{04BDED3C-7DD6-44D1-A740-D8447AE6FEE8}" type="presParOf" srcId="{EB0AEADA-ADDD-4302-9650-3AB114848B85}" destId="{2749FA3A-4C66-414B-A341-E64F4141150D}" srcOrd="0" destOrd="0" presId="urn:microsoft.com/office/officeart/2005/8/layout/list1"/>
    <dgm:cxn modelId="{89066238-1C5A-4DD8-ACC6-2410325FDEBA}" type="presParOf" srcId="{EB0AEADA-ADDD-4302-9650-3AB114848B85}" destId="{FFB69593-96E3-47EF-A580-9071C99E04FF}" srcOrd="1" destOrd="0" presId="urn:microsoft.com/office/officeart/2005/8/layout/list1"/>
    <dgm:cxn modelId="{AF34E471-09E2-41AC-9555-352D306FC312}" type="presParOf" srcId="{E117537B-65B0-48CB-87EB-AE359F625B9D}" destId="{751227ED-5D29-41F0-AABD-069122FB5B5C}" srcOrd="9" destOrd="0" presId="urn:microsoft.com/office/officeart/2005/8/layout/list1"/>
    <dgm:cxn modelId="{3AE8F0E3-7A5D-46CC-A501-124E9E18976A}" type="presParOf" srcId="{E117537B-65B0-48CB-87EB-AE359F625B9D}" destId="{A4E615BB-F0C1-4B72-9EF4-210DA6360BE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318981-7AC7-4B7B-8311-7C42FE72AFF4}">
      <dsp:nvSpPr>
        <dsp:cNvPr id="0" name=""/>
        <dsp:cNvSpPr/>
      </dsp:nvSpPr>
      <dsp:spPr>
        <a:xfrm>
          <a:off x="886174" y="2564990"/>
          <a:ext cx="3330000" cy="813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Generation Rates</a:t>
          </a:r>
          <a:endParaRPr lang="en-US" sz="3500" kern="1200" dirty="0"/>
        </a:p>
      </dsp:txBody>
      <dsp:txXfrm>
        <a:off x="886174" y="2564990"/>
        <a:ext cx="3330000" cy="813209"/>
      </dsp:txXfrm>
    </dsp:sp>
    <dsp:sp modelId="{A702DF26-C9BD-4291-9E1C-E7E983843250}">
      <dsp:nvSpPr>
        <dsp:cNvPr id="0" name=""/>
        <dsp:cNvSpPr/>
      </dsp:nvSpPr>
      <dsp:spPr>
        <a:xfrm>
          <a:off x="39356" y="855560"/>
          <a:ext cx="4860000" cy="813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Incoming Kindergarteners</a:t>
          </a:r>
          <a:endParaRPr lang="en-US" sz="3500" kern="1200" dirty="0"/>
        </a:p>
      </dsp:txBody>
      <dsp:txXfrm>
        <a:off x="39356" y="855560"/>
        <a:ext cx="4860000" cy="813209"/>
      </dsp:txXfrm>
    </dsp:sp>
    <dsp:sp modelId="{8C639636-D498-4C24-8308-E82356B45331}">
      <dsp:nvSpPr>
        <dsp:cNvPr id="0" name=""/>
        <dsp:cNvSpPr/>
      </dsp:nvSpPr>
      <dsp:spPr>
        <a:xfrm>
          <a:off x="219356" y="1709430"/>
          <a:ext cx="4500000" cy="813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Approved Development</a:t>
          </a:r>
          <a:endParaRPr lang="en-US" sz="3500" kern="1200" dirty="0"/>
        </a:p>
      </dsp:txBody>
      <dsp:txXfrm>
        <a:off x="219356" y="1709430"/>
        <a:ext cx="4500000" cy="813209"/>
      </dsp:txXfrm>
    </dsp:sp>
    <dsp:sp modelId="{438ACC27-9DC7-A443-9ACE-058413929258}">
      <dsp:nvSpPr>
        <dsp:cNvPr id="0" name=""/>
        <dsp:cNvSpPr/>
      </dsp:nvSpPr>
      <dsp:spPr>
        <a:xfrm>
          <a:off x="960239" y="12612"/>
          <a:ext cx="2970000" cy="813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Cohort Survival</a:t>
          </a:r>
          <a:endParaRPr lang="en-US" sz="3500" kern="1200" dirty="0"/>
        </a:p>
      </dsp:txBody>
      <dsp:txXfrm>
        <a:off x="960239" y="12612"/>
        <a:ext cx="2970000" cy="8132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318981-7AC7-4B7B-8311-7C42FE72AFF4}">
      <dsp:nvSpPr>
        <dsp:cNvPr id="0" name=""/>
        <dsp:cNvSpPr/>
      </dsp:nvSpPr>
      <dsp:spPr>
        <a:xfrm>
          <a:off x="500282" y="2564990"/>
          <a:ext cx="4140000" cy="813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Students Per Household</a:t>
          </a:r>
          <a:endParaRPr lang="en-US" sz="3200" kern="1200" dirty="0"/>
        </a:p>
      </dsp:txBody>
      <dsp:txXfrm>
        <a:off x="500282" y="2564990"/>
        <a:ext cx="4140000" cy="813209"/>
      </dsp:txXfrm>
    </dsp:sp>
    <dsp:sp modelId="{A702DF26-C9BD-4291-9E1C-E7E983843250}">
      <dsp:nvSpPr>
        <dsp:cNvPr id="0" name=""/>
        <dsp:cNvSpPr/>
      </dsp:nvSpPr>
      <dsp:spPr>
        <a:xfrm>
          <a:off x="1118562" y="855560"/>
          <a:ext cx="2700000" cy="813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Cohort Survival</a:t>
          </a:r>
          <a:endParaRPr lang="en-US" sz="3200" kern="1200" dirty="0"/>
        </a:p>
      </dsp:txBody>
      <dsp:txXfrm>
        <a:off x="1118562" y="855560"/>
        <a:ext cx="2700000" cy="813209"/>
      </dsp:txXfrm>
    </dsp:sp>
    <dsp:sp modelId="{8C639636-D498-4C24-8308-E82356B45331}">
      <dsp:nvSpPr>
        <dsp:cNvPr id="0" name=""/>
        <dsp:cNvSpPr/>
      </dsp:nvSpPr>
      <dsp:spPr>
        <a:xfrm>
          <a:off x="938562" y="1709430"/>
          <a:ext cx="3060000" cy="813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Linear Regression</a:t>
          </a:r>
          <a:endParaRPr lang="en-US" sz="3200" kern="1200" dirty="0"/>
        </a:p>
      </dsp:txBody>
      <dsp:txXfrm>
        <a:off x="938562" y="1709430"/>
        <a:ext cx="3060000" cy="813209"/>
      </dsp:txXfrm>
    </dsp:sp>
    <dsp:sp modelId="{36A22449-61FB-4B0E-8438-1C97755E90F8}">
      <dsp:nvSpPr>
        <dsp:cNvPr id="0" name=""/>
        <dsp:cNvSpPr/>
      </dsp:nvSpPr>
      <dsp:spPr>
        <a:xfrm>
          <a:off x="0" y="0"/>
          <a:ext cx="4937125" cy="813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Average Percentage Increase</a:t>
          </a:r>
          <a:endParaRPr lang="en-US" sz="3200" kern="1200" dirty="0"/>
        </a:p>
      </dsp:txBody>
      <dsp:txXfrm>
        <a:off x="0" y="0"/>
        <a:ext cx="4937125" cy="8132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318981-7AC7-4B7B-8311-7C42FE72AFF4}">
      <dsp:nvSpPr>
        <dsp:cNvPr id="0" name=""/>
        <dsp:cNvSpPr/>
      </dsp:nvSpPr>
      <dsp:spPr>
        <a:xfrm>
          <a:off x="886174" y="2564990"/>
          <a:ext cx="3330000" cy="813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Generation Rates</a:t>
          </a:r>
          <a:endParaRPr lang="en-US" sz="3500" kern="1200" dirty="0"/>
        </a:p>
      </dsp:txBody>
      <dsp:txXfrm>
        <a:off x="886174" y="2564990"/>
        <a:ext cx="3330000" cy="813209"/>
      </dsp:txXfrm>
    </dsp:sp>
    <dsp:sp modelId="{A702DF26-C9BD-4291-9E1C-E7E983843250}">
      <dsp:nvSpPr>
        <dsp:cNvPr id="0" name=""/>
        <dsp:cNvSpPr/>
      </dsp:nvSpPr>
      <dsp:spPr>
        <a:xfrm>
          <a:off x="984356" y="855560"/>
          <a:ext cx="2970000" cy="813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Cohort Survival</a:t>
          </a:r>
          <a:endParaRPr lang="en-US" sz="3500" kern="1200" dirty="0"/>
        </a:p>
      </dsp:txBody>
      <dsp:txXfrm>
        <a:off x="984356" y="855560"/>
        <a:ext cx="2970000" cy="813209"/>
      </dsp:txXfrm>
    </dsp:sp>
    <dsp:sp modelId="{8C639636-D498-4C24-8308-E82356B45331}">
      <dsp:nvSpPr>
        <dsp:cNvPr id="0" name=""/>
        <dsp:cNvSpPr/>
      </dsp:nvSpPr>
      <dsp:spPr>
        <a:xfrm>
          <a:off x="219356" y="1709430"/>
          <a:ext cx="4500000" cy="813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Approved Development</a:t>
          </a:r>
          <a:endParaRPr lang="en-US" sz="3500" kern="1200" dirty="0"/>
        </a:p>
      </dsp:txBody>
      <dsp:txXfrm>
        <a:off x="219356" y="1709430"/>
        <a:ext cx="4500000" cy="813209"/>
      </dsp:txXfrm>
    </dsp:sp>
    <dsp:sp modelId="{36A22449-61FB-4B0E-8438-1C97755E90F8}">
      <dsp:nvSpPr>
        <dsp:cNvPr id="0" name=""/>
        <dsp:cNvSpPr/>
      </dsp:nvSpPr>
      <dsp:spPr>
        <a:xfrm>
          <a:off x="0" y="12612"/>
          <a:ext cx="4860000" cy="813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Incoming Kindergarteners</a:t>
          </a:r>
          <a:endParaRPr lang="en-US" sz="3500" kern="1200" dirty="0"/>
        </a:p>
      </dsp:txBody>
      <dsp:txXfrm>
        <a:off x="0" y="12612"/>
        <a:ext cx="4860000" cy="8132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842BD2-A3E7-426D-B822-B0B64095AE97}">
      <dsp:nvSpPr>
        <dsp:cNvPr id="0" name=""/>
        <dsp:cNvSpPr/>
      </dsp:nvSpPr>
      <dsp:spPr>
        <a:xfrm>
          <a:off x="0" y="288942"/>
          <a:ext cx="10058399" cy="121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0644" tIns="291592" rIns="780644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Model validation would have consisted of 1) generating weights to optimize forecasts of historical enrollment, and then 2) applying those same weights to yield the final projections.  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Instead, MGT/MCPS applied new weights subjectively (e.g. to make things </a:t>
          </a:r>
          <a:r>
            <a:rPr lang="en-US" sz="1400" kern="1200" dirty="0" smtClean="0">
              <a:solidFill>
                <a:schemeClr val="accent1"/>
              </a:solidFill>
            </a:rPr>
            <a:t>“look right,” </a:t>
          </a:r>
          <a:r>
            <a:rPr lang="en-US" sz="1400" kern="1200" dirty="0" smtClean="0"/>
            <a:t>or to achieve a </a:t>
          </a:r>
          <a:br>
            <a:rPr lang="en-US" sz="1400" kern="1200" dirty="0" smtClean="0"/>
          </a:br>
          <a:r>
            <a:rPr lang="en-US" sz="1400" kern="1200" dirty="0" smtClean="0">
              <a:solidFill>
                <a:schemeClr val="accent1"/>
              </a:solidFill>
            </a:rPr>
            <a:t>“gentler trajectory of growth.”</a:t>
          </a:r>
          <a:endParaRPr lang="en-US" sz="1400" kern="1200" dirty="0">
            <a:solidFill>
              <a:schemeClr val="accent1"/>
            </a:solidFill>
          </a:endParaRPr>
        </a:p>
      </dsp:txBody>
      <dsp:txXfrm>
        <a:off x="0" y="288942"/>
        <a:ext cx="10058399" cy="1212750"/>
      </dsp:txXfrm>
    </dsp:sp>
    <dsp:sp modelId="{1B5215F1-DDEA-4E35-9FD1-2D77F25E2F25}">
      <dsp:nvSpPr>
        <dsp:cNvPr id="0" name=""/>
        <dsp:cNvSpPr/>
      </dsp:nvSpPr>
      <dsp:spPr>
        <a:xfrm>
          <a:off x="502920" y="82302"/>
          <a:ext cx="704088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Weightings and Validation</a:t>
          </a:r>
          <a:endParaRPr lang="en-US" sz="1400" kern="1200" dirty="0"/>
        </a:p>
      </dsp:txBody>
      <dsp:txXfrm>
        <a:off x="523095" y="102477"/>
        <a:ext cx="7000530" cy="372930"/>
      </dsp:txXfrm>
    </dsp:sp>
    <dsp:sp modelId="{F63C43B0-0B63-4C7B-B53E-8DCD33FFAA31}">
      <dsp:nvSpPr>
        <dsp:cNvPr id="0" name=""/>
        <dsp:cNvSpPr/>
      </dsp:nvSpPr>
      <dsp:spPr>
        <a:xfrm>
          <a:off x="0" y="1783932"/>
          <a:ext cx="10058399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0644" tIns="291592" rIns="780644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MGT identifies </a:t>
          </a:r>
          <a:r>
            <a:rPr lang="en-US" sz="1400" i="1" kern="1200" dirty="0" smtClean="0"/>
            <a:t>High</a:t>
          </a:r>
          <a:r>
            <a:rPr lang="en-US" sz="1400" kern="1200" dirty="0" smtClean="0"/>
            <a:t>, </a:t>
          </a:r>
          <a:r>
            <a:rPr lang="en-US" sz="1400" i="1" kern="1200" dirty="0" smtClean="0"/>
            <a:t>Low/Medium</a:t>
          </a:r>
          <a:r>
            <a:rPr lang="en-US" sz="1400" kern="1200" dirty="0" smtClean="0"/>
            <a:t> and </a:t>
          </a:r>
          <a:r>
            <a:rPr lang="en-US" sz="1400" i="1" kern="1200" dirty="0" smtClean="0"/>
            <a:t>No</a:t>
          </a:r>
          <a:r>
            <a:rPr lang="en-US" sz="1400" kern="1200" dirty="0" smtClean="0"/>
            <a:t> growth areas in their 2018 growth management report.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M-NCPPC provided housing growth rates by cluster ranging from 0% to 4.2%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In spite of this, MGT applies a flat 1% housing growth assumption for every school in the county.</a:t>
          </a:r>
          <a:endParaRPr lang="en-US" sz="1400" kern="1200" dirty="0"/>
        </a:p>
      </dsp:txBody>
      <dsp:txXfrm>
        <a:off x="0" y="1783932"/>
        <a:ext cx="10058399" cy="1058400"/>
      </dsp:txXfrm>
    </dsp:sp>
    <dsp:sp modelId="{482F1788-C28C-4B91-A695-D50288077A68}">
      <dsp:nvSpPr>
        <dsp:cNvPr id="0" name=""/>
        <dsp:cNvSpPr/>
      </dsp:nvSpPr>
      <dsp:spPr>
        <a:xfrm>
          <a:off x="502920" y="1577292"/>
          <a:ext cx="704088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Housing Growth</a:t>
          </a:r>
          <a:endParaRPr lang="en-US" sz="1400" kern="1200" dirty="0"/>
        </a:p>
      </dsp:txBody>
      <dsp:txXfrm>
        <a:off x="523095" y="1597467"/>
        <a:ext cx="7000530" cy="372930"/>
      </dsp:txXfrm>
    </dsp:sp>
    <dsp:sp modelId="{A4E615BB-F0C1-4B72-9EF4-210DA6360BE3}">
      <dsp:nvSpPr>
        <dsp:cNvPr id="0" name=""/>
        <dsp:cNvSpPr/>
      </dsp:nvSpPr>
      <dsp:spPr>
        <a:xfrm>
          <a:off x="0" y="3124572"/>
          <a:ext cx="10058399" cy="815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0644" tIns="291592" rIns="780644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MGT was provided 2016 housing numbers.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Specific approvals since then have not been included, and anything in excess of 1% is missing.</a:t>
          </a:r>
          <a:endParaRPr lang="en-US" sz="1400" kern="1200" dirty="0"/>
        </a:p>
      </dsp:txBody>
      <dsp:txXfrm>
        <a:off x="0" y="3124572"/>
        <a:ext cx="10058399" cy="815850"/>
      </dsp:txXfrm>
    </dsp:sp>
    <dsp:sp modelId="{FFB69593-96E3-47EF-A580-9071C99E04FF}">
      <dsp:nvSpPr>
        <dsp:cNvPr id="0" name=""/>
        <dsp:cNvSpPr/>
      </dsp:nvSpPr>
      <dsp:spPr>
        <a:xfrm>
          <a:off x="502920" y="2917932"/>
          <a:ext cx="704088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Approved Development</a:t>
          </a:r>
          <a:endParaRPr lang="en-US" sz="1400" kern="1200" dirty="0"/>
        </a:p>
      </dsp:txBody>
      <dsp:txXfrm>
        <a:off x="523095" y="2938107"/>
        <a:ext cx="7000530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C90D8-FBB1-41EF-9D0A-1C6469744A3A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84759-BAB5-481B-A39A-2821C90B2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657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84759-BAB5-481B-A39A-2821C90B29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9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84759-BAB5-481B-A39A-2821C90B29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55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Enrollment Forecasting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Changes from the old methodology to the new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12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S Example	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3" y="2199682"/>
            <a:ext cx="4938712" cy="331588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8" y="2217923"/>
            <a:ext cx="4937125" cy="3279404"/>
          </a:xfrm>
        </p:spPr>
      </p:pic>
      <p:sp>
        <p:nvSpPr>
          <p:cNvPr id="7" name="TextBox 6"/>
          <p:cNvSpPr txBox="1"/>
          <p:nvPr/>
        </p:nvSpPr>
        <p:spPr>
          <a:xfrm>
            <a:off x="1396692" y="5559571"/>
            <a:ext cx="4493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4 models are represented by different colored lines.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514995" y="5559571"/>
            <a:ext cx="44998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But final projection selectively discounts some data.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7101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5157057"/>
              </p:ext>
            </p:extLst>
          </p:nvPr>
        </p:nvGraphicFramePr>
        <p:xfrm>
          <a:off x="1715152" y="703748"/>
          <a:ext cx="375555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966558"/>
              </p:ext>
            </p:extLst>
          </p:nvPr>
        </p:nvGraphicFramePr>
        <p:xfrm>
          <a:off x="1715152" y="3562086"/>
          <a:ext cx="375555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0761852"/>
              </p:ext>
            </p:extLst>
          </p:nvPr>
        </p:nvGraphicFramePr>
        <p:xfrm>
          <a:off x="6513394" y="772967"/>
          <a:ext cx="375555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71671"/>
              </p:ext>
            </p:extLst>
          </p:nvPr>
        </p:nvGraphicFramePr>
        <p:xfrm>
          <a:off x="6513394" y="3562086"/>
          <a:ext cx="375555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1097280" y="286604"/>
            <a:ext cx="10058400" cy="4863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Additional Comparisons</a:t>
            </a:r>
            <a:endParaRPr lang="en-US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97280" y="707651"/>
            <a:ext cx="100584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14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/>
              <a:t>Primary Concerns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8416226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565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9679577" cy="1450757"/>
          </a:xfrm>
        </p:spPr>
        <p:txBody>
          <a:bodyPr/>
          <a:lstStyle/>
          <a:p>
            <a:r>
              <a:rPr lang="en-US" dirty="0" smtClean="0"/>
              <a:t>What You Can Do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465760" lvl="5" indent="-4572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1465760" lvl="5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Check your forecasts</a:t>
            </a:r>
          </a:p>
          <a:p>
            <a:pPr marL="1465760" lvl="5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Write to the BoE</a:t>
            </a:r>
          </a:p>
          <a:p>
            <a:pPr marL="1465760" lvl="5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Ask to </a:t>
            </a:r>
            <a:r>
              <a:rPr lang="en-US" sz="3200" dirty="0" smtClean="0"/>
              <a:t>review and </a:t>
            </a:r>
            <a:r>
              <a:rPr lang="en-US" sz="3200" dirty="0" smtClean="0"/>
              <a:t>participate</a:t>
            </a:r>
          </a:p>
          <a:p>
            <a:pPr marL="1465760" lvl="5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Ask for </a:t>
            </a:r>
            <a:r>
              <a:rPr lang="en-US" sz="3200" dirty="0" smtClean="0"/>
              <a:t>detailed forecasts and assumptions</a:t>
            </a:r>
            <a:endParaRPr lang="en-US" sz="3200" dirty="0" smtClean="0"/>
          </a:p>
          <a:p>
            <a:pPr marL="1465760" lvl="5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1465760" lvl="5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Email me:  </a:t>
            </a:r>
            <a:r>
              <a:rPr lang="en-US" sz="4200" dirty="0" smtClean="0"/>
              <a:t>CIP@MCCPTA.ORG</a:t>
            </a:r>
            <a:endParaRPr lang="en-US" sz="4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92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the forecast we see every year in the CIP, and in At-A-Glance sheets.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513" y="1865116"/>
            <a:ext cx="8261565" cy="4300014"/>
          </a:xfrm>
        </p:spPr>
      </p:pic>
    </p:spTree>
    <p:extLst>
      <p:ext uri="{BB962C8B-B14F-4D97-AF65-F5344CB8AC3E}">
        <p14:creationId xmlns:p14="http://schemas.microsoft.com/office/powerpoint/2010/main" val="90149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Prior model calculated the impact of development and demographic trends on observable </a:t>
            </a:r>
            <a:r>
              <a:rPr lang="en-US" sz="3600" smtClean="0"/>
              <a:t>class sizes.</a:t>
            </a:r>
            <a:endParaRPr lang="en-US" sz="3600" dirty="0"/>
          </a:p>
        </p:txBody>
      </p:sp>
      <p:graphicFrame>
        <p:nvGraphicFramePr>
          <p:cNvPr id="12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87831000"/>
              </p:ext>
            </p:extLst>
          </p:nvPr>
        </p:nvGraphicFramePr>
        <p:xfrm>
          <a:off x="3565684" y="2232941"/>
          <a:ext cx="4938712" cy="337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2823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290" y="1846263"/>
            <a:ext cx="6386334" cy="413975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model </a:t>
            </a:r>
            <a:r>
              <a:rPr lang="mr-IN" dirty="0" smtClean="0"/>
              <a:t>–</a:t>
            </a:r>
            <a:r>
              <a:rPr lang="en-US" dirty="0" smtClean="0"/>
              <a:t>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63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model - Generation Rates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656" y="2111418"/>
            <a:ext cx="9174915" cy="3584532"/>
          </a:xfrm>
        </p:spPr>
      </p:pic>
    </p:spTree>
    <p:extLst>
      <p:ext uri="{BB962C8B-B14F-4D97-AF65-F5344CB8AC3E}">
        <p14:creationId xmlns:p14="http://schemas.microsoft.com/office/powerpoint/2010/main" val="370887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model - Projection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263" y="1959387"/>
            <a:ext cx="8026384" cy="4022725"/>
          </a:xfrm>
        </p:spPr>
      </p:pic>
    </p:spTree>
    <p:extLst>
      <p:ext uri="{BB962C8B-B14F-4D97-AF65-F5344CB8AC3E}">
        <p14:creationId xmlns:p14="http://schemas.microsoft.com/office/powerpoint/2010/main" val="142962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moved from a Cohort Survival model to one that blends four </a:t>
            </a:r>
            <a:r>
              <a:rPr lang="en-US" dirty="0" err="1" smtClean="0"/>
              <a:t>submodels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Old methodology	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New Methodology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/>
          </p:nvPr>
        </p:nvGraphicFramePr>
        <p:xfrm>
          <a:off x="6218238" y="2582863"/>
          <a:ext cx="4937125" cy="337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Content Placeholder 7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1096963" y="2582863"/>
          <a:ext cx="4938712" cy="337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83903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- Four Weighted Models	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07" y="2186817"/>
            <a:ext cx="4938712" cy="3341616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248" y="2185416"/>
            <a:ext cx="5233295" cy="333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35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 Example	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3" y="2159943"/>
            <a:ext cx="4938712" cy="3395364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8" y="2195005"/>
            <a:ext cx="4937125" cy="3325241"/>
          </a:xfrm>
        </p:spPr>
      </p:pic>
      <p:sp>
        <p:nvSpPr>
          <p:cNvPr id="3" name="TextBox 2"/>
          <p:cNvSpPr txBox="1"/>
          <p:nvPr/>
        </p:nvSpPr>
        <p:spPr>
          <a:xfrm>
            <a:off x="1396692" y="5559571"/>
            <a:ext cx="4493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4 models are represented by different colored lines.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514995" y="5559571"/>
            <a:ext cx="44998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But final projection selectively discounts some data.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4949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997</TotalTime>
  <Words>330</Words>
  <Application>Microsoft Office PowerPoint</Application>
  <PresentationFormat>Widescreen</PresentationFormat>
  <Paragraphs>55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Mangal</vt:lpstr>
      <vt:lpstr>Retrospect</vt:lpstr>
      <vt:lpstr>Enrollment Forecasting</vt:lpstr>
      <vt:lpstr>This is the forecast we see every year in the CIP, and in At-A-Glance sheets.</vt:lpstr>
      <vt:lpstr>Prior model calculated the impact of development and demographic trends on observable class sizes.</vt:lpstr>
      <vt:lpstr>Prior model – Development</vt:lpstr>
      <vt:lpstr>Prior model - Generation Rates</vt:lpstr>
      <vt:lpstr>Prior model - Projection</vt:lpstr>
      <vt:lpstr>We moved from a Cohort Survival model to one that blends four submodels.</vt:lpstr>
      <vt:lpstr>New - Four Weighted Models </vt:lpstr>
      <vt:lpstr>ES Example </vt:lpstr>
      <vt:lpstr>HS Example </vt:lpstr>
      <vt:lpstr>PowerPoint Presentation</vt:lpstr>
      <vt:lpstr>Primary Concerns</vt:lpstr>
      <vt:lpstr>What You Can Do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Enrollment Forecasting</dc:title>
  <dc:creator>kmarin</dc:creator>
  <cp:lastModifiedBy>kmarin</cp:lastModifiedBy>
  <cp:revision>19</cp:revision>
  <dcterms:created xsi:type="dcterms:W3CDTF">2019-02-25T17:05:01Z</dcterms:created>
  <dcterms:modified xsi:type="dcterms:W3CDTF">2019-02-26T18:36:14Z</dcterms:modified>
</cp:coreProperties>
</file>