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notesSlides/notesSlide45.xml" ContentType="application/vnd.openxmlformats-officedocument.presentationml.notesSlide+xml"/>
  <Override PartName="/ppt/tags/tag50.xml" ContentType="application/vnd.openxmlformats-officedocument.presentationml.tags+xml"/>
  <Override PartName="/ppt/notesSlides/notesSlide46.xml" ContentType="application/vnd.openxmlformats-officedocument.presentationml.notesSlide+xml"/>
  <Override PartName="/ppt/tags/tag51.xml" ContentType="application/vnd.openxmlformats-officedocument.presentationml.tags+xml"/>
  <Override PartName="/ppt/notesSlides/notesSlide47.xml" ContentType="application/vnd.openxmlformats-officedocument.presentationml.notesSlide+xml"/>
  <Override PartName="/ppt/tags/tag52.xml" ContentType="application/vnd.openxmlformats-officedocument.presentationml.tags+xml"/>
  <Override PartName="/ppt/notesSlides/notesSlide48.xml" ContentType="application/vnd.openxmlformats-officedocument.presentationml.notesSlide+xml"/>
  <Override PartName="/ppt/tags/tag53.xml" ContentType="application/vnd.openxmlformats-officedocument.presentationml.tags+xml"/>
  <Override PartName="/ppt/notesSlides/notesSlide4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5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5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52.xml" ContentType="application/vnd.openxmlformats-officedocument.presentationml.notesSlide+xml"/>
  <Override PartName="/ppt/tags/tag63.xml" ContentType="application/vnd.openxmlformats-officedocument.presentationml.tags+xml"/>
  <Override PartName="/ppt/notesSlides/notesSlide53.xml" ContentType="application/vnd.openxmlformats-officedocument.presentationml.notesSlide+xml"/>
  <Override PartName="/ppt/tags/tag64.xml" ContentType="application/vnd.openxmlformats-officedocument.presentationml.tags+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notesMasterIdLst>
    <p:notesMasterId r:id="rId67"/>
  </p:notesMasterIdLst>
  <p:handoutMasterIdLst>
    <p:handoutMasterId r:id="rId68"/>
  </p:handoutMasterIdLst>
  <p:sldIdLst>
    <p:sldId id="329" r:id="rId2"/>
    <p:sldId id="330" r:id="rId3"/>
    <p:sldId id="261" r:id="rId4"/>
    <p:sldId id="2147482560" r:id="rId5"/>
    <p:sldId id="407" r:id="rId6"/>
    <p:sldId id="2147482550" r:id="rId7"/>
    <p:sldId id="263" r:id="rId8"/>
    <p:sldId id="256" r:id="rId9"/>
    <p:sldId id="574" r:id="rId10"/>
    <p:sldId id="2147482546" r:id="rId11"/>
    <p:sldId id="2147474011" r:id="rId12"/>
    <p:sldId id="2147482534" r:id="rId13"/>
    <p:sldId id="377" r:id="rId14"/>
    <p:sldId id="376" r:id="rId15"/>
    <p:sldId id="593" r:id="rId16"/>
    <p:sldId id="2147474013" r:id="rId17"/>
    <p:sldId id="2147482529" r:id="rId18"/>
    <p:sldId id="2147474014" r:id="rId19"/>
    <p:sldId id="2147474009" r:id="rId20"/>
    <p:sldId id="2147482535" r:id="rId21"/>
    <p:sldId id="2147474066" r:id="rId22"/>
    <p:sldId id="359" r:id="rId23"/>
    <p:sldId id="2147482511" r:id="rId24"/>
    <p:sldId id="2147482512" r:id="rId25"/>
    <p:sldId id="2147482503" r:id="rId26"/>
    <p:sldId id="2147482513" r:id="rId27"/>
    <p:sldId id="2147471012" r:id="rId28"/>
    <p:sldId id="2147482533" r:id="rId29"/>
    <p:sldId id="2147482510" r:id="rId30"/>
    <p:sldId id="2147473893" r:id="rId31"/>
    <p:sldId id="2147473894" r:id="rId32"/>
    <p:sldId id="2147473900" r:id="rId33"/>
    <p:sldId id="2147482504" r:id="rId34"/>
    <p:sldId id="2147473970" r:id="rId35"/>
    <p:sldId id="2147482515" r:id="rId36"/>
    <p:sldId id="2147482536" r:id="rId37"/>
    <p:sldId id="537" r:id="rId38"/>
    <p:sldId id="2147482514" r:id="rId39"/>
    <p:sldId id="2147482516" r:id="rId40"/>
    <p:sldId id="362" r:id="rId41"/>
    <p:sldId id="2147474143" r:id="rId42"/>
    <p:sldId id="2147482517" r:id="rId43"/>
    <p:sldId id="2147482541" r:id="rId44"/>
    <p:sldId id="2147482539" r:id="rId45"/>
    <p:sldId id="2147482498" r:id="rId46"/>
    <p:sldId id="2147482499" r:id="rId47"/>
    <p:sldId id="2147474091" r:id="rId48"/>
    <p:sldId id="2147482479" r:id="rId49"/>
    <p:sldId id="2147482528" r:id="rId50"/>
    <p:sldId id="2147482462" r:id="rId51"/>
    <p:sldId id="2147482537" r:id="rId52"/>
    <p:sldId id="2147482530" r:id="rId53"/>
    <p:sldId id="2147482531" r:id="rId54"/>
    <p:sldId id="2147482491" r:id="rId55"/>
    <p:sldId id="2147482538" r:id="rId56"/>
    <p:sldId id="2147473924" r:id="rId57"/>
    <p:sldId id="413" r:id="rId58"/>
    <p:sldId id="405" r:id="rId59"/>
    <p:sldId id="332" r:id="rId60"/>
    <p:sldId id="2147482559" r:id="rId61"/>
    <p:sldId id="2147473999" r:id="rId62"/>
    <p:sldId id="2147474067" r:id="rId63"/>
    <p:sldId id="2147482547" r:id="rId64"/>
    <p:sldId id="262" r:id="rId65"/>
    <p:sldId id="2147474010" r:id="rId6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240" userDrawn="1">
          <p15:clr>
            <a:srgbClr val="A4A3A4"/>
          </p15:clr>
        </p15:guide>
        <p15:guide id="2" orient="horz" pos="21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C162F0-E9E4-4B6D-7A7E-14A420153E9A}" name="Carmine DeLuca" initials="MOU" userId="Carmine DeLuca"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45" autoAdjust="0"/>
    <p:restoredTop sz="75113"/>
  </p:normalViewPr>
  <p:slideViewPr>
    <p:cSldViewPr snapToGrid="0">
      <p:cViewPr varScale="1">
        <p:scale>
          <a:sx n="82" d="100"/>
          <a:sy n="82" d="100"/>
        </p:scale>
        <p:origin x="176" y="568"/>
      </p:cViewPr>
      <p:guideLst>
        <p:guide pos="240"/>
        <p:guide orient="horz" pos="2172"/>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howGuides="1">
      <p:cViewPr varScale="1">
        <p:scale>
          <a:sx n="116" d="100"/>
          <a:sy n="116" d="100"/>
        </p:scale>
        <p:origin x="3472"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6"/>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C18D-DF40-8B90-E8DC1E2FD32A}"/>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18D-DF40-8B90-E8DC1E2FD32A}"/>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18D-DF40-8B90-E8DC1E2FD32A}"/>
              </c:ext>
            </c:extLst>
          </c:dPt>
          <c:dPt>
            <c:idx val="3"/>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7-C18D-DF40-8B90-E8DC1E2FD32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12.8</c:v>
                </c:pt>
                <c:pt idx="3">
                  <c:v>1.2</c:v>
                </c:pt>
              </c:numCache>
            </c:numRef>
          </c:val>
          <c:extLst>
            <c:ext xmlns:c16="http://schemas.microsoft.com/office/drawing/2014/chart" uri="{C3380CC4-5D6E-409C-BE32-E72D297353CC}">
              <c16:uniqueId val="{00000008-C18D-DF40-8B90-E8DC1E2FD32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67115D-7694-D953-4933-FE3EA37C19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E4E52A-20AC-9F08-F424-D7A72D4EBA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8D88BC-3A45-DD45-8225-64959D09E89B}" type="datetimeFigureOut">
              <a:rPr lang="en-US" smtClean="0"/>
              <a:t>9/19/25</a:t>
            </a:fld>
            <a:endParaRPr lang="en-US"/>
          </a:p>
        </p:txBody>
      </p:sp>
      <p:sp>
        <p:nvSpPr>
          <p:cNvPr id="4" name="Footer Placeholder 3">
            <a:extLst>
              <a:ext uri="{FF2B5EF4-FFF2-40B4-BE49-F238E27FC236}">
                <a16:creationId xmlns:a16="http://schemas.microsoft.com/office/drawing/2014/main" id="{AC7C60E3-31ED-D7E1-07DD-BEB8220D02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1BF16C-111F-4766-DDCD-5D8996DE8A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C13D0C-A0B6-5D43-B7F0-41E5B02151CA}" type="slidenum">
              <a:rPr lang="en-US" smtClean="0"/>
              <a:t>‹#›</a:t>
            </a:fld>
            <a:endParaRPr lang="en-US"/>
          </a:p>
        </p:txBody>
      </p:sp>
    </p:spTree>
    <p:extLst>
      <p:ext uri="{BB962C8B-B14F-4D97-AF65-F5344CB8AC3E}">
        <p14:creationId xmlns:p14="http://schemas.microsoft.com/office/powerpoint/2010/main" val="2712777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C3506-953E-8149-8D14-1F01880FE5CE}" type="datetimeFigureOut">
              <a:rPr lang="en-US" smtClean="0"/>
              <a:t>9/19/25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7D78B-CA5C-2549-BAF8-92DA569CFDAB}" type="slidenum">
              <a:rPr lang="en-US" smtClean="0"/>
              <a:t>‹#›</a:t>
            </a:fld>
            <a:endParaRPr lang="en-US"/>
          </a:p>
        </p:txBody>
      </p:sp>
    </p:spTree>
    <p:extLst>
      <p:ext uri="{BB962C8B-B14F-4D97-AF65-F5344CB8AC3E}">
        <p14:creationId xmlns:p14="http://schemas.microsoft.com/office/powerpoint/2010/main" val="2832031120"/>
      </p:ext>
    </p:extLst>
  </p:cSld>
  <p:clrMap bg1="lt1" tx1="dk1" bg2="lt2" tx2="dk2" accent1="accent1" accent2="accent2" accent3="accent3" accent4="accent4" accent5="accent5" accent6="accent6" hlink="hlink" folHlink="folHlink"/>
  <p:notesStyle>
    <a:lvl1pPr marL="0" algn="l" defTabSz="6858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685800" algn="l" defTabSz="6858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028700" algn="l" defTabSz="6858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371600" algn="l" defTabSz="6858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5768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2B3444B1-158A-4BF6-99BF-61DE2EB2E352}"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5449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200000"/>
              </a:lnSpc>
              <a:spcBef>
                <a:spcPts val="0"/>
              </a:spcBef>
              <a:spcAft>
                <a:spcPts val="0"/>
              </a:spcAft>
              <a:buFontTx/>
              <a:buNone/>
            </a:pPr>
            <a:endParaRPr lang="en-US" sz="5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367D78B-CA5C-2549-BAF8-92DA569CFDAB}" type="slidenum">
              <a:rPr lang="en-US" smtClean="0"/>
              <a:t>15</a:t>
            </a:fld>
            <a:endParaRPr lang="en-US"/>
          </a:p>
        </p:txBody>
      </p:sp>
    </p:spTree>
    <p:extLst>
      <p:ext uri="{BB962C8B-B14F-4D97-AF65-F5344CB8AC3E}">
        <p14:creationId xmlns:p14="http://schemas.microsoft.com/office/powerpoint/2010/main" val="180149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CEDC8-9957-0BA9-8609-E3A9958A2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02DB45-4110-251E-8BC2-57DCF8882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57873-5640-53E3-F2A5-73464BD5B29D}"/>
              </a:ext>
            </a:extLst>
          </p:cNvPr>
          <p:cNvSpPr>
            <a:spLocks noGrp="1"/>
          </p:cNvSpPr>
          <p:nvPr>
            <p:ph type="body" idx="1"/>
          </p:nvPr>
        </p:nvSpPr>
        <p:spPr/>
        <p:txBody>
          <a:bodyPr/>
          <a:lstStyle/>
          <a:p>
            <a:pPr marL="0" marR="0" indent="457200">
              <a:lnSpc>
                <a:spcPct val="200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23F9224E-4B58-4C78-A384-9F014C5CDE33}"/>
              </a:ext>
            </a:extLst>
          </p:cNvPr>
          <p:cNvSpPr>
            <a:spLocks noGrp="1"/>
          </p:cNvSpPr>
          <p:nvPr>
            <p:ph type="sldNum" sz="quarter" idx="5"/>
          </p:nvPr>
        </p:nvSpPr>
        <p:spPr/>
        <p:txBody>
          <a:bodyPr/>
          <a:lstStyle/>
          <a:p>
            <a:fld id="{C367D78B-CA5C-2549-BAF8-92DA569CFDAB}" type="slidenum">
              <a:rPr lang="en-US" smtClean="0"/>
              <a:t>16</a:t>
            </a:fld>
            <a:endParaRPr lang="en-US"/>
          </a:p>
        </p:txBody>
      </p:sp>
    </p:spTree>
    <p:extLst>
      <p:ext uri="{BB962C8B-B14F-4D97-AF65-F5344CB8AC3E}">
        <p14:creationId xmlns:p14="http://schemas.microsoft.com/office/powerpoint/2010/main" val="255100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17</a:t>
            </a:fld>
            <a:endParaRPr lang="en-US"/>
          </a:p>
        </p:txBody>
      </p:sp>
    </p:spTree>
    <p:extLst>
      <p:ext uri="{BB962C8B-B14F-4D97-AF65-F5344CB8AC3E}">
        <p14:creationId xmlns:p14="http://schemas.microsoft.com/office/powerpoint/2010/main" val="300014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18</a:t>
            </a:fld>
            <a:endParaRPr lang="en-US"/>
          </a:p>
        </p:txBody>
      </p:sp>
    </p:spTree>
    <p:extLst>
      <p:ext uri="{BB962C8B-B14F-4D97-AF65-F5344CB8AC3E}">
        <p14:creationId xmlns:p14="http://schemas.microsoft.com/office/powerpoint/2010/main" val="756632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44B1-158A-4BF6-99BF-61DE2EB2E352}"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042079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20</a:t>
            </a:fld>
            <a:endParaRPr lang="en-US"/>
          </a:p>
        </p:txBody>
      </p:sp>
    </p:spTree>
    <p:extLst>
      <p:ext uri="{BB962C8B-B14F-4D97-AF65-F5344CB8AC3E}">
        <p14:creationId xmlns:p14="http://schemas.microsoft.com/office/powerpoint/2010/main" val="3606533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31583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20EC01F-C707-4841-AFA5-45F6E1F3C29B}"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45314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23</a:t>
            </a:fld>
            <a:endParaRPr lang="en-US"/>
          </a:p>
        </p:txBody>
      </p:sp>
    </p:spTree>
    <p:extLst>
      <p:ext uri="{BB962C8B-B14F-4D97-AF65-F5344CB8AC3E}">
        <p14:creationId xmlns:p14="http://schemas.microsoft.com/office/powerpoint/2010/main" val="138579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54" name="Google Shape;15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Arial"/>
                <a:ea typeface="Arial"/>
                <a:cs typeface="Arial"/>
                <a:sym typeface="Arial"/>
              </a:rPr>
              <a:t>3</a:t>
            </a:fld>
            <a:endParaRPr sz="1200" b="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24</a:t>
            </a:fld>
            <a:endParaRPr lang="en-US"/>
          </a:p>
        </p:txBody>
      </p:sp>
    </p:spTree>
    <p:extLst>
      <p:ext uri="{BB962C8B-B14F-4D97-AF65-F5344CB8AC3E}">
        <p14:creationId xmlns:p14="http://schemas.microsoft.com/office/powerpoint/2010/main" val="2683867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25</a:t>
            </a:fld>
            <a:endParaRPr lang="en-US"/>
          </a:p>
        </p:txBody>
      </p:sp>
    </p:spTree>
    <p:extLst>
      <p:ext uri="{BB962C8B-B14F-4D97-AF65-F5344CB8AC3E}">
        <p14:creationId xmlns:p14="http://schemas.microsoft.com/office/powerpoint/2010/main" val="458196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45D7E"/>
                </a:solidFill>
                <a:effectLst/>
                <a:latin typeface="Google San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E9427D9C-05F1-354C-A2E5-9EF33083FE9C}" type="slidenum">
              <a:rPr kumimoji="0" lang="en-US" sz="12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27675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E9427D9C-05F1-354C-A2E5-9EF33083FE9C}" type="slidenum">
              <a:rPr kumimoji="0" lang="en-US" sz="12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94229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28</a:t>
            </a:fld>
            <a:endParaRPr lang="en-US"/>
          </a:p>
        </p:txBody>
      </p:sp>
    </p:spTree>
    <p:extLst>
      <p:ext uri="{BB962C8B-B14F-4D97-AF65-F5344CB8AC3E}">
        <p14:creationId xmlns:p14="http://schemas.microsoft.com/office/powerpoint/2010/main" val="3006941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29</a:t>
            </a:fld>
            <a:endParaRPr lang="en-US"/>
          </a:p>
        </p:txBody>
      </p:sp>
    </p:spTree>
    <p:extLst>
      <p:ext uri="{BB962C8B-B14F-4D97-AF65-F5344CB8AC3E}">
        <p14:creationId xmlns:p14="http://schemas.microsoft.com/office/powerpoint/2010/main" val="2696812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35892" indent="-283035">
              <a:defRPr>
                <a:solidFill>
                  <a:schemeClr val="tx1"/>
                </a:solidFill>
                <a:latin typeface="Arial" charset="0"/>
                <a:cs typeface="Arial" charset="0"/>
              </a:defRPr>
            </a:lvl2pPr>
            <a:lvl3pPr marL="1132142" indent="-226428">
              <a:defRPr>
                <a:solidFill>
                  <a:schemeClr val="tx1"/>
                </a:solidFill>
                <a:latin typeface="Arial" charset="0"/>
                <a:cs typeface="Arial" charset="0"/>
              </a:defRPr>
            </a:lvl3pPr>
            <a:lvl4pPr marL="1584998" indent="-226428">
              <a:defRPr>
                <a:solidFill>
                  <a:schemeClr val="tx1"/>
                </a:solidFill>
                <a:latin typeface="Arial" charset="0"/>
                <a:cs typeface="Arial" charset="0"/>
              </a:defRPr>
            </a:lvl4pPr>
            <a:lvl5pPr marL="2037855" indent="-226428">
              <a:defRPr>
                <a:solidFill>
                  <a:schemeClr val="tx1"/>
                </a:solidFill>
                <a:latin typeface="Arial" charset="0"/>
                <a:cs typeface="Arial" charset="0"/>
              </a:defRPr>
            </a:lvl5pPr>
            <a:lvl6pPr marL="2490711" indent="-226428" eaLnBrk="0" fontAlgn="base" hangingPunct="0">
              <a:spcBef>
                <a:spcPct val="0"/>
              </a:spcBef>
              <a:spcAft>
                <a:spcPct val="0"/>
              </a:spcAft>
              <a:defRPr>
                <a:solidFill>
                  <a:schemeClr val="tx1"/>
                </a:solidFill>
                <a:latin typeface="Arial" charset="0"/>
                <a:cs typeface="Arial" charset="0"/>
              </a:defRPr>
            </a:lvl6pPr>
            <a:lvl7pPr marL="2943568" indent="-226428" eaLnBrk="0" fontAlgn="base" hangingPunct="0">
              <a:spcBef>
                <a:spcPct val="0"/>
              </a:spcBef>
              <a:spcAft>
                <a:spcPct val="0"/>
              </a:spcAft>
              <a:defRPr>
                <a:solidFill>
                  <a:schemeClr val="tx1"/>
                </a:solidFill>
                <a:latin typeface="Arial" charset="0"/>
                <a:cs typeface="Arial" charset="0"/>
              </a:defRPr>
            </a:lvl7pPr>
            <a:lvl8pPr marL="3396425" indent="-226428" eaLnBrk="0" fontAlgn="base" hangingPunct="0">
              <a:spcBef>
                <a:spcPct val="0"/>
              </a:spcBef>
              <a:spcAft>
                <a:spcPct val="0"/>
              </a:spcAft>
              <a:defRPr>
                <a:solidFill>
                  <a:schemeClr val="tx1"/>
                </a:solidFill>
                <a:latin typeface="Arial" charset="0"/>
                <a:cs typeface="Arial" charset="0"/>
              </a:defRPr>
            </a:lvl8pPr>
            <a:lvl9pPr marL="3849281" indent="-226428"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52D25A5-B039-49F5-B505-369BCBBBBDCE}"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charset="0"/>
              <a:sym typeface="Arial"/>
            </a:endParaRPr>
          </a:p>
        </p:txBody>
      </p:sp>
    </p:spTree>
    <p:extLst>
      <p:ext uri="{BB962C8B-B14F-4D97-AF65-F5344CB8AC3E}">
        <p14:creationId xmlns:p14="http://schemas.microsoft.com/office/powerpoint/2010/main" val="3937660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6667D-EED1-41F4-9B71-7DC23DF4038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2214182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0" marR="0" lvl="0" indent="0" algn="l" defTabSz="685800" rtl="0" eaLnBrk="1" fontAlgn="auto" latinLnBrk="0" hangingPunct="1">
              <a:lnSpc>
                <a:spcPct val="100000"/>
              </a:lnSpc>
              <a:spcBef>
                <a:spcPts val="0"/>
              </a:spcBef>
              <a:spcAft>
                <a:spcPts val="0"/>
              </a:spcAft>
              <a:buClrTx/>
              <a:buSzTx/>
              <a:buFontTx/>
              <a:buNone/>
              <a:tabLst/>
              <a:defRPr/>
            </a:pPr>
            <a:endParaRPr lang="en-US" b="1" dirty="0"/>
          </a:p>
        </p:txBody>
      </p:sp>
      <p:sp>
        <p:nvSpPr>
          <p:cNvPr id="574" name="Google Shape;57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19319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33</a:t>
            </a:fld>
            <a:endParaRPr lang="en-US"/>
          </a:p>
        </p:txBody>
      </p:sp>
    </p:spTree>
    <p:extLst>
      <p:ext uri="{BB962C8B-B14F-4D97-AF65-F5344CB8AC3E}">
        <p14:creationId xmlns:p14="http://schemas.microsoft.com/office/powerpoint/2010/main" val="87530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6</a:t>
            </a:fld>
            <a:endParaRPr lang="en-US"/>
          </a:p>
        </p:txBody>
      </p:sp>
    </p:spTree>
    <p:extLst>
      <p:ext uri="{BB962C8B-B14F-4D97-AF65-F5344CB8AC3E}">
        <p14:creationId xmlns:p14="http://schemas.microsoft.com/office/powerpoint/2010/main" val="3617911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rgbClr val="000000"/>
              </a:buClr>
              <a:buSzPts val="1400"/>
              <a:buFont typeface="Arial"/>
              <a:buNone/>
            </a:pPr>
            <a:endParaRPr lang="en-CA" sz="500" b="0" i="0" u="none" strike="noStrike" cap="none" dirty="0">
              <a:solidFill>
                <a:schemeClr val="dk1"/>
              </a:solidFill>
            </a:endParaRPr>
          </a:p>
        </p:txBody>
      </p:sp>
      <p:sp>
        <p:nvSpPr>
          <p:cNvPr id="1183" name="Google Shape;1183;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35</a:t>
            </a:fld>
            <a:endParaRPr lang="en-US"/>
          </a:p>
        </p:txBody>
      </p:sp>
    </p:spTree>
    <p:extLst>
      <p:ext uri="{BB962C8B-B14F-4D97-AF65-F5344CB8AC3E}">
        <p14:creationId xmlns:p14="http://schemas.microsoft.com/office/powerpoint/2010/main" val="549770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36</a:t>
            </a:fld>
            <a:endParaRPr lang="en-US"/>
          </a:p>
        </p:txBody>
      </p:sp>
    </p:spTree>
    <p:extLst>
      <p:ext uri="{BB962C8B-B14F-4D97-AF65-F5344CB8AC3E}">
        <p14:creationId xmlns:p14="http://schemas.microsoft.com/office/powerpoint/2010/main" val="4036946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2B3444B1-158A-4BF6-99BF-61DE2EB2E352}" type="slidenum">
              <a:rPr lang="en-US" smtClean="0"/>
              <a:t>37</a:t>
            </a:fld>
            <a:endParaRPr lang="en-US" dirty="0"/>
          </a:p>
        </p:txBody>
      </p:sp>
    </p:spTree>
    <p:extLst>
      <p:ext uri="{BB962C8B-B14F-4D97-AF65-F5344CB8AC3E}">
        <p14:creationId xmlns:p14="http://schemas.microsoft.com/office/powerpoint/2010/main" val="832837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367D78B-CA5C-2549-BAF8-92DA569CFDAB}" type="slidenum">
              <a:rPr lang="en-US" smtClean="0"/>
              <a:t>38</a:t>
            </a:fld>
            <a:endParaRPr lang="en-US"/>
          </a:p>
        </p:txBody>
      </p:sp>
    </p:spTree>
    <p:extLst>
      <p:ext uri="{BB962C8B-B14F-4D97-AF65-F5344CB8AC3E}">
        <p14:creationId xmlns:p14="http://schemas.microsoft.com/office/powerpoint/2010/main" val="4036353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39</a:t>
            </a:fld>
            <a:endParaRPr lang="en-US"/>
          </a:p>
        </p:txBody>
      </p:sp>
    </p:spTree>
    <p:extLst>
      <p:ext uri="{BB962C8B-B14F-4D97-AF65-F5344CB8AC3E}">
        <p14:creationId xmlns:p14="http://schemas.microsoft.com/office/powerpoint/2010/main" val="3357718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2B3444B1-158A-4BF6-99BF-61DE2EB2E352}" type="slidenum">
              <a:rPr lang="en-US" smtClean="0"/>
              <a:t>40</a:t>
            </a:fld>
            <a:endParaRPr lang="en-US" dirty="0"/>
          </a:p>
        </p:txBody>
      </p:sp>
    </p:spTree>
    <p:extLst>
      <p:ext uri="{BB962C8B-B14F-4D97-AF65-F5344CB8AC3E}">
        <p14:creationId xmlns:p14="http://schemas.microsoft.com/office/powerpoint/2010/main" val="3024770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41</a:t>
            </a:fld>
            <a:endParaRPr lang="en-US"/>
          </a:p>
        </p:txBody>
      </p:sp>
    </p:spTree>
    <p:extLst>
      <p:ext uri="{BB962C8B-B14F-4D97-AF65-F5344CB8AC3E}">
        <p14:creationId xmlns:p14="http://schemas.microsoft.com/office/powerpoint/2010/main" val="2879175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42</a:t>
            </a:fld>
            <a:endParaRPr lang="en-US"/>
          </a:p>
        </p:txBody>
      </p:sp>
    </p:spTree>
    <p:extLst>
      <p:ext uri="{BB962C8B-B14F-4D97-AF65-F5344CB8AC3E}">
        <p14:creationId xmlns:p14="http://schemas.microsoft.com/office/powerpoint/2010/main" val="1635044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a:extLst>
            <a:ext uri="{FF2B5EF4-FFF2-40B4-BE49-F238E27FC236}">
              <a16:creationId xmlns:a16="http://schemas.microsoft.com/office/drawing/2014/main" id="{4D0D6023-6638-2300-4901-206D5B8D3D0D}"/>
            </a:ext>
          </a:extLst>
        </p:cNvPr>
        <p:cNvGrpSpPr/>
        <p:nvPr/>
      </p:nvGrpSpPr>
      <p:grpSpPr>
        <a:xfrm>
          <a:off x="0" y="0"/>
          <a:ext cx="0" cy="0"/>
          <a:chOff x="0" y="0"/>
          <a:chExt cx="0" cy="0"/>
        </a:xfrm>
      </p:grpSpPr>
      <p:sp>
        <p:nvSpPr>
          <p:cNvPr id="572" name="Google Shape;572;p49:notes">
            <a:extLst>
              <a:ext uri="{FF2B5EF4-FFF2-40B4-BE49-F238E27FC236}">
                <a16:creationId xmlns:a16="http://schemas.microsoft.com/office/drawing/2014/main" id="{91C02115-4A86-8F73-E368-C6EABA2744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49:notes">
            <a:extLst>
              <a:ext uri="{FF2B5EF4-FFF2-40B4-BE49-F238E27FC236}">
                <a16:creationId xmlns:a16="http://schemas.microsoft.com/office/drawing/2014/main" id="{B7E37799-E351-712B-9518-D930484B80C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0" marR="0" lvl="0" indent="0" algn="l" defTabSz="685800" rtl="0" eaLnBrk="1" fontAlgn="auto" latinLnBrk="0" hangingPunct="1">
              <a:lnSpc>
                <a:spcPct val="100000"/>
              </a:lnSpc>
              <a:spcBef>
                <a:spcPts val="0"/>
              </a:spcBef>
              <a:spcAft>
                <a:spcPts val="0"/>
              </a:spcAft>
              <a:buClrTx/>
              <a:buSzTx/>
              <a:buFontTx/>
              <a:buNone/>
              <a:tabLst/>
              <a:defRPr/>
            </a:pPr>
            <a:endParaRPr lang="en-US" b="1" dirty="0"/>
          </a:p>
        </p:txBody>
      </p:sp>
      <p:sp>
        <p:nvSpPr>
          <p:cNvPr id="574" name="Google Shape;574;p49:notes">
            <a:extLst>
              <a:ext uri="{FF2B5EF4-FFF2-40B4-BE49-F238E27FC236}">
                <a16:creationId xmlns:a16="http://schemas.microsoft.com/office/drawing/2014/main" id="{D0BC5EFE-B959-299D-42BD-EB6C4547709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1995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1f95b561b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51f95b561b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44</a:t>
            </a:fld>
            <a:endParaRPr lang="en-US"/>
          </a:p>
        </p:txBody>
      </p:sp>
    </p:spTree>
    <p:extLst>
      <p:ext uri="{BB962C8B-B14F-4D97-AF65-F5344CB8AC3E}">
        <p14:creationId xmlns:p14="http://schemas.microsoft.com/office/powerpoint/2010/main" val="2307907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45</a:t>
            </a:fld>
            <a:endParaRPr lang="en-US"/>
          </a:p>
        </p:txBody>
      </p:sp>
    </p:spTree>
    <p:extLst>
      <p:ext uri="{BB962C8B-B14F-4D97-AF65-F5344CB8AC3E}">
        <p14:creationId xmlns:p14="http://schemas.microsoft.com/office/powerpoint/2010/main" val="294539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46</a:t>
            </a:fld>
            <a:endParaRPr lang="en-US"/>
          </a:p>
        </p:txBody>
      </p:sp>
    </p:spTree>
    <p:extLst>
      <p:ext uri="{BB962C8B-B14F-4D97-AF65-F5344CB8AC3E}">
        <p14:creationId xmlns:p14="http://schemas.microsoft.com/office/powerpoint/2010/main" val="208148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7D78B-CA5C-2549-BAF8-92DA569CFDAB}" type="slidenum">
              <a:rPr lang="en-US" smtClean="0"/>
              <a:t>47</a:t>
            </a:fld>
            <a:endParaRPr lang="en-US" dirty="0"/>
          </a:p>
        </p:txBody>
      </p:sp>
    </p:spTree>
    <p:extLst>
      <p:ext uri="{BB962C8B-B14F-4D97-AF65-F5344CB8AC3E}">
        <p14:creationId xmlns:p14="http://schemas.microsoft.com/office/powerpoint/2010/main" val="1730233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DA5DF-1FBA-5850-3A48-5916A091D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50F84-AF6C-5F67-5C40-C8FA9AF68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3321E-5433-F0B4-806A-1E8D5EF7FD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816F3B-4A9B-E21E-D983-4D4E0497E9ED}"/>
              </a:ext>
            </a:extLst>
          </p:cNvPr>
          <p:cNvSpPr>
            <a:spLocks noGrp="1"/>
          </p:cNvSpPr>
          <p:nvPr>
            <p:ph type="sldNum" sz="quarter" idx="5"/>
          </p:nvPr>
        </p:nvSpPr>
        <p:spPr/>
        <p:txBody>
          <a:bodyPr/>
          <a:lstStyle/>
          <a:p>
            <a:fld id="{C367D78B-CA5C-2549-BAF8-92DA569CFDAB}" type="slidenum">
              <a:rPr lang="en-US" smtClean="0"/>
              <a:t>49</a:t>
            </a:fld>
            <a:endParaRPr lang="en-US"/>
          </a:p>
        </p:txBody>
      </p:sp>
    </p:spTree>
    <p:extLst>
      <p:ext uri="{BB962C8B-B14F-4D97-AF65-F5344CB8AC3E}">
        <p14:creationId xmlns:p14="http://schemas.microsoft.com/office/powerpoint/2010/main" val="37208468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1336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51</a:t>
            </a:fld>
            <a:endParaRPr lang="en-US"/>
          </a:p>
        </p:txBody>
      </p:sp>
    </p:spTree>
    <p:extLst>
      <p:ext uri="{BB962C8B-B14F-4D97-AF65-F5344CB8AC3E}">
        <p14:creationId xmlns:p14="http://schemas.microsoft.com/office/powerpoint/2010/main" val="2412448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52</a:t>
            </a:fld>
            <a:endParaRPr lang="en-US"/>
          </a:p>
        </p:txBody>
      </p:sp>
    </p:spTree>
    <p:extLst>
      <p:ext uri="{BB962C8B-B14F-4D97-AF65-F5344CB8AC3E}">
        <p14:creationId xmlns:p14="http://schemas.microsoft.com/office/powerpoint/2010/main" val="42018769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53</a:t>
            </a:fld>
            <a:endParaRPr lang="en-US"/>
          </a:p>
        </p:txBody>
      </p:sp>
    </p:spTree>
    <p:extLst>
      <p:ext uri="{BB962C8B-B14F-4D97-AF65-F5344CB8AC3E}">
        <p14:creationId xmlns:p14="http://schemas.microsoft.com/office/powerpoint/2010/main" val="21922063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C367D78B-CA5C-2549-BAF8-92DA569CFDAB}" type="slidenum">
              <a:rPr lang="en-US" smtClean="0"/>
              <a:t>54</a:t>
            </a:fld>
            <a:endParaRPr lang="en-US"/>
          </a:p>
        </p:txBody>
      </p:sp>
    </p:spTree>
    <p:extLst>
      <p:ext uri="{BB962C8B-B14F-4D97-AF65-F5344CB8AC3E}">
        <p14:creationId xmlns:p14="http://schemas.microsoft.com/office/powerpoint/2010/main" val="111192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72949ab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72949ab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rgbClr val="000000"/>
                </a:solidFill>
                <a:latin typeface="Arial"/>
                <a:ea typeface="Arial"/>
                <a:cs typeface="Arial"/>
                <a:sym typeface="Arial"/>
              </a:rPr>
              <a:t>56</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25722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8723D-4E05-48F7-A716-9D37736B2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DFCAE-C3F9-4693-5E6B-1B003531F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266F1-E8E3-72DF-DD20-56523F7EBD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753276-5BA6-8AE7-C045-FFA7BFB94E38}"/>
              </a:ext>
            </a:extLst>
          </p:cNvPr>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rgbClr val="000000"/>
                </a:solidFill>
                <a:latin typeface="Arial"/>
                <a:ea typeface="Arial"/>
                <a:cs typeface="Arial"/>
                <a:sym typeface="Arial"/>
              </a:rPr>
              <a:t>61</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015517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a:extLst>
            <a:ext uri="{FF2B5EF4-FFF2-40B4-BE49-F238E27FC236}">
              <a16:creationId xmlns:a16="http://schemas.microsoft.com/office/drawing/2014/main" id="{373A2D5F-AAD1-3B9A-1361-8F49AA16C561}"/>
            </a:ext>
          </a:extLst>
        </p:cNvPr>
        <p:cNvGrpSpPr/>
        <p:nvPr/>
      </p:nvGrpSpPr>
      <p:grpSpPr>
        <a:xfrm>
          <a:off x="0" y="0"/>
          <a:ext cx="0" cy="0"/>
          <a:chOff x="0" y="0"/>
          <a:chExt cx="0" cy="0"/>
        </a:xfrm>
      </p:grpSpPr>
      <p:sp>
        <p:nvSpPr>
          <p:cNvPr id="205" name="Google Shape;205;g351f95b561b_0_367:notes">
            <a:extLst>
              <a:ext uri="{FF2B5EF4-FFF2-40B4-BE49-F238E27FC236}">
                <a16:creationId xmlns:a16="http://schemas.microsoft.com/office/drawing/2014/main" id="{1A4C74D4-023C-D987-9D97-2A11EF8493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6" name="Google Shape;206;g351f95b561b_0_367:notes">
            <a:extLst>
              <a:ext uri="{FF2B5EF4-FFF2-40B4-BE49-F238E27FC236}">
                <a16:creationId xmlns:a16="http://schemas.microsoft.com/office/drawing/2014/main" id="{18EB025B-BA40-8024-8313-D16921D6F3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73288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1D7B9C18-8A52-16CD-C2A8-E019E1AEC774}"/>
            </a:ext>
          </a:extLst>
        </p:cNvPr>
        <p:cNvGrpSpPr/>
        <p:nvPr/>
      </p:nvGrpSpPr>
      <p:grpSpPr>
        <a:xfrm>
          <a:off x="0" y="0"/>
          <a:ext cx="0" cy="0"/>
          <a:chOff x="0" y="0"/>
          <a:chExt cx="0" cy="0"/>
        </a:xfrm>
      </p:grpSpPr>
      <p:sp>
        <p:nvSpPr>
          <p:cNvPr id="220" name="Google Shape;220;g351f95b561b_0_1:notes">
            <a:extLst>
              <a:ext uri="{FF2B5EF4-FFF2-40B4-BE49-F238E27FC236}">
                <a16:creationId xmlns:a16="http://schemas.microsoft.com/office/drawing/2014/main" id="{F2BA4065-796C-5463-1341-000AF961A0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351f95b561b_0_1:notes">
            <a:extLst>
              <a:ext uri="{FF2B5EF4-FFF2-40B4-BE49-F238E27FC236}">
                <a16:creationId xmlns:a16="http://schemas.microsoft.com/office/drawing/2014/main" id="{AF02371A-F4C2-16BF-C2C4-3768B590633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96914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7D78B-CA5C-2549-BAF8-92DA569CF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11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64623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11</a:t>
            </a:fld>
            <a:endParaRPr lang="en-US"/>
          </a:p>
        </p:txBody>
      </p:sp>
    </p:spTree>
    <p:extLst>
      <p:ext uri="{BB962C8B-B14F-4D97-AF65-F5344CB8AC3E}">
        <p14:creationId xmlns:p14="http://schemas.microsoft.com/office/powerpoint/2010/main" val="283307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12</a:t>
            </a:fld>
            <a:endParaRPr lang="en-US"/>
          </a:p>
        </p:txBody>
      </p:sp>
    </p:spTree>
    <p:extLst>
      <p:ext uri="{BB962C8B-B14F-4D97-AF65-F5344CB8AC3E}">
        <p14:creationId xmlns:p14="http://schemas.microsoft.com/office/powerpoint/2010/main" val="781834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44B1-158A-4BF6-99BF-61DE2EB2E3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80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em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E2ED9F0-B3BA-2D28-D45F-2112ED31030A}"/>
              </a:ext>
            </a:extLst>
          </p:cNvPr>
          <p:cNvSpPr>
            <a:spLocks noGrp="1"/>
          </p:cNvSpPr>
          <p:nvPr>
            <p:ph type="pic" sz="quarter" idx="10" hasCustomPrompt="1"/>
          </p:nvPr>
        </p:nvSpPr>
        <p:spPr>
          <a:xfrm>
            <a:off x="6578" y="2170091"/>
            <a:ext cx="5948363" cy="2966831"/>
          </a:xfrm>
          <a:prstGeom prst="round1Rect">
            <a:avLst/>
          </a:prstGeom>
          <a:ln>
            <a:solidFill>
              <a:schemeClr val="tx1"/>
            </a:solidFill>
          </a:ln>
          <a:effectLst>
            <a:outerShdw blurRad="50800" dist="38100" dir="2700000" algn="tl" rotWithShape="0">
              <a:prstClr val="black">
                <a:alpha val="40000"/>
              </a:prstClr>
            </a:outerShdw>
          </a:effectLst>
        </p:spPr>
        <p:txBody>
          <a:bodyPr>
            <a:normAutofit/>
          </a:bodyPr>
          <a:lstStyle>
            <a:lvl1pPr marL="0" indent="0">
              <a:buNone/>
              <a:defRPr sz="3200">
                <a:solidFill>
                  <a:schemeClr val="bg1"/>
                </a:solidFill>
              </a:defRPr>
            </a:lvl1pPr>
          </a:lstStyle>
          <a:p>
            <a:r>
              <a:rPr lang="en-US" dirty="0"/>
              <a:t>Insert medical image here</a:t>
            </a:r>
          </a:p>
        </p:txBody>
      </p:sp>
      <p:sp>
        <p:nvSpPr>
          <p:cNvPr id="11" name="Text Placeholder 10">
            <a:extLst>
              <a:ext uri="{FF2B5EF4-FFF2-40B4-BE49-F238E27FC236}">
                <a16:creationId xmlns:a16="http://schemas.microsoft.com/office/drawing/2014/main" id="{6D688F0F-1E1B-71D9-A102-A2B1A47D7D28}"/>
              </a:ext>
            </a:extLst>
          </p:cNvPr>
          <p:cNvSpPr>
            <a:spLocks noGrp="1"/>
          </p:cNvSpPr>
          <p:nvPr>
            <p:ph type="body" sz="quarter" idx="11" hasCustomPrompt="1"/>
          </p:nvPr>
        </p:nvSpPr>
        <p:spPr>
          <a:xfrm>
            <a:off x="139823" y="194072"/>
            <a:ext cx="8686800" cy="1890920"/>
          </a:xfrm>
          <a:ln>
            <a:noFill/>
          </a:ln>
        </p:spPr>
        <p:txBody>
          <a:bodyPr lIns="91440" tIns="91440" rIns="91440" bIns="91440">
            <a:noAutofit/>
          </a:bodyPr>
          <a:lstStyle>
            <a:lvl1pPr marL="0" indent="0">
              <a:lnSpc>
                <a:spcPct val="100000"/>
              </a:lnSpc>
              <a:spcAft>
                <a:spcPts val="450"/>
              </a:spcAft>
              <a:buNone/>
              <a:defRPr sz="3300" b="1" i="0">
                <a:solidFill>
                  <a:schemeClr val="bg1"/>
                </a:solidFill>
              </a:defRPr>
            </a:lvl1pPr>
            <a:lvl2pPr marL="342900" indent="0">
              <a:buNone/>
              <a:defRPr b="1">
                <a:solidFill>
                  <a:schemeClr val="bg1"/>
                </a:solidFill>
              </a:defRPr>
            </a:lvl2pPr>
            <a:lvl3pPr marL="685800" indent="0">
              <a:buNone/>
              <a:defRPr b="1">
                <a:solidFill>
                  <a:schemeClr val="bg1"/>
                </a:solidFill>
              </a:defRPr>
            </a:lvl3pPr>
            <a:lvl4pPr marL="1028700" indent="0">
              <a:buNone/>
              <a:defRPr b="1">
                <a:solidFill>
                  <a:schemeClr val="bg1"/>
                </a:solidFill>
              </a:defRPr>
            </a:lvl4pPr>
            <a:lvl5pPr marL="1371600" indent="0">
              <a:buNone/>
              <a:defRPr b="1">
                <a:solidFill>
                  <a:schemeClr val="bg1"/>
                </a:solidFill>
              </a:defRPr>
            </a:lvl5pPr>
          </a:lstStyle>
          <a:p>
            <a:pPr lvl="0"/>
            <a:r>
              <a:rPr lang="en-US" dirty="0"/>
              <a:t>Theme Placeholder</a:t>
            </a:r>
          </a:p>
        </p:txBody>
      </p:sp>
      <p:sp>
        <p:nvSpPr>
          <p:cNvPr id="15" name="Text Placeholder 14">
            <a:extLst>
              <a:ext uri="{FF2B5EF4-FFF2-40B4-BE49-F238E27FC236}">
                <a16:creationId xmlns:a16="http://schemas.microsoft.com/office/drawing/2014/main" id="{7BA9E82C-D537-7648-A7B3-786FD1B46C06}"/>
              </a:ext>
            </a:extLst>
          </p:cNvPr>
          <p:cNvSpPr>
            <a:spLocks noGrp="1"/>
          </p:cNvSpPr>
          <p:nvPr>
            <p:ph type="body" sz="quarter" idx="12" hasCustomPrompt="1"/>
          </p:nvPr>
        </p:nvSpPr>
        <p:spPr>
          <a:xfrm>
            <a:off x="6084759" y="3349351"/>
            <a:ext cx="2884884" cy="608310"/>
          </a:xfrm>
          <a:ln>
            <a:noFill/>
          </a:ln>
        </p:spPr>
        <p:txBody>
          <a:bodyPr anchor="b">
            <a:noAutofit/>
          </a:bodyPr>
          <a:lstStyle>
            <a:lvl1pPr marL="0" indent="0" algn="ctr">
              <a:buNone/>
              <a:defRPr sz="1350" i="1">
                <a:solidFill>
                  <a:schemeClr val="bg1"/>
                </a:solidFill>
              </a:defRPr>
            </a:lvl1pPr>
            <a:lvl2pPr marL="342900" indent="0" algn="ctr">
              <a:buNone/>
              <a:defRPr sz="1350" i="1">
                <a:solidFill>
                  <a:schemeClr val="bg1"/>
                </a:solidFill>
              </a:defRPr>
            </a:lvl2pPr>
            <a:lvl3pPr marL="685800" indent="0" algn="ctr">
              <a:buNone/>
              <a:defRPr sz="1350" i="1">
                <a:solidFill>
                  <a:schemeClr val="bg1"/>
                </a:solidFill>
              </a:defRPr>
            </a:lvl3pPr>
            <a:lvl4pPr marL="1028700" indent="0" algn="ctr">
              <a:buNone/>
              <a:defRPr sz="1350" i="1">
                <a:solidFill>
                  <a:schemeClr val="bg1"/>
                </a:solidFill>
              </a:defRPr>
            </a:lvl4pPr>
            <a:lvl5pPr marL="1371600" indent="0" algn="ctr">
              <a:buNone/>
              <a:defRPr sz="1350" i="1">
                <a:solidFill>
                  <a:schemeClr val="bg1"/>
                </a:solidFill>
              </a:defRPr>
            </a:lvl5pPr>
          </a:lstStyle>
          <a:p>
            <a:pPr lvl="0"/>
            <a:r>
              <a:rPr lang="en-US" dirty="0"/>
              <a:t>Association disclaimer placeholder</a:t>
            </a:r>
          </a:p>
        </p:txBody>
      </p:sp>
      <p:pic>
        <p:nvPicPr>
          <p:cNvPr id="2" name="Picture 1">
            <a:extLst>
              <a:ext uri="{FF2B5EF4-FFF2-40B4-BE49-F238E27FC236}">
                <a16:creationId xmlns:a16="http://schemas.microsoft.com/office/drawing/2014/main" id="{353A4721-E071-299B-4038-BAA534ABB87B}"/>
              </a:ext>
            </a:extLst>
          </p:cNvPr>
          <p:cNvPicPr>
            <a:picLocks noChangeAspect="1"/>
          </p:cNvPicPr>
          <p:nvPr userDrawn="1"/>
        </p:nvPicPr>
        <p:blipFill>
          <a:blip r:embed="rId2" cstate="print">
            <a:extLst>
              <a:ext uri="{28A0092B-C50C-407E-A947-70E740481C1C}">
                <a14:useLocalDpi xmlns:a14="http://schemas.microsoft.com/office/drawing/2010/main"/>
              </a:ext>
            </a:extLst>
          </a:blip>
          <a:stretch/>
        </p:blipFill>
        <p:spPr>
          <a:xfrm>
            <a:off x="6568738" y="194072"/>
            <a:ext cx="2384762" cy="767883"/>
          </a:xfrm>
          <a:prstGeom prst="rect">
            <a:avLst/>
          </a:prstGeom>
        </p:spPr>
      </p:pic>
    </p:spTree>
    <p:extLst>
      <p:ext uri="{BB962C8B-B14F-4D97-AF65-F5344CB8AC3E}">
        <p14:creationId xmlns:p14="http://schemas.microsoft.com/office/powerpoint/2010/main" val="36479423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With Backgroun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5A66-6320-4C82-8D8B-2CE982597E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932CAAD-A1E3-F4C9-C1A7-BD9D56699379}"/>
              </a:ext>
            </a:extLst>
          </p:cNvPr>
          <p:cNvSpPr>
            <a:spLocks noGrp="1"/>
          </p:cNvSpPr>
          <p:nvPr>
            <p:ph idx="1"/>
          </p:nvPr>
        </p:nvSpPr>
        <p:spPr>
          <a:xfrm>
            <a:off x="240030" y="819150"/>
            <a:ext cx="8663940" cy="3843052"/>
          </a:xfrm>
        </p:spPr>
        <p:txBody>
          <a:bodyPr>
            <a:noAutofit/>
          </a:bodyPr>
          <a:lstStyle>
            <a:lvl1pPr algn="l" defTabSz="685800" rtl="0" eaLnBrk="1" latinLnBrk="0" hangingPunct="1">
              <a:lnSpc>
                <a:spcPct val="100000"/>
              </a:lnSpc>
              <a:spcBef>
                <a:spcPts val="0"/>
              </a:spcBef>
              <a:spcAft>
                <a:spcPts val="1200"/>
              </a:spcAft>
              <a:defRPr lang="en-US" sz="1800" kern="1200" dirty="0" smtClean="0">
                <a:solidFill>
                  <a:schemeClr val="bg1"/>
                </a:solidFill>
                <a:latin typeface="Arial" panose="020B0604020202020204" pitchFamily="34" charset="0"/>
                <a:ea typeface="+mn-ea"/>
                <a:cs typeface="Arial" panose="020B0604020202020204" pitchFamily="34" charset="0"/>
              </a:defRPr>
            </a:lvl1pPr>
            <a:lvl2pPr algn="l" defTabSz="685800" rtl="0" eaLnBrk="1" latinLnBrk="0" hangingPunct="1">
              <a:lnSpc>
                <a:spcPct val="100000"/>
              </a:lnSpc>
              <a:spcBef>
                <a:spcPts val="0"/>
              </a:spcBef>
              <a:spcAft>
                <a:spcPts val="1200"/>
              </a:spcAft>
              <a:defRPr lang="en-US" sz="1800" kern="1200" dirty="0" smtClean="0">
                <a:solidFill>
                  <a:schemeClr val="bg1"/>
                </a:solidFill>
                <a:latin typeface="Arial" panose="020B0604020202020204" pitchFamily="34" charset="0"/>
                <a:ea typeface="+mn-ea"/>
                <a:cs typeface="Arial" panose="020B0604020202020204" pitchFamily="34" charset="0"/>
              </a:defRPr>
            </a:lvl2pPr>
            <a:lvl3pPr algn="l" defTabSz="685800" rtl="0" eaLnBrk="1" latinLnBrk="0" hangingPunct="1">
              <a:lnSpc>
                <a:spcPct val="100000"/>
              </a:lnSpc>
              <a:spcBef>
                <a:spcPts val="0"/>
              </a:spcBef>
              <a:spcAft>
                <a:spcPts val="1200"/>
              </a:spcAft>
              <a:defRPr lang="en-US" sz="1800" kern="1200" dirty="0" smtClean="0">
                <a:solidFill>
                  <a:schemeClr val="bg1"/>
                </a:solidFill>
                <a:latin typeface="Arial" panose="020B0604020202020204" pitchFamily="34" charset="0"/>
                <a:ea typeface="+mn-ea"/>
                <a:cs typeface="Arial" panose="020B0604020202020204" pitchFamily="34" charset="0"/>
              </a:defRPr>
            </a:lvl3pPr>
            <a:lvl4pPr algn="l" defTabSz="685800" rtl="0" eaLnBrk="1" latinLnBrk="0" hangingPunct="1">
              <a:lnSpc>
                <a:spcPct val="100000"/>
              </a:lnSpc>
              <a:spcBef>
                <a:spcPts val="0"/>
              </a:spcBef>
              <a:spcAft>
                <a:spcPts val="1200"/>
              </a:spcAft>
              <a:defRPr lang="en-US" sz="1800" kern="1200" dirty="0" smtClean="0">
                <a:solidFill>
                  <a:schemeClr val="bg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0"/>
              </a:spcBef>
              <a:spcAft>
                <a:spcPts val="1200"/>
              </a:spcAft>
              <a:buFont typeface="System Font Regular"/>
              <a:buChar char="–"/>
              <a:defRPr lang="en-GB" sz="18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6117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YOD URL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3300814-0B53-A5B3-AACB-70B9206ABB38}"/>
              </a:ext>
            </a:extLst>
          </p:cNvPr>
          <p:cNvSpPr>
            <a:spLocks noGrp="1"/>
          </p:cNvSpPr>
          <p:nvPr>
            <p:ph type="pic" sz="quarter" idx="10" hasCustomPrompt="1"/>
          </p:nvPr>
        </p:nvSpPr>
        <p:spPr>
          <a:xfrm>
            <a:off x="228600" y="1936376"/>
            <a:ext cx="1537516" cy="1537516"/>
          </a:xfrm>
          <a:ln w="19050">
            <a:solidFill>
              <a:schemeClr val="tx1"/>
            </a:solidFill>
          </a:ln>
          <a:effectLst>
            <a:outerShdw blurRad="50800" dist="38100" dir="2700000" algn="tl" rotWithShape="0">
              <a:prstClr val="black">
                <a:alpha val="40000"/>
              </a:prstClr>
            </a:outerShdw>
          </a:effectLst>
        </p:spPr>
        <p:txBody>
          <a:bodyPr>
            <a:noAutofit/>
          </a:bodyPr>
          <a:lstStyle>
            <a:lvl1pPr marL="0" indent="0" algn="ctr">
              <a:buNone/>
              <a:defRPr>
                <a:solidFill>
                  <a:schemeClr val="bg1"/>
                </a:solidFill>
              </a:defRPr>
            </a:lvl1pPr>
          </a:lstStyle>
          <a:p>
            <a:r>
              <a:rPr lang="en-US" dirty="0"/>
              <a:t>Insert QR code</a:t>
            </a:r>
          </a:p>
        </p:txBody>
      </p:sp>
    </p:spTree>
    <p:extLst>
      <p:ext uri="{BB962C8B-B14F-4D97-AF65-F5344CB8AC3E}">
        <p14:creationId xmlns:p14="http://schemas.microsoft.com/office/powerpoint/2010/main" val="107085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BYOD Closing URL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3C746-9761-BA65-86AE-C17CEB5A6FC8}"/>
              </a:ext>
            </a:extLst>
          </p:cNvPr>
          <p:cNvSpPr txBox="1"/>
          <p:nvPr userDrawn="1"/>
        </p:nvSpPr>
        <p:spPr>
          <a:xfrm>
            <a:off x="1247462" y="4523660"/>
            <a:ext cx="4238937" cy="340519"/>
          </a:xfrm>
          <a:prstGeom prst="roundRect">
            <a:avLst/>
          </a:prstGeom>
        </p:spPr>
        <p:style>
          <a:lnRef idx="0">
            <a:schemeClr val="accent6"/>
          </a:lnRef>
          <a:fillRef idx="3">
            <a:schemeClr val="accent6"/>
          </a:fillRef>
          <a:effectRef idx="3">
            <a:schemeClr val="accent6"/>
          </a:effectRef>
          <a:fontRef idx="minor">
            <a:schemeClr val="lt1"/>
          </a:fontRef>
        </p:style>
        <p:txBody>
          <a:bodyPr wrap="square" lIns="0" rIns="0">
            <a:spAutoFit/>
          </a:bodyPr>
          <a:lstStyle/>
          <a:p>
            <a:pPr marL="182563" marR="0" lvl="0" algn="l" defTabSz="685800" rtl="0" eaLnBrk="1" fontAlgn="auto" latinLnBrk="0" hangingPunct="1">
              <a:lnSpc>
                <a:spcPct val="100000"/>
              </a:lnSpc>
              <a:spcBef>
                <a:spcPts val="600"/>
              </a:spcBef>
              <a:spcAft>
                <a:spcPts val="0"/>
              </a:spcAft>
              <a:buClr>
                <a:srgbClr val="FFFFFF"/>
              </a:buClr>
              <a:buSzPts val="2400"/>
              <a:tabLst/>
              <a:defRPr/>
            </a:pPr>
            <a:r>
              <a:rPr kumimoji="0" lang="en-US" sz="1400" b="1" i="0" u="none" strike="noStrike" kern="1200" cap="none" spc="0" normalizeH="0" baseline="0" noProof="0" dirty="0">
                <a:ln>
                  <a:noFill/>
                </a:ln>
                <a:solidFill>
                  <a:srgbClr val="FFFFFF"/>
                </a:solidFill>
                <a:effectLst/>
                <a:uLnTx/>
                <a:uFillTx/>
                <a:latin typeface="Arial"/>
                <a:ea typeface="Arial"/>
                <a:cs typeface="Arial"/>
                <a:sym typeface="Arial"/>
              </a:rPr>
              <a:t>Download the slides and Practice Aids here!</a:t>
            </a:r>
            <a:endParaRPr kumimoji="0" lang="en-US"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Picture Placeholder 4">
            <a:extLst>
              <a:ext uri="{FF2B5EF4-FFF2-40B4-BE49-F238E27FC236}">
                <a16:creationId xmlns:a16="http://schemas.microsoft.com/office/drawing/2014/main" id="{D3300814-0B53-A5B3-AACB-70B9206ABB38}"/>
              </a:ext>
            </a:extLst>
          </p:cNvPr>
          <p:cNvSpPr>
            <a:spLocks noGrp="1"/>
          </p:cNvSpPr>
          <p:nvPr>
            <p:ph type="pic" sz="quarter" idx="10" hasCustomPrompt="1"/>
          </p:nvPr>
        </p:nvSpPr>
        <p:spPr>
          <a:xfrm>
            <a:off x="228599" y="3854310"/>
            <a:ext cx="1091317" cy="1091317"/>
          </a:xfrm>
          <a:ln w="19050">
            <a:solidFill>
              <a:schemeClr val="tx1"/>
            </a:solidFill>
          </a:ln>
          <a:effectLst>
            <a:outerShdw blurRad="50800" dist="38100" dir="2700000" algn="tl" rotWithShape="0">
              <a:prstClr val="black">
                <a:alpha val="40000"/>
              </a:prstClr>
            </a:outerShdw>
          </a:effectLst>
        </p:spPr>
        <p:txBody>
          <a:bodyPr>
            <a:noAutofit/>
          </a:bodyPr>
          <a:lstStyle>
            <a:lvl1pPr marL="0" indent="0" algn="ctr">
              <a:buNone/>
              <a:defRPr>
                <a:solidFill>
                  <a:schemeClr val="bg1"/>
                </a:solidFill>
              </a:defRPr>
            </a:lvl1pPr>
          </a:lstStyle>
          <a:p>
            <a:r>
              <a:rPr lang="en-US" dirty="0"/>
              <a:t>Insert QR code</a:t>
            </a:r>
          </a:p>
        </p:txBody>
      </p:sp>
    </p:spTree>
    <p:extLst>
      <p:ext uri="{BB962C8B-B14F-4D97-AF65-F5344CB8AC3E}">
        <p14:creationId xmlns:p14="http://schemas.microsoft.com/office/powerpoint/2010/main" val="572885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A66CD0-6FD9-D764-C890-38DB67EA3887}"/>
              </a:ext>
            </a:extLst>
          </p:cNvPr>
          <p:cNvSpPr/>
          <p:nvPr/>
        </p:nvSpPr>
        <p:spPr>
          <a:xfrm>
            <a:off x="0" y="664164"/>
            <a:ext cx="9144000" cy="44793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4">
            <a:extLst>
              <a:ext uri="{FF2B5EF4-FFF2-40B4-BE49-F238E27FC236}">
                <a16:creationId xmlns:a16="http://schemas.microsoft.com/office/drawing/2014/main" id="{FB20A013-E312-4F1C-8648-E9BC6C743E7A}"/>
              </a:ext>
            </a:extLst>
          </p:cNvPr>
          <p:cNvSpPr>
            <a:spLocks noGrp="1"/>
          </p:cNvSpPr>
          <p:nvPr>
            <p:ph type="ftr" sz="quarter" idx="3"/>
          </p:nvPr>
        </p:nvSpPr>
        <p:spPr>
          <a:xfrm>
            <a:off x="178906" y="4765929"/>
            <a:ext cx="8736494" cy="311476"/>
          </a:xfrm>
          <a:prstGeom prst="rect">
            <a:avLst/>
          </a:prstGeom>
        </p:spPr>
        <p:txBody>
          <a:bodyPr vert="horz" lIns="45720" tIns="45720" rIns="45720" bIns="45720" rtlCol="0" anchor="b"/>
          <a:lstStyle>
            <a:lvl1pPr algn="l">
              <a:defRPr sz="800">
                <a:solidFill>
                  <a:schemeClr val="tx1"/>
                </a:solidFill>
                <a:latin typeface="Arial" panose="020B0604020202020204" pitchFamily="34" charset="0"/>
                <a:cs typeface="Arial" panose="020B0604020202020204" pitchFamily="34" charset="0"/>
              </a:defRPr>
            </a:lvl1pPr>
          </a:lstStyle>
          <a:p>
            <a:endParaRPr lang="en-GB" dirty="0"/>
          </a:p>
        </p:txBody>
      </p:sp>
      <p:sp>
        <p:nvSpPr>
          <p:cNvPr id="3" name="Title 6">
            <a:extLst>
              <a:ext uri="{FF2B5EF4-FFF2-40B4-BE49-F238E27FC236}">
                <a16:creationId xmlns:a16="http://schemas.microsoft.com/office/drawing/2014/main" id="{6950F5DA-E2EE-5A61-B6C7-280E2B910415}"/>
              </a:ext>
            </a:extLst>
          </p:cNvPr>
          <p:cNvSpPr>
            <a:spLocks noGrp="1"/>
          </p:cNvSpPr>
          <p:nvPr>
            <p:ph type="title"/>
          </p:nvPr>
        </p:nvSpPr>
        <p:spPr>
          <a:xfrm>
            <a:off x="130946" y="0"/>
            <a:ext cx="8784453" cy="649507"/>
          </a:xfrm>
        </p:spPr>
        <p:txBody>
          <a:bodyPr/>
          <a:lstStyle>
            <a:lvl1pPr>
              <a:defRPr sz="2200"/>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EB9E99C5-8056-1494-F3D6-886810BD991C}"/>
              </a:ext>
            </a:extLst>
          </p:cNvPr>
          <p:cNvSpPr>
            <a:spLocks noGrp="1"/>
          </p:cNvSpPr>
          <p:nvPr>
            <p:ph type="body" sz="quarter" idx="10"/>
          </p:nvPr>
        </p:nvSpPr>
        <p:spPr>
          <a:xfrm>
            <a:off x="228600" y="819150"/>
            <a:ext cx="8686800" cy="3865563"/>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6AE8C7D-199E-B0A6-6E0C-670BB09D977C}"/>
              </a:ext>
            </a:extLst>
          </p:cNvPr>
          <p:cNvPicPr>
            <a:picLocks/>
          </p:cNvPicPr>
          <p:nvPr userDrawn="1"/>
        </p:nvPicPr>
        <p:blipFill>
          <a:blip r:embed="rId2"/>
          <a:stretch>
            <a:fillRect/>
          </a:stretch>
        </p:blipFill>
        <p:spPr>
          <a:xfrm>
            <a:off x="7731850" y="4684713"/>
            <a:ext cx="1362456" cy="438912"/>
          </a:xfrm>
          <a:prstGeom prst="rect">
            <a:avLst/>
          </a:prstGeom>
        </p:spPr>
      </p:pic>
    </p:spTree>
    <p:extLst>
      <p:ext uri="{BB962C8B-B14F-4D97-AF65-F5344CB8AC3E}">
        <p14:creationId xmlns:p14="http://schemas.microsoft.com/office/powerpoint/2010/main" val="417561007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573A5-8AB9-4BDC-8703-462D2DAC6263}"/>
              </a:ext>
            </a:extLst>
          </p:cNvPr>
          <p:cNvSpPr/>
          <p:nvPr/>
        </p:nvSpPr>
        <p:spPr>
          <a:xfrm>
            <a:off x="0" y="664164"/>
            <a:ext cx="9144000" cy="44793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6">
            <a:extLst>
              <a:ext uri="{FF2B5EF4-FFF2-40B4-BE49-F238E27FC236}">
                <a16:creationId xmlns:a16="http://schemas.microsoft.com/office/drawing/2014/main" id="{EDE175D7-4B07-FF9D-4560-65CF6B35C452}"/>
              </a:ext>
            </a:extLst>
          </p:cNvPr>
          <p:cNvSpPr>
            <a:spLocks noGrp="1"/>
          </p:cNvSpPr>
          <p:nvPr>
            <p:ph type="title"/>
          </p:nvPr>
        </p:nvSpPr>
        <p:spPr>
          <a:xfrm>
            <a:off x="130946" y="0"/>
            <a:ext cx="8784453" cy="649507"/>
          </a:xfrm>
        </p:spPr>
        <p:txBody>
          <a:bodyPr/>
          <a:lstStyle>
            <a:lvl1pPr>
              <a:defRPr sz="2200"/>
            </a:lvl1p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F12FBACB-0BC8-B0B9-DE87-D30ADBCE7CA6}"/>
              </a:ext>
            </a:extLst>
          </p:cNvPr>
          <p:cNvSpPr>
            <a:spLocks noGrp="1"/>
          </p:cNvSpPr>
          <p:nvPr>
            <p:ph type="ftr" sz="quarter" idx="3"/>
          </p:nvPr>
        </p:nvSpPr>
        <p:spPr>
          <a:xfrm>
            <a:off x="178906" y="4765929"/>
            <a:ext cx="8736494" cy="311476"/>
          </a:xfrm>
          <a:prstGeom prst="rect">
            <a:avLst/>
          </a:prstGeom>
        </p:spPr>
        <p:txBody>
          <a:bodyPr vert="horz" lIns="45720" tIns="45720" rIns="45720" bIns="45720" rtlCol="0" anchor="b"/>
          <a:lstStyle>
            <a:lvl1pPr algn="l">
              <a:defRPr sz="800">
                <a:solidFill>
                  <a:schemeClr val="tx1"/>
                </a:solidFill>
                <a:latin typeface="Arial" panose="020B0604020202020204" pitchFamily="34" charset="0"/>
                <a:cs typeface="Arial" panose="020B0604020202020204" pitchFamily="34" charset="0"/>
              </a:defRPr>
            </a:lvl1pPr>
          </a:lstStyle>
          <a:p>
            <a:endParaRPr lang="en-GB" dirty="0"/>
          </a:p>
        </p:txBody>
      </p:sp>
      <p:sp>
        <p:nvSpPr>
          <p:cNvPr id="8" name="Text Placeholder 4">
            <a:extLst>
              <a:ext uri="{FF2B5EF4-FFF2-40B4-BE49-F238E27FC236}">
                <a16:creationId xmlns:a16="http://schemas.microsoft.com/office/drawing/2014/main" id="{7396EDC2-302D-F5E0-A61F-3CE9B1708318}"/>
              </a:ext>
            </a:extLst>
          </p:cNvPr>
          <p:cNvSpPr>
            <a:spLocks noGrp="1"/>
          </p:cNvSpPr>
          <p:nvPr>
            <p:ph type="body" sz="quarter" idx="10"/>
          </p:nvPr>
        </p:nvSpPr>
        <p:spPr>
          <a:xfrm>
            <a:off x="228600" y="819150"/>
            <a:ext cx="4227653" cy="3865563"/>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0F761E77-AC22-1FD1-A3B1-6163B5CCC7A8}"/>
              </a:ext>
            </a:extLst>
          </p:cNvPr>
          <p:cNvSpPr>
            <a:spLocks noGrp="1"/>
          </p:cNvSpPr>
          <p:nvPr>
            <p:ph type="body" sz="quarter" idx="11"/>
          </p:nvPr>
        </p:nvSpPr>
        <p:spPr>
          <a:xfrm>
            <a:off x="4684853" y="819150"/>
            <a:ext cx="4230546" cy="3865563"/>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3758AD9-166E-F4DA-9F86-3862A2425EC5}"/>
              </a:ext>
            </a:extLst>
          </p:cNvPr>
          <p:cNvPicPr>
            <a:picLocks/>
          </p:cNvPicPr>
          <p:nvPr userDrawn="1"/>
        </p:nvPicPr>
        <p:blipFill>
          <a:blip r:embed="rId2"/>
          <a:stretch>
            <a:fillRect/>
          </a:stretch>
        </p:blipFill>
        <p:spPr>
          <a:xfrm>
            <a:off x="7731850" y="4684713"/>
            <a:ext cx="1362456" cy="438912"/>
          </a:xfrm>
          <a:prstGeom prst="rect">
            <a:avLst/>
          </a:prstGeom>
        </p:spPr>
      </p:pic>
    </p:spTree>
    <p:extLst>
      <p:ext uri="{BB962C8B-B14F-4D97-AF65-F5344CB8AC3E}">
        <p14:creationId xmlns:p14="http://schemas.microsoft.com/office/powerpoint/2010/main" val="5883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E22EA2-DB1E-030A-2BC2-B42157968B0C}"/>
              </a:ext>
            </a:extLst>
          </p:cNvPr>
          <p:cNvSpPr/>
          <p:nvPr/>
        </p:nvSpPr>
        <p:spPr>
          <a:xfrm>
            <a:off x="0" y="664164"/>
            <a:ext cx="9144000" cy="44793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83A5AE2-81F8-E7D5-138D-534C04AE86E3}"/>
              </a:ext>
            </a:extLst>
          </p:cNvPr>
          <p:cNvSpPr>
            <a:spLocks noGrp="1"/>
          </p:cNvSpPr>
          <p:nvPr>
            <p:ph type="body" idx="1"/>
          </p:nvPr>
        </p:nvSpPr>
        <p:spPr>
          <a:xfrm>
            <a:off x="228600" y="830439"/>
            <a:ext cx="4269582" cy="617934"/>
          </a:xfrm>
        </p:spPr>
        <p:txBody>
          <a:bodyPr anchor="ctr">
            <a:noAutofit/>
          </a:bodyPr>
          <a:lstStyle>
            <a:lvl1pPr marL="0" indent="0" algn="l">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978E780C-6953-3E17-2E28-D6ECF4FCE863}"/>
              </a:ext>
            </a:extLst>
          </p:cNvPr>
          <p:cNvSpPr>
            <a:spLocks noGrp="1"/>
          </p:cNvSpPr>
          <p:nvPr>
            <p:ph type="body" sz="quarter" idx="3"/>
          </p:nvPr>
        </p:nvSpPr>
        <p:spPr>
          <a:xfrm>
            <a:off x="4654788" y="830439"/>
            <a:ext cx="4270248" cy="617934"/>
          </a:xfrm>
        </p:spPr>
        <p:txBody>
          <a:bodyPr anchor="ctr">
            <a:noAutofit/>
          </a:bodyPr>
          <a:lstStyle>
            <a:lvl1pPr marL="0" indent="0" algn="l">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7" name="Title 6">
            <a:extLst>
              <a:ext uri="{FF2B5EF4-FFF2-40B4-BE49-F238E27FC236}">
                <a16:creationId xmlns:a16="http://schemas.microsoft.com/office/drawing/2014/main" id="{94A485EC-6A8A-BED0-9EFD-5F2B13A2CF82}"/>
              </a:ext>
            </a:extLst>
          </p:cNvPr>
          <p:cNvSpPr>
            <a:spLocks noGrp="1"/>
          </p:cNvSpPr>
          <p:nvPr>
            <p:ph type="title"/>
          </p:nvPr>
        </p:nvSpPr>
        <p:spPr>
          <a:xfrm>
            <a:off x="130946" y="0"/>
            <a:ext cx="8784453" cy="649507"/>
          </a:xfrm>
        </p:spPr>
        <p:txBody>
          <a:bodyPr/>
          <a:lstStyle>
            <a:lvl1pPr>
              <a:defRPr sz="2200"/>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111F1C53-8D8A-9080-2BE6-38F90B837425}"/>
              </a:ext>
            </a:extLst>
          </p:cNvPr>
          <p:cNvSpPr>
            <a:spLocks noGrp="1"/>
          </p:cNvSpPr>
          <p:nvPr>
            <p:ph type="ftr" sz="quarter" idx="10"/>
          </p:nvPr>
        </p:nvSpPr>
        <p:spPr>
          <a:xfrm>
            <a:off x="178906" y="4765929"/>
            <a:ext cx="8736494" cy="311476"/>
          </a:xfrm>
          <a:prstGeom prst="rect">
            <a:avLst/>
          </a:prstGeom>
        </p:spPr>
        <p:txBody>
          <a:bodyPr vert="horz" lIns="45720" tIns="45720" rIns="45720" bIns="45720" rtlCol="0" anchor="b"/>
          <a:lstStyle>
            <a:lvl1pPr algn="l">
              <a:defRPr sz="800">
                <a:solidFill>
                  <a:schemeClr val="tx1"/>
                </a:solidFill>
                <a:latin typeface="Arial" panose="020B0604020202020204" pitchFamily="34" charset="0"/>
                <a:cs typeface="Arial" panose="020B0604020202020204" pitchFamily="34" charset="0"/>
              </a:defRPr>
            </a:lvl1pPr>
          </a:lstStyle>
          <a:p>
            <a:endParaRPr lang="en-GB" dirty="0"/>
          </a:p>
        </p:txBody>
      </p:sp>
      <p:sp>
        <p:nvSpPr>
          <p:cNvPr id="11" name="Text Placeholder 10">
            <a:extLst>
              <a:ext uri="{FF2B5EF4-FFF2-40B4-BE49-F238E27FC236}">
                <a16:creationId xmlns:a16="http://schemas.microsoft.com/office/drawing/2014/main" id="{552D07F0-7C12-3F96-4A4A-2053076C0754}"/>
              </a:ext>
            </a:extLst>
          </p:cNvPr>
          <p:cNvSpPr>
            <a:spLocks noGrp="1"/>
          </p:cNvSpPr>
          <p:nvPr>
            <p:ph type="body" sz="quarter" idx="11"/>
          </p:nvPr>
        </p:nvSpPr>
        <p:spPr>
          <a:xfrm>
            <a:off x="228600" y="1447800"/>
            <a:ext cx="4270375" cy="27638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D1AB8193-1E2D-C01A-CF46-0100DC9E20B2}"/>
              </a:ext>
            </a:extLst>
          </p:cNvPr>
          <p:cNvSpPr>
            <a:spLocks noGrp="1"/>
          </p:cNvSpPr>
          <p:nvPr>
            <p:ph type="body" sz="quarter" idx="12"/>
          </p:nvPr>
        </p:nvSpPr>
        <p:spPr>
          <a:xfrm>
            <a:off x="4654788" y="1447800"/>
            <a:ext cx="4270375" cy="27638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369990E1-FD6D-762E-4A82-2FD7FF34FFCD}"/>
              </a:ext>
            </a:extLst>
          </p:cNvPr>
          <p:cNvPicPr>
            <a:picLocks/>
          </p:cNvPicPr>
          <p:nvPr userDrawn="1"/>
        </p:nvPicPr>
        <p:blipFill>
          <a:blip r:embed="rId2"/>
          <a:stretch>
            <a:fillRect/>
          </a:stretch>
        </p:blipFill>
        <p:spPr>
          <a:xfrm>
            <a:off x="7731850" y="4684713"/>
            <a:ext cx="1362456" cy="438912"/>
          </a:xfrm>
          <a:prstGeom prst="rect">
            <a:avLst/>
          </a:prstGeom>
        </p:spPr>
      </p:pic>
    </p:spTree>
    <p:extLst>
      <p:ext uri="{BB962C8B-B14F-4D97-AF65-F5344CB8AC3E}">
        <p14:creationId xmlns:p14="http://schemas.microsoft.com/office/powerpoint/2010/main" val="1480786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1F219-B3CD-B385-08F0-F0349C8ECF16}"/>
              </a:ext>
            </a:extLst>
          </p:cNvPr>
          <p:cNvSpPr/>
          <p:nvPr/>
        </p:nvSpPr>
        <p:spPr>
          <a:xfrm>
            <a:off x="0" y="664164"/>
            <a:ext cx="9144000" cy="44793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6">
            <a:extLst>
              <a:ext uri="{FF2B5EF4-FFF2-40B4-BE49-F238E27FC236}">
                <a16:creationId xmlns:a16="http://schemas.microsoft.com/office/drawing/2014/main" id="{9C77EE08-D37E-E8A6-490B-EEB3E4410E38}"/>
              </a:ext>
            </a:extLst>
          </p:cNvPr>
          <p:cNvSpPr>
            <a:spLocks noGrp="1"/>
          </p:cNvSpPr>
          <p:nvPr>
            <p:ph type="title"/>
          </p:nvPr>
        </p:nvSpPr>
        <p:spPr>
          <a:xfrm>
            <a:off x="130946" y="0"/>
            <a:ext cx="8784453" cy="649507"/>
          </a:xfrm>
        </p:spPr>
        <p:txBody>
          <a:bodyPr/>
          <a:lstStyle>
            <a:lvl1pPr>
              <a:defRPr sz="2200"/>
            </a:lvl1p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40E717AF-91BC-85DE-3AA5-10F63CD56A45}"/>
              </a:ext>
            </a:extLst>
          </p:cNvPr>
          <p:cNvSpPr>
            <a:spLocks noGrp="1"/>
          </p:cNvSpPr>
          <p:nvPr>
            <p:ph type="ftr" sz="quarter" idx="3"/>
          </p:nvPr>
        </p:nvSpPr>
        <p:spPr>
          <a:xfrm>
            <a:off x="178906" y="4765929"/>
            <a:ext cx="8736494" cy="311476"/>
          </a:xfrm>
          <a:prstGeom prst="rect">
            <a:avLst/>
          </a:prstGeom>
        </p:spPr>
        <p:txBody>
          <a:bodyPr vert="horz" lIns="45720" tIns="45720" rIns="45720" bIns="45720" rtlCol="0" anchor="b"/>
          <a:lstStyle>
            <a:lvl1pPr algn="l">
              <a:defRPr sz="800">
                <a:solidFill>
                  <a:schemeClr val="tx1"/>
                </a:solidFill>
                <a:latin typeface="Arial" panose="020B0604020202020204" pitchFamily="34" charset="0"/>
                <a:cs typeface="Arial" panose="020B0604020202020204" pitchFamily="34" charset="0"/>
              </a:defRPr>
            </a:lvl1pPr>
          </a:lstStyle>
          <a:p>
            <a:endParaRPr lang="en-GB" dirty="0"/>
          </a:p>
        </p:txBody>
      </p:sp>
      <p:pic>
        <p:nvPicPr>
          <p:cNvPr id="5" name="Picture 4">
            <a:extLst>
              <a:ext uri="{FF2B5EF4-FFF2-40B4-BE49-F238E27FC236}">
                <a16:creationId xmlns:a16="http://schemas.microsoft.com/office/drawing/2014/main" id="{A4F4A366-6CB2-63F9-4654-C0B3FEA6F3E8}"/>
              </a:ext>
            </a:extLst>
          </p:cNvPr>
          <p:cNvPicPr>
            <a:picLocks/>
          </p:cNvPicPr>
          <p:nvPr userDrawn="1"/>
        </p:nvPicPr>
        <p:blipFill>
          <a:blip r:embed="rId2"/>
          <a:stretch>
            <a:fillRect/>
          </a:stretch>
        </p:blipFill>
        <p:spPr>
          <a:xfrm>
            <a:off x="7731850" y="4684713"/>
            <a:ext cx="1362456" cy="438912"/>
          </a:xfrm>
          <a:prstGeom prst="rect">
            <a:avLst/>
          </a:prstGeom>
        </p:spPr>
      </p:pic>
    </p:spTree>
    <p:extLst>
      <p:ext uri="{BB962C8B-B14F-4D97-AF65-F5344CB8AC3E}">
        <p14:creationId xmlns:p14="http://schemas.microsoft.com/office/powerpoint/2010/main" val="3053605677"/>
      </p:ext>
    </p:extLst>
  </p:cSld>
  <p:clrMapOvr>
    <a:masterClrMapping/>
  </p:clrMapOvr>
  <p:extLst>
    <p:ext uri="{DCECCB84-F9BA-43D5-87BE-67443E8EF086}">
      <p15:sldGuideLst xmlns:p15="http://schemas.microsoft.com/office/powerpoint/2012/main">
        <p15:guide id="1" orient="horz" pos="4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ith Gradi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10CA3-65FA-C8AE-0E31-70D28A37B229}"/>
              </a:ext>
            </a:extLst>
          </p:cNvPr>
          <p:cNvSpPr/>
          <p:nvPr/>
        </p:nvSpPr>
        <p:spPr>
          <a:xfrm>
            <a:off x="0" y="664164"/>
            <a:ext cx="9144000" cy="44793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6">
            <a:extLst>
              <a:ext uri="{FF2B5EF4-FFF2-40B4-BE49-F238E27FC236}">
                <a16:creationId xmlns:a16="http://schemas.microsoft.com/office/drawing/2014/main" id="{FD2845BB-FB50-4E34-FFB2-FF75DF5BF294}"/>
              </a:ext>
            </a:extLst>
          </p:cNvPr>
          <p:cNvSpPr>
            <a:spLocks noGrp="1"/>
          </p:cNvSpPr>
          <p:nvPr>
            <p:ph type="title"/>
          </p:nvPr>
        </p:nvSpPr>
        <p:spPr>
          <a:xfrm>
            <a:off x="130946" y="0"/>
            <a:ext cx="8784453" cy="649507"/>
          </a:xfrm>
        </p:spPr>
        <p:txBody>
          <a:bodyPr/>
          <a:lstStyle>
            <a:lvl1pPr>
              <a:defRPr sz="22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9F98C11-A930-1281-2D29-847201E5C031}"/>
              </a:ext>
            </a:extLst>
          </p:cNvPr>
          <p:cNvSpPr>
            <a:spLocks noGrp="1"/>
          </p:cNvSpPr>
          <p:nvPr>
            <p:ph type="ftr" sz="quarter" idx="3"/>
          </p:nvPr>
        </p:nvSpPr>
        <p:spPr>
          <a:xfrm>
            <a:off x="178906" y="4765929"/>
            <a:ext cx="8736494" cy="311476"/>
          </a:xfrm>
          <a:prstGeom prst="rect">
            <a:avLst/>
          </a:prstGeom>
        </p:spPr>
        <p:txBody>
          <a:bodyPr vert="horz" lIns="45720" tIns="45720" rIns="45720" bIns="45720" rtlCol="0" anchor="b"/>
          <a:lstStyle>
            <a:lvl1pPr algn="l">
              <a:defRPr sz="800">
                <a:solidFill>
                  <a:schemeClr val="tx1"/>
                </a:solidFill>
                <a:latin typeface="Arial" panose="020B0604020202020204" pitchFamily="34" charset="0"/>
                <a:cs typeface="Arial" panose="020B0604020202020204" pitchFamily="34" charset="0"/>
              </a:defRPr>
            </a:lvl1pPr>
          </a:lstStyle>
          <a:p>
            <a:endParaRPr lang="en-GB" dirty="0"/>
          </a:p>
        </p:txBody>
      </p:sp>
      <p:pic>
        <p:nvPicPr>
          <p:cNvPr id="6" name="Picture 5">
            <a:extLst>
              <a:ext uri="{FF2B5EF4-FFF2-40B4-BE49-F238E27FC236}">
                <a16:creationId xmlns:a16="http://schemas.microsoft.com/office/drawing/2014/main" id="{5D13B823-1B47-4C6F-11D1-39FF60E03389}"/>
              </a:ext>
            </a:extLst>
          </p:cNvPr>
          <p:cNvPicPr>
            <a:picLocks/>
          </p:cNvPicPr>
          <p:nvPr userDrawn="1"/>
        </p:nvPicPr>
        <p:blipFill>
          <a:blip r:embed="rId2"/>
          <a:stretch>
            <a:fillRect/>
          </a:stretch>
        </p:blipFill>
        <p:spPr>
          <a:xfrm>
            <a:off x="7731850" y="4684713"/>
            <a:ext cx="1362456" cy="438912"/>
          </a:xfrm>
          <a:prstGeom prst="rect">
            <a:avLst/>
          </a:prstGeom>
        </p:spPr>
      </p:pic>
    </p:spTree>
    <p:extLst>
      <p:ext uri="{BB962C8B-B14F-4D97-AF65-F5344CB8AC3E}">
        <p14:creationId xmlns:p14="http://schemas.microsoft.com/office/powerpoint/2010/main" val="180242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oll Without Yellow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DAC441-E4F1-2982-084B-D8828D0DBAE5}"/>
              </a:ext>
            </a:extLst>
          </p:cNvPr>
          <p:cNvSpPr/>
          <p:nvPr userDrawn="1"/>
        </p:nvSpPr>
        <p:spPr>
          <a:xfrm>
            <a:off x="0" y="662940"/>
            <a:ext cx="9144000" cy="44805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 Placeholder 12">
            <a:extLst>
              <a:ext uri="{FF2B5EF4-FFF2-40B4-BE49-F238E27FC236}">
                <a16:creationId xmlns:a16="http://schemas.microsoft.com/office/drawing/2014/main" id="{C28B916D-B2CC-E6E5-E3A2-632370459E0A}"/>
              </a:ext>
            </a:extLst>
          </p:cNvPr>
          <p:cNvSpPr>
            <a:spLocks noGrp="1"/>
          </p:cNvSpPr>
          <p:nvPr>
            <p:ph type="body" sz="quarter" idx="11" hasCustomPrompt="1"/>
          </p:nvPr>
        </p:nvSpPr>
        <p:spPr>
          <a:xfrm>
            <a:off x="228600" y="1951892"/>
            <a:ext cx="8686800" cy="2586453"/>
          </a:xfrm>
        </p:spPr>
        <p:txBody>
          <a:bodyPr>
            <a:noAutofit/>
          </a:bodyPr>
          <a:lstStyle>
            <a:lvl1pPr marL="342900" indent="-342900">
              <a:buFont typeface="+mj-lt"/>
              <a:buAutoNum type="arabicPeriod"/>
              <a:defRPr sz="1800"/>
            </a:lvl1pPr>
            <a:lvl2pPr marL="457200" indent="0">
              <a:buNone/>
              <a:defRPr/>
            </a:lvl2pPr>
          </a:lstStyle>
          <a:p>
            <a:pPr lvl="0"/>
            <a:r>
              <a:rPr lang="en-US" dirty="0"/>
              <a:t>Insert option</a:t>
            </a:r>
          </a:p>
        </p:txBody>
      </p:sp>
      <p:sp>
        <p:nvSpPr>
          <p:cNvPr id="7" name="Title 6">
            <a:extLst>
              <a:ext uri="{FF2B5EF4-FFF2-40B4-BE49-F238E27FC236}">
                <a16:creationId xmlns:a16="http://schemas.microsoft.com/office/drawing/2014/main" id="{86ED0F67-BF17-E8FC-3EC6-F9E3F515279E}"/>
              </a:ext>
            </a:extLst>
          </p:cNvPr>
          <p:cNvSpPr>
            <a:spLocks noGrp="1"/>
          </p:cNvSpPr>
          <p:nvPr>
            <p:ph type="title"/>
          </p:nvPr>
        </p:nvSpPr>
        <p:spPr>
          <a:xfrm>
            <a:off x="130946" y="0"/>
            <a:ext cx="8784453" cy="649507"/>
          </a:xfrm>
        </p:spPr>
        <p:txBody>
          <a:bodyPr/>
          <a:lstStyle>
            <a:lvl1pPr>
              <a:defRPr sz="2200"/>
            </a:lvl1pPr>
          </a:lstStyle>
          <a:p>
            <a:r>
              <a:rPr lang="en-US" dirty="0"/>
              <a:t>Click to edit Master title style</a:t>
            </a:r>
          </a:p>
        </p:txBody>
      </p:sp>
      <p:sp>
        <p:nvSpPr>
          <p:cNvPr id="9" name="Text Placeholder 8">
            <a:extLst>
              <a:ext uri="{FF2B5EF4-FFF2-40B4-BE49-F238E27FC236}">
                <a16:creationId xmlns:a16="http://schemas.microsoft.com/office/drawing/2014/main" id="{C7C16233-DAFE-EFE0-F2B9-C7FD3D9CA287}"/>
              </a:ext>
            </a:extLst>
          </p:cNvPr>
          <p:cNvSpPr>
            <a:spLocks noGrp="1"/>
          </p:cNvSpPr>
          <p:nvPr>
            <p:ph type="body" sz="quarter" idx="12"/>
          </p:nvPr>
        </p:nvSpPr>
        <p:spPr>
          <a:xfrm>
            <a:off x="228600" y="819150"/>
            <a:ext cx="8686800" cy="890588"/>
          </a:xfrm>
        </p:spPr>
        <p:txBody>
          <a:bodyPr>
            <a:noAutofit/>
          </a:bodyPr>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484513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ll With Yellow Box">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36328F-3667-2BB0-AE66-DF09152614D1}"/>
              </a:ext>
            </a:extLst>
          </p:cNvPr>
          <p:cNvSpPr/>
          <p:nvPr userDrawn="1"/>
        </p:nvSpPr>
        <p:spPr>
          <a:xfrm>
            <a:off x="0" y="662940"/>
            <a:ext cx="9144000" cy="44805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 Placeholder 12">
            <a:extLst>
              <a:ext uri="{FF2B5EF4-FFF2-40B4-BE49-F238E27FC236}">
                <a16:creationId xmlns:a16="http://schemas.microsoft.com/office/drawing/2014/main" id="{C28B916D-B2CC-E6E5-E3A2-632370459E0A}"/>
              </a:ext>
            </a:extLst>
          </p:cNvPr>
          <p:cNvSpPr>
            <a:spLocks noGrp="1"/>
          </p:cNvSpPr>
          <p:nvPr>
            <p:ph type="body" sz="quarter" idx="11" hasCustomPrompt="1"/>
          </p:nvPr>
        </p:nvSpPr>
        <p:spPr>
          <a:xfrm>
            <a:off x="228600" y="1951892"/>
            <a:ext cx="8686800" cy="2586453"/>
          </a:xfrm>
        </p:spPr>
        <p:txBody>
          <a:bodyPr>
            <a:noAutofit/>
          </a:bodyPr>
          <a:lstStyle>
            <a:lvl1pPr marL="342900" indent="-342900">
              <a:buFont typeface="+mj-lt"/>
              <a:buAutoNum type="arabicPeriod"/>
              <a:defRPr sz="1800"/>
            </a:lvl1pPr>
            <a:lvl2pPr marL="457200" indent="0">
              <a:buNone/>
              <a:defRPr/>
            </a:lvl2pPr>
          </a:lstStyle>
          <a:p>
            <a:pPr lvl="0"/>
            <a:r>
              <a:rPr lang="en-US" dirty="0"/>
              <a:t>Insert option</a:t>
            </a:r>
          </a:p>
        </p:txBody>
      </p:sp>
      <p:sp>
        <p:nvSpPr>
          <p:cNvPr id="7" name="Title 6">
            <a:extLst>
              <a:ext uri="{FF2B5EF4-FFF2-40B4-BE49-F238E27FC236}">
                <a16:creationId xmlns:a16="http://schemas.microsoft.com/office/drawing/2014/main" id="{86ED0F67-BF17-E8FC-3EC6-F9E3F515279E}"/>
              </a:ext>
            </a:extLst>
          </p:cNvPr>
          <p:cNvSpPr>
            <a:spLocks noGrp="1"/>
          </p:cNvSpPr>
          <p:nvPr>
            <p:ph type="title"/>
          </p:nvPr>
        </p:nvSpPr>
        <p:spPr>
          <a:xfrm>
            <a:off x="130946" y="0"/>
            <a:ext cx="8784453" cy="649507"/>
          </a:xfrm>
        </p:spPr>
        <p:txBody>
          <a:bodyPr/>
          <a:lstStyle>
            <a:lvl1pPr>
              <a:defRPr sz="220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C7C16233-DAFE-EFE0-F2B9-C7FD3D9CA287}"/>
              </a:ext>
            </a:extLst>
          </p:cNvPr>
          <p:cNvSpPr>
            <a:spLocks noGrp="1"/>
          </p:cNvSpPr>
          <p:nvPr>
            <p:ph type="body" sz="quarter" idx="12"/>
          </p:nvPr>
        </p:nvSpPr>
        <p:spPr>
          <a:xfrm>
            <a:off x="228600" y="819150"/>
            <a:ext cx="8686800" cy="890588"/>
          </a:xfrm>
        </p:spPr>
        <p:txBody>
          <a:bodyPr>
            <a:noAutofit/>
          </a:bodyPr>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5" name="Rounded Rectangle 4">
            <a:extLst>
              <a:ext uri="{FF2B5EF4-FFF2-40B4-BE49-F238E27FC236}">
                <a16:creationId xmlns:a16="http://schemas.microsoft.com/office/drawing/2014/main" id="{822287AE-1C34-3347-06DD-6055D999C972}"/>
              </a:ext>
            </a:extLst>
          </p:cNvPr>
          <p:cNvSpPr/>
          <p:nvPr/>
        </p:nvSpPr>
        <p:spPr>
          <a:xfrm>
            <a:off x="7588332" y="4574884"/>
            <a:ext cx="1290175" cy="344489"/>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DF3E6F0-AB93-DCB7-9441-80F200A1FFFA}"/>
              </a:ext>
            </a:extLst>
          </p:cNvPr>
          <p:cNvSpPr>
            <a:spLocks noGrp="1"/>
          </p:cNvSpPr>
          <p:nvPr>
            <p:ph type="body" sz="quarter" idx="13" hasCustomPrompt="1"/>
          </p:nvPr>
        </p:nvSpPr>
        <p:spPr>
          <a:xfrm>
            <a:off x="7589838" y="4574883"/>
            <a:ext cx="1288669" cy="344489"/>
          </a:xfrm>
        </p:spPr>
        <p:txBody>
          <a:bodyPr anchor="ctr">
            <a:normAutofit/>
          </a:bodyPr>
          <a:lstStyle>
            <a:lvl1pPr marL="0" indent="0" algn="ctr">
              <a:buNone/>
              <a:defRPr sz="1400" b="1"/>
            </a:lvl1pPr>
          </a:lstStyle>
          <a:p>
            <a:pPr lvl="0"/>
            <a:r>
              <a:rPr lang="en-US" dirty="0"/>
              <a:t>PQ X</a:t>
            </a:r>
          </a:p>
        </p:txBody>
      </p:sp>
    </p:spTree>
    <p:extLst>
      <p:ext uri="{BB962C8B-B14F-4D97-AF65-F5344CB8AC3E}">
        <p14:creationId xmlns:p14="http://schemas.microsoft.com/office/powerpoint/2010/main" val="134170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culty Slide (Live)">
    <p:spTree>
      <p:nvGrpSpPr>
        <p:cNvPr id="1" name=""/>
        <p:cNvGrpSpPr/>
        <p:nvPr/>
      </p:nvGrpSpPr>
      <p:grpSpPr>
        <a:xfrm>
          <a:off x="0" y="0"/>
          <a:ext cx="0" cy="0"/>
          <a:chOff x="0" y="0"/>
          <a:chExt cx="0" cy="0"/>
        </a:xfrm>
      </p:grpSpPr>
      <p:sp>
        <p:nvSpPr>
          <p:cNvPr id="18" name="Round Single Corner Rectangle 17">
            <a:extLst>
              <a:ext uri="{FF2B5EF4-FFF2-40B4-BE49-F238E27FC236}">
                <a16:creationId xmlns:a16="http://schemas.microsoft.com/office/drawing/2014/main" id="{0548C76F-C242-49B4-01EC-456BF0CCA48F}"/>
              </a:ext>
            </a:extLst>
          </p:cNvPr>
          <p:cNvSpPr/>
          <p:nvPr/>
        </p:nvSpPr>
        <p:spPr>
          <a:xfrm>
            <a:off x="0" y="971550"/>
            <a:ext cx="8915400" cy="4171950"/>
          </a:xfrm>
          <a:prstGeom prst="round1Rect">
            <a:avLst/>
          </a:pr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Picture Placeholder 7">
            <a:extLst>
              <a:ext uri="{FF2B5EF4-FFF2-40B4-BE49-F238E27FC236}">
                <a16:creationId xmlns:a16="http://schemas.microsoft.com/office/drawing/2014/main" id="{27B5E04C-9BA5-A15A-3F89-591EADF24CFB}"/>
              </a:ext>
            </a:extLst>
          </p:cNvPr>
          <p:cNvSpPr>
            <a:spLocks noGrp="1" noChangeAspect="1"/>
          </p:cNvSpPr>
          <p:nvPr>
            <p:ph type="pic" sz="quarter" idx="12" hasCustomPrompt="1"/>
          </p:nvPr>
        </p:nvSpPr>
        <p:spPr>
          <a:xfrm>
            <a:off x="420415" y="1354567"/>
            <a:ext cx="1006856" cy="1281454"/>
          </a:xfrm>
          <a:solidFill>
            <a:schemeClr val="bg1">
              <a:lumMod val="95000"/>
            </a:schemeClr>
          </a:solidFill>
          <a:ln w="19050">
            <a:solidFill>
              <a:schemeClr val="tx1"/>
            </a:solidFill>
          </a:ln>
        </p:spPr>
        <p:txBody>
          <a:bodyPr>
            <a:noAutofit/>
          </a:bodyPr>
          <a:lstStyle>
            <a:lvl1pPr marL="0" indent="0">
              <a:buNone/>
              <a:defRPr/>
            </a:lvl1pPr>
          </a:lstStyle>
          <a:p>
            <a:r>
              <a:rPr lang="en-US" dirty="0"/>
              <a:t>Insert </a:t>
            </a:r>
            <a:r>
              <a:rPr lang="en-US" dirty="0" err="1"/>
              <a:t>KOL</a:t>
            </a:r>
            <a:r>
              <a:rPr lang="en-US" dirty="0"/>
              <a:t> photo 1</a:t>
            </a:r>
          </a:p>
        </p:txBody>
      </p:sp>
      <p:sp>
        <p:nvSpPr>
          <p:cNvPr id="10" name="Picture Placeholder 7">
            <a:extLst>
              <a:ext uri="{FF2B5EF4-FFF2-40B4-BE49-F238E27FC236}">
                <a16:creationId xmlns:a16="http://schemas.microsoft.com/office/drawing/2014/main" id="{8077807B-AEA9-82FE-0A25-4DA89EE50187}"/>
              </a:ext>
            </a:extLst>
          </p:cNvPr>
          <p:cNvSpPr>
            <a:spLocks noGrp="1" noChangeAspect="1"/>
          </p:cNvSpPr>
          <p:nvPr>
            <p:ph type="pic" sz="quarter" idx="15" hasCustomPrompt="1"/>
          </p:nvPr>
        </p:nvSpPr>
        <p:spPr>
          <a:xfrm>
            <a:off x="420415" y="3194159"/>
            <a:ext cx="1006856" cy="1281454"/>
          </a:xfrm>
          <a:solidFill>
            <a:schemeClr val="bg1">
              <a:lumMod val="95000"/>
            </a:schemeClr>
          </a:solidFill>
          <a:ln w="19050">
            <a:solidFill>
              <a:schemeClr val="tx1"/>
            </a:solidFill>
          </a:ln>
        </p:spPr>
        <p:txBody>
          <a:bodyPr>
            <a:noAutofit/>
          </a:bodyPr>
          <a:lstStyle>
            <a:lvl1pPr marL="0" indent="0">
              <a:buNone/>
              <a:defRPr/>
            </a:lvl1pPr>
          </a:lstStyle>
          <a:p>
            <a:r>
              <a:rPr lang="en-US" dirty="0"/>
              <a:t>Insert </a:t>
            </a:r>
            <a:r>
              <a:rPr lang="en-US" dirty="0" err="1"/>
              <a:t>KOL</a:t>
            </a:r>
            <a:r>
              <a:rPr lang="en-US" dirty="0"/>
              <a:t> photo 3</a:t>
            </a:r>
          </a:p>
        </p:txBody>
      </p:sp>
      <p:sp>
        <p:nvSpPr>
          <p:cNvPr id="11" name="Text Placeholder 16">
            <a:extLst>
              <a:ext uri="{FF2B5EF4-FFF2-40B4-BE49-F238E27FC236}">
                <a16:creationId xmlns:a16="http://schemas.microsoft.com/office/drawing/2014/main" id="{B6B14DB2-9F70-C632-9EE0-8B034581C673}"/>
              </a:ext>
            </a:extLst>
          </p:cNvPr>
          <p:cNvSpPr>
            <a:spLocks noGrp="1"/>
          </p:cNvSpPr>
          <p:nvPr>
            <p:ph type="body" sz="quarter" idx="16" hasCustomPrompt="1"/>
          </p:nvPr>
        </p:nvSpPr>
        <p:spPr>
          <a:xfrm>
            <a:off x="1505340" y="1354567"/>
            <a:ext cx="2614295" cy="1281112"/>
          </a:xfrm>
        </p:spPr>
        <p:txBody>
          <a:bodyPr>
            <a:noAutofit/>
          </a:bodyPr>
          <a:lstStyle>
            <a:lvl1pPr marL="0" indent="0" algn="l">
              <a:spcAft>
                <a:spcPts val="0"/>
              </a:spcAft>
              <a:buNone/>
              <a:defRPr sz="1400" b="1">
                <a:solidFill>
                  <a:schemeClr val="tx1"/>
                </a:solidFill>
              </a:defRPr>
            </a:lvl1pPr>
            <a:lvl2pPr marL="342900" indent="0" algn="r">
              <a:buNone/>
              <a:defRPr sz="1200">
                <a:solidFill>
                  <a:schemeClr val="bg1"/>
                </a:solidFill>
              </a:defRPr>
            </a:lvl2pPr>
            <a:lvl3pPr marL="685800" indent="0" algn="r">
              <a:buNone/>
              <a:defRPr sz="1200">
                <a:solidFill>
                  <a:schemeClr val="bg1"/>
                </a:solidFill>
              </a:defRPr>
            </a:lvl3pPr>
            <a:lvl4pPr marL="1028700" indent="0" algn="r">
              <a:buNone/>
              <a:defRPr sz="1200">
                <a:solidFill>
                  <a:schemeClr val="bg1"/>
                </a:solidFill>
              </a:defRPr>
            </a:lvl4pPr>
            <a:lvl5pPr marL="1371600" indent="0" algn="r">
              <a:buNone/>
              <a:defRPr sz="1200">
                <a:solidFill>
                  <a:schemeClr val="bg1"/>
                </a:solidFill>
              </a:defRPr>
            </a:lvl5pPr>
          </a:lstStyle>
          <a:p>
            <a:pPr lvl="0"/>
            <a:r>
              <a:rPr lang="en-US" dirty="0"/>
              <a:t>KOL name, degrees</a:t>
            </a:r>
          </a:p>
        </p:txBody>
      </p:sp>
      <p:sp>
        <p:nvSpPr>
          <p:cNvPr id="12" name="Text Placeholder 16">
            <a:extLst>
              <a:ext uri="{FF2B5EF4-FFF2-40B4-BE49-F238E27FC236}">
                <a16:creationId xmlns:a16="http://schemas.microsoft.com/office/drawing/2014/main" id="{0EE738FA-C296-9FA5-1464-658D6A4F7164}"/>
              </a:ext>
            </a:extLst>
          </p:cNvPr>
          <p:cNvSpPr>
            <a:spLocks noGrp="1"/>
          </p:cNvSpPr>
          <p:nvPr>
            <p:ph type="body" sz="quarter" idx="17" hasCustomPrompt="1"/>
          </p:nvPr>
        </p:nvSpPr>
        <p:spPr>
          <a:xfrm>
            <a:off x="1505340" y="3194159"/>
            <a:ext cx="2614295" cy="1281112"/>
          </a:xfrm>
        </p:spPr>
        <p:txBody>
          <a:bodyPr>
            <a:noAutofit/>
          </a:bodyPr>
          <a:lstStyle>
            <a:lvl1pPr marL="0" indent="0" algn="l">
              <a:spcAft>
                <a:spcPts val="0"/>
              </a:spcAft>
              <a:buNone/>
              <a:defRPr sz="1400" b="1">
                <a:solidFill>
                  <a:schemeClr val="tx1"/>
                </a:solidFill>
              </a:defRPr>
            </a:lvl1pPr>
            <a:lvl2pPr marL="342900" indent="0" algn="r">
              <a:buNone/>
              <a:defRPr sz="1200">
                <a:solidFill>
                  <a:schemeClr val="bg1"/>
                </a:solidFill>
              </a:defRPr>
            </a:lvl2pPr>
            <a:lvl3pPr marL="685800" indent="0" algn="r">
              <a:buNone/>
              <a:defRPr sz="1200">
                <a:solidFill>
                  <a:schemeClr val="bg1"/>
                </a:solidFill>
              </a:defRPr>
            </a:lvl3pPr>
            <a:lvl4pPr marL="1028700" indent="0" algn="r">
              <a:buNone/>
              <a:defRPr sz="1200">
                <a:solidFill>
                  <a:schemeClr val="bg1"/>
                </a:solidFill>
              </a:defRPr>
            </a:lvl4pPr>
            <a:lvl5pPr marL="1371600" indent="0" algn="r">
              <a:buNone/>
              <a:defRPr sz="1200">
                <a:solidFill>
                  <a:schemeClr val="bg1"/>
                </a:solidFill>
              </a:defRPr>
            </a:lvl5pPr>
          </a:lstStyle>
          <a:p>
            <a:pPr lvl="0"/>
            <a:r>
              <a:rPr lang="en-US" dirty="0"/>
              <a:t>KOL name, degrees</a:t>
            </a:r>
          </a:p>
        </p:txBody>
      </p:sp>
      <p:sp>
        <p:nvSpPr>
          <p:cNvPr id="19" name="Picture Placeholder 7">
            <a:extLst>
              <a:ext uri="{FF2B5EF4-FFF2-40B4-BE49-F238E27FC236}">
                <a16:creationId xmlns:a16="http://schemas.microsoft.com/office/drawing/2014/main" id="{94FC1896-8C6A-E7A5-2F51-AD4CB4E07666}"/>
              </a:ext>
            </a:extLst>
          </p:cNvPr>
          <p:cNvSpPr>
            <a:spLocks noGrp="1" noChangeAspect="1"/>
          </p:cNvSpPr>
          <p:nvPr>
            <p:ph type="pic" sz="quarter" idx="18" hasCustomPrompt="1"/>
          </p:nvPr>
        </p:nvSpPr>
        <p:spPr>
          <a:xfrm>
            <a:off x="4601279" y="1354567"/>
            <a:ext cx="1006856" cy="1281454"/>
          </a:xfrm>
          <a:solidFill>
            <a:schemeClr val="bg1">
              <a:lumMod val="95000"/>
            </a:schemeClr>
          </a:solidFill>
          <a:ln w="19050">
            <a:solidFill>
              <a:schemeClr val="tx1"/>
            </a:solidFill>
          </a:ln>
        </p:spPr>
        <p:txBody>
          <a:bodyPr>
            <a:noAutofit/>
          </a:bodyPr>
          <a:lstStyle>
            <a:lvl1pPr marL="0" indent="0">
              <a:buNone/>
              <a:defRPr/>
            </a:lvl1pPr>
          </a:lstStyle>
          <a:p>
            <a:r>
              <a:rPr lang="en-US" dirty="0"/>
              <a:t>Insert </a:t>
            </a:r>
            <a:r>
              <a:rPr lang="en-US" dirty="0" err="1"/>
              <a:t>KOL</a:t>
            </a:r>
            <a:r>
              <a:rPr lang="en-US" dirty="0"/>
              <a:t> photo 2</a:t>
            </a:r>
          </a:p>
        </p:txBody>
      </p:sp>
      <p:sp>
        <p:nvSpPr>
          <p:cNvPr id="20" name="Picture Placeholder 7">
            <a:extLst>
              <a:ext uri="{FF2B5EF4-FFF2-40B4-BE49-F238E27FC236}">
                <a16:creationId xmlns:a16="http://schemas.microsoft.com/office/drawing/2014/main" id="{9AE6B9EE-B756-A665-3081-A90D9A5C02D4}"/>
              </a:ext>
            </a:extLst>
          </p:cNvPr>
          <p:cNvSpPr>
            <a:spLocks noGrp="1" noChangeAspect="1"/>
          </p:cNvSpPr>
          <p:nvPr>
            <p:ph type="pic" sz="quarter" idx="19" hasCustomPrompt="1"/>
          </p:nvPr>
        </p:nvSpPr>
        <p:spPr>
          <a:xfrm>
            <a:off x="4601279" y="3194159"/>
            <a:ext cx="1006856" cy="1281454"/>
          </a:xfrm>
          <a:solidFill>
            <a:schemeClr val="bg1">
              <a:lumMod val="95000"/>
            </a:schemeClr>
          </a:solidFill>
          <a:ln w="19050">
            <a:solidFill>
              <a:schemeClr val="tx1"/>
            </a:solidFill>
          </a:ln>
        </p:spPr>
        <p:txBody>
          <a:bodyPr>
            <a:noAutofit/>
          </a:bodyPr>
          <a:lstStyle>
            <a:lvl1pPr marL="0" indent="0">
              <a:buNone/>
              <a:defRPr/>
            </a:lvl1pPr>
          </a:lstStyle>
          <a:p>
            <a:r>
              <a:rPr lang="en-US" dirty="0"/>
              <a:t>Insert </a:t>
            </a:r>
            <a:r>
              <a:rPr lang="en-US" dirty="0" err="1"/>
              <a:t>KOL</a:t>
            </a:r>
            <a:r>
              <a:rPr lang="en-US" dirty="0"/>
              <a:t> photo 4</a:t>
            </a:r>
          </a:p>
        </p:txBody>
      </p:sp>
      <p:sp>
        <p:nvSpPr>
          <p:cNvPr id="21" name="Text Placeholder 16">
            <a:extLst>
              <a:ext uri="{FF2B5EF4-FFF2-40B4-BE49-F238E27FC236}">
                <a16:creationId xmlns:a16="http://schemas.microsoft.com/office/drawing/2014/main" id="{F4D1B6E1-D1C3-D358-4F7A-9D8C381DF8A7}"/>
              </a:ext>
            </a:extLst>
          </p:cNvPr>
          <p:cNvSpPr>
            <a:spLocks noGrp="1"/>
          </p:cNvSpPr>
          <p:nvPr>
            <p:ph type="body" sz="quarter" idx="20" hasCustomPrompt="1"/>
          </p:nvPr>
        </p:nvSpPr>
        <p:spPr>
          <a:xfrm>
            <a:off x="5686204" y="1354567"/>
            <a:ext cx="2614295" cy="1281112"/>
          </a:xfrm>
        </p:spPr>
        <p:txBody>
          <a:bodyPr>
            <a:noAutofit/>
          </a:bodyPr>
          <a:lstStyle>
            <a:lvl1pPr marL="0" indent="0" algn="l">
              <a:spcAft>
                <a:spcPts val="0"/>
              </a:spcAft>
              <a:buNone/>
              <a:defRPr sz="1400" b="1">
                <a:solidFill>
                  <a:schemeClr val="tx1"/>
                </a:solidFill>
              </a:defRPr>
            </a:lvl1pPr>
            <a:lvl2pPr marL="342900" indent="0" algn="r">
              <a:buNone/>
              <a:defRPr sz="1200">
                <a:solidFill>
                  <a:schemeClr val="bg1"/>
                </a:solidFill>
              </a:defRPr>
            </a:lvl2pPr>
            <a:lvl3pPr marL="685800" indent="0" algn="r">
              <a:buNone/>
              <a:defRPr sz="1200">
                <a:solidFill>
                  <a:schemeClr val="bg1"/>
                </a:solidFill>
              </a:defRPr>
            </a:lvl3pPr>
            <a:lvl4pPr marL="1028700" indent="0" algn="r">
              <a:buNone/>
              <a:defRPr sz="1200">
                <a:solidFill>
                  <a:schemeClr val="bg1"/>
                </a:solidFill>
              </a:defRPr>
            </a:lvl4pPr>
            <a:lvl5pPr marL="1371600" indent="0" algn="r">
              <a:buNone/>
              <a:defRPr sz="1200">
                <a:solidFill>
                  <a:schemeClr val="bg1"/>
                </a:solidFill>
              </a:defRPr>
            </a:lvl5pPr>
          </a:lstStyle>
          <a:p>
            <a:pPr lvl="0"/>
            <a:r>
              <a:rPr lang="en-US" dirty="0"/>
              <a:t>KOL name, degrees</a:t>
            </a:r>
          </a:p>
        </p:txBody>
      </p:sp>
      <p:sp>
        <p:nvSpPr>
          <p:cNvPr id="22" name="Text Placeholder 16">
            <a:extLst>
              <a:ext uri="{FF2B5EF4-FFF2-40B4-BE49-F238E27FC236}">
                <a16:creationId xmlns:a16="http://schemas.microsoft.com/office/drawing/2014/main" id="{A2256103-A720-709F-1BDA-B3B99FBBC668}"/>
              </a:ext>
            </a:extLst>
          </p:cNvPr>
          <p:cNvSpPr>
            <a:spLocks noGrp="1"/>
          </p:cNvSpPr>
          <p:nvPr>
            <p:ph type="body" sz="quarter" idx="21" hasCustomPrompt="1"/>
          </p:nvPr>
        </p:nvSpPr>
        <p:spPr>
          <a:xfrm>
            <a:off x="5686204" y="3194159"/>
            <a:ext cx="2614295" cy="1281112"/>
          </a:xfrm>
        </p:spPr>
        <p:txBody>
          <a:bodyPr>
            <a:noAutofit/>
          </a:bodyPr>
          <a:lstStyle>
            <a:lvl1pPr marL="0" indent="0" algn="l">
              <a:spcAft>
                <a:spcPts val="0"/>
              </a:spcAft>
              <a:buNone/>
              <a:defRPr sz="1400" b="1">
                <a:solidFill>
                  <a:schemeClr val="tx1"/>
                </a:solidFill>
              </a:defRPr>
            </a:lvl1pPr>
            <a:lvl2pPr marL="342900" indent="0" algn="r">
              <a:buNone/>
              <a:defRPr sz="1200">
                <a:solidFill>
                  <a:schemeClr val="bg1"/>
                </a:solidFill>
              </a:defRPr>
            </a:lvl2pPr>
            <a:lvl3pPr marL="685800" indent="0" algn="r">
              <a:buNone/>
              <a:defRPr sz="1200">
                <a:solidFill>
                  <a:schemeClr val="bg1"/>
                </a:solidFill>
              </a:defRPr>
            </a:lvl3pPr>
            <a:lvl4pPr marL="1028700" indent="0" algn="r">
              <a:buNone/>
              <a:defRPr sz="1200">
                <a:solidFill>
                  <a:schemeClr val="bg1"/>
                </a:solidFill>
              </a:defRPr>
            </a:lvl4pPr>
            <a:lvl5pPr marL="1371600" indent="0" algn="r">
              <a:buNone/>
              <a:defRPr sz="1200">
                <a:solidFill>
                  <a:schemeClr val="bg1"/>
                </a:solidFill>
              </a:defRPr>
            </a:lvl5pPr>
          </a:lstStyle>
          <a:p>
            <a:pPr lvl="0"/>
            <a:r>
              <a:rPr lang="en-US" dirty="0"/>
              <a:t>KOL name, degrees</a:t>
            </a:r>
          </a:p>
        </p:txBody>
      </p:sp>
      <p:sp>
        <p:nvSpPr>
          <p:cNvPr id="2" name="Text Placeholder 10">
            <a:extLst>
              <a:ext uri="{FF2B5EF4-FFF2-40B4-BE49-F238E27FC236}">
                <a16:creationId xmlns:a16="http://schemas.microsoft.com/office/drawing/2014/main" id="{E272374D-BD4C-007B-7743-1E37764FB13D}"/>
              </a:ext>
            </a:extLst>
          </p:cNvPr>
          <p:cNvSpPr>
            <a:spLocks noGrp="1"/>
          </p:cNvSpPr>
          <p:nvPr>
            <p:ph type="body" sz="quarter" idx="11" hasCustomPrompt="1"/>
          </p:nvPr>
        </p:nvSpPr>
        <p:spPr>
          <a:xfrm>
            <a:off x="117169" y="146734"/>
            <a:ext cx="8801100" cy="715960"/>
          </a:xfrm>
          <a:ln>
            <a:noFill/>
          </a:ln>
        </p:spPr>
        <p:txBody>
          <a:bodyPr lIns="91440" tIns="0" rIns="182880" bIns="0" anchor="ctr">
            <a:noAutofit/>
          </a:bodyPr>
          <a:lstStyle>
            <a:lvl1pPr marL="0" indent="0">
              <a:lnSpc>
                <a:spcPts val="3160"/>
              </a:lnSpc>
              <a:spcAft>
                <a:spcPts val="0"/>
              </a:spcAft>
              <a:buNone/>
              <a:defRPr sz="3300" b="1">
                <a:solidFill>
                  <a:schemeClr val="bg1"/>
                </a:solidFill>
              </a:defRPr>
            </a:lvl1pPr>
            <a:lvl2pPr marL="342900" indent="0">
              <a:buNone/>
              <a:defRPr b="1">
                <a:solidFill>
                  <a:schemeClr val="bg1"/>
                </a:solidFill>
              </a:defRPr>
            </a:lvl2pPr>
            <a:lvl3pPr marL="685800" indent="0">
              <a:buNone/>
              <a:defRPr b="1">
                <a:solidFill>
                  <a:schemeClr val="bg1"/>
                </a:solidFill>
              </a:defRPr>
            </a:lvl3pPr>
            <a:lvl4pPr marL="1028700" indent="0">
              <a:buNone/>
              <a:defRPr b="1">
                <a:solidFill>
                  <a:schemeClr val="bg1"/>
                </a:solidFill>
              </a:defRPr>
            </a:lvl4pPr>
            <a:lvl5pPr marL="1371600" indent="0">
              <a:buNone/>
              <a:defRPr b="1">
                <a:solidFill>
                  <a:schemeClr val="bg1"/>
                </a:solidFill>
              </a:defRPr>
            </a:lvl5pPr>
          </a:lstStyle>
          <a:p>
            <a:pPr lvl="0"/>
            <a:r>
              <a:rPr lang="en-US" dirty="0"/>
              <a:t>Placeholder Text</a:t>
            </a:r>
          </a:p>
        </p:txBody>
      </p:sp>
      <p:pic>
        <p:nvPicPr>
          <p:cNvPr id="5" name="Picture 4">
            <a:extLst>
              <a:ext uri="{FF2B5EF4-FFF2-40B4-BE49-F238E27FC236}">
                <a16:creationId xmlns:a16="http://schemas.microsoft.com/office/drawing/2014/main" id="{FE7E7890-C95C-A8BB-2514-B9AB26760645}"/>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rcRect l="1526" r="1526"/>
          <a:stretch/>
        </p:blipFill>
        <p:spPr>
          <a:xfrm>
            <a:off x="7069786" y="213735"/>
            <a:ext cx="1763130" cy="581958"/>
          </a:xfrm>
          <a:prstGeom prst="rect">
            <a:avLst/>
          </a:prstGeom>
          <a:effectLst/>
        </p:spPr>
      </p:pic>
    </p:spTree>
    <p:extLst>
      <p:ext uri="{BB962C8B-B14F-4D97-AF65-F5344CB8AC3E}">
        <p14:creationId xmlns:p14="http://schemas.microsoft.com/office/powerpoint/2010/main" val="1547626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YOD Poll With Yellow Box">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36328F-3667-2BB0-AE66-DF09152614D1}"/>
              </a:ext>
            </a:extLst>
          </p:cNvPr>
          <p:cNvSpPr/>
          <p:nvPr/>
        </p:nvSpPr>
        <p:spPr>
          <a:xfrm>
            <a:off x="0" y="662940"/>
            <a:ext cx="9144000" cy="44805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 Placeholder 12">
            <a:extLst>
              <a:ext uri="{FF2B5EF4-FFF2-40B4-BE49-F238E27FC236}">
                <a16:creationId xmlns:a16="http://schemas.microsoft.com/office/drawing/2014/main" id="{C28B916D-B2CC-E6E5-E3A2-632370459E0A}"/>
              </a:ext>
            </a:extLst>
          </p:cNvPr>
          <p:cNvSpPr>
            <a:spLocks noGrp="1"/>
          </p:cNvSpPr>
          <p:nvPr>
            <p:ph type="body" sz="quarter" idx="11" hasCustomPrompt="1"/>
          </p:nvPr>
        </p:nvSpPr>
        <p:spPr>
          <a:xfrm>
            <a:off x="228600" y="1951892"/>
            <a:ext cx="6944096" cy="2586453"/>
          </a:xfrm>
        </p:spPr>
        <p:txBody>
          <a:bodyPr>
            <a:noAutofit/>
          </a:bodyPr>
          <a:lstStyle>
            <a:lvl1pPr marL="342900" indent="-342900">
              <a:buFont typeface="+mj-lt"/>
              <a:buAutoNum type="arabicPeriod"/>
              <a:defRPr sz="1800"/>
            </a:lvl1pPr>
            <a:lvl2pPr marL="457200" indent="0">
              <a:buNone/>
              <a:defRPr/>
            </a:lvl2pPr>
          </a:lstStyle>
          <a:p>
            <a:pPr lvl="0"/>
            <a:r>
              <a:rPr lang="en-US" dirty="0"/>
              <a:t>Insert option</a:t>
            </a:r>
          </a:p>
        </p:txBody>
      </p:sp>
      <p:sp>
        <p:nvSpPr>
          <p:cNvPr id="7" name="Title 6">
            <a:extLst>
              <a:ext uri="{FF2B5EF4-FFF2-40B4-BE49-F238E27FC236}">
                <a16:creationId xmlns:a16="http://schemas.microsoft.com/office/drawing/2014/main" id="{86ED0F67-BF17-E8FC-3EC6-F9E3F515279E}"/>
              </a:ext>
            </a:extLst>
          </p:cNvPr>
          <p:cNvSpPr>
            <a:spLocks noGrp="1"/>
          </p:cNvSpPr>
          <p:nvPr>
            <p:ph type="title"/>
          </p:nvPr>
        </p:nvSpPr>
        <p:spPr>
          <a:xfrm>
            <a:off x="130946" y="0"/>
            <a:ext cx="8784453" cy="649507"/>
          </a:xfrm>
        </p:spPr>
        <p:txBody>
          <a:bodyPr/>
          <a:lstStyle>
            <a:lvl1pPr>
              <a:defRPr sz="220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C7C16233-DAFE-EFE0-F2B9-C7FD3D9CA287}"/>
              </a:ext>
            </a:extLst>
          </p:cNvPr>
          <p:cNvSpPr>
            <a:spLocks noGrp="1"/>
          </p:cNvSpPr>
          <p:nvPr>
            <p:ph type="body" sz="quarter" idx="12"/>
          </p:nvPr>
        </p:nvSpPr>
        <p:spPr>
          <a:xfrm>
            <a:off x="228600" y="819150"/>
            <a:ext cx="8686800" cy="890588"/>
          </a:xfrm>
        </p:spPr>
        <p:txBody>
          <a:bodyPr>
            <a:noAutofit/>
          </a:bodyPr>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2" name="Picture Placeholder 7">
            <a:extLst>
              <a:ext uri="{FF2B5EF4-FFF2-40B4-BE49-F238E27FC236}">
                <a16:creationId xmlns:a16="http://schemas.microsoft.com/office/drawing/2014/main" id="{5CB50DCC-F521-6FAD-ACC7-26B40A7CA801}"/>
              </a:ext>
            </a:extLst>
          </p:cNvPr>
          <p:cNvSpPr>
            <a:spLocks noGrp="1"/>
          </p:cNvSpPr>
          <p:nvPr>
            <p:ph type="pic" sz="quarter" idx="13" hasCustomPrompt="1"/>
          </p:nvPr>
        </p:nvSpPr>
        <p:spPr>
          <a:xfrm>
            <a:off x="7268359" y="1879380"/>
            <a:ext cx="1645920" cy="1645920"/>
          </a:xfrm>
          <a:prstGeom prst="rect">
            <a:avLst/>
          </a:prstGeom>
          <a:ln w="19050">
            <a:solidFill>
              <a:schemeClr val="accent2"/>
            </a:solidFill>
          </a:ln>
          <a:effectLst>
            <a:outerShdw blurRad="50800" dist="38100" dir="2700000" algn="tl" rotWithShape="0">
              <a:prstClr val="black">
                <a:alpha val="40000"/>
              </a:prstClr>
            </a:outerShdw>
          </a:effectLst>
        </p:spPr>
        <p:txBody>
          <a:bodyPr/>
          <a:lstStyle>
            <a:lvl1pPr marL="0" indent="0" algn="ctr">
              <a:buNone/>
              <a:defRPr/>
            </a:lvl1pPr>
          </a:lstStyle>
          <a:p>
            <a:r>
              <a:rPr lang="en-US" dirty="0"/>
              <a:t>Insert QR code</a:t>
            </a:r>
          </a:p>
        </p:txBody>
      </p:sp>
      <p:sp>
        <p:nvSpPr>
          <p:cNvPr id="8" name="Rounded Rectangle 7">
            <a:extLst>
              <a:ext uri="{FF2B5EF4-FFF2-40B4-BE49-F238E27FC236}">
                <a16:creationId xmlns:a16="http://schemas.microsoft.com/office/drawing/2014/main" id="{E637E840-85BE-7375-87CE-D744E2478279}"/>
              </a:ext>
            </a:extLst>
          </p:cNvPr>
          <p:cNvSpPr/>
          <p:nvPr userDrawn="1"/>
        </p:nvSpPr>
        <p:spPr>
          <a:xfrm>
            <a:off x="7273990" y="3639262"/>
            <a:ext cx="1634658" cy="3250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sym typeface="Arial"/>
              </a:rPr>
              <a:t>Scan to Answer!</a:t>
            </a:r>
          </a:p>
        </p:txBody>
      </p:sp>
      <p:sp>
        <p:nvSpPr>
          <p:cNvPr id="14" name="Rounded Rectangle 13">
            <a:extLst>
              <a:ext uri="{FF2B5EF4-FFF2-40B4-BE49-F238E27FC236}">
                <a16:creationId xmlns:a16="http://schemas.microsoft.com/office/drawing/2014/main" id="{C8191175-4F37-4814-BC84-090A9C3B315D}"/>
              </a:ext>
            </a:extLst>
          </p:cNvPr>
          <p:cNvSpPr/>
          <p:nvPr userDrawn="1"/>
        </p:nvSpPr>
        <p:spPr>
          <a:xfrm>
            <a:off x="7588332" y="4574884"/>
            <a:ext cx="1290175" cy="344489"/>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2661639-0A88-C82C-073C-7EB2ECD6904B}"/>
              </a:ext>
            </a:extLst>
          </p:cNvPr>
          <p:cNvSpPr>
            <a:spLocks noGrp="1"/>
          </p:cNvSpPr>
          <p:nvPr>
            <p:ph type="body" sz="quarter" idx="14" hasCustomPrompt="1"/>
          </p:nvPr>
        </p:nvSpPr>
        <p:spPr>
          <a:xfrm>
            <a:off x="7589838" y="4574883"/>
            <a:ext cx="1288669" cy="344489"/>
          </a:xfrm>
        </p:spPr>
        <p:txBody>
          <a:bodyPr anchor="ctr">
            <a:normAutofit/>
          </a:bodyPr>
          <a:lstStyle>
            <a:lvl1pPr marL="0" indent="0" algn="ctr">
              <a:buNone/>
              <a:defRPr sz="1400" b="1"/>
            </a:lvl1pPr>
          </a:lstStyle>
          <a:p>
            <a:pPr lvl="0"/>
            <a:r>
              <a:rPr lang="en-US" dirty="0"/>
              <a:t>PQ X</a:t>
            </a:r>
          </a:p>
        </p:txBody>
      </p:sp>
    </p:spTree>
    <p:extLst>
      <p:ext uri="{BB962C8B-B14F-4D97-AF65-F5344CB8AC3E}">
        <p14:creationId xmlns:p14="http://schemas.microsoft.com/office/powerpoint/2010/main" val="212574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Pad Pushed Poll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3AA6F8-88AE-389A-0BF5-DBC67291DEF0}"/>
              </a:ext>
            </a:extLst>
          </p:cNvPr>
          <p:cNvSpPr/>
          <p:nvPr userDrawn="1"/>
        </p:nvSpPr>
        <p:spPr>
          <a:xfrm>
            <a:off x="0" y="662940"/>
            <a:ext cx="9144000" cy="44805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6">
            <a:extLst>
              <a:ext uri="{FF2B5EF4-FFF2-40B4-BE49-F238E27FC236}">
                <a16:creationId xmlns:a16="http://schemas.microsoft.com/office/drawing/2014/main" id="{86ED0F67-BF17-E8FC-3EC6-F9E3F515279E}"/>
              </a:ext>
            </a:extLst>
          </p:cNvPr>
          <p:cNvSpPr>
            <a:spLocks noGrp="1"/>
          </p:cNvSpPr>
          <p:nvPr>
            <p:ph type="title"/>
          </p:nvPr>
        </p:nvSpPr>
        <p:spPr>
          <a:xfrm>
            <a:off x="130946" y="0"/>
            <a:ext cx="8784453" cy="649507"/>
          </a:xfrm>
        </p:spPr>
        <p:txBody>
          <a:bodyPr/>
          <a:lstStyle>
            <a:lvl1pPr>
              <a:defRPr sz="220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C7C16233-DAFE-EFE0-F2B9-C7FD3D9CA287}"/>
              </a:ext>
            </a:extLst>
          </p:cNvPr>
          <p:cNvSpPr>
            <a:spLocks noGrp="1"/>
          </p:cNvSpPr>
          <p:nvPr>
            <p:ph type="body" sz="quarter" idx="12"/>
          </p:nvPr>
        </p:nvSpPr>
        <p:spPr>
          <a:xfrm>
            <a:off x="228600" y="1431592"/>
            <a:ext cx="5709062" cy="2256559"/>
          </a:xfrm>
        </p:spPr>
        <p:txBody>
          <a:bodyPr anchor="ctr">
            <a:noAutofit/>
          </a:bodyPr>
          <a:lstStyle>
            <a:lvl1pPr marL="0" indent="0">
              <a:buNone/>
              <a:defRPr sz="2000"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pic>
        <p:nvPicPr>
          <p:cNvPr id="5" name="Picture 4">
            <a:extLst>
              <a:ext uri="{FF2B5EF4-FFF2-40B4-BE49-F238E27FC236}">
                <a16:creationId xmlns:a16="http://schemas.microsoft.com/office/drawing/2014/main" id="{8A696D6B-2722-125A-E0DB-422AE6974744}"/>
              </a:ext>
            </a:extLst>
          </p:cNvPr>
          <p:cNvPicPr>
            <a:picLocks noChangeAspect="1"/>
          </p:cNvPicPr>
          <p:nvPr userDrawn="1"/>
        </p:nvPicPr>
        <p:blipFill>
          <a:blip r:embed="rId2"/>
          <a:stretch>
            <a:fillRect/>
          </a:stretch>
        </p:blipFill>
        <p:spPr>
          <a:xfrm>
            <a:off x="6055526" y="1214102"/>
            <a:ext cx="2691539" cy="2691539"/>
          </a:xfrm>
          <a:prstGeom prst="rect">
            <a:avLst/>
          </a:prstGeom>
        </p:spPr>
      </p:pic>
      <p:sp>
        <p:nvSpPr>
          <p:cNvPr id="6" name="Rounded Rectangle 5">
            <a:extLst>
              <a:ext uri="{FF2B5EF4-FFF2-40B4-BE49-F238E27FC236}">
                <a16:creationId xmlns:a16="http://schemas.microsoft.com/office/drawing/2014/main" id="{5017C058-CB63-68CC-9B93-2CAB66D1D1C8}"/>
              </a:ext>
            </a:extLst>
          </p:cNvPr>
          <p:cNvSpPr/>
          <p:nvPr userDrawn="1"/>
        </p:nvSpPr>
        <p:spPr>
          <a:xfrm>
            <a:off x="7588332" y="4574884"/>
            <a:ext cx="1290175" cy="344489"/>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7E595543-5DB4-8198-292F-C76BE882B665}"/>
              </a:ext>
            </a:extLst>
          </p:cNvPr>
          <p:cNvSpPr>
            <a:spLocks noGrp="1"/>
          </p:cNvSpPr>
          <p:nvPr>
            <p:ph type="body" sz="quarter" idx="13" hasCustomPrompt="1"/>
          </p:nvPr>
        </p:nvSpPr>
        <p:spPr>
          <a:xfrm>
            <a:off x="7589838" y="4574883"/>
            <a:ext cx="1288669" cy="344489"/>
          </a:xfrm>
        </p:spPr>
        <p:txBody>
          <a:bodyPr anchor="ctr">
            <a:normAutofit/>
          </a:bodyPr>
          <a:lstStyle>
            <a:lvl1pPr marL="0" indent="0" algn="ctr">
              <a:buNone/>
              <a:defRPr sz="1400" b="1"/>
            </a:lvl1pPr>
          </a:lstStyle>
          <a:p>
            <a:pPr lvl="0"/>
            <a:r>
              <a:rPr lang="en-US" dirty="0"/>
              <a:t>PQ X</a:t>
            </a:r>
          </a:p>
        </p:txBody>
      </p:sp>
    </p:spTree>
    <p:extLst>
      <p:ext uri="{BB962C8B-B14F-4D97-AF65-F5344CB8AC3E}">
        <p14:creationId xmlns:p14="http://schemas.microsoft.com/office/powerpoint/2010/main" val="1924232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ebcast Pushed Poll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3AA6F8-88AE-389A-0BF5-DBC67291DEF0}"/>
              </a:ext>
            </a:extLst>
          </p:cNvPr>
          <p:cNvSpPr/>
          <p:nvPr userDrawn="1"/>
        </p:nvSpPr>
        <p:spPr>
          <a:xfrm>
            <a:off x="0" y="662940"/>
            <a:ext cx="9144000" cy="44805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6">
            <a:extLst>
              <a:ext uri="{FF2B5EF4-FFF2-40B4-BE49-F238E27FC236}">
                <a16:creationId xmlns:a16="http://schemas.microsoft.com/office/drawing/2014/main" id="{86ED0F67-BF17-E8FC-3EC6-F9E3F515279E}"/>
              </a:ext>
            </a:extLst>
          </p:cNvPr>
          <p:cNvSpPr>
            <a:spLocks noGrp="1"/>
          </p:cNvSpPr>
          <p:nvPr>
            <p:ph type="title"/>
          </p:nvPr>
        </p:nvSpPr>
        <p:spPr>
          <a:xfrm>
            <a:off x="130946" y="0"/>
            <a:ext cx="8784453" cy="649507"/>
          </a:xfrm>
        </p:spPr>
        <p:txBody>
          <a:bodyPr/>
          <a:lstStyle>
            <a:lvl1pPr>
              <a:defRPr sz="220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C7C16233-DAFE-EFE0-F2B9-C7FD3D9CA287}"/>
              </a:ext>
            </a:extLst>
          </p:cNvPr>
          <p:cNvSpPr>
            <a:spLocks noGrp="1"/>
          </p:cNvSpPr>
          <p:nvPr>
            <p:ph type="body" sz="quarter" idx="12"/>
          </p:nvPr>
        </p:nvSpPr>
        <p:spPr>
          <a:xfrm>
            <a:off x="228600" y="1431592"/>
            <a:ext cx="5709062" cy="2256559"/>
          </a:xfrm>
        </p:spPr>
        <p:txBody>
          <a:bodyPr anchor="ctr">
            <a:noAutofit/>
          </a:bodyPr>
          <a:lstStyle>
            <a:lvl1pPr marL="0" indent="0">
              <a:buNone/>
              <a:defRPr sz="2000"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pic>
        <p:nvPicPr>
          <p:cNvPr id="5" name="Picture 4">
            <a:extLst>
              <a:ext uri="{FF2B5EF4-FFF2-40B4-BE49-F238E27FC236}">
                <a16:creationId xmlns:a16="http://schemas.microsoft.com/office/drawing/2014/main" id="{8A696D6B-2722-125A-E0DB-422AE6974744}"/>
              </a:ext>
            </a:extLst>
          </p:cNvPr>
          <p:cNvPicPr>
            <a:picLocks noChangeAspect="1"/>
          </p:cNvPicPr>
          <p:nvPr userDrawn="1"/>
        </p:nvPicPr>
        <p:blipFill>
          <a:blip r:embed="rId2"/>
          <a:srcRect/>
          <a:stretch/>
        </p:blipFill>
        <p:spPr>
          <a:xfrm>
            <a:off x="6055526" y="1214102"/>
            <a:ext cx="2691539" cy="2691539"/>
          </a:xfrm>
          <a:prstGeom prst="rect">
            <a:avLst/>
          </a:prstGeom>
        </p:spPr>
      </p:pic>
      <p:sp>
        <p:nvSpPr>
          <p:cNvPr id="6" name="Rounded Rectangle 5">
            <a:extLst>
              <a:ext uri="{FF2B5EF4-FFF2-40B4-BE49-F238E27FC236}">
                <a16:creationId xmlns:a16="http://schemas.microsoft.com/office/drawing/2014/main" id="{5017C058-CB63-68CC-9B93-2CAB66D1D1C8}"/>
              </a:ext>
            </a:extLst>
          </p:cNvPr>
          <p:cNvSpPr/>
          <p:nvPr userDrawn="1"/>
        </p:nvSpPr>
        <p:spPr>
          <a:xfrm>
            <a:off x="7588332" y="4574884"/>
            <a:ext cx="1290175" cy="344489"/>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7E595543-5DB4-8198-292F-C76BE882B665}"/>
              </a:ext>
            </a:extLst>
          </p:cNvPr>
          <p:cNvSpPr>
            <a:spLocks noGrp="1"/>
          </p:cNvSpPr>
          <p:nvPr>
            <p:ph type="body" sz="quarter" idx="13" hasCustomPrompt="1"/>
          </p:nvPr>
        </p:nvSpPr>
        <p:spPr>
          <a:xfrm>
            <a:off x="7589838" y="4574883"/>
            <a:ext cx="1288669" cy="344489"/>
          </a:xfrm>
        </p:spPr>
        <p:txBody>
          <a:bodyPr anchor="ctr">
            <a:normAutofit/>
          </a:bodyPr>
          <a:lstStyle>
            <a:lvl1pPr marL="0" indent="0" algn="ctr">
              <a:buNone/>
              <a:defRPr sz="1400" b="1"/>
            </a:lvl1pPr>
          </a:lstStyle>
          <a:p>
            <a:pPr lvl="0"/>
            <a:r>
              <a:rPr lang="en-US" dirty="0"/>
              <a:t>PQ X</a:t>
            </a:r>
          </a:p>
        </p:txBody>
      </p:sp>
    </p:spTree>
    <p:extLst>
      <p:ext uri="{BB962C8B-B14F-4D97-AF65-F5344CB8AC3E}">
        <p14:creationId xmlns:p14="http://schemas.microsoft.com/office/powerpoint/2010/main" val="2982716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YOD Pushed Poll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88AE56-0CDC-E244-F3F9-68074B83227B}"/>
              </a:ext>
            </a:extLst>
          </p:cNvPr>
          <p:cNvSpPr/>
          <p:nvPr userDrawn="1"/>
        </p:nvSpPr>
        <p:spPr>
          <a:xfrm>
            <a:off x="0" y="662940"/>
            <a:ext cx="9144000" cy="44805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6">
            <a:extLst>
              <a:ext uri="{FF2B5EF4-FFF2-40B4-BE49-F238E27FC236}">
                <a16:creationId xmlns:a16="http://schemas.microsoft.com/office/drawing/2014/main" id="{86ED0F67-BF17-E8FC-3EC6-F9E3F515279E}"/>
              </a:ext>
            </a:extLst>
          </p:cNvPr>
          <p:cNvSpPr>
            <a:spLocks noGrp="1"/>
          </p:cNvSpPr>
          <p:nvPr>
            <p:ph type="title"/>
          </p:nvPr>
        </p:nvSpPr>
        <p:spPr>
          <a:xfrm>
            <a:off x="130946" y="0"/>
            <a:ext cx="8784453" cy="649507"/>
          </a:xfrm>
        </p:spPr>
        <p:txBody>
          <a:bodyPr/>
          <a:lstStyle>
            <a:lvl1pPr>
              <a:defRPr sz="2200"/>
            </a:lvl1pPr>
          </a:lstStyle>
          <a:p>
            <a:r>
              <a:rPr lang="en-US" dirty="0"/>
              <a:t>Click to edit Master title style</a:t>
            </a:r>
          </a:p>
        </p:txBody>
      </p:sp>
      <p:sp>
        <p:nvSpPr>
          <p:cNvPr id="6" name="Picture Placeholder 2">
            <a:extLst>
              <a:ext uri="{FF2B5EF4-FFF2-40B4-BE49-F238E27FC236}">
                <a16:creationId xmlns:a16="http://schemas.microsoft.com/office/drawing/2014/main" id="{0D1AD859-323A-A729-80DC-0C80FA3DE774}"/>
              </a:ext>
            </a:extLst>
          </p:cNvPr>
          <p:cNvSpPr>
            <a:spLocks noGrp="1"/>
          </p:cNvSpPr>
          <p:nvPr>
            <p:ph type="pic" sz="quarter" idx="13" hasCustomPrompt="1"/>
          </p:nvPr>
        </p:nvSpPr>
        <p:spPr>
          <a:xfrm>
            <a:off x="228600" y="835722"/>
            <a:ext cx="3999330" cy="3995928"/>
          </a:xfrm>
          <a:ln w="19050">
            <a:solidFill>
              <a:schemeClr val="accent2"/>
            </a:solidFill>
          </a:ln>
          <a:effectLst>
            <a:outerShdw blurRad="50800" dist="38100" dir="2700000" algn="tl" rotWithShape="0">
              <a:prstClr val="black">
                <a:alpha val="40000"/>
              </a:prstClr>
            </a:outerShdw>
          </a:effectLst>
        </p:spPr>
        <p:txBody>
          <a:bodyPr/>
          <a:lstStyle>
            <a:lvl1pPr marL="0" indent="0">
              <a:buNone/>
              <a:defRPr/>
            </a:lvl1pPr>
          </a:lstStyle>
          <a:p>
            <a:pPr marL="171450" marR="0" lvl="0" indent="-171450"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Insert QR code</a:t>
            </a:r>
          </a:p>
        </p:txBody>
      </p:sp>
      <p:sp>
        <p:nvSpPr>
          <p:cNvPr id="14" name="Rounded Rectangle 13">
            <a:extLst>
              <a:ext uri="{FF2B5EF4-FFF2-40B4-BE49-F238E27FC236}">
                <a16:creationId xmlns:a16="http://schemas.microsoft.com/office/drawing/2014/main" id="{C93FC438-4759-1FC3-5DC4-B01F2BFDAC6D}"/>
              </a:ext>
            </a:extLst>
          </p:cNvPr>
          <p:cNvSpPr/>
          <p:nvPr userDrawn="1"/>
        </p:nvSpPr>
        <p:spPr>
          <a:xfrm>
            <a:off x="7588332" y="4574884"/>
            <a:ext cx="1290175" cy="344489"/>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8">
            <a:extLst>
              <a:ext uri="{FF2B5EF4-FFF2-40B4-BE49-F238E27FC236}">
                <a16:creationId xmlns:a16="http://schemas.microsoft.com/office/drawing/2014/main" id="{1FAD305A-D561-F77D-CBEF-486C84DA8306}"/>
              </a:ext>
            </a:extLst>
          </p:cNvPr>
          <p:cNvSpPr>
            <a:spLocks noGrp="1"/>
          </p:cNvSpPr>
          <p:nvPr>
            <p:ph type="body" sz="quarter" idx="12"/>
          </p:nvPr>
        </p:nvSpPr>
        <p:spPr>
          <a:xfrm>
            <a:off x="4456530" y="1705407"/>
            <a:ext cx="4458870" cy="2256559"/>
          </a:xfrm>
        </p:spPr>
        <p:txBody>
          <a:bodyPr anchor="ctr">
            <a:noAutofit/>
          </a:bodyPr>
          <a:lstStyle>
            <a:lvl1pPr marL="0" indent="0">
              <a:buNone/>
              <a:defRPr sz="2000"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2" name="Text Placeholder 2">
            <a:extLst>
              <a:ext uri="{FF2B5EF4-FFF2-40B4-BE49-F238E27FC236}">
                <a16:creationId xmlns:a16="http://schemas.microsoft.com/office/drawing/2014/main" id="{F4A31DF9-D373-18F0-2702-C82523CCD2A8}"/>
              </a:ext>
            </a:extLst>
          </p:cNvPr>
          <p:cNvSpPr>
            <a:spLocks noGrp="1"/>
          </p:cNvSpPr>
          <p:nvPr>
            <p:ph type="body" sz="quarter" idx="14" hasCustomPrompt="1"/>
          </p:nvPr>
        </p:nvSpPr>
        <p:spPr>
          <a:xfrm>
            <a:off x="7589838" y="4574883"/>
            <a:ext cx="1288669" cy="344489"/>
          </a:xfrm>
        </p:spPr>
        <p:txBody>
          <a:bodyPr anchor="ctr">
            <a:normAutofit/>
          </a:bodyPr>
          <a:lstStyle>
            <a:lvl1pPr marL="0" indent="0" algn="ctr">
              <a:buNone/>
              <a:defRPr sz="1400" b="1"/>
            </a:lvl1pPr>
          </a:lstStyle>
          <a:p>
            <a:pPr lvl="0"/>
            <a:r>
              <a:rPr lang="en-US" dirty="0"/>
              <a:t>PQ X</a:t>
            </a:r>
          </a:p>
        </p:txBody>
      </p:sp>
    </p:spTree>
    <p:extLst>
      <p:ext uri="{BB962C8B-B14F-4D97-AF65-F5344CB8AC3E}">
        <p14:creationId xmlns:p14="http://schemas.microsoft.com/office/powerpoint/2010/main" val="3117170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YOD Q&amp;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88AE56-0CDC-E244-F3F9-68074B83227B}"/>
              </a:ext>
            </a:extLst>
          </p:cNvPr>
          <p:cNvSpPr/>
          <p:nvPr userDrawn="1"/>
        </p:nvSpPr>
        <p:spPr>
          <a:xfrm>
            <a:off x="0" y="662940"/>
            <a:ext cx="9144000" cy="44805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6">
            <a:extLst>
              <a:ext uri="{FF2B5EF4-FFF2-40B4-BE49-F238E27FC236}">
                <a16:creationId xmlns:a16="http://schemas.microsoft.com/office/drawing/2014/main" id="{86ED0F67-BF17-E8FC-3EC6-F9E3F515279E}"/>
              </a:ext>
            </a:extLst>
          </p:cNvPr>
          <p:cNvSpPr>
            <a:spLocks noGrp="1"/>
          </p:cNvSpPr>
          <p:nvPr>
            <p:ph type="title"/>
          </p:nvPr>
        </p:nvSpPr>
        <p:spPr>
          <a:xfrm>
            <a:off x="130946" y="0"/>
            <a:ext cx="8784453" cy="649507"/>
          </a:xfrm>
        </p:spPr>
        <p:txBody>
          <a:bodyPr/>
          <a:lstStyle>
            <a:lvl1pPr>
              <a:defRPr sz="2200"/>
            </a:lvl1pPr>
          </a:lstStyle>
          <a:p>
            <a:r>
              <a:rPr lang="en-US" dirty="0"/>
              <a:t>Click to edit Master title style</a:t>
            </a:r>
          </a:p>
        </p:txBody>
      </p:sp>
      <p:sp>
        <p:nvSpPr>
          <p:cNvPr id="6" name="Picture Placeholder 2">
            <a:extLst>
              <a:ext uri="{FF2B5EF4-FFF2-40B4-BE49-F238E27FC236}">
                <a16:creationId xmlns:a16="http://schemas.microsoft.com/office/drawing/2014/main" id="{0D1AD859-323A-A729-80DC-0C80FA3DE774}"/>
              </a:ext>
            </a:extLst>
          </p:cNvPr>
          <p:cNvSpPr>
            <a:spLocks noGrp="1"/>
          </p:cNvSpPr>
          <p:nvPr>
            <p:ph type="pic" sz="quarter" idx="13" hasCustomPrompt="1"/>
          </p:nvPr>
        </p:nvSpPr>
        <p:spPr>
          <a:xfrm>
            <a:off x="4812478" y="877753"/>
            <a:ext cx="2540502" cy="2538341"/>
          </a:xfrm>
          <a:ln w="19050">
            <a:solidFill>
              <a:schemeClr val="accent2"/>
            </a:solidFill>
          </a:ln>
          <a:effectLst>
            <a:outerShdw blurRad="50800" dist="38100" dir="2700000" algn="tl" rotWithShape="0">
              <a:prstClr val="black">
                <a:alpha val="40000"/>
              </a:prstClr>
            </a:outerShdw>
          </a:effectLst>
        </p:spPr>
        <p:txBody>
          <a:bodyPr/>
          <a:lstStyle>
            <a:lvl1pPr marL="0" indent="0">
              <a:buNone/>
              <a:defRPr/>
            </a:lvl1pPr>
          </a:lstStyle>
          <a:p>
            <a:pPr marL="171450" marR="0" lvl="0" indent="-171450"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Insert QR code</a:t>
            </a:r>
          </a:p>
        </p:txBody>
      </p:sp>
      <p:sp>
        <p:nvSpPr>
          <p:cNvPr id="14" name="Rounded Rectangle 13">
            <a:extLst>
              <a:ext uri="{FF2B5EF4-FFF2-40B4-BE49-F238E27FC236}">
                <a16:creationId xmlns:a16="http://schemas.microsoft.com/office/drawing/2014/main" id="{C93FC438-4759-1FC3-5DC4-B01F2BFDAC6D}"/>
              </a:ext>
            </a:extLst>
          </p:cNvPr>
          <p:cNvSpPr/>
          <p:nvPr userDrawn="1"/>
        </p:nvSpPr>
        <p:spPr>
          <a:xfrm>
            <a:off x="7588332" y="4574884"/>
            <a:ext cx="1290175" cy="344489"/>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8">
            <a:extLst>
              <a:ext uri="{FF2B5EF4-FFF2-40B4-BE49-F238E27FC236}">
                <a16:creationId xmlns:a16="http://schemas.microsoft.com/office/drawing/2014/main" id="{1FAD305A-D561-F77D-CBEF-486C84DA8306}"/>
              </a:ext>
            </a:extLst>
          </p:cNvPr>
          <p:cNvSpPr>
            <a:spLocks noGrp="1"/>
          </p:cNvSpPr>
          <p:nvPr>
            <p:ph type="body" sz="quarter" idx="12"/>
          </p:nvPr>
        </p:nvSpPr>
        <p:spPr>
          <a:xfrm>
            <a:off x="1737051" y="3766918"/>
            <a:ext cx="5669899" cy="736393"/>
          </a:xfrm>
        </p:spPr>
        <p:txBody>
          <a:bodyPr anchor="ctr">
            <a:noAutofit/>
          </a:bodyPr>
          <a:lstStyle>
            <a:lvl1pPr marL="0" indent="0" algn="ctr">
              <a:buNone/>
              <a:defRPr sz="2000"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pic>
        <p:nvPicPr>
          <p:cNvPr id="2" name="Picture 1">
            <a:extLst>
              <a:ext uri="{FF2B5EF4-FFF2-40B4-BE49-F238E27FC236}">
                <a16:creationId xmlns:a16="http://schemas.microsoft.com/office/drawing/2014/main" id="{7DB472C1-5FA9-331A-220F-6680180ED500}"/>
              </a:ext>
            </a:extLst>
          </p:cNvPr>
          <p:cNvPicPr>
            <a:picLocks noChangeAspect="1"/>
          </p:cNvPicPr>
          <p:nvPr userDrawn="1"/>
        </p:nvPicPr>
        <p:blipFill>
          <a:blip r:embed="rId2"/>
          <a:stretch>
            <a:fillRect/>
          </a:stretch>
        </p:blipFill>
        <p:spPr>
          <a:xfrm>
            <a:off x="1683081" y="964829"/>
            <a:ext cx="2364189" cy="2364189"/>
          </a:xfrm>
          <a:prstGeom prst="rect">
            <a:avLst/>
          </a:prstGeom>
        </p:spPr>
      </p:pic>
      <p:sp>
        <p:nvSpPr>
          <p:cNvPr id="5" name="Text Placeholder 2">
            <a:extLst>
              <a:ext uri="{FF2B5EF4-FFF2-40B4-BE49-F238E27FC236}">
                <a16:creationId xmlns:a16="http://schemas.microsoft.com/office/drawing/2014/main" id="{7BCA121B-7AAB-9888-746E-2CF384C66F39}"/>
              </a:ext>
            </a:extLst>
          </p:cNvPr>
          <p:cNvSpPr>
            <a:spLocks noGrp="1"/>
          </p:cNvSpPr>
          <p:nvPr>
            <p:ph type="body" sz="quarter" idx="14" hasCustomPrompt="1"/>
          </p:nvPr>
        </p:nvSpPr>
        <p:spPr>
          <a:xfrm>
            <a:off x="7589838" y="4574883"/>
            <a:ext cx="1288669" cy="344489"/>
          </a:xfrm>
        </p:spPr>
        <p:txBody>
          <a:bodyPr anchor="ctr">
            <a:normAutofit/>
          </a:bodyPr>
          <a:lstStyle>
            <a:lvl1pPr marL="0" indent="0" algn="ctr">
              <a:buNone/>
              <a:defRPr sz="1400" b="1"/>
            </a:lvl1pPr>
          </a:lstStyle>
          <a:p>
            <a:pPr lvl="0"/>
            <a:r>
              <a:rPr lang="en-US" dirty="0"/>
              <a:t>PQ X</a:t>
            </a:r>
          </a:p>
        </p:txBody>
      </p:sp>
    </p:spTree>
    <p:extLst>
      <p:ext uri="{BB962C8B-B14F-4D97-AF65-F5344CB8AC3E}">
        <p14:creationId xmlns:p14="http://schemas.microsoft.com/office/powerpoint/2010/main" val="2760696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amp;A With Polling/Like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E4411-583E-2441-E8D8-C285E382BA14}"/>
              </a:ext>
            </a:extLst>
          </p:cNvPr>
          <p:cNvSpPr/>
          <p:nvPr userDrawn="1"/>
        </p:nvSpPr>
        <p:spPr>
          <a:xfrm>
            <a:off x="527957" y="1260928"/>
            <a:ext cx="432836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Ask Your Questions</a:t>
            </a:r>
            <a:endParaRPr lang="en-US" sz="4400" b="1" dirty="0">
              <a:solidFill>
                <a:schemeClr val="bg1"/>
              </a:solidFill>
            </a:endParaRPr>
          </a:p>
        </p:txBody>
      </p:sp>
      <p:sp>
        <p:nvSpPr>
          <p:cNvPr id="4" name="Rounded Rectangle 3">
            <a:extLst>
              <a:ext uri="{FF2B5EF4-FFF2-40B4-BE49-F238E27FC236}">
                <a16:creationId xmlns:a16="http://schemas.microsoft.com/office/drawing/2014/main" id="{E0B19EB0-B243-F07D-FC3F-015857ADA65C}"/>
              </a:ext>
            </a:extLst>
          </p:cNvPr>
          <p:cNvSpPr/>
          <p:nvPr userDrawn="1"/>
        </p:nvSpPr>
        <p:spPr>
          <a:xfrm>
            <a:off x="5285014" y="1088571"/>
            <a:ext cx="3331029" cy="2554515"/>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7C6832BD-5EDE-789D-B033-D4551381E1C7}"/>
              </a:ext>
            </a:extLst>
          </p:cNvPr>
          <p:cNvPicPr>
            <a:picLocks noChangeAspect="1"/>
          </p:cNvPicPr>
          <p:nvPr userDrawn="1"/>
        </p:nvPicPr>
        <p:blipFill>
          <a:blip r:embed="rId2"/>
          <a:stretch>
            <a:fillRect/>
          </a:stretch>
        </p:blipFill>
        <p:spPr>
          <a:xfrm>
            <a:off x="5824475" y="1239775"/>
            <a:ext cx="2252106" cy="2252106"/>
          </a:xfrm>
          <a:prstGeom prst="rect">
            <a:avLst/>
          </a:prstGeom>
        </p:spPr>
      </p:pic>
      <p:sp>
        <p:nvSpPr>
          <p:cNvPr id="9" name="Rounded Rectangle 8">
            <a:extLst>
              <a:ext uri="{FF2B5EF4-FFF2-40B4-BE49-F238E27FC236}">
                <a16:creationId xmlns:a16="http://schemas.microsoft.com/office/drawing/2014/main" id="{41BAA639-8A43-4C94-434F-C0AB6B024B9C}"/>
              </a:ext>
            </a:extLst>
          </p:cNvPr>
          <p:cNvSpPr/>
          <p:nvPr userDrawn="1"/>
        </p:nvSpPr>
        <p:spPr>
          <a:xfrm>
            <a:off x="7588332" y="4574884"/>
            <a:ext cx="1290175" cy="344489"/>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0A8F6E74-4A8E-BEF6-EDCD-D2ADAD17BE84}"/>
              </a:ext>
            </a:extLst>
          </p:cNvPr>
          <p:cNvSpPr>
            <a:spLocks noGrp="1"/>
          </p:cNvSpPr>
          <p:nvPr>
            <p:ph type="body" sz="quarter" idx="13" hasCustomPrompt="1"/>
          </p:nvPr>
        </p:nvSpPr>
        <p:spPr>
          <a:xfrm>
            <a:off x="7589838" y="4574883"/>
            <a:ext cx="1288669" cy="344489"/>
          </a:xfrm>
        </p:spPr>
        <p:txBody>
          <a:bodyPr anchor="ctr">
            <a:normAutofit/>
          </a:bodyPr>
          <a:lstStyle>
            <a:lvl1pPr marL="0" indent="0" algn="ctr">
              <a:buNone/>
              <a:defRPr sz="1400" b="1"/>
            </a:lvl1pPr>
          </a:lstStyle>
          <a:p>
            <a:pPr lvl="0"/>
            <a:r>
              <a:rPr lang="en-US" dirty="0"/>
              <a:t>PQ X</a:t>
            </a:r>
          </a:p>
        </p:txBody>
      </p:sp>
    </p:spTree>
    <p:extLst>
      <p:ext uri="{BB962C8B-B14F-4D97-AF65-F5344CB8AC3E}">
        <p14:creationId xmlns:p14="http://schemas.microsoft.com/office/powerpoint/2010/main" val="12676840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No Polling/Like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E4411-583E-2441-E8D8-C285E382BA14}"/>
              </a:ext>
            </a:extLst>
          </p:cNvPr>
          <p:cNvSpPr/>
          <p:nvPr userDrawn="1"/>
        </p:nvSpPr>
        <p:spPr>
          <a:xfrm>
            <a:off x="527957" y="1260928"/>
            <a:ext cx="432836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Ask Your Questions</a:t>
            </a:r>
            <a:endParaRPr lang="en-US" sz="4400" b="1" dirty="0">
              <a:solidFill>
                <a:schemeClr val="bg1"/>
              </a:solidFill>
            </a:endParaRPr>
          </a:p>
        </p:txBody>
      </p:sp>
      <p:sp>
        <p:nvSpPr>
          <p:cNvPr id="4" name="Rounded Rectangle 3">
            <a:extLst>
              <a:ext uri="{FF2B5EF4-FFF2-40B4-BE49-F238E27FC236}">
                <a16:creationId xmlns:a16="http://schemas.microsoft.com/office/drawing/2014/main" id="{E0B19EB0-B243-F07D-FC3F-015857ADA65C}"/>
              </a:ext>
            </a:extLst>
          </p:cNvPr>
          <p:cNvSpPr/>
          <p:nvPr userDrawn="1"/>
        </p:nvSpPr>
        <p:spPr>
          <a:xfrm>
            <a:off x="5285014" y="1088571"/>
            <a:ext cx="3331029" cy="2554515"/>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7C6832BD-5EDE-789D-B033-D4551381E1C7}"/>
              </a:ext>
            </a:extLst>
          </p:cNvPr>
          <p:cNvPicPr>
            <a:picLocks noChangeAspect="1"/>
          </p:cNvPicPr>
          <p:nvPr userDrawn="1"/>
        </p:nvPicPr>
        <p:blipFill>
          <a:blip r:embed="rId2"/>
          <a:stretch>
            <a:fillRect/>
          </a:stretch>
        </p:blipFill>
        <p:spPr>
          <a:xfrm>
            <a:off x="5824475" y="1239775"/>
            <a:ext cx="2252106" cy="2252106"/>
          </a:xfrm>
          <a:prstGeom prst="rect">
            <a:avLst/>
          </a:prstGeom>
        </p:spPr>
      </p:pic>
    </p:spTree>
    <p:extLst>
      <p:ext uri="{BB962C8B-B14F-4D97-AF65-F5344CB8AC3E}">
        <p14:creationId xmlns:p14="http://schemas.microsoft.com/office/powerpoint/2010/main" val="37391583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YOD Incentive Remind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5C8FBE-E002-9E29-9B6E-C9CB020E4A2E}"/>
              </a:ext>
            </a:extLst>
          </p:cNvPr>
          <p:cNvSpPr txBox="1"/>
          <p:nvPr userDrawn="1"/>
        </p:nvSpPr>
        <p:spPr>
          <a:xfrm>
            <a:off x="4572000" y="1875697"/>
            <a:ext cx="4209831" cy="955922"/>
          </a:xfrm>
          <a:prstGeom prst="rect">
            <a:avLst/>
          </a:prstGeom>
          <a:noFill/>
        </p:spPr>
        <p:txBody>
          <a:bodyPr wrap="square" tIns="91440" bIns="91440" rtlCol="0" anchor="t">
            <a:noAutofit/>
          </a:bodyPr>
          <a:lstStyle/>
          <a:p>
            <a:pPr algn="l" rtl="0">
              <a:spcBef>
                <a:spcPts val="0"/>
              </a:spcBef>
              <a:spcAft>
                <a:spcPts val="600"/>
              </a:spcAft>
            </a:pPr>
            <a:r>
              <a:rPr lang="en-US" sz="2000" b="1" i="0" u="none" strike="noStrike" dirty="0">
                <a:solidFill>
                  <a:schemeClr val="bg1"/>
                </a:solidFill>
                <a:effectLst/>
                <a:latin typeface="Arial" panose="020B0604020202020204" pitchFamily="34" charset="0"/>
                <a:cs typeface="Arial" panose="020B0604020202020204" pitchFamily="34" charset="0"/>
              </a:rPr>
              <a:t>Ask and answer questions </a:t>
            </a:r>
            <a:br>
              <a:rPr lang="en-US" sz="2000" b="1" i="0" u="none" strike="noStrike" dirty="0">
                <a:solidFill>
                  <a:schemeClr val="bg1"/>
                </a:solidFill>
                <a:effectLst/>
                <a:latin typeface="Arial" panose="020B0604020202020204" pitchFamily="34" charset="0"/>
                <a:cs typeface="Arial" panose="020B0604020202020204" pitchFamily="34" charset="0"/>
              </a:rPr>
            </a:br>
            <a:r>
              <a:rPr lang="en-US" sz="2000" b="1" i="0" u="none" strike="noStrike" dirty="0">
                <a:solidFill>
                  <a:schemeClr val="bg1"/>
                </a:solidFill>
                <a:effectLst/>
                <a:latin typeface="Arial" panose="020B0604020202020204" pitchFamily="34" charset="0"/>
                <a:cs typeface="Arial" panose="020B0604020202020204" pitchFamily="34" charset="0"/>
              </a:rPr>
              <a:t>to earn more chances to win</a:t>
            </a:r>
            <a:br>
              <a:rPr lang="en-US" sz="2000" b="1" i="0" u="none" strike="noStrike" dirty="0">
                <a:solidFill>
                  <a:schemeClr val="bg1"/>
                </a:solidFill>
                <a:effectLst/>
                <a:latin typeface="Arial" panose="020B0604020202020204" pitchFamily="34" charset="0"/>
                <a:cs typeface="Arial" panose="020B0604020202020204" pitchFamily="34" charset="0"/>
              </a:rPr>
            </a:br>
            <a:r>
              <a:rPr lang="en-US" sz="2000" b="1" i="0" u="none" strike="noStrike" dirty="0">
                <a:solidFill>
                  <a:schemeClr val="bg1"/>
                </a:solidFill>
                <a:effectLst/>
                <a:latin typeface="Arial" panose="020B0604020202020204" pitchFamily="34" charset="0"/>
                <a:cs typeface="Arial" panose="020B0604020202020204" pitchFamily="34" charset="0"/>
              </a:rPr>
              <a:t>a $50 gift card!</a:t>
            </a:r>
          </a:p>
        </p:txBody>
      </p:sp>
      <p:sp>
        <p:nvSpPr>
          <p:cNvPr id="3" name="Picture Placeholder 4">
            <a:extLst>
              <a:ext uri="{FF2B5EF4-FFF2-40B4-BE49-F238E27FC236}">
                <a16:creationId xmlns:a16="http://schemas.microsoft.com/office/drawing/2014/main" id="{BAF2B3E2-972D-D6C5-99E8-2FC32CDE5FBE}"/>
              </a:ext>
            </a:extLst>
          </p:cNvPr>
          <p:cNvSpPr>
            <a:spLocks noGrp="1"/>
          </p:cNvSpPr>
          <p:nvPr>
            <p:ph type="pic" sz="quarter" idx="10" hasCustomPrompt="1"/>
          </p:nvPr>
        </p:nvSpPr>
        <p:spPr>
          <a:xfrm>
            <a:off x="534554" y="783410"/>
            <a:ext cx="3657600" cy="3657600"/>
          </a:xfrm>
          <a:ln w="19050">
            <a:solidFill>
              <a:schemeClr val="tx1"/>
            </a:solidFill>
          </a:ln>
          <a:effectLst>
            <a:outerShdw blurRad="50800" dist="38100" dir="2700000" algn="tl" rotWithShape="0">
              <a:prstClr val="black">
                <a:alpha val="40000"/>
              </a:prstClr>
            </a:outerShdw>
          </a:effectLst>
        </p:spPr>
        <p:txBody>
          <a:bodyPr>
            <a:noAutofit/>
          </a:bodyPr>
          <a:lstStyle>
            <a:lvl1pPr marL="0" indent="0" algn="ctr">
              <a:buNone/>
              <a:defRPr>
                <a:solidFill>
                  <a:schemeClr val="bg1"/>
                </a:solidFill>
              </a:defRPr>
            </a:lvl1pPr>
          </a:lstStyle>
          <a:p>
            <a:r>
              <a:rPr lang="en-US" dirty="0"/>
              <a:t>Insert QR code</a:t>
            </a:r>
          </a:p>
        </p:txBody>
      </p:sp>
      <p:sp>
        <p:nvSpPr>
          <p:cNvPr id="4" name="Title 1">
            <a:extLst>
              <a:ext uri="{FF2B5EF4-FFF2-40B4-BE49-F238E27FC236}">
                <a16:creationId xmlns:a16="http://schemas.microsoft.com/office/drawing/2014/main" id="{7B6B69B9-C2B8-27E7-7410-C8C0F84B8ED7}"/>
              </a:ext>
            </a:extLst>
          </p:cNvPr>
          <p:cNvSpPr>
            <a:spLocks noGrp="1"/>
          </p:cNvSpPr>
          <p:nvPr>
            <p:ph type="title" hasCustomPrompt="1"/>
          </p:nvPr>
        </p:nvSpPr>
        <p:spPr>
          <a:xfrm>
            <a:off x="130946" y="61708"/>
            <a:ext cx="8784453" cy="602456"/>
          </a:xfrm>
        </p:spPr>
        <p:txBody>
          <a:bodyPr/>
          <a:lstStyle>
            <a:lvl1pPr marL="0" marR="0" indent="0" algn="l" defTabSz="685800" rtl="0" eaLnBrk="1" fontAlgn="auto" latinLnBrk="0" hangingPunct="1">
              <a:lnSpc>
                <a:spcPct val="90000"/>
              </a:lnSpc>
              <a:spcBef>
                <a:spcPct val="0"/>
              </a:spcBef>
              <a:spcAft>
                <a:spcPts val="0"/>
              </a:spcAft>
              <a:buClrTx/>
              <a:buSzTx/>
              <a:buFontTx/>
              <a:buNone/>
              <a:tabLst/>
              <a:defRPr sz="2400">
                <a:solidFill>
                  <a:schemeClr val="bg1"/>
                </a:solidFill>
              </a:defRPr>
            </a:lvl1pPr>
          </a:lstStyle>
          <a:p>
            <a:r>
              <a:rPr lang="en-US" dirty="0"/>
              <a:t>You’ve Got to Be In It to Win It! </a:t>
            </a:r>
          </a:p>
        </p:txBody>
      </p:sp>
    </p:spTree>
    <p:extLst>
      <p:ext uri="{BB962C8B-B14F-4D97-AF65-F5344CB8AC3E}">
        <p14:creationId xmlns:p14="http://schemas.microsoft.com/office/powerpoint/2010/main" val="2858605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inners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E90D5C3-2424-8D78-394F-68B28513E39F}"/>
              </a:ext>
            </a:extLst>
          </p:cNvPr>
          <p:cNvGrpSpPr/>
          <p:nvPr userDrawn="1"/>
        </p:nvGrpSpPr>
        <p:grpSpPr>
          <a:xfrm>
            <a:off x="5285013" y="1086670"/>
            <a:ext cx="3331029" cy="2554515"/>
            <a:chOff x="491349" y="1088571"/>
            <a:chExt cx="3331029" cy="2554515"/>
          </a:xfrm>
        </p:grpSpPr>
        <p:sp>
          <p:nvSpPr>
            <p:cNvPr id="5" name="Rounded Rectangle 4">
              <a:extLst>
                <a:ext uri="{FF2B5EF4-FFF2-40B4-BE49-F238E27FC236}">
                  <a16:creationId xmlns:a16="http://schemas.microsoft.com/office/drawing/2014/main" id="{0AFA1577-8602-142B-B5CB-B93837ADBA75}"/>
                </a:ext>
              </a:extLst>
            </p:cNvPr>
            <p:cNvSpPr/>
            <p:nvPr userDrawn="1"/>
          </p:nvSpPr>
          <p:spPr>
            <a:xfrm>
              <a:off x="491349" y="1088571"/>
              <a:ext cx="3331029" cy="2554515"/>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DC78B3D5-03C7-6F7B-0488-D76F16308347}"/>
                </a:ext>
              </a:extLst>
            </p:cNvPr>
            <p:cNvPicPr>
              <a:picLocks noChangeAspect="1"/>
            </p:cNvPicPr>
            <p:nvPr userDrawn="1"/>
          </p:nvPicPr>
          <p:blipFill>
            <a:blip r:embed="rId2"/>
            <a:stretch>
              <a:fillRect/>
            </a:stretch>
          </p:blipFill>
          <p:spPr>
            <a:xfrm>
              <a:off x="1086356" y="1295321"/>
              <a:ext cx="2141015" cy="2141015"/>
            </a:xfrm>
            <a:prstGeom prst="rect">
              <a:avLst/>
            </a:prstGeom>
          </p:spPr>
        </p:pic>
      </p:grpSp>
      <p:sp>
        <p:nvSpPr>
          <p:cNvPr id="9" name="Rectangle 8">
            <a:extLst>
              <a:ext uri="{FF2B5EF4-FFF2-40B4-BE49-F238E27FC236}">
                <a16:creationId xmlns:a16="http://schemas.microsoft.com/office/drawing/2014/main" id="{B834B4C9-15A5-062F-3713-843542BA253A}"/>
              </a:ext>
            </a:extLst>
          </p:cNvPr>
          <p:cNvSpPr/>
          <p:nvPr userDrawn="1"/>
        </p:nvSpPr>
        <p:spPr>
          <a:xfrm>
            <a:off x="527957" y="1260928"/>
            <a:ext cx="432836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And the Winners Are…</a:t>
            </a:r>
            <a:endParaRPr lang="en-US" sz="4400" b="1" dirty="0">
              <a:solidFill>
                <a:schemeClr val="bg1"/>
              </a:solidFill>
            </a:endParaRPr>
          </a:p>
        </p:txBody>
      </p:sp>
      <p:sp>
        <p:nvSpPr>
          <p:cNvPr id="10" name="TextBox 9">
            <a:extLst>
              <a:ext uri="{FF2B5EF4-FFF2-40B4-BE49-F238E27FC236}">
                <a16:creationId xmlns:a16="http://schemas.microsoft.com/office/drawing/2014/main" id="{D41F80A9-9F16-8AD9-725C-B1F038CECCA2}"/>
              </a:ext>
            </a:extLst>
          </p:cNvPr>
          <p:cNvSpPr txBox="1"/>
          <p:nvPr userDrawn="1"/>
        </p:nvSpPr>
        <p:spPr>
          <a:xfrm>
            <a:off x="302816" y="4600537"/>
            <a:ext cx="8538368" cy="481256"/>
          </a:xfrm>
          <a:prstGeom prst="rect">
            <a:avLst/>
          </a:prstGeom>
          <a:noFill/>
        </p:spPr>
        <p:txBody>
          <a:bodyPr wrap="square" tIns="91440" bIns="91440" rtlCol="0" anchor="t">
            <a:noAutofit/>
          </a:bodyPr>
          <a:lstStyle/>
          <a:p>
            <a:pPr algn="ctr" rtl="0">
              <a:spcBef>
                <a:spcPts val="0"/>
              </a:spcBef>
              <a:spcAft>
                <a:spcPts val="0"/>
              </a:spcAft>
            </a:pPr>
            <a:r>
              <a:rPr lang="en-US" sz="1600" b="1" i="0" u="none" strike="noStrike" dirty="0">
                <a:solidFill>
                  <a:schemeClr val="bg1"/>
                </a:solidFill>
                <a:effectLst/>
                <a:latin typeface="Arial" panose="020B0604020202020204" pitchFamily="34" charset="0"/>
                <a:cs typeface="Arial" panose="020B0604020202020204" pitchFamily="34" charset="0"/>
              </a:rPr>
              <a:t>Thanks again to </a:t>
            </a:r>
            <a:r>
              <a:rPr lang="en-US" sz="1600" b="1" i="0" u="none" strike="noStrike" dirty="0" err="1">
                <a:solidFill>
                  <a:schemeClr val="bg1"/>
                </a:solidFill>
                <a:effectLst/>
                <a:latin typeface="Arial" panose="020B0604020202020204" pitchFamily="34" charset="0"/>
                <a:cs typeface="Arial" panose="020B0604020202020204" pitchFamily="34" charset="0"/>
              </a:rPr>
              <a:t>PeerView</a:t>
            </a:r>
            <a:r>
              <a:rPr lang="en-US" sz="1600" b="1" i="0" u="none" strike="noStrike" dirty="0">
                <a:solidFill>
                  <a:schemeClr val="bg1"/>
                </a:solidFill>
                <a:effectLst/>
                <a:latin typeface="Arial" panose="020B0604020202020204" pitchFamily="34" charset="0"/>
                <a:cs typeface="Arial" panose="020B0604020202020204" pitchFamily="34" charset="0"/>
              </a:rPr>
              <a:t> for providing the gift cards.</a:t>
            </a:r>
            <a:endParaRPr lang="en-GB"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145768"/>
      </p:ext>
    </p:extLst>
  </p:cSld>
  <p:clrMapOvr>
    <a:masterClrMapping/>
  </p:clrMapOvr>
  <p:extLst>
    <p:ext uri="{DCECCB84-F9BA-43D5-87BE-67443E8EF086}">
      <p15:sldGuideLst xmlns:p15="http://schemas.microsoft.com/office/powerpoint/2012/main">
        <p15:guide id="1" orient="horz" pos="2292" userDrawn="1">
          <p15:clr>
            <a:srgbClr val="FBAE40"/>
          </p15:clr>
        </p15:guide>
        <p15:guide id="2" orient="horz" pos="68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w BYOD Winners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34B4C9-15A5-062F-3713-843542BA253A}"/>
              </a:ext>
            </a:extLst>
          </p:cNvPr>
          <p:cNvSpPr/>
          <p:nvPr userDrawn="1"/>
        </p:nvSpPr>
        <p:spPr>
          <a:xfrm>
            <a:off x="527957" y="1260928"/>
            <a:ext cx="432836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endParaRPr>
          </a:p>
        </p:txBody>
      </p:sp>
      <p:sp>
        <p:nvSpPr>
          <p:cNvPr id="8" name="TextBox 7">
            <a:extLst>
              <a:ext uri="{FF2B5EF4-FFF2-40B4-BE49-F238E27FC236}">
                <a16:creationId xmlns:a16="http://schemas.microsoft.com/office/drawing/2014/main" id="{E09A2F7C-3B7A-33C2-5426-EC20BF0F0CCF}"/>
              </a:ext>
            </a:extLst>
          </p:cNvPr>
          <p:cNvSpPr txBox="1"/>
          <p:nvPr userDrawn="1"/>
        </p:nvSpPr>
        <p:spPr>
          <a:xfrm>
            <a:off x="4068349" y="1761540"/>
            <a:ext cx="4482073" cy="955922"/>
          </a:xfrm>
          <a:prstGeom prst="rect">
            <a:avLst/>
          </a:prstGeom>
          <a:noFill/>
        </p:spPr>
        <p:txBody>
          <a:bodyPr wrap="square" tIns="91440" bIns="91440" rtlCol="0" anchor="t">
            <a:noAutofit/>
          </a:bodyPr>
          <a:lstStyle/>
          <a:p>
            <a:pPr rtl="0"/>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If</a:t>
            </a:r>
            <a:r>
              <a:rPr lang="en-US" sz="1800" b="0" i="0" u="none" strike="noStrike" dirty="0">
                <a:solidFill>
                  <a:srgbClr val="000000"/>
                </a:solidFill>
                <a:effectLst/>
                <a:latin typeface="Arial" panose="020B0604020202020204" pitchFamily="34" charset="0"/>
              </a:rPr>
              <a:t> </a:t>
            </a:r>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you see the green “Winner” message on your mobile device, please see a </a:t>
            </a:r>
            <a:r>
              <a:rPr lang="en-US" sz="2000" b="1" i="0" u="none" strike="noStrike" kern="1200" dirty="0" err="1">
                <a:solidFill>
                  <a:schemeClr val="bg1"/>
                </a:solidFill>
                <a:effectLst/>
                <a:latin typeface="Arial" panose="020B0604020202020204" pitchFamily="34" charset="0"/>
                <a:ea typeface="+mn-ea"/>
                <a:cs typeface="Arial" panose="020B0604020202020204" pitchFamily="34" charset="0"/>
              </a:rPr>
              <a:t>PeerView</a:t>
            </a:r>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 staff member to claim your prize. </a:t>
            </a:r>
          </a:p>
          <a:p>
            <a:br>
              <a:rPr lang="en-US" sz="2800" dirty="0"/>
            </a:br>
            <a:endParaRPr lang="en-US" sz="2000" b="1" i="0" u="none" strike="noStrike" dirty="0">
              <a:solidFill>
                <a:schemeClr val="bg1"/>
              </a:solidFill>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C4A620F-BFF7-D63B-5D6A-A444000D6CE0}"/>
              </a:ext>
            </a:extLst>
          </p:cNvPr>
          <p:cNvSpPr txBox="1"/>
          <p:nvPr userDrawn="1"/>
        </p:nvSpPr>
        <p:spPr>
          <a:xfrm>
            <a:off x="302816" y="4377771"/>
            <a:ext cx="8538368" cy="651192"/>
          </a:xfrm>
          <a:prstGeom prst="rect">
            <a:avLst/>
          </a:prstGeom>
          <a:noFill/>
        </p:spPr>
        <p:txBody>
          <a:bodyPr wrap="square" tIns="91440" bIns="91440" rtlCol="0" anchor="t">
            <a:noAutofit/>
          </a:bodyPr>
          <a:lstStyle/>
          <a:p>
            <a:pPr algn="ctr" rtl="0">
              <a:spcBef>
                <a:spcPts val="0"/>
              </a:spcBef>
              <a:spcAft>
                <a:spcPts val="0"/>
              </a:spcAft>
            </a:pPr>
            <a:r>
              <a:rPr lang="en-US" sz="1600" b="1" i="0" u="none" strike="noStrike" dirty="0">
                <a:solidFill>
                  <a:schemeClr val="accent1">
                    <a:lumMod val="10000"/>
                    <a:lumOff val="90000"/>
                  </a:schemeClr>
                </a:solidFill>
                <a:effectLst/>
                <a:latin typeface="Arial" panose="020B0604020202020204" pitchFamily="34" charset="0"/>
                <a:cs typeface="Arial" panose="020B0604020202020204" pitchFamily="34" charset="0"/>
              </a:rPr>
              <a:t>Thanks again to </a:t>
            </a:r>
            <a:r>
              <a:rPr lang="en-US" sz="1600" b="1" i="0" u="none" strike="noStrike" dirty="0" err="1">
                <a:solidFill>
                  <a:schemeClr val="accent1">
                    <a:lumMod val="10000"/>
                    <a:lumOff val="90000"/>
                  </a:schemeClr>
                </a:solidFill>
                <a:effectLst/>
                <a:latin typeface="Arial" panose="020B0604020202020204" pitchFamily="34" charset="0"/>
                <a:cs typeface="Arial" panose="020B0604020202020204" pitchFamily="34" charset="0"/>
              </a:rPr>
              <a:t>PeerView</a:t>
            </a:r>
            <a:r>
              <a:rPr lang="en-US" sz="1600" b="1" i="0" u="none" strike="noStrike" dirty="0">
                <a:solidFill>
                  <a:schemeClr val="accent1">
                    <a:lumMod val="10000"/>
                    <a:lumOff val="90000"/>
                  </a:schemeClr>
                </a:solidFill>
                <a:effectLst/>
                <a:latin typeface="Arial" panose="020B0604020202020204" pitchFamily="34" charset="0"/>
                <a:cs typeface="Arial" panose="020B0604020202020204" pitchFamily="34" charset="0"/>
              </a:rPr>
              <a:t> for providing the gift cards, </a:t>
            </a:r>
            <a:br>
              <a:rPr lang="en-US" sz="1600" b="1" i="0" u="none" strike="noStrike" dirty="0">
                <a:solidFill>
                  <a:schemeClr val="accent1">
                    <a:lumMod val="10000"/>
                    <a:lumOff val="90000"/>
                  </a:schemeClr>
                </a:solidFill>
                <a:effectLst/>
                <a:latin typeface="Arial" panose="020B0604020202020204" pitchFamily="34" charset="0"/>
                <a:cs typeface="Arial" panose="020B0604020202020204" pitchFamily="34" charset="0"/>
              </a:rPr>
            </a:br>
            <a:r>
              <a:rPr lang="en-US" sz="1600" b="1" i="0" u="none" strike="noStrike" dirty="0">
                <a:solidFill>
                  <a:schemeClr val="accent1">
                    <a:lumMod val="10000"/>
                    <a:lumOff val="90000"/>
                  </a:schemeClr>
                </a:solidFill>
                <a:effectLst/>
                <a:latin typeface="Arial" panose="020B0604020202020204" pitchFamily="34" charset="0"/>
                <a:cs typeface="Arial" panose="020B0604020202020204" pitchFamily="34" charset="0"/>
              </a:rPr>
              <a:t>and thanks to our learners for actively participating in this educational session.</a:t>
            </a:r>
          </a:p>
        </p:txBody>
      </p:sp>
      <p:pic>
        <p:nvPicPr>
          <p:cNvPr id="15" name="Picture 14">
            <a:extLst>
              <a:ext uri="{FF2B5EF4-FFF2-40B4-BE49-F238E27FC236}">
                <a16:creationId xmlns:a16="http://schemas.microsoft.com/office/drawing/2014/main" id="{231BE06C-D227-8735-95B3-176349A00D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44162" y="710658"/>
            <a:ext cx="2373466" cy="3669126"/>
          </a:xfrm>
          <a:prstGeom prst="rect">
            <a:avLst/>
          </a:prstGeom>
          <a:effectLst>
            <a:outerShdw blurRad="50800" dist="38100" dir="2700000" algn="tl" rotWithShape="0">
              <a:prstClr val="black">
                <a:alpha val="40000"/>
              </a:prstClr>
            </a:outerShdw>
          </a:effectLst>
        </p:spPr>
      </p:pic>
      <p:sp>
        <p:nvSpPr>
          <p:cNvPr id="3" name="Title 1">
            <a:extLst>
              <a:ext uri="{FF2B5EF4-FFF2-40B4-BE49-F238E27FC236}">
                <a16:creationId xmlns:a16="http://schemas.microsoft.com/office/drawing/2014/main" id="{70C34A4F-407B-A793-20D7-2B4C79F216CE}"/>
              </a:ext>
            </a:extLst>
          </p:cNvPr>
          <p:cNvSpPr>
            <a:spLocks noGrp="1"/>
          </p:cNvSpPr>
          <p:nvPr>
            <p:ph type="title"/>
          </p:nvPr>
        </p:nvSpPr>
        <p:spPr>
          <a:xfrm>
            <a:off x="130946" y="61708"/>
            <a:ext cx="8784453" cy="602456"/>
          </a:xfrm>
        </p:spPr>
        <p:txBody>
          <a:bodyPr/>
          <a:lstStyle>
            <a:lvl1pPr>
              <a:defRPr sz="2800">
                <a:solidFill>
                  <a:schemeClr val="bg1"/>
                </a:solidFill>
              </a:defRPr>
            </a:lvl1pPr>
          </a:lstStyle>
          <a:p>
            <a:r>
              <a:rPr lang="en-US" dirty="0"/>
              <a:t>Click to See if You’ve Won!</a:t>
            </a:r>
          </a:p>
        </p:txBody>
      </p:sp>
    </p:spTree>
    <p:extLst>
      <p:ext uri="{BB962C8B-B14F-4D97-AF65-F5344CB8AC3E}">
        <p14:creationId xmlns:p14="http://schemas.microsoft.com/office/powerpoint/2010/main" val="84672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elcome Slide (Liv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3A456DB3-629B-0729-6D70-C30C91B0CA10}"/>
              </a:ext>
            </a:extLst>
          </p:cNvPr>
          <p:cNvSpPr/>
          <p:nvPr/>
        </p:nvSpPr>
        <p:spPr>
          <a:xfrm>
            <a:off x="0" y="971550"/>
            <a:ext cx="8915400" cy="4171950"/>
          </a:xfrm>
          <a:prstGeom prst="round1Rect">
            <a:avLst/>
          </a:pr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Content Placeholder 2">
            <a:extLst>
              <a:ext uri="{FF2B5EF4-FFF2-40B4-BE49-F238E27FC236}">
                <a16:creationId xmlns:a16="http://schemas.microsoft.com/office/drawing/2014/main" id="{5F91980A-AD91-E788-55C5-E50AE923A9F2}"/>
              </a:ext>
            </a:extLst>
          </p:cNvPr>
          <p:cNvSpPr>
            <a:spLocks noGrp="1"/>
          </p:cNvSpPr>
          <p:nvPr>
            <p:ph idx="1"/>
          </p:nvPr>
        </p:nvSpPr>
        <p:spPr>
          <a:xfrm>
            <a:off x="251460" y="1130699"/>
            <a:ext cx="8641080" cy="3940106"/>
          </a:xfrm>
        </p:spPr>
        <p:txBody>
          <a:bodyPr>
            <a:noAutofit/>
          </a:bodyPr>
          <a:lstStyle>
            <a:lvl1pPr algn="l" defTabSz="685800" rtl="0" eaLnBrk="1" latinLnBrk="0" hangingPunct="1">
              <a:lnSpc>
                <a:spcPct val="100000"/>
              </a:lnSpc>
              <a:spcBef>
                <a:spcPts val="0"/>
              </a:spcBef>
              <a:spcAft>
                <a:spcPts val="1200"/>
              </a:spcAft>
              <a:defRPr lang="en-US" sz="1800" kern="1200" dirty="0" smtClean="0">
                <a:solidFill>
                  <a:schemeClr val="tx1"/>
                </a:solidFill>
                <a:latin typeface="Arial" panose="020B0604020202020204" pitchFamily="34" charset="0"/>
                <a:ea typeface="+mn-ea"/>
                <a:cs typeface="Arial" panose="020B0604020202020204" pitchFamily="34" charset="0"/>
              </a:defRPr>
            </a:lvl1pPr>
            <a:lvl2pPr algn="l" defTabSz="685800" rtl="0" eaLnBrk="1" latinLnBrk="0" hangingPunct="1">
              <a:lnSpc>
                <a:spcPct val="100000"/>
              </a:lnSpc>
              <a:spcBef>
                <a:spcPts val="0"/>
              </a:spcBef>
              <a:spcAft>
                <a:spcPts val="1200"/>
              </a:spcAft>
              <a:defRPr lang="en-US" sz="1800" kern="1200" dirty="0" smtClean="0">
                <a:solidFill>
                  <a:schemeClr val="tx1"/>
                </a:solidFill>
                <a:latin typeface="Arial" panose="020B0604020202020204" pitchFamily="34" charset="0"/>
                <a:ea typeface="+mn-ea"/>
                <a:cs typeface="Arial" panose="020B0604020202020204" pitchFamily="34" charset="0"/>
              </a:defRPr>
            </a:lvl2pPr>
            <a:lvl3pPr algn="l" defTabSz="685800" rtl="0" eaLnBrk="1" latinLnBrk="0" hangingPunct="1">
              <a:lnSpc>
                <a:spcPct val="100000"/>
              </a:lnSpc>
              <a:spcBef>
                <a:spcPts val="0"/>
              </a:spcBef>
              <a:spcAft>
                <a:spcPts val="1200"/>
              </a:spcAft>
              <a:defRPr lang="en-US" sz="1800" kern="1200" dirty="0" smtClean="0">
                <a:solidFill>
                  <a:schemeClr val="tx1"/>
                </a:solidFill>
                <a:latin typeface="Arial" panose="020B0604020202020204" pitchFamily="34" charset="0"/>
                <a:ea typeface="+mn-ea"/>
                <a:cs typeface="Arial" panose="020B0604020202020204" pitchFamily="34" charset="0"/>
              </a:defRPr>
            </a:lvl3pPr>
            <a:lvl4pPr algn="l" defTabSz="685800" rtl="0" eaLnBrk="1" latinLnBrk="0" hangingPunct="1">
              <a:lnSpc>
                <a:spcPct val="100000"/>
              </a:lnSpc>
              <a:spcBef>
                <a:spcPts val="0"/>
              </a:spcBef>
              <a:spcAft>
                <a:spcPts val="1200"/>
              </a:spcAft>
              <a:defRPr lang="en-US" sz="1800" kern="1200" dirty="0" smtClean="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0"/>
              </a:spcBef>
              <a:spcAft>
                <a:spcPts val="1200"/>
              </a:spcAft>
              <a:buFont typeface="System Font Regular"/>
              <a:buChar char="–"/>
              <a:defRPr lang="en-GB" sz="18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0">
            <a:extLst>
              <a:ext uri="{FF2B5EF4-FFF2-40B4-BE49-F238E27FC236}">
                <a16:creationId xmlns:a16="http://schemas.microsoft.com/office/drawing/2014/main" id="{784979E4-9197-F4AC-5030-A3F1DD36BFAC}"/>
              </a:ext>
            </a:extLst>
          </p:cNvPr>
          <p:cNvSpPr>
            <a:spLocks noGrp="1"/>
          </p:cNvSpPr>
          <p:nvPr>
            <p:ph type="body" sz="quarter" idx="11" hasCustomPrompt="1"/>
          </p:nvPr>
        </p:nvSpPr>
        <p:spPr>
          <a:xfrm>
            <a:off x="117169" y="146734"/>
            <a:ext cx="8801100" cy="715960"/>
          </a:xfrm>
          <a:ln>
            <a:noFill/>
          </a:ln>
        </p:spPr>
        <p:txBody>
          <a:bodyPr lIns="91440" tIns="0" rIns="182880" bIns="0" anchor="ctr">
            <a:noAutofit/>
          </a:bodyPr>
          <a:lstStyle>
            <a:lvl1pPr marL="0" indent="0">
              <a:lnSpc>
                <a:spcPts val="3160"/>
              </a:lnSpc>
              <a:spcAft>
                <a:spcPts val="0"/>
              </a:spcAft>
              <a:buNone/>
              <a:defRPr sz="3300" b="1">
                <a:solidFill>
                  <a:schemeClr val="bg1"/>
                </a:solidFill>
              </a:defRPr>
            </a:lvl1pPr>
            <a:lvl2pPr marL="342900" indent="0">
              <a:buNone/>
              <a:defRPr b="1">
                <a:solidFill>
                  <a:schemeClr val="bg1"/>
                </a:solidFill>
              </a:defRPr>
            </a:lvl2pPr>
            <a:lvl3pPr marL="685800" indent="0">
              <a:buNone/>
              <a:defRPr b="1">
                <a:solidFill>
                  <a:schemeClr val="bg1"/>
                </a:solidFill>
              </a:defRPr>
            </a:lvl3pPr>
            <a:lvl4pPr marL="1028700" indent="0">
              <a:buNone/>
              <a:defRPr b="1">
                <a:solidFill>
                  <a:schemeClr val="bg1"/>
                </a:solidFill>
              </a:defRPr>
            </a:lvl4pPr>
            <a:lvl5pPr marL="1371600" indent="0">
              <a:buNone/>
              <a:defRPr b="1">
                <a:solidFill>
                  <a:schemeClr val="bg1"/>
                </a:solidFill>
              </a:defRPr>
            </a:lvl5pPr>
          </a:lstStyle>
          <a:p>
            <a:pPr lvl="0"/>
            <a:r>
              <a:rPr lang="en-US" dirty="0"/>
              <a:t>Placeholder Text</a:t>
            </a:r>
          </a:p>
        </p:txBody>
      </p:sp>
      <p:pic>
        <p:nvPicPr>
          <p:cNvPr id="7" name="Picture 6">
            <a:extLst>
              <a:ext uri="{FF2B5EF4-FFF2-40B4-BE49-F238E27FC236}">
                <a16:creationId xmlns:a16="http://schemas.microsoft.com/office/drawing/2014/main" id="{03AB16F4-E252-ACA9-8F8A-5D3D2AB0A2C6}"/>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rcRect l="1526" r="1526"/>
          <a:stretch/>
        </p:blipFill>
        <p:spPr>
          <a:xfrm>
            <a:off x="7069786" y="213735"/>
            <a:ext cx="1763130" cy="581958"/>
          </a:xfrm>
          <a:prstGeom prst="rect">
            <a:avLst/>
          </a:prstGeom>
          <a:effectLst/>
        </p:spPr>
      </p:pic>
    </p:spTree>
    <p:extLst>
      <p:ext uri="{BB962C8B-B14F-4D97-AF65-F5344CB8AC3E}">
        <p14:creationId xmlns:p14="http://schemas.microsoft.com/office/powerpoint/2010/main" val="364220541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Clinic Theme Slide">
    <p:spTree>
      <p:nvGrpSpPr>
        <p:cNvPr id="1" name=""/>
        <p:cNvGrpSpPr/>
        <p:nvPr/>
      </p:nvGrpSpPr>
      <p:grpSpPr>
        <a:xfrm>
          <a:off x="0" y="0"/>
          <a:ext cx="0" cy="0"/>
          <a:chOff x="0" y="0"/>
          <a:chExt cx="0" cy="0"/>
        </a:xfrm>
      </p:grpSpPr>
      <p:sp>
        <p:nvSpPr>
          <p:cNvPr id="5" name="Text Placeholder 16">
            <a:extLst>
              <a:ext uri="{FF2B5EF4-FFF2-40B4-BE49-F238E27FC236}">
                <a16:creationId xmlns:a16="http://schemas.microsoft.com/office/drawing/2014/main" id="{10B3A042-8CC0-E59F-36A4-DD2D1E2AF17C}"/>
              </a:ext>
            </a:extLst>
          </p:cNvPr>
          <p:cNvSpPr>
            <a:spLocks noGrp="1"/>
          </p:cNvSpPr>
          <p:nvPr>
            <p:ph type="body" sz="quarter" idx="16"/>
          </p:nvPr>
        </p:nvSpPr>
        <p:spPr>
          <a:xfrm>
            <a:off x="139823" y="1720140"/>
            <a:ext cx="4712913" cy="1281112"/>
          </a:xfrm>
        </p:spPr>
        <p:txBody>
          <a:bodyPr>
            <a:noAutofit/>
          </a:bodyPr>
          <a:lstStyle>
            <a:lvl1pPr marL="0" indent="0" algn="l">
              <a:spcAft>
                <a:spcPts val="0"/>
              </a:spcAft>
              <a:buNone/>
              <a:defRPr sz="1800">
                <a:solidFill>
                  <a:schemeClr val="bg1"/>
                </a:solidFill>
              </a:defRPr>
            </a:lvl1pPr>
            <a:lvl2pPr marL="342900" indent="0" algn="r">
              <a:buNone/>
              <a:defRPr sz="1200">
                <a:solidFill>
                  <a:schemeClr val="bg1"/>
                </a:solidFill>
              </a:defRPr>
            </a:lvl2pPr>
            <a:lvl3pPr marL="685800" indent="0" algn="r">
              <a:buNone/>
              <a:defRPr sz="1200">
                <a:solidFill>
                  <a:schemeClr val="bg1"/>
                </a:solidFill>
              </a:defRPr>
            </a:lvl3pPr>
            <a:lvl4pPr marL="1028700" indent="0" algn="r">
              <a:buNone/>
              <a:defRPr sz="1200">
                <a:solidFill>
                  <a:schemeClr val="bg1"/>
                </a:solidFill>
              </a:defRPr>
            </a:lvl4pPr>
            <a:lvl5pPr marL="1371600" indent="0" algn="r">
              <a:buNone/>
              <a:defRPr sz="1200">
                <a:solidFill>
                  <a:schemeClr val="bg1"/>
                </a:solidFill>
              </a:defRPr>
            </a:lvl5pPr>
          </a:lstStyle>
          <a:p>
            <a:pPr lvl="0"/>
            <a:r>
              <a:rPr lang="en-US"/>
              <a:t>Click to edit Master text styles</a:t>
            </a:r>
          </a:p>
        </p:txBody>
      </p:sp>
      <p:sp>
        <p:nvSpPr>
          <p:cNvPr id="6" name="Text Placeholder 10">
            <a:extLst>
              <a:ext uri="{FF2B5EF4-FFF2-40B4-BE49-F238E27FC236}">
                <a16:creationId xmlns:a16="http://schemas.microsoft.com/office/drawing/2014/main" id="{7142AAB8-F3C2-A60F-27E4-D7BE66C3FE15}"/>
              </a:ext>
            </a:extLst>
          </p:cNvPr>
          <p:cNvSpPr>
            <a:spLocks noGrp="1"/>
          </p:cNvSpPr>
          <p:nvPr>
            <p:ph type="body" sz="quarter" idx="11" hasCustomPrompt="1"/>
          </p:nvPr>
        </p:nvSpPr>
        <p:spPr>
          <a:xfrm>
            <a:off x="139823" y="194072"/>
            <a:ext cx="8686800" cy="1110945"/>
          </a:xfrm>
          <a:ln>
            <a:noFill/>
          </a:ln>
        </p:spPr>
        <p:txBody>
          <a:bodyPr lIns="91440" tIns="91440" rIns="91440" bIns="91440">
            <a:noAutofit/>
          </a:bodyPr>
          <a:lstStyle>
            <a:lvl1pPr marL="0" indent="0">
              <a:lnSpc>
                <a:spcPct val="100000"/>
              </a:lnSpc>
              <a:spcAft>
                <a:spcPts val="450"/>
              </a:spcAft>
              <a:buNone/>
              <a:defRPr sz="3300" b="1" i="0">
                <a:solidFill>
                  <a:schemeClr val="bg1"/>
                </a:solidFill>
              </a:defRPr>
            </a:lvl1pPr>
            <a:lvl2pPr marL="342900" indent="0">
              <a:buNone/>
              <a:defRPr b="1">
                <a:solidFill>
                  <a:schemeClr val="bg1"/>
                </a:solidFill>
              </a:defRPr>
            </a:lvl2pPr>
            <a:lvl3pPr marL="685800" indent="0">
              <a:buNone/>
              <a:defRPr b="1">
                <a:solidFill>
                  <a:schemeClr val="bg1"/>
                </a:solidFill>
              </a:defRPr>
            </a:lvl3pPr>
            <a:lvl4pPr marL="1028700" indent="0">
              <a:buNone/>
              <a:defRPr b="1">
                <a:solidFill>
                  <a:schemeClr val="bg1"/>
                </a:solidFill>
              </a:defRPr>
            </a:lvl4pPr>
            <a:lvl5pPr marL="1371600" indent="0">
              <a:buNone/>
              <a:defRPr b="1">
                <a:solidFill>
                  <a:schemeClr val="bg1"/>
                </a:solidFill>
              </a:defRPr>
            </a:lvl5pPr>
          </a:lstStyle>
          <a:p>
            <a:pPr lvl="0"/>
            <a:r>
              <a:rPr lang="en-US" dirty="0"/>
              <a:t>Add Presentation Title</a:t>
            </a:r>
          </a:p>
        </p:txBody>
      </p:sp>
      <p:pic>
        <p:nvPicPr>
          <p:cNvPr id="7" name="Picture 6">
            <a:extLst>
              <a:ext uri="{FF2B5EF4-FFF2-40B4-BE49-F238E27FC236}">
                <a16:creationId xmlns:a16="http://schemas.microsoft.com/office/drawing/2014/main" id="{9A287692-28F2-BF91-6688-267EC2B4987C}"/>
              </a:ext>
            </a:extLst>
          </p:cNvPr>
          <p:cNvPicPr>
            <a:picLocks noChangeAspect="1"/>
          </p:cNvPicPr>
          <p:nvPr userDrawn="1"/>
        </p:nvPicPr>
        <p:blipFill>
          <a:blip r:embed="rId2" cstate="print">
            <a:extLst>
              <a:ext uri="{28A0092B-C50C-407E-A947-70E740481C1C}">
                <a14:useLocalDpi xmlns:a14="http://schemas.microsoft.com/office/drawing/2010/main"/>
              </a:ext>
            </a:extLst>
          </a:blip>
          <a:stretch/>
        </p:blipFill>
        <p:spPr>
          <a:xfrm>
            <a:off x="3379357" y="4038538"/>
            <a:ext cx="2385286" cy="768051"/>
          </a:xfrm>
          <a:prstGeom prst="rect">
            <a:avLst/>
          </a:prstGeom>
        </p:spPr>
      </p:pic>
      <p:sp>
        <p:nvSpPr>
          <p:cNvPr id="8" name="Picture Placeholder 4">
            <a:extLst>
              <a:ext uri="{FF2B5EF4-FFF2-40B4-BE49-F238E27FC236}">
                <a16:creationId xmlns:a16="http://schemas.microsoft.com/office/drawing/2014/main" id="{CB146967-CC98-ED85-CB1A-97F60153B07A}"/>
              </a:ext>
            </a:extLst>
          </p:cNvPr>
          <p:cNvSpPr>
            <a:spLocks noGrp="1"/>
          </p:cNvSpPr>
          <p:nvPr>
            <p:ph type="pic" sz="quarter" idx="10" hasCustomPrompt="1"/>
          </p:nvPr>
        </p:nvSpPr>
        <p:spPr>
          <a:xfrm>
            <a:off x="7090611" y="1657350"/>
            <a:ext cx="1828800" cy="1828800"/>
          </a:xfrm>
          <a:ln w="19050">
            <a:solidFill>
              <a:schemeClr val="tx1"/>
            </a:solidFill>
          </a:ln>
          <a:effectLst>
            <a:outerShdw blurRad="50800" dist="38100" dir="2700000" algn="tl" rotWithShape="0">
              <a:prstClr val="black">
                <a:alpha val="40000"/>
              </a:prstClr>
            </a:outerShdw>
          </a:effectLst>
        </p:spPr>
        <p:txBody>
          <a:bodyPr>
            <a:noAutofit/>
          </a:bodyPr>
          <a:lstStyle>
            <a:lvl1pPr marL="0" indent="0" algn="ctr">
              <a:buNone/>
              <a:defRPr>
                <a:solidFill>
                  <a:schemeClr val="bg1"/>
                </a:solidFill>
              </a:defRPr>
            </a:lvl1pPr>
          </a:lstStyle>
          <a:p>
            <a:r>
              <a:rPr lang="en-US" dirty="0"/>
              <a:t>Insert QR code</a:t>
            </a:r>
          </a:p>
        </p:txBody>
      </p:sp>
      <p:sp>
        <p:nvSpPr>
          <p:cNvPr id="9" name="TextBox 8">
            <a:extLst>
              <a:ext uri="{FF2B5EF4-FFF2-40B4-BE49-F238E27FC236}">
                <a16:creationId xmlns:a16="http://schemas.microsoft.com/office/drawing/2014/main" id="{B6E389C4-2BFD-F329-C8C6-C71A63C97366}"/>
              </a:ext>
            </a:extLst>
          </p:cNvPr>
          <p:cNvSpPr txBox="1"/>
          <p:nvPr userDrawn="1"/>
        </p:nvSpPr>
        <p:spPr>
          <a:xfrm>
            <a:off x="6296526" y="3546095"/>
            <a:ext cx="2618874" cy="492443"/>
          </a:xfrm>
          <a:prstGeom prst="rect">
            <a:avLst/>
          </a:prstGeom>
          <a:noFill/>
        </p:spPr>
        <p:txBody>
          <a:bodyPr wrap="square" lIns="0" tIns="0" rIns="0" bIns="0" rtlCol="0">
            <a:spAutoFit/>
          </a:bodyPr>
          <a:lstStyle/>
          <a:p>
            <a:pPr algn="r"/>
            <a:r>
              <a:rPr lang="en-US" sz="1600" b="1" dirty="0">
                <a:solidFill>
                  <a:schemeClr val="bg1"/>
                </a:solidFill>
              </a:rPr>
              <a:t>Scan to access the </a:t>
            </a:r>
            <a:br>
              <a:rPr lang="en-US" sz="1600" b="1" dirty="0">
                <a:solidFill>
                  <a:schemeClr val="bg1"/>
                </a:solidFill>
              </a:rPr>
            </a:br>
            <a:r>
              <a:rPr lang="en-US" sz="1600" b="1" dirty="0">
                <a:solidFill>
                  <a:schemeClr val="bg1"/>
                </a:solidFill>
              </a:rPr>
              <a:t>post-test and evaluation</a:t>
            </a:r>
          </a:p>
        </p:txBody>
      </p:sp>
    </p:spTree>
    <p:extLst>
      <p:ext uri="{BB962C8B-B14F-4D97-AF65-F5344CB8AC3E}">
        <p14:creationId xmlns:p14="http://schemas.microsoft.com/office/powerpoint/2010/main" val="4180801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Clinic - ECHO Theme Slide">
    <p:spTree>
      <p:nvGrpSpPr>
        <p:cNvPr id="1" name=""/>
        <p:cNvGrpSpPr/>
        <p:nvPr/>
      </p:nvGrpSpPr>
      <p:grpSpPr>
        <a:xfrm>
          <a:off x="0" y="0"/>
          <a:ext cx="0" cy="0"/>
          <a:chOff x="0" y="0"/>
          <a:chExt cx="0" cy="0"/>
        </a:xfrm>
      </p:grpSpPr>
      <p:sp>
        <p:nvSpPr>
          <p:cNvPr id="5" name="Text Placeholder 16">
            <a:extLst>
              <a:ext uri="{FF2B5EF4-FFF2-40B4-BE49-F238E27FC236}">
                <a16:creationId xmlns:a16="http://schemas.microsoft.com/office/drawing/2014/main" id="{10B3A042-8CC0-E59F-36A4-DD2D1E2AF17C}"/>
              </a:ext>
            </a:extLst>
          </p:cNvPr>
          <p:cNvSpPr>
            <a:spLocks noGrp="1"/>
          </p:cNvSpPr>
          <p:nvPr>
            <p:ph type="body" sz="quarter" idx="16"/>
          </p:nvPr>
        </p:nvSpPr>
        <p:spPr>
          <a:xfrm>
            <a:off x="139823" y="1720140"/>
            <a:ext cx="4712913" cy="1281112"/>
          </a:xfrm>
        </p:spPr>
        <p:txBody>
          <a:bodyPr>
            <a:noAutofit/>
          </a:bodyPr>
          <a:lstStyle>
            <a:lvl1pPr marL="0" indent="0" algn="l">
              <a:spcAft>
                <a:spcPts val="0"/>
              </a:spcAft>
              <a:buNone/>
              <a:defRPr sz="1800">
                <a:solidFill>
                  <a:schemeClr val="bg1"/>
                </a:solidFill>
              </a:defRPr>
            </a:lvl1pPr>
            <a:lvl2pPr marL="342900" indent="0" algn="r">
              <a:buNone/>
              <a:defRPr sz="1200">
                <a:solidFill>
                  <a:schemeClr val="bg1"/>
                </a:solidFill>
              </a:defRPr>
            </a:lvl2pPr>
            <a:lvl3pPr marL="685800" indent="0" algn="r">
              <a:buNone/>
              <a:defRPr sz="1200">
                <a:solidFill>
                  <a:schemeClr val="bg1"/>
                </a:solidFill>
              </a:defRPr>
            </a:lvl3pPr>
            <a:lvl4pPr marL="1028700" indent="0" algn="r">
              <a:buNone/>
              <a:defRPr sz="1200">
                <a:solidFill>
                  <a:schemeClr val="bg1"/>
                </a:solidFill>
              </a:defRPr>
            </a:lvl4pPr>
            <a:lvl5pPr marL="1371600" indent="0" algn="r">
              <a:buNone/>
              <a:defRPr sz="1200">
                <a:solidFill>
                  <a:schemeClr val="bg1"/>
                </a:solidFill>
              </a:defRPr>
            </a:lvl5pPr>
          </a:lstStyle>
          <a:p>
            <a:pPr lvl="0"/>
            <a:r>
              <a:rPr lang="en-US"/>
              <a:t>Click to edit Master text styles</a:t>
            </a:r>
          </a:p>
        </p:txBody>
      </p:sp>
      <p:sp>
        <p:nvSpPr>
          <p:cNvPr id="6" name="Text Placeholder 10">
            <a:extLst>
              <a:ext uri="{FF2B5EF4-FFF2-40B4-BE49-F238E27FC236}">
                <a16:creationId xmlns:a16="http://schemas.microsoft.com/office/drawing/2014/main" id="{7142AAB8-F3C2-A60F-27E4-D7BE66C3FE15}"/>
              </a:ext>
            </a:extLst>
          </p:cNvPr>
          <p:cNvSpPr>
            <a:spLocks noGrp="1"/>
          </p:cNvSpPr>
          <p:nvPr>
            <p:ph type="body" sz="quarter" idx="11" hasCustomPrompt="1"/>
          </p:nvPr>
        </p:nvSpPr>
        <p:spPr>
          <a:xfrm>
            <a:off x="139823" y="194072"/>
            <a:ext cx="8686800" cy="1110945"/>
          </a:xfrm>
          <a:ln>
            <a:noFill/>
          </a:ln>
        </p:spPr>
        <p:txBody>
          <a:bodyPr lIns="91440" tIns="91440" rIns="91440" bIns="91440">
            <a:noAutofit/>
          </a:bodyPr>
          <a:lstStyle>
            <a:lvl1pPr marL="0" indent="0">
              <a:lnSpc>
                <a:spcPct val="100000"/>
              </a:lnSpc>
              <a:spcAft>
                <a:spcPts val="450"/>
              </a:spcAft>
              <a:buNone/>
              <a:defRPr sz="3300" b="1" i="0">
                <a:solidFill>
                  <a:schemeClr val="bg1"/>
                </a:solidFill>
              </a:defRPr>
            </a:lvl1pPr>
            <a:lvl2pPr marL="342900" indent="0">
              <a:buNone/>
              <a:defRPr b="1">
                <a:solidFill>
                  <a:schemeClr val="bg1"/>
                </a:solidFill>
              </a:defRPr>
            </a:lvl2pPr>
            <a:lvl3pPr marL="685800" indent="0">
              <a:buNone/>
              <a:defRPr b="1">
                <a:solidFill>
                  <a:schemeClr val="bg1"/>
                </a:solidFill>
              </a:defRPr>
            </a:lvl3pPr>
            <a:lvl4pPr marL="1028700" indent="0">
              <a:buNone/>
              <a:defRPr b="1">
                <a:solidFill>
                  <a:schemeClr val="bg1"/>
                </a:solidFill>
              </a:defRPr>
            </a:lvl4pPr>
            <a:lvl5pPr marL="1371600" indent="0">
              <a:buNone/>
              <a:defRPr b="1">
                <a:solidFill>
                  <a:schemeClr val="bg1"/>
                </a:solidFill>
              </a:defRPr>
            </a:lvl5pPr>
          </a:lstStyle>
          <a:p>
            <a:pPr lvl="0"/>
            <a:r>
              <a:rPr lang="en-US" dirty="0"/>
              <a:t>Add Presentation Title</a:t>
            </a:r>
          </a:p>
        </p:txBody>
      </p:sp>
      <p:sp>
        <p:nvSpPr>
          <p:cNvPr id="8" name="Picture Placeholder 4">
            <a:extLst>
              <a:ext uri="{FF2B5EF4-FFF2-40B4-BE49-F238E27FC236}">
                <a16:creationId xmlns:a16="http://schemas.microsoft.com/office/drawing/2014/main" id="{CB146967-CC98-ED85-CB1A-97F60153B07A}"/>
              </a:ext>
            </a:extLst>
          </p:cNvPr>
          <p:cNvSpPr>
            <a:spLocks noGrp="1"/>
          </p:cNvSpPr>
          <p:nvPr>
            <p:ph type="pic" sz="quarter" idx="10" hasCustomPrompt="1"/>
          </p:nvPr>
        </p:nvSpPr>
        <p:spPr>
          <a:xfrm>
            <a:off x="7090611" y="1657350"/>
            <a:ext cx="1828800" cy="1828800"/>
          </a:xfrm>
          <a:ln w="19050">
            <a:solidFill>
              <a:schemeClr val="tx1"/>
            </a:solidFill>
          </a:ln>
          <a:effectLst>
            <a:outerShdw blurRad="50800" dist="38100" dir="2700000" algn="tl" rotWithShape="0">
              <a:prstClr val="black">
                <a:alpha val="40000"/>
              </a:prstClr>
            </a:outerShdw>
          </a:effectLst>
        </p:spPr>
        <p:txBody>
          <a:bodyPr>
            <a:noAutofit/>
          </a:bodyPr>
          <a:lstStyle>
            <a:lvl1pPr marL="0" indent="0" algn="ctr">
              <a:buNone/>
              <a:defRPr>
                <a:solidFill>
                  <a:schemeClr val="bg1"/>
                </a:solidFill>
              </a:defRPr>
            </a:lvl1pPr>
          </a:lstStyle>
          <a:p>
            <a:r>
              <a:rPr lang="en-US" dirty="0"/>
              <a:t>Insert QR code</a:t>
            </a:r>
          </a:p>
        </p:txBody>
      </p:sp>
      <p:sp>
        <p:nvSpPr>
          <p:cNvPr id="9" name="TextBox 8">
            <a:extLst>
              <a:ext uri="{FF2B5EF4-FFF2-40B4-BE49-F238E27FC236}">
                <a16:creationId xmlns:a16="http://schemas.microsoft.com/office/drawing/2014/main" id="{B6E389C4-2BFD-F329-C8C6-C71A63C97366}"/>
              </a:ext>
            </a:extLst>
          </p:cNvPr>
          <p:cNvSpPr txBox="1"/>
          <p:nvPr userDrawn="1"/>
        </p:nvSpPr>
        <p:spPr>
          <a:xfrm>
            <a:off x="6296526" y="3546095"/>
            <a:ext cx="2618874" cy="492443"/>
          </a:xfrm>
          <a:prstGeom prst="rect">
            <a:avLst/>
          </a:prstGeom>
          <a:noFill/>
        </p:spPr>
        <p:txBody>
          <a:bodyPr wrap="square" lIns="0" tIns="0" rIns="0" bIns="0" rtlCol="0">
            <a:spAutoFit/>
          </a:bodyPr>
          <a:lstStyle/>
          <a:p>
            <a:pPr algn="r"/>
            <a:r>
              <a:rPr lang="en-US" sz="1600" b="1" dirty="0">
                <a:solidFill>
                  <a:schemeClr val="bg1"/>
                </a:solidFill>
              </a:rPr>
              <a:t>Scan to access the </a:t>
            </a:r>
            <a:br>
              <a:rPr lang="en-US" sz="1600" b="1" dirty="0">
                <a:solidFill>
                  <a:schemeClr val="bg1"/>
                </a:solidFill>
              </a:rPr>
            </a:br>
            <a:r>
              <a:rPr lang="en-US" sz="1600" b="1" dirty="0">
                <a:solidFill>
                  <a:schemeClr val="bg1"/>
                </a:solidFill>
              </a:rPr>
              <a:t>post-test and evaluation</a:t>
            </a:r>
          </a:p>
        </p:txBody>
      </p:sp>
      <p:grpSp>
        <p:nvGrpSpPr>
          <p:cNvPr id="2" name="Group 1">
            <a:extLst>
              <a:ext uri="{FF2B5EF4-FFF2-40B4-BE49-F238E27FC236}">
                <a16:creationId xmlns:a16="http://schemas.microsoft.com/office/drawing/2014/main" id="{1300F672-30C9-3687-2055-CF4A4C9D9B65}"/>
              </a:ext>
            </a:extLst>
          </p:cNvPr>
          <p:cNvGrpSpPr/>
          <p:nvPr userDrawn="1"/>
        </p:nvGrpSpPr>
        <p:grpSpPr>
          <a:xfrm>
            <a:off x="3173506" y="4394491"/>
            <a:ext cx="2796988" cy="529484"/>
            <a:chOff x="3379357" y="4038538"/>
            <a:chExt cx="4057220" cy="768051"/>
          </a:xfrm>
        </p:grpSpPr>
        <p:pic>
          <p:nvPicPr>
            <p:cNvPr id="3" name="Picture 2">
              <a:extLst>
                <a:ext uri="{FF2B5EF4-FFF2-40B4-BE49-F238E27FC236}">
                  <a16:creationId xmlns:a16="http://schemas.microsoft.com/office/drawing/2014/main" id="{886C0055-3B9E-9D17-CD17-047B43B8C8F2}"/>
                </a:ext>
              </a:extLst>
            </p:cNvPr>
            <p:cNvPicPr>
              <a:picLocks noChangeAspect="1"/>
            </p:cNvPicPr>
            <p:nvPr userDrawn="1"/>
          </p:nvPicPr>
          <p:blipFill>
            <a:blip r:embed="rId2" cstate="print">
              <a:extLst>
                <a:ext uri="{28A0092B-C50C-407E-A947-70E740481C1C}">
                  <a14:useLocalDpi xmlns:a14="http://schemas.microsoft.com/office/drawing/2010/main"/>
                </a:ext>
              </a:extLst>
            </a:blip>
            <a:stretch/>
          </p:blipFill>
          <p:spPr>
            <a:xfrm>
              <a:off x="3379357" y="4038538"/>
              <a:ext cx="2385286" cy="768051"/>
            </a:xfrm>
            <a:prstGeom prst="rect">
              <a:avLst/>
            </a:prstGeom>
          </p:spPr>
        </p:pic>
        <p:pic>
          <p:nvPicPr>
            <p:cNvPr id="4" name="Picture 3" descr="A red and black logo&#10;&#10;Description automatically generated">
              <a:extLst>
                <a:ext uri="{FF2B5EF4-FFF2-40B4-BE49-F238E27FC236}">
                  <a16:creationId xmlns:a16="http://schemas.microsoft.com/office/drawing/2014/main" id="{9CB81CBF-E264-DA60-AC51-9D2257439C0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3536" y="4038538"/>
              <a:ext cx="1343041" cy="768051"/>
            </a:xfrm>
            <a:prstGeom prst="rect">
              <a:avLst/>
            </a:prstGeom>
          </p:spPr>
        </p:pic>
      </p:grpSp>
    </p:spTree>
    <p:extLst>
      <p:ext uri="{BB962C8B-B14F-4D97-AF65-F5344CB8AC3E}">
        <p14:creationId xmlns:p14="http://schemas.microsoft.com/office/powerpoint/2010/main" val="64582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Clinic Welcome Slid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3A456DB3-629B-0729-6D70-C30C91B0CA10}"/>
              </a:ext>
            </a:extLst>
          </p:cNvPr>
          <p:cNvSpPr/>
          <p:nvPr/>
        </p:nvSpPr>
        <p:spPr>
          <a:xfrm>
            <a:off x="0" y="971550"/>
            <a:ext cx="8915400" cy="4171950"/>
          </a:xfrm>
          <a:prstGeom prst="round1Rect">
            <a:avLst/>
          </a:pr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Content Placeholder 2">
            <a:extLst>
              <a:ext uri="{FF2B5EF4-FFF2-40B4-BE49-F238E27FC236}">
                <a16:creationId xmlns:a16="http://schemas.microsoft.com/office/drawing/2014/main" id="{5F91980A-AD91-E788-55C5-E50AE923A9F2}"/>
              </a:ext>
            </a:extLst>
          </p:cNvPr>
          <p:cNvSpPr>
            <a:spLocks noGrp="1"/>
          </p:cNvSpPr>
          <p:nvPr>
            <p:ph idx="1"/>
          </p:nvPr>
        </p:nvSpPr>
        <p:spPr>
          <a:xfrm>
            <a:off x="251460" y="1130699"/>
            <a:ext cx="8641080" cy="3940106"/>
          </a:xfrm>
        </p:spPr>
        <p:txBody>
          <a:bodyPr>
            <a:noAutofit/>
          </a:bodyPr>
          <a:lstStyle>
            <a:lvl1pPr algn="l" defTabSz="685800" rtl="0" eaLnBrk="1" latinLnBrk="0" hangingPunct="1">
              <a:lnSpc>
                <a:spcPct val="100000"/>
              </a:lnSpc>
              <a:spcBef>
                <a:spcPts val="0"/>
              </a:spcBef>
              <a:spcAft>
                <a:spcPts val="1200"/>
              </a:spcAft>
              <a:defRPr lang="en-US" sz="1800" kern="1200" dirty="0" smtClean="0">
                <a:solidFill>
                  <a:schemeClr val="tx1"/>
                </a:solidFill>
                <a:latin typeface="Arial" panose="020B0604020202020204" pitchFamily="34" charset="0"/>
                <a:ea typeface="+mn-ea"/>
                <a:cs typeface="Arial" panose="020B0604020202020204" pitchFamily="34" charset="0"/>
              </a:defRPr>
            </a:lvl1pPr>
            <a:lvl2pPr algn="l" defTabSz="685800" rtl="0" eaLnBrk="1" latinLnBrk="0" hangingPunct="1">
              <a:lnSpc>
                <a:spcPct val="100000"/>
              </a:lnSpc>
              <a:spcBef>
                <a:spcPts val="0"/>
              </a:spcBef>
              <a:spcAft>
                <a:spcPts val="1200"/>
              </a:spcAft>
              <a:defRPr lang="en-US" sz="1800" kern="1200" dirty="0" smtClean="0">
                <a:solidFill>
                  <a:schemeClr val="tx1"/>
                </a:solidFill>
                <a:latin typeface="Arial" panose="020B0604020202020204" pitchFamily="34" charset="0"/>
                <a:ea typeface="+mn-ea"/>
                <a:cs typeface="Arial" panose="020B0604020202020204" pitchFamily="34" charset="0"/>
              </a:defRPr>
            </a:lvl2pPr>
            <a:lvl3pPr algn="l" defTabSz="685800" rtl="0" eaLnBrk="1" latinLnBrk="0" hangingPunct="1">
              <a:lnSpc>
                <a:spcPct val="100000"/>
              </a:lnSpc>
              <a:spcBef>
                <a:spcPts val="0"/>
              </a:spcBef>
              <a:spcAft>
                <a:spcPts val="1200"/>
              </a:spcAft>
              <a:defRPr lang="en-US" sz="1800" kern="1200" dirty="0" smtClean="0">
                <a:solidFill>
                  <a:schemeClr val="tx1"/>
                </a:solidFill>
                <a:latin typeface="Arial" panose="020B0604020202020204" pitchFamily="34" charset="0"/>
                <a:ea typeface="+mn-ea"/>
                <a:cs typeface="Arial" panose="020B0604020202020204" pitchFamily="34" charset="0"/>
              </a:defRPr>
            </a:lvl3pPr>
            <a:lvl4pPr algn="l" defTabSz="685800" rtl="0" eaLnBrk="1" latinLnBrk="0" hangingPunct="1">
              <a:lnSpc>
                <a:spcPct val="100000"/>
              </a:lnSpc>
              <a:spcBef>
                <a:spcPts val="0"/>
              </a:spcBef>
              <a:spcAft>
                <a:spcPts val="1200"/>
              </a:spcAft>
              <a:defRPr lang="en-US" sz="1800" kern="1200" dirty="0" smtClean="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0"/>
              </a:spcBef>
              <a:spcAft>
                <a:spcPts val="1200"/>
              </a:spcAft>
              <a:buFont typeface="System Font Regular"/>
              <a:buChar char="–"/>
              <a:defRPr lang="en-GB" sz="18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a:extLst>
              <a:ext uri="{FF2B5EF4-FFF2-40B4-BE49-F238E27FC236}">
                <a16:creationId xmlns:a16="http://schemas.microsoft.com/office/drawing/2014/main" id="{784979E4-9197-F4AC-5030-A3F1DD36BFAC}"/>
              </a:ext>
            </a:extLst>
          </p:cNvPr>
          <p:cNvSpPr>
            <a:spLocks noGrp="1"/>
          </p:cNvSpPr>
          <p:nvPr>
            <p:ph type="body" sz="quarter" idx="11" hasCustomPrompt="1"/>
          </p:nvPr>
        </p:nvSpPr>
        <p:spPr>
          <a:xfrm>
            <a:off x="117169" y="146734"/>
            <a:ext cx="8801100" cy="715960"/>
          </a:xfrm>
          <a:ln>
            <a:noFill/>
          </a:ln>
        </p:spPr>
        <p:txBody>
          <a:bodyPr lIns="91440" tIns="0" rIns="182880" bIns="0" anchor="ctr">
            <a:noAutofit/>
          </a:bodyPr>
          <a:lstStyle>
            <a:lvl1pPr marL="0" indent="0">
              <a:lnSpc>
                <a:spcPts val="3160"/>
              </a:lnSpc>
              <a:spcAft>
                <a:spcPts val="0"/>
              </a:spcAft>
              <a:buNone/>
              <a:defRPr sz="3300" b="1">
                <a:solidFill>
                  <a:schemeClr val="bg1"/>
                </a:solidFill>
              </a:defRPr>
            </a:lvl1pPr>
            <a:lvl2pPr marL="342900" indent="0">
              <a:buNone/>
              <a:defRPr b="1">
                <a:solidFill>
                  <a:schemeClr val="bg1"/>
                </a:solidFill>
              </a:defRPr>
            </a:lvl2pPr>
            <a:lvl3pPr marL="685800" indent="0">
              <a:buNone/>
              <a:defRPr b="1">
                <a:solidFill>
                  <a:schemeClr val="bg1"/>
                </a:solidFill>
              </a:defRPr>
            </a:lvl3pPr>
            <a:lvl4pPr marL="1028700" indent="0">
              <a:buNone/>
              <a:defRPr b="1">
                <a:solidFill>
                  <a:schemeClr val="bg1"/>
                </a:solidFill>
              </a:defRPr>
            </a:lvl4pPr>
            <a:lvl5pPr marL="1371600" indent="0">
              <a:buNone/>
              <a:defRPr b="1">
                <a:solidFill>
                  <a:schemeClr val="bg1"/>
                </a:solidFill>
              </a:defRPr>
            </a:lvl5pPr>
          </a:lstStyle>
          <a:p>
            <a:pPr lvl="0"/>
            <a:r>
              <a:rPr lang="en-US" dirty="0"/>
              <a:t>Placeholder Text</a:t>
            </a:r>
          </a:p>
        </p:txBody>
      </p:sp>
      <p:pic>
        <p:nvPicPr>
          <p:cNvPr id="2" name="Picture 1">
            <a:extLst>
              <a:ext uri="{FF2B5EF4-FFF2-40B4-BE49-F238E27FC236}">
                <a16:creationId xmlns:a16="http://schemas.microsoft.com/office/drawing/2014/main" id="{CCBF6B5F-24BE-86FC-4A47-01CF2F3249BF}"/>
              </a:ext>
            </a:extLst>
          </p:cNvPr>
          <p:cNvPicPr>
            <a:picLocks noChangeAspect="1"/>
          </p:cNvPicPr>
          <p:nvPr/>
        </p:nvPicPr>
        <p:blipFill>
          <a:blip r:embed="rId2" cstate="print">
            <a:biLevel thresh="25000"/>
            <a:extLst>
              <a:ext uri="{28A0092B-C50C-407E-A947-70E740481C1C}">
                <a14:useLocalDpi xmlns:a14="http://schemas.microsoft.com/office/drawing/2010/main"/>
              </a:ext>
            </a:extLst>
          </a:blip>
          <a:srcRect l="1526" r="1526"/>
          <a:stretch/>
        </p:blipFill>
        <p:spPr>
          <a:xfrm>
            <a:off x="7069786" y="213735"/>
            <a:ext cx="1763130" cy="581958"/>
          </a:xfrm>
          <a:prstGeom prst="rect">
            <a:avLst/>
          </a:prstGeom>
          <a:effectLst/>
        </p:spPr>
      </p:pic>
      <p:sp>
        <p:nvSpPr>
          <p:cNvPr id="9" name="Picture Placeholder 8">
            <a:extLst>
              <a:ext uri="{FF2B5EF4-FFF2-40B4-BE49-F238E27FC236}">
                <a16:creationId xmlns:a16="http://schemas.microsoft.com/office/drawing/2014/main" id="{1BF3F99C-7EA0-9C3B-509B-BD65F393CFD8}"/>
              </a:ext>
            </a:extLst>
          </p:cNvPr>
          <p:cNvSpPr>
            <a:spLocks noGrp="1"/>
          </p:cNvSpPr>
          <p:nvPr>
            <p:ph type="pic" sz="quarter" idx="12" hasCustomPrompt="1"/>
          </p:nvPr>
        </p:nvSpPr>
        <p:spPr>
          <a:xfrm>
            <a:off x="7764512" y="3994797"/>
            <a:ext cx="1005840" cy="1005840"/>
          </a:xfrm>
          <a:ln w="19050">
            <a:solidFill>
              <a:schemeClr val="tx1"/>
            </a:solidFill>
          </a:ln>
          <a:effectLst>
            <a:outerShdw blurRad="50800" dist="38100" dir="2700000" algn="tl" rotWithShape="0">
              <a:prstClr val="black">
                <a:alpha val="40000"/>
              </a:prstClr>
            </a:outerShdw>
          </a:effectLst>
        </p:spPr>
        <p:txBody>
          <a:bodyPr/>
          <a:lstStyle>
            <a:lvl1pPr marL="0" indent="0" algn="ctr">
              <a:buNone/>
              <a:defRPr/>
            </a:lvl1pPr>
          </a:lstStyle>
          <a:p>
            <a:r>
              <a:rPr lang="en-US" dirty="0"/>
              <a:t>Insert QR code</a:t>
            </a:r>
          </a:p>
        </p:txBody>
      </p:sp>
      <p:sp>
        <p:nvSpPr>
          <p:cNvPr id="11" name="TextBox 10">
            <a:extLst>
              <a:ext uri="{FF2B5EF4-FFF2-40B4-BE49-F238E27FC236}">
                <a16:creationId xmlns:a16="http://schemas.microsoft.com/office/drawing/2014/main" id="{A935C68C-E87B-1047-F5E5-62EB19E5980D}"/>
              </a:ext>
            </a:extLst>
          </p:cNvPr>
          <p:cNvSpPr txBox="1"/>
          <p:nvPr userDrawn="1"/>
        </p:nvSpPr>
        <p:spPr>
          <a:xfrm>
            <a:off x="5054600" y="4415862"/>
            <a:ext cx="2654300" cy="584775"/>
          </a:xfrm>
          <a:prstGeom prst="rect">
            <a:avLst/>
          </a:prstGeom>
          <a:noFill/>
        </p:spPr>
        <p:txBody>
          <a:bodyPr wrap="square" rtlCol="0">
            <a:spAutoFit/>
          </a:bodyPr>
          <a:lstStyle/>
          <a:p>
            <a:pPr algn="r"/>
            <a:r>
              <a:rPr lang="en-US" sz="1600" b="1" dirty="0"/>
              <a:t>Scan to access the </a:t>
            </a:r>
            <a:br>
              <a:rPr lang="en-US" sz="1600" b="1" dirty="0"/>
            </a:br>
            <a:r>
              <a:rPr lang="en-US" sz="1600" b="1" dirty="0"/>
              <a:t>post-test and evaluation</a:t>
            </a:r>
          </a:p>
        </p:txBody>
      </p:sp>
    </p:spTree>
    <p:extLst>
      <p:ext uri="{BB962C8B-B14F-4D97-AF65-F5344CB8AC3E}">
        <p14:creationId xmlns:p14="http://schemas.microsoft.com/office/powerpoint/2010/main" val="335220228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Clinic Mute &amp; QA">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BE08784-6E50-9018-03B4-B136282003CA}"/>
              </a:ext>
            </a:extLst>
          </p:cNvPr>
          <p:cNvSpPr/>
          <p:nvPr userDrawn="1"/>
        </p:nvSpPr>
        <p:spPr>
          <a:xfrm>
            <a:off x="4706866" y="986971"/>
            <a:ext cx="3331029" cy="2554515"/>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dirty="0"/>
          </a:p>
        </p:txBody>
      </p:sp>
      <p:sp>
        <p:nvSpPr>
          <p:cNvPr id="6" name="Rounded Rectangle 5">
            <a:extLst>
              <a:ext uri="{FF2B5EF4-FFF2-40B4-BE49-F238E27FC236}">
                <a16:creationId xmlns:a16="http://schemas.microsoft.com/office/drawing/2014/main" id="{AF550FAD-9829-5853-0569-286B4460731B}"/>
              </a:ext>
            </a:extLst>
          </p:cNvPr>
          <p:cNvSpPr/>
          <p:nvPr userDrawn="1"/>
        </p:nvSpPr>
        <p:spPr>
          <a:xfrm>
            <a:off x="1106106" y="986971"/>
            <a:ext cx="3331029" cy="2554515"/>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F4D9C44D-D2ED-4AAC-9FB5-EA8F62557875}"/>
              </a:ext>
            </a:extLst>
          </p:cNvPr>
          <p:cNvSpPr txBox="1"/>
          <p:nvPr userDrawn="1"/>
        </p:nvSpPr>
        <p:spPr>
          <a:xfrm>
            <a:off x="1106106" y="3692690"/>
            <a:ext cx="6931789" cy="955922"/>
          </a:xfrm>
          <a:prstGeom prst="rect">
            <a:avLst/>
          </a:prstGeom>
          <a:noFill/>
        </p:spPr>
        <p:txBody>
          <a:bodyPr wrap="square" tIns="91440" bIns="91440" rtlCol="0" anchor="t">
            <a:noAutofit/>
          </a:bodyPr>
          <a:lstStyle/>
          <a:p>
            <a:pPr algn="ctr" rtl="0">
              <a:spcBef>
                <a:spcPts val="0"/>
              </a:spcBef>
              <a:spcAft>
                <a:spcPts val="600"/>
              </a:spcAft>
            </a:pPr>
            <a:r>
              <a:rPr lang="en-US" sz="2000" b="1" i="0" u="none" strike="noStrike" dirty="0">
                <a:solidFill>
                  <a:schemeClr val="bg1"/>
                </a:solidFill>
                <a:effectLst/>
                <a:latin typeface="Arial" panose="020B0604020202020204" pitchFamily="34" charset="0"/>
                <a:cs typeface="Arial" panose="020B0604020202020204" pitchFamily="34" charset="0"/>
              </a:rPr>
              <a:t>Please ask your questions via chat or by unmuting yourself during the Q&amp;A. Please mute your microphones during the presentation.</a:t>
            </a:r>
          </a:p>
        </p:txBody>
      </p:sp>
      <p:pic>
        <p:nvPicPr>
          <p:cNvPr id="2" name="Picture 1">
            <a:extLst>
              <a:ext uri="{FF2B5EF4-FFF2-40B4-BE49-F238E27FC236}">
                <a16:creationId xmlns:a16="http://schemas.microsoft.com/office/drawing/2014/main" id="{A24B5BAE-06DB-7073-567E-3591BFE0B67F}"/>
              </a:ext>
            </a:extLst>
          </p:cNvPr>
          <p:cNvPicPr>
            <a:picLocks noChangeAspect="1"/>
          </p:cNvPicPr>
          <p:nvPr userDrawn="1"/>
        </p:nvPicPr>
        <p:blipFill>
          <a:blip r:embed="rId2"/>
          <a:stretch>
            <a:fillRect/>
          </a:stretch>
        </p:blipFill>
        <p:spPr>
          <a:xfrm>
            <a:off x="5247668" y="1139516"/>
            <a:ext cx="2249424" cy="2249424"/>
          </a:xfrm>
          <a:prstGeom prst="rect">
            <a:avLst/>
          </a:prstGeom>
        </p:spPr>
      </p:pic>
      <p:pic>
        <p:nvPicPr>
          <p:cNvPr id="3" name="Picture 2">
            <a:extLst>
              <a:ext uri="{FF2B5EF4-FFF2-40B4-BE49-F238E27FC236}">
                <a16:creationId xmlns:a16="http://schemas.microsoft.com/office/drawing/2014/main" id="{13FD92FF-1433-400D-3526-7EAC241605E2}"/>
              </a:ext>
            </a:extLst>
          </p:cNvPr>
          <p:cNvPicPr>
            <a:picLocks noChangeAspect="1"/>
          </p:cNvPicPr>
          <p:nvPr userDrawn="1"/>
        </p:nvPicPr>
        <p:blipFill>
          <a:blip r:embed="rId3"/>
          <a:stretch>
            <a:fillRect/>
          </a:stretch>
        </p:blipFill>
        <p:spPr>
          <a:xfrm>
            <a:off x="1645567" y="1138175"/>
            <a:ext cx="2252106" cy="2252106"/>
          </a:xfrm>
          <a:prstGeom prst="rect">
            <a:avLst/>
          </a:prstGeom>
        </p:spPr>
      </p:pic>
    </p:spTree>
    <p:extLst>
      <p:ext uri="{BB962C8B-B14F-4D97-AF65-F5344CB8AC3E}">
        <p14:creationId xmlns:p14="http://schemas.microsoft.com/office/powerpoint/2010/main" val="123211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Clinic_Handover to Speaker">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A791E3A4-2E1D-D116-68FC-08D0C42DEF51}"/>
              </a:ext>
            </a:extLst>
          </p:cNvPr>
          <p:cNvSpPr/>
          <p:nvPr userDrawn="1"/>
        </p:nvSpPr>
        <p:spPr>
          <a:xfrm>
            <a:off x="5285014" y="1088571"/>
            <a:ext cx="3331029" cy="2554515"/>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C85040F1-99C8-DA33-9C2C-F712F9CF2706}"/>
              </a:ext>
            </a:extLst>
          </p:cNvPr>
          <p:cNvPicPr>
            <a:picLocks noChangeAspect="1"/>
          </p:cNvPicPr>
          <p:nvPr userDrawn="1"/>
        </p:nvPicPr>
        <p:blipFill>
          <a:blip r:embed="rId2"/>
          <a:stretch>
            <a:fillRect/>
          </a:stretch>
        </p:blipFill>
        <p:spPr>
          <a:xfrm>
            <a:off x="5825816" y="1241116"/>
            <a:ext cx="2249424" cy="2249424"/>
          </a:xfrm>
          <a:prstGeom prst="rect">
            <a:avLst/>
          </a:prstGeom>
        </p:spPr>
      </p:pic>
      <p:sp>
        <p:nvSpPr>
          <p:cNvPr id="19" name="Rectangle 18">
            <a:extLst>
              <a:ext uri="{FF2B5EF4-FFF2-40B4-BE49-F238E27FC236}">
                <a16:creationId xmlns:a16="http://schemas.microsoft.com/office/drawing/2014/main" id="{33803A74-E3E4-C735-0D48-7736EC25520F}"/>
              </a:ext>
            </a:extLst>
          </p:cNvPr>
          <p:cNvSpPr/>
          <p:nvPr userDrawn="1"/>
        </p:nvSpPr>
        <p:spPr>
          <a:xfrm>
            <a:off x="527957" y="1260928"/>
            <a:ext cx="432836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Let’s Begin…</a:t>
            </a:r>
            <a:endParaRPr lang="en-US" sz="4400" b="1" dirty="0">
              <a:solidFill>
                <a:schemeClr val="bg1"/>
              </a:solidFill>
            </a:endParaRPr>
          </a:p>
        </p:txBody>
      </p:sp>
    </p:spTree>
    <p:extLst>
      <p:ext uri="{BB962C8B-B14F-4D97-AF65-F5344CB8AC3E}">
        <p14:creationId xmlns:p14="http://schemas.microsoft.com/office/powerpoint/2010/main" val="1470166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Clinic URL">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2A4F2108-7697-CD44-F298-C715959BCFE2}"/>
              </a:ext>
            </a:extLst>
          </p:cNvPr>
          <p:cNvSpPr>
            <a:spLocks noGrp="1"/>
          </p:cNvSpPr>
          <p:nvPr>
            <p:ph type="pic" sz="quarter" idx="10" hasCustomPrompt="1"/>
          </p:nvPr>
        </p:nvSpPr>
        <p:spPr>
          <a:xfrm>
            <a:off x="6836343" y="2487930"/>
            <a:ext cx="1828800" cy="1828800"/>
          </a:xfrm>
          <a:ln w="19050">
            <a:solidFill>
              <a:schemeClr val="tx1"/>
            </a:solidFill>
          </a:ln>
          <a:effectLst>
            <a:outerShdw blurRad="50800" dist="38100" dir="2700000" algn="tl" rotWithShape="0">
              <a:prstClr val="black">
                <a:alpha val="40000"/>
              </a:prstClr>
            </a:outerShdw>
          </a:effectLst>
        </p:spPr>
        <p:txBody>
          <a:bodyPr>
            <a:noAutofit/>
          </a:bodyPr>
          <a:lstStyle>
            <a:lvl1pPr marL="0" indent="0" algn="ctr">
              <a:buNone/>
              <a:defRPr>
                <a:solidFill>
                  <a:schemeClr val="bg1"/>
                </a:solidFill>
              </a:defRPr>
            </a:lvl1pPr>
          </a:lstStyle>
          <a:p>
            <a:r>
              <a:rPr lang="en-US" dirty="0"/>
              <a:t>Insert QR code</a:t>
            </a:r>
          </a:p>
        </p:txBody>
      </p:sp>
      <p:sp>
        <p:nvSpPr>
          <p:cNvPr id="3" name="TextBox 2">
            <a:extLst>
              <a:ext uri="{FF2B5EF4-FFF2-40B4-BE49-F238E27FC236}">
                <a16:creationId xmlns:a16="http://schemas.microsoft.com/office/drawing/2014/main" id="{E2480B2A-D781-0F70-F932-31B26A595106}"/>
              </a:ext>
            </a:extLst>
          </p:cNvPr>
          <p:cNvSpPr txBox="1"/>
          <p:nvPr userDrawn="1"/>
        </p:nvSpPr>
        <p:spPr>
          <a:xfrm>
            <a:off x="6441306" y="4376675"/>
            <a:ext cx="2618874" cy="492443"/>
          </a:xfrm>
          <a:prstGeom prst="rect">
            <a:avLst/>
          </a:prstGeom>
          <a:noFill/>
        </p:spPr>
        <p:txBody>
          <a:bodyPr wrap="square" lIns="0" tIns="0" rIns="0" bIns="0" rtlCol="0">
            <a:spAutoFit/>
          </a:bodyPr>
          <a:lstStyle/>
          <a:p>
            <a:pPr algn="ctr"/>
            <a:r>
              <a:rPr lang="en-US" sz="1600" b="1" dirty="0">
                <a:solidFill>
                  <a:schemeClr val="bg1"/>
                </a:solidFill>
              </a:rPr>
              <a:t>Scan to access the </a:t>
            </a:r>
            <a:br>
              <a:rPr lang="en-US" sz="1600" b="1" dirty="0">
                <a:solidFill>
                  <a:schemeClr val="bg1"/>
                </a:solidFill>
              </a:rPr>
            </a:br>
            <a:r>
              <a:rPr lang="en-US" sz="1600" b="1" dirty="0">
                <a:solidFill>
                  <a:schemeClr val="bg1"/>
                </a:solidFill>
              </a:rPr>
              <a:t>post-test and evaluation</a:t>
            </a:r>
          </a:p>
        </p:txBody>
      </p:sp>
    </p:spTree>
    <p:extLst>
      <p:ext uri="{BB962C8B-B14F-4D97-AF65-F5344CB8AC3E}">
        <p14:creationId xmlns:p14="http://schemas.microsoft.com/office/powerpoint/2010/main" val="4230400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Clinic Q&amp;A">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2A4F2108-7697-CD44-F298-C715959BCFE2}"/>
              </a:ext>
            </a:extLst>
          </p:cNvPr>
          <p:cNvSpPr>
            <a:spLocks noGrp="1"/>
          </p:cNvSpPr>
          <p:nvPr>
            <p:ph type="pic" sz="quarter" idx="10" hasCustomPrompt="1"/>
          </p:nvPr>
        </p:nvSpPr>
        <p:spPr>
          <a:xfrm>
            <a:off x="5916175" y="2487930"/>
            <a:ext cx="1828800" cy="1828800"/>
          </a:xfrm>
          <a:ln w="19050">
            <a:solidFill>
              <a:schemeClr val="tx1"/>
            </a:solidFill>
          </a:ln>
          <a:effectLst>
            <a:outerShdw blurRad="50800" dist="38100" dir="2700000" algn="tl" rotWithShape="0">
              <a:prstClr val="black">
                <a:alpha val="40000"/>
              </a:prstClr>
            </a:outerShdw>
          </a:effectLst>
        </p:spPr>
        <p:txBody>
          <a:bodyPr>
            <a:noAutofit/>
          </a:bodyPr>
          <a:lstStyle>
            <a:lvl1pPr marL="0" indent="0" algn="ctr">
              <a:buNone/>
              <a:defRPr>
                <a:solidFill>
                  <a:schemeClr val="bg1"/>
                </a:solidFill>
              </a:defRPr>
            </a:lvl1pPr>
          </a:lstStyle>
          <a:p>
            <a:r>
              <a:rPr lang="en-US" dirty="0"/>
              <a:t>Insert QR code</a:t>
            </a:r>
          </a:p>
        </p:txBody>
      </p:sp>
      <p:sp>
        <p:nvSpPr>
          <p:cNvPr id="3" name="TextBox 2">
            <a:extLst>
              <a:ext uri="{FF2B5EF4-FFF2-40B4-BE49-F238E27FC236}">
                <a16:creationId xmlns:a16="http://schemas.microsoft.com/office/drawing/2014/main" id="{E2480B2A-D781-0F70-F932-31B26A595106}"/>
              </a:ext>
            </a:extLst>
          </p:cNvPr>
          <p:cNvSpPr txBox="1"/>
          <p:nvPr userDrawn="1"/>
        </p:nvSpPr>
        <p:spPr>
          <a:xfrm>
            <a:off x="5160227" y="4376675"/>
            <a:ext cx="3340696" cy="615553"/>
          </a:xfrm>
          <a:prstGeom prst="rect">
            <a:avLst/>
          </a:prstGeom>
          <a:noFill/>
        </p:spPr>
        <p:txBody>
          <a:bodyPr wrap="square" lIns="0" tIns="0" rIns="0" bIns="0" rtlCol="0">
            <a:spAutoFit/>
          </a:bodyPr>
          <a:lstStyle/>
          <a:p>
            <a:pPr algn="ctr"/>
            <a:r>
              <a:rPr lang="en-US" sz="2000" b="1" dirty="0">
                <a:solidFill>
                  <a:schemeClr val="bg1"/>
                </a:solidFill>
              </a:rPr>
              <a:t>Scan to access the </a:t>
            </a:r>
            <a:br>
              <a:rPr lang="en-US" sz="2000" b="1" dirty="0">
                <a:solidFill>
                  <a:schemeClr val="bg1"/>
                </a:solidFill>
              </a:rPr>
            </a:br>
            <a:r>
              <a:rPr lang="en-US" sz="2000" b="1" dirty="0">
                <a:solidFill>
                  <a:schemeClr val="bg1"/>
                </a:solidFill>
              </a:rPr>
              <a:t>post-test and evaluation</a:t>
            </a:r>
          </a:p>
        </p:txBody>
      </p:sp>
      <p:grpSp>
        <p:nvGrpSpPr>
          <p:cNvPr id="11" name="Group 10">
            <a:extLst>
              <a:ext uri="{FF2B5EF4-FFF2-40B4-BE49-F238E27FC236}">
                <a16:creationId xmlns:a16="http://schemas.microsoft.com/office/drawing/2014/main" id="{55F4A312-564B-6F4F-851D-67C7CE091B82}"/>
              </a:ext>
            </a:extLst>
          </p:cNvPr>
          <p:cNvGrpSpPr/>
          <p:nvPr/>
        </p:nvGrpSpPr>
        <p:grpSpPr>
          <a:xfrm>
            <a:off x="1399027" y="2487930"/>
            <a:ext cx="1828800" cy="1828800"/>
            <a:chOff x="-5898133" y="101977"/>
            <a:chExt cx="2934742" cy="2934741"/>
          </a:xfrm>
        </p:grpSpPr>
        <p:sp>
          <p:nvSpPr>
            <p:cNvPr id="12" name="Rounded Rectangle 11">
              <a:extLst>
                <a:ext uri="{FF2B5EF4-FFF2-40B4-BE49-F238E27FC236}">
                  <a16:creationId xmlns:a16="http://schemas.microsoft.com/office/drawing/2014/main" id="{7EC306F5-E736-EE8D-4F29-1B2D64E5F828}"/>
                </a:ext>
              </a:extLst>
            </p:cNvPr>
            <p:cNvSpPr>
              <a:spLocks noChangeAspect="1"/>
            </p:cNvSpPr>
            <p:nvPr/>
          </p:nvSpPr>
          <p:spPr>
            <a:xfrm>
              <a:off x="-5898133" y="101977"/>
              <a:ext cx="2934742" cy="2934741"/>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3DBBBD09-7683-E2E7-4A08-6A8217772C3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56815" y="443295"/>
              <a:ext cx="2252106" cy="2252106"/>
            </a:xfrm>
            <a:prstGeom prst="rect">
              <a:avLst/>
            </a:prstGeom>
          </p:spPr>
        </p:pic>
      </p:grpSp>
      <p:sp>
        <p:nvSpPr>
          <p:cNvPr id="14" name="TextBox 13">
            <a:extLst>
              <a:ext uri="{FF2B5EF4-FFF2-40B4-BE49-F238E27FC236}">
                <a16:creationId xmlns:a16="http://schemas.microsoft.com/office/drawing/2014/main" id="{2783D872-03F2-CDFB-EA7B-F91C27195A4A}"/>
              </a:ext>
            </a:extLst>
          </p:cNvPr>
          <p:cNvSpPr txBox="1"/>
          <p:nvPr userDrawn="1"/>
        </p:nvSpPr>
        <p:spPr>
          <a:xfrm>
            <a:off x="643079" y="4376675"/>
            <a:ext cx="3340696" cy="615553"/>
          </a:xfrm>
          <a:prstGeom prst="rect">
            <a:avLst/>
          </a:prstGeom>
          <a:noFill/>
        </p:spPr>
        <p:txBody>
          <a:bodyPr wrap="square" lIns="0" tIns="0" rIns="0" bIns="0" rtlCol="0">
            <a:spAutoFit/>
          </a:bodyPr>
          <a:lstStyle/>
          <a:p>
            <a:pPr algn="ctr"/>
            <a:r>
              <a:rPr lang="en-US" sz="2000" b="1" dirty="0">
                <a:solidFill>
                  <a:schemeClr val="bg1"/>
                </a:solidFill>
              </a:rPr>
              <a:t>Ask your </a:t>
            </a:r>
            <a:br>
              <a:rPr lang="en-US" sz="2000" b="1" dirty="0">
                <a:solidFill>
                  <a:schemeClr val="bg1"/>
                </a:solidFill>
              </a:rPr>
            </a:br>
            <a:r>
              <a:rPr lang="en-US" sz="2000" b="1" dirty="0">
                <a:solidFill>
                  <a:schemeClr val="bg1"/>
                </a:solidFill>
              </a:rPr>
              <a:t>questions now!</a:t>
            </a:r>
          </a:p>
        </p:txBody>
      </p:sp>
    </p:spTree>
    <p:extLst>
      <p:ext uri="{BB962C8B-B14F-4D97-AF65-F5344CB8AC3E}">
        <p14:creationId xmlns:p14="http://schemas.microsoft.com/office/powerpoint/2010/main" val="2052758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110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5E8485-287A-7D02-5384-DCE332565160}"/>
              </a:ext>
            </a:extLst>
          </p:cNvPr>
          <p:cNvSpPr txBox="1"/>
          <p:nvPr/>
        </p:nvSpPr>
        <p:spPr>
          <a:xfrm>
            <a:off x="371007" y="495613"/>
            <a:ext cx="8401987" cy="4152275"/>
          </a:xfrm>
          <a:prstGeom prst="rect">
            <a:avLst/>
          </a:prstGeom>
          <a:noFill/>
        </p:spPr>
        <p:txBody>
          <a:bodyPr wrap="square" tIns="91440" bIns="91440" rtlCol="0" anchor="ctr">
            <a:noAutofit/>
          </a:bodyPr>
          <a:lstStyle/>
          <a:p>
            <a:pPr marL="0" indent="0" algn="ctr">
              <a:spcAft>
                <a:spcPts val="1200"/>
              </a:spcAft>
              <a:buFont typeface="Arial" panose="020B0604020202020204" pitchFamily="34" charset="0"/>
              <a:buNone/>
            </a:pPr>
            <a:r>
              <a:rPr lang="en-US" sz="8000" b="1" dirty="0"/>
              <a:t>DO NOT USE LAYOUTS PAST THIS POINT</a:t>
            </a:r>
          </a:p>
        </p:txBody>
      </p:sp>
      <p:sp>
        <p:nvSpPr>
          <p:cNvPr id="2" name="TextBox 1">
            <a:extLst>
              <a:ext uri="{FF2B5EF4-FFF2-40B4-BE49-F238E27FC236}">
                <a16:creationId xmlns:a16="http://schemas.microsoft.com/office/drawing/2014/main" id="{B9515824-908E-17B3-DF82-CDCAAFBC85F1}"/>
              </a:ext>
            </a:extLst>
          </p:cNvPr>
          <p:cNvSpPr txBox="1"/>
          <p:nvPr userDrawn="1"/>
        </p:nvSpPr>
        <p:spPr>
          <a:xfrm>
            <a:off x="371007" y="495613"/>
            <a:ext cx="8401987" cy="4152275"/>
          </a:xfrm>
          <a:prstGeom prst="rect">
            <a:avLst/>
          </a:prstGeom>
          <a:noFill/>
        </p:spPr>
        <p:txBody>
          <a:bodyPr wrap="square" tIns="91440" bIns="91440" rtlCol="0" anchor="ctr">
            <a:noAutofit/>
          </a:bodyPr>
          <a:lstStyle/>
          <a:p>
            <a:pPr marL="0" indent="0" algn="ctr">
              <a:spcAft>
                <a:spcPts val="1200"/>
              </a:spcAft>
              <a:buFont typeface="Arial" panose="020B0604020202020204" pitchFamily="34" charset="0"/>
              <a:buNone/>
            </a:pPr>
            <a:r>
              <a:rPr lang="en-US" sz="8000" b="1" dirty="0"/>
              <a:t>DO NOT USE LAYOUTS PAST THIS POINT</a:t>
            </a:r>
          </a:p>
        </p:txBody>
      </p:sp>
    </p:spTree>
    <p:extLst>
      <p:ext uri="{BB962C8B-B14F-4D97-AF65-F5344CB8AC3E}">
        <p14:creationId xmlns:p14="http://schemas.microsoft.com/office/powerpoint/2010/main" val="39576872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uring Theme/Presentation">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D97E19EE-D4AB-89DD-BD1C-ACF2B7658822}"/>
              </a:ext>
            </a:extLst>
          </p:cNvPr>
          <p:cNvSpPr>
            <a:spLocks noGrp="1"/>
          </p:cNvSpPr>
          <p:nvPr>
            <p:ph type="body" sz="quarter" idx="11" hasCustomPrompt="1"/>
          </p:nvPr>
        </p:nvSpPr>
        <p:spPr>
          <a:xfrm>
            <a:off x="139823" y="194072"/>
            <a:ext cx="8686800" cy="1110945"/>
          </a:xfrm>
          <a:ln>
            <a:noFill/>
          </a:ln>
        </p:spPr>
        <p:txBody>
          <a:bodyPr lIns="91440" tIns="91440" rIns="91440" bIns="91440">
            <a:noAutofit/>
          </a:bodyPr>
          <a:lstStyle>
            <a:lvl1pPr marL="0" indent="0">
              <a:lnSpc>
                <a:spcPct val="100000"/>
              </a:lnSpc>
              <a:spcAft>
                <a:spcPts val="450"/>
              </a:spcAft>
              <a:buNone/>
              <a:defRPr sz="3300" b="1" i="0">
                <a:solidFill>
                  <a:schemeClr val="bg1"/>
                </a:solidFill>
              </a:defRPr>
            </a:lvl1pPr>
            <a:lvl2pPr marL="342900" indent="0">
              <a:buNone/>
              <a:defRPr b="1">
                <a:solidFill>
                  <a:schemeClr val="bg1"/>
                </a:solidFill>
              </a:defRPr>
            </a:lvl2pPr>
            <a:lvl3pPr marL="685800" indent="0">
              <a:buNone/>
              <a:defRPr b="1">
                <a:solidFill>
                  <a:schemeClr val="bg1"/>
                </a:solidFill>
              </a:defRPr>
            </a:lvl3pPr>
            <a:lvl4pPr marL="1028700" indent="0">
              <a:buNone/>
              <a:defRPr b="1">
                <a:solidFill>
                  <a:schemeClr val="bg1"/>
                </a:solidFill>
              </a:defRPr>
            </a:lvl4pPr>
            <a:lvl5pPr marL="1371600" indent="0">
              <a:buNone/>
              <a:defRPr b="1">
                <a:solidFill>
                  <a:schemeClr val="bg1"/>
                </a:solidFill>
              </a:defRPr>
            </a:lvl5pPr>
          </a:lstStyle>
          <a:p>
            <a:pPr lvl="0"/>
            <a:r>
              <a:rPr lang="en-US" dirty="0"/>
              <a:t>Theme Placeholder</a:t>
            </a:r>
          </a:p>
        </p:txBody>
      </p:sp>
      <p:sp>
        <p:nvSpPr>
          <p:cNvPr id="8" name="Picture Placeholder 7">
            <a:extLst>
              <a:ext uri="{FF2B5EF4-FFF2-40B4-BE49-F238E27FC236}">
                <a16:creationId xmlns:a16="http://schemas.microsoft.com/office/drawing/2014/main" id="{F1A8A935-A616-2A2A-23C3-1678EFF1A800}"/>
              </a:ext>
            </a:extLst>
          </p:cNvPr>
          <p:cNvSpPr>
            <a:spLocks noGrp="1" noChangeAspect="1"/>
          </p:cNvSpPr>
          <p:nvPr>
            <p:ph type="pic" sz="quarter" idx="12" hasCustomPrompt="1"/>
          </p:nvPr>
        </p:nvSpPr>
        <p:spPr>
          <a:xfrm>
            <a:off x="420415" y="1644849"/>
            <a:ext cx="1006856" cy="1281454"/>
          </a:xfrm>
          <a:solidFill>
            <a:schemeClr val="bg1">
              <a:lumMod val="95000"/>
            </a:schemeClr>
          </a:solidFill>
          <a:ln w="19050">
            <a:solidFill>
              <a:schemeClr val="tx1"/>
            </a:solidFill>
          </a:ln>
        </p:spPr>
        <p:txBody>
          <a:bodyPr>
            <a:noAutofit/>
          </a:bodyPr>
          <a:lstStyle>
            <a:lvl1pPr marL="0" indent="0">
              <a:buNone/>
              <a:defRPr/>
            </a:lvl1pPr>
          </a:lstStyle>
          <a:p>
            <a:r>
              <a:rPr lang="en-US" dirty="0"/>
              <a:t>Insert </a:t>
            </a:r>
            <a:r>
              <a:rPr lang="en-US" dirty="0" err="1"/>
              <a:t>KOL</a:t>
            </a:r>
            <a:r>
              <a:rPr lang="en-US" dirty="0"/>
              <a:t> photo 1</a:t>
            </a:r>
          </a:p>
        </p:txBody>
      </p:sp>
      <p:sp>
        <p:nvSpPr>
          <p:cNvPr id="10" name="Picture Placeholder 7">
            <a:extLst>
              <a:ext uri="{FF2B5EF4-FFF2-40B4-BE49-F238E27FC236}">
                <a16:creationId xmlns:a16="http://schemas.microsoft.com/office/drawing/2014/main" id="{A2A3ED73-BC9B-093C-731E-E60A5FA7496A}"/>
              </a:ext>
            </a:extLst>
          </p:cNvPr>
          <p:cNvSpPr>
            <a:spLocks noGrp="1" noChangeAspect="1"/>
          </p:cNvSpPr>
          <p:nvPr>
            <p:ph type="pic" sz="quarter" idx="15" hasCustomPrompt="1"/>
          </p:nvPr>
        </p:nvSpPr>
        <p:spPr>
          <a:xfrm>
            <a:off x="420415" y="3484441"/>
            <a:ext cx="1006856" cy="1281454"/>
          </a:xfrm>
          <a:solidFill>
            <a:schemeClr val="bg1">
              <a:lumMod val="95000"/>
            </a:schemeClr>
          </a:solidFill>
          <a:ln w="19050">
            <a:solidFill>
              <a:schemeClr val="tx1"/>
            </a:solidFill>
          </a:ln>
        </p:spPr>
        <p:txBody>
          <a:bodyPr>
            <a:noAutofit/>
          </a:bodyPr>
          <a:lstStyle>
            <a:lvl1pPr marL="0" indent="0">
              <a:buNone/>
              <a:defRPr/>
            </a:lvl1pPr>
          </a:lstStyle>
          <a:p>
            <a:r>
              <a:rPr lang="en-US" dirty="0"/>
              <a:t>Insert </a:t>
            </a:r>
            <a:r>
              <a:rPr lang="en-US" dirty="0" err="1"/>
              <a:t>KOL</a:t>
            </a:r>
            <a:r>
              <a:rPr lang="en-US" dirty="0"/>
              <a:t> photo 3</a:t>
            </a:r>
          </a:p>
        </p:txBody>
      </p:sp>
      <p:sp>
        <p:nvSpPr>
          <p:cNvPr id="11" name="Text Placeholder 16">
            <a:extLst>
              <a:ext uri="{FF2B5EF4-FFF2-40B4-BE49-F238E27FC236}">
                <a16:creationId xmlns:a16="http://schemas.microsoft.com/office/drawing/2014/main" id="{6DCB8795-E2A7-475E-FB73-D02FC24EA043}"/>
              </a:ext>
            </a:extLst>
          </p:cNvPr>
          <p:cNvSpPr>
            <a:spLocks noGrp="1"/>
          </p:cNvSpPr>
          <p:nvPr>
            <p:ph type="body" sz="quarter" idx="16"/>
          </p:nvPr>
        </p:nvSpPr>
        <p:spPr>
          <a:xfrm>
            <a:off x="1505340" y="1644849"/>
            <a:ext cx="2614295" cy="1281112"/>
          </a:xfrm>
        </p:spPr>
        <p:txBody>
          <a:bodyPr>
            <a:noAutofit/>
          </a:bodyPr>
          <a:lstStyle>
            <a:lvl1pPr marL="0" indent="0" algn="l">
              <a:spcAft>
                <a:spcPts val="0"/>
              </a:spcAft>
              <a:buNone/>
              <a:defRPr sz="1400" b="1">
                <a:solidFill>
                  <a:schemeClr val="bg1"/>
                </a:solidFill>
              </a:defRPr>
            </a:lvl1pPr>
            <a:lvl2pPr marL="342900" indent="0" algn="r">
              <a:buNone/>
              <a:defRPr sz="1200">
                <a:solidFill>
                  <a:schemeClr val="bg1"/>
                </a:solidFill>
              </a:defRPr>
            </a:lvl2pPr>
            <a:lvl3pPr marL="685800" indent="0" algn="r">
              <a:buNone/>
              <a:defRPr sz="1200">
                <a:solidFill>
                  <a:schemeClr val="bg1"/>
                </a:solidFill>
              </a:defRPr>
            </a:lvl3pPr>
            <a:lvl4pPr marL="1028700" indent="0" algn="r">
              <a:buNone/>
              <a:defRPr sz="1200">
                <a:solidFill>
                  <a:schemeClr val="bg1"/>
                </a:solidFill>
              </a:defRPr>
            </a:lvl4pPr>
            <a:lvl5pPr marL="1371600" indent="0" algn="r">
              <a:buNone/>
              <a:defRPr sz="1200">
                <a:solidFill>
                  <a:schemeClr val="bg1"/>
                </a:solidFill>
              </a:defRPr>
            </a:lvl5pPr>
          </a:lstStyle>
          <a:p>
            <a:pPr lvl="0"/>
            <a:r>
              <a:rPr lang="en-US"/>
              <a:t>Click to edit Master text styles</a:t>
            </a:r>
          </a:p>
        </p:txBody>
      </p:sp>
      <p:sp>
        <p:nvSpPr>
          <p:cNvPr id="12" name="Text Placeholder 16">
            <a:extLst>
              <a:ext uri="{FF2B5EF4-FFF2-40B4-BE49-F238E27FC236}">
                <a16:creationId xmlns:a16="http://schemas.microsoft.com/office/drawing/2014/main" id="{8D635E7E-C21E-1D69-11EB-D76A1E5DAFA1}"/>
              </a:ext>
            </a:extLst>
          </p:cNvPr>
          <p:cNvSpPr>
            <a:spLocks noGrp="1"/>
          </p:cNvSpPr>
          <p:nvPr>
            <p:ph type="body" sz="quarter" idx="17"/>
          </p:nvPr>
        </p:nvSpPr>
        <p:spPr>
          <a:xfrm>
            <a:off x="1505340" y="3484441"/>
            <a:ext cx="2614295" cy="1281112"/>
          </a:xfrm>
        </p:spPr>
        <p:txBody>
          <a:bodyPr>
            <a:noAutofit/>
          </a:bodyPr>
          <a:lstStyle>
            <a:lvl1pPr marL="0" indent="0" algn="l">
              <a:spcAft>
                <a:spcPts val="0"/>
              </a:spcAft>
              <a:buNone/>
              <a:defRPr sz="1400" b="1">
                <a:solidFill>
                  <a:schemeClr val="bg1"/>
                </a:solidFill>
              </a:defRPr>
            </a:lvl1pPr>
            <a:lvl2pPr marL="342900" indent="0" algn="r">
              <a:buNone/>
              <a:defRPr sz="1200">
                <a:solidFill>
                  <a:schemeClr val="bg1"/>
                </a:solidFill>
              </a:defRPr>
            </a:lvl2pPr>
            <a:lvl3pPr marL="685800" indent="0" algn="r">
              <a:buNone/>
              <a:defRPr sz="1200">
                <a:solidFill>
                  <a:schemeClr val="bg1"/>
                </a:solidFill>
              </a:defRPr>
            </a:lvl3pPr>
            <a:lvl4pPr marL="1028700" indent="0" algn="r">
              <a:buNone/>
              <a:defRPr sz="1200">
                <a:solidFill>
                  <a:schemeClr val="bg1"/>
                </a:solidFill>
              </a:defRPr>
            </a:lvl4pPr>
            <a:lvl5pPr marL="1371600" indent="0" algn="r">
              <a:buNone/>
              <a:defRPr sz="1200">
                <a:solidFill>
                  <a:schemeClr val="bg1"/>
                </a:solidFill>
              </a:defRPr>
            </a:lvl5pPr>
          </a:lstStyle>
          <a:p>
            <a:pPr lvl="0"/>
            <a:r>
              <a:rPr lang="en-US"/>
              <a:t>Click to edit Master text styles</a:t>
            </a:r>
          </a:p>
        </p:txBody>
      </p:sp>
      <p:sp>
        <p:nvSpPr>
          <p:cNvPr id="14" name="Picture Placeholder 7">
            <a:extLst>
              <a:ext uri="{FF2B5EF4-FFF2-40B4-BE49-F238E27FC236}">
                <a16:creationId xmlns:a16="http://schemas.microsoft.com/office/drawing/2014/main" id="{D5240FA7-D0D2-4F80-F973-59881BF9BF41}"/>
              </a:ext>
            </a:extLst>
          </p:cNvPr>
          <p:cNvSpPr>
            <a:spLocks noGrp="1" noChangeAspect="1"/>
          </p:cNvSpPr>
          <p:nvPr>
            <p:ph type="pic" sz="quarter" idx="18" hasCustomPrompt="1"/>
          </p:nvPr>
        </p:nvSpPr>
        <p:spPr>
          <a:xfrm>
            <a:off x="4601279" y="1644849"/>
            <a:ext cx="1006856" cy="1281454"/>
          </a:xfrm>
          <a:solidFill>
            <a:schemeClr val="bg1">
              <a:lumMod val="95000"/>
            </a:schemeClr>
          </a:solidFill>
          <a:ln w="19050">
            <a:solidFill>
              <a:schemeClr val="tx1"/>
            </a:solidFill>
          </a:ln>
        </p:spPr>
        <p:txBody>
          <a:bodyPr>
            <a:noAutofit/>
          </a:bodyPr>
          <a:lstStyle>
            <a:lvl1pPr marL="0" indent="0">
              <a:buNone/>
              <a:defRPr/>
            </a:lvl1pPr>
          </a:lstStyle>
          <a:p>
            <a:r>
              <a:rPr lang="en-US" dirty="0"/>
              <a:t>Insert </a:t>
            </a:r>
            <a:r>
              <a:rPr lang="en-US" dirty="0" err="1"/>
              <a:t>KOL</a:t>
            </a:r>
            <a:r>
              <a:rPr lang="en-US" dirty="0"/>
              <a:t> photo 2</a:t>
            </a:r>
          </a:p>
        </p:txBody>
      </p:sp>
      <p:sp>
        <p:nvSpPr>
          <p:cNvPr id="17" name="Picture Placeholder 7">
            <a:extLst>
              <a:ext uri="{FF2B5EF4-FFF2-40B4-BE49-F238E27FC236}">
                <a16:creationId xmlns:a16="http://schemas.microsoft.com/office/drawing/2014/main" id="{CCDCD62D-80EB-99B4-0335-CF6863854B2E}"/>
              </a:ext>
            </a:extLst>
          </p:cNvPr>
          <p:cNvSpPr>
            <a:spLocks noGrp="1" noChangeAspect="1"/>
          </p:cNvSpPr>
          <p:nvPr>
            <p:ph type="pic" sz="quarter" idx="19" hasCustomPrompt="1"/>
          </p:nvPr>
        </p:nvSpPr>
        <p:spPr>
          <a:xfrm>
            <a:off x="4601279" y="3484441"/>
            <a:ext cx="1006856" cy="1281454"/>
          </a:xfrm>
          <a:solidFill>
            <a:schemeClr val="bg1">
              <a:lumMod val="95000"/>
            </a:schemeClr>
          </a:solidFill>
          <a:ln w="19050">
            <a:solidFill>
              <a:schemeClr val="tx1"/>
            </a:solidFill>
          </a:ln>
        </p:spPr>
        <p:txBody>
          <a:bodyPr>
            <a:noAutofit/>
          </a:bodyPr>
          <a:lstStyle>
            <a:lvl1pPr marL="0" indent="0">
              <a:buNone/>
              <a:defRPr/>
            </a:lvl1pPr>
          </a:lstStyle>
          <a:p>
            <a:r>
              <a:rPr lang="en-US" dirty="0"/>
              <a:t>Insert </a:t>
            </a:r>
            <a:r>
              <a:rPr lang="en-US" dirty="0" err="1"/>
              <a:t>KOL</a:t>
            </a:r>
            <a:r>
              <a:rPr lang="en-US" dirty="0"/>
              <a:t> photo 4</a:t>
            </a:r>
          </a:p>
        </p:txBody>
      </p:sp>
      <p:sp>
        <p:nvSpPr>
          <p:cNvPr id="18" name="Text Placeholder 16">
            <a:extLst>
              <a:ext uri="{FF2B5EF4-FFF2-40B4-BE49-F238E27FC236}">
                <a16:creationId xmlns:a16="http://schemas.microsoft.com/office/drawing/2014/main" id="{7B33A099-F712-F53B-BA80-217B725DD7BF}"/>
              </a:ext>
            </a:extLst>
          </p:cNvPr>
          <p:cNvSpPr>
            <a:spLocks noGrp="1"/>
          </p:cNvSpPr>
          <p:nvPr>
            <p:ph type="body" sz="quarter" idx="20"/>
          </p:nvPr>
        </p:nvSpPr>
        <p:spPr>
          <a:xfrm>
            <a:off x="5686204" y="1644849"/>
            <a:ext cx="2614295" cy="1281112"/>
          </a:xfrm>
        </p:spPr>
        <p:txBody>
          <a:bodyPr>
            <a:noAutofit/>
          </a:bodyPr>
          <a:lstStyle>
            <a:lvl1pPr marL="0" indent="0" algn="l">
              <a:spcAft>
                <a:spcPts val="0"/>
              </a:spcAft>
              <a:buNone/>
              <a:defRPr sz="1400" b="1">
                <a:solidFill>
                  <a:schemeClr val="bg1"/>
                </a:solidFill>
              </a:defRPr>
            </a:lvl1pPr>
            <a:lvl2pPr marL="342900" indent="0" algn="r">
              <a:buNone/>
              <a:defRPr sz="1200">
                <a:solidFill>
                  <a:schemeClr val="bg1"/>
                </a:solidFill>
              </a:defRPr>
            </a:lvl2pPr>
            <a:lvl3pPr marL="685800" indent="0" algn="r">
              <a:buNone/>
              <a:defRPr sz="1200">
                <a:solidFill>
                  <a:schemeClr val="bg1"/>
                </a:solidFill>
              </a:defRPr>
            </a:lvl3pPr>
            <a:lvl4pPr marL="1028700" indent="0" algn="r">
              <a:buNone/>
              <a:defRPr sz="1200">
                <a:solidFill>
                  <a:schemeClr val="bg1"/>
                </a:solidFill>
              </a:defRPr>
            </a:lvl4pPr>
            <a:lvl5pPr marL="1371600" indent="0" algn="r">
              <a:buNone/>
              <a:defRPr sz="12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F74E7441-2DD4-6675-3A47-FAD25213D682}"/>
              </a:ext>
            </a:extLst>
          </p:cNvPr>
          <p:cNvSpPr>
            <a:spLocks noGrp="1"/>
          </p:cNvSpPr>
          <p:nvPr>
            <p:ph type="body" sz="quarter" idx="21"/>
          </p:nvPr>
        </p:nvSpPr>
        <p:spPr>
          <a:xfrm>
            <a:off x="5686204" y="3484441"/>
            <a:ext cx="2614295" cy="1281112"/>
          </a:xfrm>
        </p:spPr>
        <p:txBody>
          <a:bodyPr>
            <a:noAutofit/>
          </a:bodyPr>
          <a:lstStyle>
            <a:lvl1pPr marL="0" indent="0" algn="l">
              <a:spcAft>
                <a:spcPts val="0"/>
              </a:spcAft>
              <a:buNone/>
              <a:defRPr sz="1400" b="1">
                <a:solidFill>
                  <a:schemeClr val="bg1"/>
                </a:solidFill>
              </a:defRPr>
            </a:lvl1pPr>
            <a:lvl2pPr marL="342900" indent="0" algn="r">
              <a:buNone/>
              <a:defRPr sz="1200">
                <a:solidFill>
                  <a:schemeClr val="bg1"/>
                </a:solidFill>
              </a:defRPr>
            </a:lvl2pPr>
            <a:lvl3pPr marL="685800" indent="0" algn="r">
              <a:buNone/>
              <a:defRPr sz="1200">
                <a:solidFill>
                  <a:schemeClr val="bg1"/>
                </a:solidFill>
              </a:defRPr>
            </a:lvl3pPr>
            <a:lvl4pPr marL="1028700" indent="0" algn="r">
              <a:buNone/>
              <a:defRPr sz="1200">
                <a:solidFill>
                  <a:schemeClr val="bg1"/>
                </a:solidFill>
              </a:defRPr>
            </a:lvl4pPr>
            <a:lvl5pPr marL="1371600" indent="0" algn="r">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5454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F2A2956E-D70B-5002-9122-47FF665CF094}"/>
              </a:ext>
            </a:extLst>
          </p:cNvPr>
          <p:cNvSpPr>
            <a:spLocks noGrp="1" noChangeAspect="1"/>
          </p:cNvSpPr>
          <p:nvPr>
            <p:ph type="pic" sz="quarter" idx="12" hasCustomPrompt="1"/>
          </p:nvPr>
        </p:nvSpPr>
        <p:spPr>
          <a:xfrm>
            <a:off x="420415" y="2163864"/>
            <a:ext cx="1006856" cy="1281454"/>
          </a:xfrm>
          <a:solidFill>
            <a:schemeClr val="bg1">
              <a:lumMod val="95000"/>
            </a:schemeClr>
          </a:solidFill>
          <a:ln w="19050">
            <a:solidFill>
              <a:schemeClr val="tx1"/>
            </a:solidFill>
          </a:ln>
        </p:spPr>
        <p:txBody>
          <a:bodyPr>
            <a:noAutofit/>
          </a:bodyPr>
          <a:lstStyle>
            <a:lvl1pPr marL="0" indent="0">
              <a:buNone/>
              <a:defRPr/>
            </a:lvl1pPr>
          </a:lstStyle>
          <a:p>
            <a:r>
              <a:rPr lang="en-US" dirty="0"/>
              <a:t>Insert </a:t>
            </a:r>
            <a:r>
              <a:rPr lang="en-US" dirty="0" err="1"/>
              <a:t>KOL</a:t>
            </a:r>
            <a:r>
              <a:rPr lang="en-US" dirty="0"/>
              <a:t> photo 1</a:t>
            </a:r>
          </a:p>
        </p:txBody>
      </p:sp>
      <p:sp>
        <p:nvSpPr>
          <p:cNvPr id="15" name="Text Placeholder 16">
            <a:extLst>
              <a:ext uri="{FF2B5EF4-FFF2-40B4-BE49-F238E27FC236}">
                <a16:creationId xmlns:a16="http://schemas.microsoft.com/office/drawing/2014/main" id="{76133A3D-06B3-1E8A-182C-6D59BB7A7B14}"/>
              </a:ext>
            </a:extLst>
          </p:cNvPr>
          <p:cNvSpPr>
            <a:spLocks noGrp="1"/>
          </p:cNvSpPr>
          <p:nvPr>
            <p:ph type="body" sz="quarter" idx="16"/>
          </p:nvPr>
        </p:nvSpPr>
        <p:spPr>
          <a:xfrm>
            <a:off x="1505340" y="2163864"/>
            <a:ext cx="2614295" cy="1281112"/>
          </a:xfrm>
        </p:spPr>
        <p:txBody>
          <a:bodyPr>
            <a:noAutofit/>
          </a:bodyPr>
          <a:lstStyle>
            <a:lvl1pPr marL="0" indent="0" algn="l">
              <a:spcAft>
                <a:spcPts val="0"/>
              </a:spcAft>
              <a:buNone/>
              <a:defRPr sz="1800" b="1">
                <a:solidFill>
                  <a:schemeClr val="bg1"/>
                </a:solidFill>
              </a:defRPr>
            </a:lvl1pPr>
            <a:lvl2pPr marL="342900" indent="0" algn="r">
              <a:buNone/>
              <a:defRPr sz="1200">
                <a:solidFill>
                  <a:schemeClr val="bg1"/>
                </a:solidFill>
              </a:defRPr>
            </a:lvl2pPr>
            <a:lvl3pPr marL="685800" indent="0" algn="r">
              <a:buNone/>
              <a:defRPr sz="1200">
                <a:solidFill>
                  <a:schemeClr val="bg1"/>
                </a:solidFill>
              </a:defRPr>
            </a:lvl3pPr>
            <a:lvl4pPr marL="1028700" indent="0" algn="r">
              <a:buNone/>
              <a:defRPr sz="1200">
                <a:solidFill>
                  <a:schemeClr val="bg1"/>
                </a:solidFill>
              </a:defRPr>
            </a:lvl4pPr>
            <a:lvl5pPr marL="1371600" indent="0" algn="r">
              <a:buNone/>
              <a:defRPr sz="1200">
                <a:solidFill>
                  <a:schemeClr val="bg1"/>
                </a:solidFill>
              </a:defRPr>
            </a:lvl5pPr>
          </a:lstStyle>
          <a:p>
            <a:pPr lvl="0"/>
            <a:r>
              <a:rPr lang="en-US"/>
              <a:t>Click to edit Master text styles</a:t>
            </a:r>
          </a:p>
        </p:txBody>
      </p:sp>
      <p:sp>
        <p:nvSpPr>
          <p:cNvPr id="22" name="Picture Placeholder 7">
            <a:extLst>
              <a:ext uri="{FF2B5EF4-FFF2-40B4-BE49-F238E27FC236}">
                <a16:creationId xmlns:a16="http://schemas.microsoft.com/office/drawing/2014/main" id="{EF4C4621-5734-72A7-A94C-31F81638A396}"/>
              </a:ext>
            </a:extLst>
          </p:cNvPr>
          <p:cNvSpPr>
            <a:spLocks noGrp="1" noChangeAspect="1"/>
          </p:cNvSpPr>
          <p:nvPr>
            <p:ph type="pic" sz="quarter" idx="18" hasCustomPrompt="1"/>
          </p:nvPr>
        </p:nvSpPr>
        <p:spPr>
          <a:xfrm>
            <a:off x="4997670" y="2163864"/>
            <a:ext cx="1006856" cy="1281454"/>
          </a:xfrm>
          <a:solidFill>
            <a:schemeClr val="bg1">
              <a:lumMod val="95000"/>
            </a:schemeClr>
          </a:solidFill>
          <a:ln w="19050">
            <a:solidFill>
              <a:schemeClr val="tx1"/>
            </a:solidFill>
          </a:ln>
        </p:spPr>
        <p:txBody>
          <a:bodyPr>
            <a:noAutofit/>
          </a:bodyPr>
          <a:lstStyle>
            <a:lvl1pPr marL="0" indent="0">
              <a:buNone/>
              <a:defRPr/>
            </a:lvl1pPr>
          </a:lstStyle>
          <a:p>
            <a:r>
              <a:rPr lang="en-US" dirty="0"/>
              <a:t>Insert </a:t>
            </a:r>
            <a:r>
              <a:rPr lang="en-US" dirty="0" err="1"/>
              <a:t>KOL</a:t>
            </a:r>
            <a:r>
              <a:rPr lang="en-US" dirty="0"/>
              <a:t> photo 2</a:t>
            </a:r>
          </a:p>
        </p:txBody>
      </p:sp>
      <p:sp>
        <p:nvSpPr>
          <p:cNvPr id="24" name="Text Placeholder 16">
            <a:extLst>
              <a:ext uri="{FF2B5EF4-FFF2-40B4-BE49-F238E27FC236}">
                <a16:creationId xmlns:a16="http://schemas.microsoft.com/office/drawing/2014/main" id="{99163353-B0A5-E5EA-5821-4FBCEB8F05B9}"/>
              </a:ext>
            </a:extLst>
          </p:cNvPr>
          <p:cNvSpPr>
            <a:spLocks noGrp="1"/>
          </p:cNvSpPr>
          <p:nvPr>
            <p:ph type="body" sz="quarter" idx="20"/>
          </p:nvPr>
        </p:nvSpPr>
        <p:spPr>
          <a:xfrm>
            <a:off x="6082595" y="2163864"/>
            <a:ext cx="2614295" cy="1281112"/>
          </a:xfrm>
        </p:spPr>
        <p:txBody>
          <a:bodyPr>
            <a:noAutofit/>
          </a:bodyPr>
          <a:lstStyle>
            <a:lvl1pPr marL="0" indent="0" algn="l">
              <a:spcAft>
                <a:spcPts val="0"/>
              </a:spcAft>
              <a:buNone/>
              <a:defRPr sz="1800" b="1">
                <a:solidFill>
                  <a:schemeClr val="bg1"/>
                </a:solidFill>
              </a:defRPr>
            </a:lvl1pPr>
            <a:lvl2pPr marL="342900" indent="0" algn="r">
              <a:buNone/>
              <a:defRPr sz="1200">
                <a:solidFill>
                  <a:schemeClr val="bg1"/>
                </a:solidFill>
              </a:defRPr>
            </a:lvl2pPr>
            <a:lvl3pPr marL="685800" indent="0" algn="r">
              <a:buNone/>
              <a:defRPr sz="1200">
                <a:solidFill>
                  <a:schemeClr val="bg1"/>
                </a:solidFill>
              </a:defRPr>
            </a:lvl3pPr>
            <a:lvl4pPr marL="1028700" indent="0" algn="r">
              <a:buNone/>
              <a:defRPr sz="1200">
                <a:solidFill>
                  <a:schemeClr val="bg1"/>
                </a:solidFill>
              </a:defRPr>
            </a:lvl4pPr>
            <a:lvl5pPr marL="1371600" indent="0" algn="r">
              <a:buNone/>
              <a:defRPr sz="1200">
                <a:solidFill>
                  <a:schemeClr val="bg1"/>
                </a:solidFill>
              </a:defRPr>
            </a:lvl5pPr>
          </a:lstStyle>
          <a:p>
            <a:pPr lvl="0"/>
            <a:r>
              <a:rPr lang="en-US"/>
              <a:t>Click to edit Master text styles</a:t>
            </a:r>
          </a:p>
        </p:txBody>
      </p:sp>
      <p:sp>
        <p:nvSpPr>
          <p:cNvPr id="3" name="Text Placeholder 10">
            <a:extLst>
              <a:ext uri="{FF2B5EF4-FFF2-40B4-BE49-F238E27FC236}">
                <a16:creationId xmlns:a16="http://schemas.microsoft.com/office/drawing/2014/main" id="{0D571729-A26D-C020-DB3F-627A565F7906}"/>
              </a:ext>
            </a:extLst>
          </p:cNvPr>
          <p:cNvSpPr>
            <a:spLocks noGrp="1"/>
          </p:cNvSpPr>
          <p:nvPr>
            <p:ph type="body" sz="quarter" idx="11" hasCustomPrompt="1"/>
          </p:nvPr>
        </p:nvSpPr>
        <p:spPr>
          <a:xfrm>
            <a:off x="139823" y="194072"/>
            <a:ext cx="8686800" cy="1110945"/>
          </a:xfrm>
          <a:ln>
            <a:noFill/>
          </a:ln>
        </p:spPr>
        <p:txBody>
          <a:bodyPr lIns="91440" tIns="91440" rIns="91440" bIns="91440">
            <a:noAutofit/>
          </a:bodyPr>
          <a:lstStyle>
            <a:lvl1pPr marL="0" indent="0">
              <a:lnSpc>
                <a:spcPct val="100000"/>
              </a:lnSpc>
              <a:spcAft>
                <a:spcPts val="450"/>
              </a:spcAft>
              <a:buNone/>
              <a:defRPr sz="3300" b="1" i="0">
                <a:solidFill>
                  <a:schemeClr val="bg1"/>
                </a:solidFill>
              </a:defRPr>
            </a:lvl1pPr>
            <a:lvl2pPr marL="342900" indent="0">
              <a:buNone/>
              <a:defRPr b="1">
                <a:solidFill>
                  <a:schemeClr val="bg1"/>
                </a:solidFill>
              </a:defRPr>
            </a:lvl2pPr>
            <a:lvl3pPr marL="685800" indent="0">
              <a:buNone/>
              <a:defRPr b="1">
                <a:solidFill>
                  <a:schemeClr val="bg1"/>
                </a:solidFill>
              </a:defRPr>
            </a:lvl3pPr>
            <a:lvl4pPr marL="1028700" indent="0">
              <a:buNone/>
              <a:defRPr b="1">
                <a:solidFill>
                  <a:schemeClr val="bg1"/>
                </a:solidFill>
              </a:defRPr>
            </a:lvl4pPr>
            <a:lvl5pPr marL="1371600" indent="0">
              <a:buNone/>
              <a:defRPr b="1">
                <a:solidFill>
                  <a:schemeClr val="bg1"/>
                </a:solidFill>
              </a:defRPr>
            </a:lvl5pPr>
          </a:lstStyle>
          <a:p>
            <a:pPr lvl="0"/>
            <a:r>
              <a:rPr lang="en-US" dirty="0"/>
              <a:t>Add Presentation Title</a:t>
            </a:r>
          </a:p>
        </p:txBody>
      </p:sp>
    </p:spTree>
    <p:extLst>
      <p:ext uri="{BB962C8B-B14F-4D97-AF65-F5344CB8AC3E}">
        <p14:creationId xmlns:p14="http://schemas.microsoft.com/office/powerpoint/2010/main" val="51654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id-Presentation 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75773E0-F2A5-F6D5-4B08-1EC7C5A7685D}"/>
              </a:ext>
            </a:extLst>
          </p:cNvPr>
          <p:cNvSpPr>
            <a:spLocks noGrp="1"/>
          </p:cNvSpPr>
          <p:nvPr>
            <p:ph type="body" sz="quarter" idx="11" hasCustomPrompt="1"/>
          </p:nvPr>
        </p:nvSpPr>
        <p:spPr>
          <a:xfrm>
            <a:off x="139823" y="989203"/>
            <a:ext cx="8686800" cy="1110945"/>
          </a:xfrm>
          <a:ln>
            <a:noFill/>
          </a:ln>
        </p:spPr>
        <p:txBody>
          <a:bodyPr lIns="91440" tIns="91440" rIns="91440" bIns="91440">
            <a:noAutofit/>
          </a:bodyPr>
          <a:lstStyle>
            <a:lvl1pPr marL="0" indent="0">
              <a:lnSpc>
                <a:spcPct val="100000"/>
              </a:lnSpc>
              <a:spcAft>
                <a:spcPts val="450"/>
              </a:spcAft>
              <a:buNone/>
              <a:defRPr sz="3600" b="1" i="0">
                <a:solidFill>
                  <a:schemeClr val="bg1"/>
                </a:solidFill>
              </a:defRPr>
            </a:lvl1pPr>
            <a:lvl2pPr marL="342900" indent="0">
              <a:buNone/>
              <a:defRPr b="1">
                <a:solidFill>
                  <a:schemeClr val="bg1"/>
                </a:solidFill>
              </a:defRPr>
            </a:lvl2pPr>
            <a:lvl3pPr marL="685800" indent="0">
              <a:buNone/>
              <a:defRPr b="1">
                <a:solidFill>
                  <a:schemeClr val="bg1"/>
                </a:solidFill>
              </a:defRPr>
            </a:lvl3pPr>
            <a:lvl4pPr marL="1028700" indent="0">
              <a:buNone/>
              <a:defRPr b="1">
                <a:solidFill>
                  <a:schemeClr val="bg1"/>
                </a:solidFill>
              </a:defRPr>
            </a:lvl4pPr>
            <a:lvl5pPr marL="1371600" indent="0">
              <a:buNone/>
              <a:defRPr b="1">
                <a:solidFill>
                  <a:schemeClr val="bg1"/>
                </a:solidFill>
              </a:defRPr>
            </a:lvl5pPr>
          </a:lstStyle>
          <a:p>
            <a:pPr lvl="0"/>
            <a:r>
              <a:rPr lang="en-US" dirty="0"/>
              <a:t>Add Presentation Title</a:t>
            </a:r>
          </a:p>
        </p:txBody>
      </p:sp>
    </p:spTree>
    <p:extLst>
      <p:ext uri="{BB962C8B-B14F-4D97-AF65-F5344CB8AC3E}">
        <p14:creationId xmlns:p14="http://schemas.microsoft.com/office/powerpoint/2010/main" val="412759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YOD QR Co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5BEE4B6-E4C8-D2F7-6658-680983280E65}"/>
              </a:ext>
            </a:extLst>
          </p:cNvPr>
          <p:cNvSpPr>
            <a:spLocks noGrp="1"/>
          </p:cNvSpPr>
          <p:nvPr>
            <p:ph type="pic" sz="quarter" idx="10" hasCustomPrompt="1"/>
          </p:nvPr>
        </p:nvSpPr>
        <p:spPr>
          <a:xfrm>
            <a:off x="534554" y="742950"/>
            <a:ext cx="3657600" cy="3657600"/>
          </a:xfrm>
          <a:ln w="19050">
            <a:solidFill>
              <a:schemeClr val="tx1"/>
            </a:solidFill>
          </a:ln>
          <a:effectLst>
            <a:outerShdw blurRad="50800" dist="38100" dir="2700000" algn="tl" rotWithShape="0">
              <a:prstClr val="black">
                <a:alpha val="40000"/>
              </a:prstClr>
            </a:outerShdw>
          </a:effectLst>
        </p:spPr>
        <p:txBody>
          <a:bodyPr>
            <a:noAutofit/>
          </a:bodyPr>
          <a:lstStyle>
            <a:lvl1pPr marL="0" indent="0" algn="ctr">
              <a:buNone/>
              <a:defRPr>
                <a:solidFill>
                  <a:schemeClr val="bg1"/>
                </a:solidFill>
              </a:defRPr>
            </a:lvl1pPr>
          </a:lstStyle>
          <a:p>
            <a:r>
              <a:rPr lang="en-US" dirty="0"/>
              <a:t>Insert QR code</a:t>
            </a:r>
          </a:p>
        </p:txBody>
      </p:sp>
      <p:grpSp>
        <p:nvGrpSpPr>
          <p:cNvPr id="6" name="Group 5">
            <a:extLst>
              <a:ext uri="{FF2B5EF4-FFF2-40B4-BE49-F238E27FC236}">
                <a16:creationId xmlns:a16="http://schemas.microsoft.com/office/drawing/2014/main" id="{222C4A80-8B9A-BBBF-9777-8F898B91A3B5}"/>
              </a:ext>
            </a:extLst>
          </p:cNvPr>
          <p:cNvGrpSpPr/>
          <p:nvPr/>
        </p:nvGrpSpPr>
        <p:grpSpPr>
          <a:xfrm>
            <a:off x="4572000" y="741660"/>
            <a:ext cx="4441371" cy="1457890"/>
            <a:chOff x="4572000" y="759721"/>
            <a:chExt cx="4441371" cy="1457890"/>
          </a:xfrm>
        </p:grpSpPr>
        <p:sp>
          <p:nvSpPr>
            <p:cNvPr id="7" name="TextBox 6">
              <a:extLst>
                <a:ext uri="{FF2B5EF4-FFF2-40B4-BE49-F238E27FC236}">
                  <a16:creationId xmlns:a16="http://schemas.microsoft.com/office/drawing/2014/main" id="{38A8EAFE-638D-5D0D-1E07-2DE48DA23FA2}"/>
                </a:ext>
              </a:extLst>
            </p:cNvPr>
            <p:cNvSpPr txBox="1"/>
            <p:nvPr/>
          </p:nvSpPr>
          <p:spPr>
            <a:xfrm>
              <a:off x="5380744" y="1294281"/>
              <a:ext cx="3632627" cy="923330"/>
            </a:xfrm>
            <a:prstGeom prst="rect">
              <a:avLst/>
            </a:prstGeom>
            <a:noFill/>
          </p:spPr>
          <p:txBody>
            <a:bodyPr wrap="square" rtlCol="0">
              <a:spAutoFit/>
            </a:bodyPr>
            <a:lstStyle/>
            <a:p>
              <a:pPr marL="11113"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prstClr val="white"/>
                  </a:solidFill>
                  <a:effectLst/>
                  <a:uLnTx/>
                  <a:uFillTx/>
                  <a:latin typeface="Arial"/>
                  <a:cs typeface="Arial"/>
                  <a:sym typeface="Arial"/>
                </a:rPr>
                <a:t>Scan this QR code with your personal device to </a:t>
              </a:r>
              <a:r>
                <a:rPr kumimoji="0" lang="en-US" sz="1800" b="1" i="0" u="sng" strike="noStrike" kern="0" cap="none" spc="0" normalizeH="0" baseline="0" noProof="0" dirty="0">
                  <a:ln>
                    <a:noFill/>
                  </a:ln>
                  <a:solidFill>
                    <a:prstClr val="white"/>
                  </a:solidFill>
                  <a:effectLst/>
                  <a:uLnTx/>
                  <a:uFillTx/>
                  <a:latin typeface="Arial"/>
                  <a:cs typeface="Arial"/>
                  <a:sym typeface="Arial"/>
                </a:rPr>
                <a:t>ask the faculty your questions</a:t>
              </a:r>
              <a:r>
                <a:rPr kumimoji="0" lang="en-US" sz="1800" b="1" i="0" u="none" strike="noStrike" kern="0" cap="none" spc="0" normalizeH="0" baseline="0" noProof="0" dirty="0">
                  <a:ln>
                    <a:noFill/>
                  </a:ln>
                  <a:solidFill>
                    <a:prstClr val="white"/>
                  </a:solidFill>
                  <a:effectLst/>
                  <a:uLnTx/>
                  <a:uFillTx/>
                  <a:latin typeface="Arial"/>
                  <a:cs typeface="Arial"/>
                  <a:sym typeface="Arial"/>
                </a:rPr>
                <a:t>!</a:t>
              </a:r>
            </a:p>
          </p:txBody>
        </p:sp>
        <p:pic>
          <p:nvPicPr>
            <p:cNvPr id="8" name="Graphic 21">
              <a:extLst>
                <a:ext uri="{FF2B5EF4-FFF2-40B4-BE49-F238E27FC236}">
                  <a16:creationId xmlns:a16="http://schemas.microsoft.com/office/drawing/2014/main" id="{559FB04C-8CA4-4F4F-F5CA-480A8DDCFE8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653178" y="1392163"/>
              <a:ext cx="727566" cy="727566"/>
            </a:xfrm>
            <a:prstGeom prst="rect">
              <a:avLst/>
            </a:prstGeom>
          </p:spPr>
        </p:pic>
        <p:sp>
          <p:nvSpPr>
            <p:cNvPr id="9" name="Text Box 11">
              <a:extLst>
                <a:ext uri="{FF2B5EF4-FFF2-40B4-BE49-F238E27FC236}">
                  <a16:creationId xmlns:a16="http://schemas.microsoft.com/office/drawing/2014/main" id="{50C36A47-9535-0F27-C506-055F4232A2B0}"/>
                </a:ext>
              </a:extLst>
            </p:cNvPr>
            <p:cNvSpPr>
              <a:spLocks noChangeArrowheads="1"/>
            </p:cNvSpPr>
            <p:nvPr/>
          </p:nvSpPr>
          <p:spPr bwMode="gray">
            <a:xfrm>
              <a:off x="4572000" y="759721"/>
              <a:ext cx="4328398" cy="472679"/>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tIns="182880" bIns="182880" anchor="ctr"/>
            <a:lstStyle>
              <a:lvl1pPr>
                <a:spcBef>
                  <a:spcPct val="20000"/>
                </a:spcBef>
                <a:buClr>
                  <a:schemeClr val="tx1"/>
                </a:buClr>
                <a:buChar char="•"/>
                <a:defRPr sz="2400">
                  <a:solidFill>
                    <a:schemeClr val="tx1"/>
                  </a:solidFill>
                  <a:latin typeface="Arial" pitchFamily="34" charset="0"/>
                  <a:ea typeface="MS PGothic" pitchFamily="34" charset="-128"/>
                </a:defRPr>
              </a:lvl1pPr>
              <a:lvl2pPr marL="742950" indent="-285750">
                <a:spcBef>
                  <a:spcPct val="20000"/>
                </a:spcBef>
                <a:buClr>
                  <a:schemeClr val="tx1"/>
                </a:buClr>
                <a:buChar char="–"/>
                <a:defRPr sz="2400">
                  <a:solidFill>
                    <a:schemeClr val="tx1"/>
                  </a:solidFill>
                  <a:latin typeface="Arial" pitchFamily="34" charset="0"/>
                  <a:ea typeface="MS PGothic" pitchFamily="34" charset="-128"/>
                </a:defRPr>
              </a:lvl2pPr>
              <a:lvl3pPr marL="1143000" indent="-228600">
                <a:spcBef>
                  <a:spcPct val="20000"/>
                </a:spcBef>
                <a:buClr>
                  <a:schemeClr val="tx1"/>
                </a:buClr>
                <a:buChar char="•"/>
                <a:defRPr sz="2400">
                  <a:solidFill>
                    <a:schemeClr val="tx1"/>
                  </a:solidFill>
                  <a:latin typeface="Arial" pitchFamily="34" charset="0"/>
                  <a:ea typeface="MS PGothic" pitchFamily="34" charset="-128"/>
                </a:defRPr>
              </a:lvl3pPr>
              <a:lvl4pPr marL="1600200" indent="-228600">
                <a:spcBef>
                  <a:spcPct val="20000"/>
                </a:spcBef>
                <a:buClr>
                  <a:schemeClr val="tx1"/>
                </a:buClr>
                <a:buChar char="–"/>
                <a:defRPr sz="2400">
                  <a:solidFill>
                    <a:schemeClr val="tx1"/>
                  </a:solidFill>
                  <a:latin typeface="Arial" pitchFamily="34" charset="0"/>
                  <a:ea typeface="MS PGothic" pitchFamily="34" charset="-128"/>
                </a:defRPr>
              </a:lvl4pPr>
              <a:lvl5pPr marL="2057400" indent="-228600">
                <a:spcBef>
                  <a:spcPct val="20000"/>
                </a:spcBef>
                <a:buClr>
                  <a:schemeClr val="tx1"/>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9pPr>
            </a:lstStyle>
            <a:p>
              <a:pPr marL="0" marR="0" lvl="0" indent="0" algn="l" defTabSz="914400" rtl="0" eaLnBrk="1" fontAlgn="auto" latinLnBrk="0" hangingPunct="1">
                <a:lnSpc>
                  <a:spcPct val="100000"/>
                </a:lnSpc>
                <a:spcBef>
                  <a:spcPct val="20000"/>
                </a:spcBef>
                <a:spcAft>
                  <a:spcPts val="0"/>
                </a:spcAft>
                <a:buClr>
                  <a:srgbClr val="304F4D"/>
                </a:buClr>
                <a:buSzTx/>
                <a:buFontTx/>
                <a:buNone/>
                <a:tabLst/>
                <a:defRPr/>
              </a:pPr>
              <a:r>
                <a:rPr kumimoji="0" lang="en-CA" altLang="en-US" sz="1800" b="1" i="0" u="none" strike="noStrike" kern="1200" cap="none" spc="0" normalizeH="0" baseline="0" noProof="0" dirty="0">
                  <a:ln>
                    <a:noFill/>
                  </a:ln>
                  <a:solidFill>
                    <a:schemeClr val="bg1"/>
                  </a:solidFill>
                  <a:effectLst/>
                  <a:uLnTx/>
                  <a:uFillTx/>
                  <a:latin typeface="Arial" pitchFamily="34" charset="0"/>
                  <a:ea typeface="ヒラギノ角ゴ Pro W3" pitchFamily="2" charset="-128"/>
                  <a:cs typeface="Arial"/>
                  <a:sym typeface="Arial"/>
                </a:rPr>
                <a:t>Instructions for In-Person Learners</a:t>
              </a:r>
            </a:p>
          </p:txBody>
        </p:sp>
      </p:grpSp>
      <p:grpSp>
        <p:nvGrpSpPr>
          <p:cNvPr id="2" name="Group 1">
            <a:extLst>
              <a:ext uri="{FF2B5EF4-FFF2-40B4-BE49-F238E27FC236}">
                <a16:creationId xmlns:a16="http://schemas.microsoft.com/office/drawing/2014/main" id="{60A1ECCB-9A74-6136-38D6-A6CE59A5B066}"/>
              </a:ext>
            </a:extLst>
          </p:cNvPr>
          <p:cNvGrpSpPr/>
          <p:nvPr userDrawn="1"/>
        </p:nvGrpSpPr>
        <p:grpSpPr>
          <a:xfrm>
            <a:off x="4572000" y="741660"/>
            <a:ext cx="4441371" cy="1457890"/>
            <a:chOff x="4572000" y="759721"/>
            <a:chExt cx="4441371" cy="1457890"/>
          </a:xfrm>
        </p:grpSpPr>
        <p:sp>
          <p:nvSpPr>
            <p:cNvPr id="3" name="TextBox 2">
              <a:extLst>
                <a:ext uri="{FF2B5EF4-FFF2-40B4-BE49-F238E27FC236}">
                  <a16:creationId xmlns:a16="http://schemas.microsoft.com/office/drawing/2014/main" id="{576811BD-02F6-DA84-C9E3-C83AF83B4B12}"/>
                </a:ext>
              </a:extLst>
            </p:cNvPr>
            <p:cNvSpPr txBox="1"/>
            <p:nvPr/>
          </p:nvSpPr>
          <p:spPr>
            <a:xfrm>
              <a:off x="5380744" y="1294281"/>
              <a:ext cx="3632627" cy="923330"/>
            </a:xfrm>
            <a:prstGeom prst="rect">
              <a:avLst/>
            </a:prstGeom>
            <a:noFill/>
          </p:spPr>
          <p:txBody>
            <a:bodyPr wrap="square" rtlCol="0">
              <a:spAutoFit/>
            </a:bodyPr>
            <a:lstStyle/>
            <a:p>
              <a:pPr marL="11113"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prstClr val="white"/>
                  </a:solidFill>
                  <a:effectLst/>
                  <a:uLnTx/>
                  <a:uFillTx/>
                  <a:latin typeface="Arial"/>
                  <a:cs typeface="Arial"/>
                  <a:sym typeface="Arial"/>
                </a:rPr>
                <a:t>Scan this QR code with your personal device to </a:t>
              </a:r>
              <a:r>
                <a:rPr kumimoji="0" lang="en-US" sz="1800" b="1" i="0" u="sng" strike="noStrike" kern="0" cap="none" spc="0" normalizeH="0" baseline="0" noProof="0" dirty="0">
                  <a:ln>
                    <a:noFill/>
                  </a:ln>
                  <a:solidFill>
                    <a:prstClr val="white"/>
                  </a:solidFill>
                  <a:effectLst/>
                  <a:uLnTx/>
                  <a:uFillTx/>
                  <a:latin typeface="Arial"/>
                  <a:cs typeface="Arial"/>
                  <a:sym typeface="Arial"/>
                </a:rPr>
                <a:t>ask the faculty your questions</a:t>
              </a:r>
              <a:r>
                <a:rPr kumimoji="0" lang="en-US" sz="1800" b="1" i="0" u="none" strike="noStrike" kern="0" cap="none" spc="0" normalizeH="0" baseline="0" noProof="0" dirty="0">
                  <a:ln>
                    <a:noFill/>
                  </a:ln>
                  <a:solidFill>
                    <a:prstClr val="white"/>
                  </a:solidFill>
                  <a:effectLst/>
                  <a:uLnTx/>
                  <a:uFillTx/>
                  <a:latin typeface="Arial"/>
                  <a:cs typeface="Arial"/>
                  <a:sym typeface="Arial"/>
                </a:rPr>
                <a:t>!</a:t>
              </a:r>
            </a:p>
          </p:txBody>
        </p:sp>
        <p:pic>
          <p:nvPicPr>
            <p:cNvPr id="4" name="Graphic 21">
              <a:extLst>
                <a:ext uri="{FF2B5EF4-FFF2-40B4-BE49-F238E27FC236}">
                  <a16:creationId xmlns:a16="http://schemas.microsoft.com/office/drawing/2014/main" id="{1E0F2CD4-6D2A-82BC-C111-3454DA4F090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653178" y="1392163"/>
              <a:ext cx="727566" cy="727566"/>
            </a:xfrm>
            <a:prstGeom prst="rect">
              <a:avLst/>
            </a:prstGeom>
          </p:spPr>
        </p:pic>
        <p:sp>
          <p:nvSpPr>
            <p:cNvPr id="11" name="Text Box 11">
              <a:extLst>
                <a:ext uri="{FF2B5EF4-FFF2-40B4-BE49-F238E27FC236}">
                  <a16:creationId xmlns:a16="http://schemas.microsoft.com/office/drawing/2014/main" id="{D9898F8D-4253-C440-9889-5A27A081BFCF}"/>
                </a:ext>
              </a:extLst>
            </p:cNvPr>
            <p:cNvSpPr>
              <a:spLocks noChangeArrowheads="1"/>
            </p:cNvSpPr>
            <p:nvPr/>
          </p:nvSpPr>
          <p:spPr bwMode="gray">
            <a:xfrm>
              <a:off x="4572000" y="759721"/>
              <a:ext cx="4328398" cy="472679"/>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tIns="182880" bIns="182880" anchor="ctr"/>
            <a:lstStyle>
              <a:lvl1pPr>
                <a:spcBef>
                  <a:spcPct val="20000"/>
                </a:spcBef>
                <a:buClr>
                  <a:schemeClr val="tx1"/>
                </a:buClr>
                <a:buChar char="•"/>
                <a:defRPr sz="2400">
                  <a:solidFill>
                    <a:schemeClr val="tx1"/>
                  </a:solidFill>
                  <a:latin typeface="Arial" pitchFamily="34" charset="0"/>
                  <a:ea typeface="MS PGothic" pitchFamily="34" charset="-128"/>
                </a:defRPr>
              </a:lvl1pPr>
              <a:lvl2pPr marL="742950" indent="-285750">
                <a:spcBef>
                  <a:spcPct val="20000"/>
                </a:spcBef>
                <a:buClr>
                  <a:schemeClr val="tx1"/>
                </a:buClr>
                <a:buChar char="–"/>
                <a:defRPr sz="2400">
                  <a:solidFill>
                    <a:schemeClr val="tx1"/>
                  </a:solidFill>
                  <a:latin typeface="Arial" pitchFamily="34" charset="0"/>
                  <a:ea typeface="MS PGothic" pitchFamily="34" charset="-128"/>
                </a:defRPr>
              </a:lvl2pPr>
              <a:lvl3pPr marL="1143000" indent="-228600">
                <a:spcBef>
                  <a:spcPct val="20000"/>
                </a:spcBef>
                <a:buClr>
                  <a:schemeClr val="tx1"/>
                </a:buClr>
                <a:buChar char="•"/>
                <a:defRPr sz="2400">
                  <a:solidFill>
                    <a:schemeClr val="tx1"/>
                  </a:solidFill>
                  <a:latin typeface="Arial" pitchFamily="34" charset="0"/>
                  <a:ea typeface="MS PGothic" pitchFamily="34" charset="-128"/>
                </a:defRPr>
              </a:lvl3pPr>
              <a:lvl4pPr marL="1600200" indent="-228600">
                <a:spcBef>
                  <a:spcPct val="20000"/>
                </a:spcBef>
                <a:buClr>
                  <a:schemeClr val="tx1"/>
                </a:buClr>
                <a:buChar char="–"/>
                <a:defRPr sz="2400">
                  <a:solidFill>
                    <a:schemeClr val="tx1"/>
                  </a:solidFill>
                  <a:latin typeface="Arial" pitchFamily="34" charset="0"/>
                  <a:ea typeface="MS PGothic" pitchFamily="34" charset="-128"/>
                </a:defRPr>
              </a:lvl4pPr>
              <a:lvl5pPr marL="2057400" indent="-228600">
                <a:spcBef>
                  <a:spcPct val="20000"/>
                </a:spcBef>
                <a:buClr>
                  <a:schemeClr val="tx1"/>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9pPr>
            </a:lstStyle>
            <a:p>
              <a:pPr marL="0" marR="0" lvl="0" indent="0" algn="l" defTabSz="914400" rtl="0" eaLnBrk="1" fontAlgn="auto" latinLnBrk="0" hangingPunct="1">
                <a:lnSpc>
                  <a:spcPct val="100000"/>
                </a:lnSpc>
                <a:spcBef>
                  <a:spcPct val="20000"/>
                </a:spcBef>
                <a:spcAft>
                  <a:spcPts val="0"/>
                </a:spcAft>
                <a:buClr>
                  <a:srgbClr val="304F4D"/>
                </a:buClr>
                <a:buSzTx/>
                <a:buFontTx/>
                <a:buNone/>
                <a:tabLst/>
                <a:defRPr/>
              </a:pPr>
              <a:r>
                <a:rPr kumimoji="0" lang="en-CA" altLang="en-US" sz="1800" b="1" i="0" u="none" strike="noStrike" kern="1200" cap="none" spc="0" normalizeH="0" baseline="0" noProof="0" dirty="0">
                  <a:ln>
                    <a:noFill/>
                  </a:ln>
                  <a:solidFill>
                    <a:schemeClr val="bg1"/>
                  </a:solidFill>
                  <a:effectLst/>
                  <a:uLnTx/>
                  <a:uFillTx/>
                  <a:latin typeface="Arial" pitchFamily="34" charset="0"/>
                  <a:ea typeface="ヒラギノ角ゴ Pro W3" pitchFamily="2" charset="-128"/>
                  <a:cs typeface="Arial"/>
                  <a:sym typeface="Arial"/>
                </a:rPr>
                <a:t>Instructions for In-Person Learners</a:t>
              </a:r>
            </a:p>
          </p:txBody>
        </p:sp>
      </p:grpSp>
      <p:sp>
        <p:nvSpPr>
          <p:cNvPr id="12" name="Content Placeholder 11">
            <a:extLst>
              <a:ext uri="{FF2B5EF4-FFF2-40B4-BE49-F238E27FC236}">
                <a16:creationId xmlns:a16="http://schemas.microsoft.com/office/drawing/2014/main" id="{4AFC3E97-DD05-41B3-BAD7-6B11CACB7D2A}"/>
              </a:ext>
            </a:extLst>
          </p:cNvPr>
          <p:cNvSpPr txBox="1">
            <a:spLocks/>
          </p:cNvSpPr>
          <p:nvPr userDrawn="1"/>
        </p:nvSpPr>
        <p:spPr>
          <a:xfrm>
            <a:off x="4572000" y="2375807"/>
            <a:ext cx="4328398" cy="1491474"/>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kumimoji="0" lang="en-US" altLang="en-US" sz="1600" b="1" i="0" u="none" strike="noStrike" kern="1200" cap="none" spc="0" normalizeH="0" baseline="0" noProof="0" dirty="0">
                <a:ln>
                  <a:noFill/>
                </a:ln>
                <a:solidFill>
                  <a:schemeClr val="bg1">
                    <a:lumMod val="85000"/>
                  </a:schemeClr>
                </a:solidFill>
                <a:effectLst/>
                <a:uLnTx/>
                <a:uFillTx/>
                <a:latin typeface="Arial"/>
                <a:ea typeface="+mn-ea"/>
                <a:cs typeface="Arial" panose="020B0604020202020204" pitchFamily="34" charset="0"/>
                <a:sym typeface="Arial"/>
              </a:rPr>
              <a:t>QR Code Instructions</a:t>
            </a:r>
          </a:p>
          <a:p>
            <a:pPr marL="242888" marR="0" lvl="0" indent="-242888" algn="l" defTabSz="914400" rtl="0" eaLnBrk="1" fontAlgn="auto" latinLnBrk="0" hangingPunct="1">
              <a:lnSpc>
                <a:spcPct val="100000"/>
              </a:lnSpc>
              <a:spcBef>
                <a:spcPts val="0"/>
              </a:spcBef>
              <a:buClrTx/>
              <a:buSzTx/>
              <a:buFont typeface="Arial" panose="020B0604020202020204" pitchFamily="34" charset="0"/>
              <a:buChar char="•"/>
              <a:defRPr/>
            </a:pPr>
            <a:r>
              <a:rPr kumimoji="0" lang="en-US" alt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 charset="-128"/>
                <a:cs typeface="Arial" panose="020B0604020202020204" pitchFamily="34" charset="0"/>
                <a:sym typeface="Arial"/>
              </a:rPr>
              <a:t>On your mobile device, open the camera app</a:t>
            </a:r>
          </a:p>
          <a:p>
            <a:pPr marL="242888" marR="0" lvl="0" indent="-242888" algn="l" defTabSz="914400" rtl="0" eaLnBrk="1" fontAlgn="auto" latinLnBrk="0" hangingPunct="1">
              <a:lnSpc>
                <a:spcPct val="100000"/>
              </a:lnSpc>
              <a:spcBef>
                <a:spcPts val="0"/>
              </a:spcBef>
              <a:buClrTx/>
              <a:buSzTx/>
              <a:buFont typeface="Arial" panose="020B0604020202020204" pitchFamily="34" charset="0"/>
              <a:buChar char="•"/>
              <a:defRPr/>
            </a:pPr>
            <a:r>
              <a:rPr kumimoji="0" lang="en-US" alt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 charset="-128"/>
                <a:cs typeface="Arial" panose="020B0604020202020204" pitchFamily="34" charset="0"/>
                <a:sym typeface="Arial"/>
              </a:rPr>
              <a:t>Tap on the QR code to focus the camera</a:t>
            </a:r>
          </a:p>
          <a:p>
            <a:pPr marL="242888" marR="0" lvl="0" indent="-242888" algn="l" defTabSz="914400" rtl="0" eaLnBrk="1" fontAlgn="auto" latinLnBrk="0" hangingPunct="1">
              <a:lnSpc>
                <a:spcPct val="100000"/>
              </a:lnSpc>
              <a:spcBef>
                <a:spcPts val="0"/>
              </a:spcBef>
              <a:spcAft>
                <a:spcPts val="1200"/>
              </a:spcAft>
              <a:buClrTx/>
              <a:buSzTx/>
              <a:buFont typeface="Arial" panose="020B0604020202020204" pitchFamily="34" charset="0"/>
              <a:buChar char="•"/>
              <a:defRPr/>
            </a:pPr>
            <a:r>
              <a:rPr kumimoji="0" lang="en-US" alt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 charset="-128"/>
                <a:cs typeface="Arial" panose="020B0604020202020204" pitchFamily="34" charset="0"/>
                <a:sym typeface="Arial"/>
              </a:rPr>
              <a:t>Click the link that appears</a:t>
            </a:r>
          </a:p>
        </p:txBody>
      </p:sp>
    </p:spTree>
    <p:extLst>
      <p:ext uri="{BB962C8B-B14F-4D97-AF65-F5344CB8AC3E}">
        <p14:creationId xmlns:p14="http://schemas.microsoft.com/office/powerpoint/2010/main" val="238149260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YOD QR Code (Incentiv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88AD3C0-6324-2B0B-0DE2-4578655752C4}"/>
              </a:ext>
            </a:extLst>
          </p:cNvPr>
          <p:cNvSpPr>
            <a:spLocks noGrp="1"/>
          </p:cNvSpPr>
          <p:nvPr>
            <p:ph type="title"/>
          </p:nvPr>
        </p:nvSpPr>
        <p:spPr>
          <a:xfrm>
            <a:off x="130946" y="61708"/>
            <a:ext cx="8784453" cy="602456"/>
          </a:xfrm>
        </p:spPr>
        <p:txBody>
          <a:bodyPr/>
          <a:lstStyle/>
          <a:p>
            <a:r>
              <a:rPr lang="en-US" dirty="0"/>
              <a:t>Click to edit Master title style</a:t>
            </a:r>
          </a:p>
        </p:txBody>
      </p:sp>
      <p:sp>
        <p:nvSpPr>
          <p:cNvPr id="17" name="Picture Placeholder 4">
            <a:extLst>
              <a:ext uri="{FF2B5EF4-FFF2-40B4-BE49-F238E27FC236}">
                <a16:creationId xmlns:a16="http://schemas.microsoft.com/office/drawing/2014/main" id="{EEA776A2-438C-602C-CE16-F390E642D28D}"/>
              </a:ext>
            </a:extLst>
          </p:cNvPr>
          <p:cNvSpPr>
            <a:spLocks noGrp="1"/>
          </p:cNvSpPr>
          <p:nvPr>
            <p:ph type="pic" sz="quarter" idx="10" hasCustomPrompt="1"/>
          </p:nvPr>
        </p:nvSpPr>
        <p:spPr>
          <a:xfrm>
            <a:off x="534554" y="742950"/>
            <a:ext cx="3657600" cy="3657600"/>
          </a:xfrm>
          <a:ln w="19050">
            <a:solidFill>
              <a:schemeClr val="tx1"/>
            </a:solidFill>
          </a:ln>
          <a:effectLst>
            <a:outerShdw blurRad="50800" dist="38100" dir="2700000" algn="tl" rotWithShape="0">
              <a:prstClr val="black">
                <a:alpha val="40000"/>
              </a:prstClr>
            </a:outerShdw>
          </a:effectLst>
        </p:spPr>
        <p:txBody>
          <a:bodyPr>
            <a:noAutofit/>
          </a:bodyPr>
          <a:lstStyle>
            <a:lvl1pPr>
              <a:defRPr>
                <a:solidFill>
                  <a:schemeClr val="bg1"/>
                </a:solidFill>
              </a:defRPr>
            </a:lvl1pPr>
          </a:lstStyle>
          <a:p>
            <a:r>
              <a:rPr lang="en-US" dirty="0"/>
              <a:t>Insert EPD-provided QR code</a:t>
            </a:r>
          </a:p>
        </p:txBody>
      </p:sp>
      <p:sp>
        <p:nvSpPr>
          <p:cNvPr id="2" name="TextBox 1">
            <a:extLst>
              <a:ext uri="{FF2B5EF4-FFF2-40B4-BE49-F238E27FC236}">
                <a16:creationId xmlns:a16="http://schemas.microsoft.com/office/drawing/2014/main" id="{04A05FEA-81BC-BEDF-128E-24B2DF516099}"/>
              </a:ext>
            </a:extLst>
          </p:cNvPr>
          <p:cNvSpPr txBox="1"/>
          <p:nvPr userDrawn="1"/>
        </p:nvSpPr>
        <p:spPr>
          <a:xfrm>
            <a:off x="302816" y="4600537"/>
            <a:ext cx="8538368" cy="481256"/>
          </a:xfrm>
          <a:prstGeom prst="rect">
            <a:avLst/>
          </a:prstGeom>
          <a:noFill/>
        </p:spPr>
        <p:txBody>
          <a:bodyPr wrap="square" tIns="91440" bIns="91440" rtlCol="0" anchor="t">
            <a:noAutofit/>
          </a:bodyPr>
          <a:lstStyle/>
          <a:p>
            <a:pPr algn="ctr" rtl="0">
              <a:spcBef>
                <a:spcPts val="0"/>
              </a:spcBef>
              <a:spcAft>
                <a:spcPts val="0"/>
              </a:spcAft>
            </a:pPr>
            <a:r>
              <a:rPr lang="en-US" sz="1600" b="1" i="0" u="none" strike="noStrike" dirty="0">
                <a:solidFill>
                  <a:schemeClr val="bg1"/>
                </a:solidFill>
                <a:effectLst/>
                <a:latin typeface="Arial" panose="020B0604020202020204" pitchFamily="34" charset="0"/>
                <a:cs typeface="Arial" panose="020B0604020202020204" pitchFamily="34" charset="0"/>
              </a:rPr>
              <a:t>Thank you to </a:t>
            </a:r>
            <a:r>
              <a:rPr lang="en-US" sz="1600" b="1" i="0" u="none" strike="noStrike" dirty="0" err="1">
                <a:solidFill>
                  <a:schemeClr val="bg1"/>
                </a:solidFill>
                <a:effectLst/>
                <a:latin typeface="Arial" panose="020B0604020202020204" pitchFamily="34" charset="0"/>
                <a:cs typeface="Arial" panose="020B0604020202020204" pitchFamily="34" charset="0"/>
              </a:rPr>
              <a:t>PeerView</a:t>
            </a:r>
            <a:r>
              <a:rPr lang="en-US" sz="1600" b="1" i="0" u="none" strike="noStrike" dirty="0">
                <a:solidFill>
                  <a:schemeClr val="bg1"/>
                </a:solidFill>
                <a:effectLst/>
                <a:latin typeface="Arial" panose="020B0604020202020204" pitchFamily="34" charset="0"/>
                <a:cs typeface="Arial" panose="020B0604020202020204" pitchFamily="34" charset="0"/>
              </a:rPr>
              <a:t> for providing the gift cards.</a:t>
            </a:r>
            <a:endParaRPr lang="en-GB" sz="16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F6913C-862C-E41B-16A9-F00B0E357941}"/>
              </a:ext>
            </a:extLst>
          </p:cNvPr>
          <p:cNvSpPr txBox="1"/>
          <p:nvPr userDrawn="1"/>
        </p:nvSpPr>
        <p:spPr>
          <a:xfrm>
            <a:off x="4568249" y="1204746"/>
            <a:ext cx="4343400" cy="1399388"/>
          </a:xfrm>
          <a:prstGeom prst="rect">
            <a:avLst/>
          </a:prstGeom>
          <a:noFill/>
        </p:spPr>
        <p:txBody>
          <a:bodyPr wrap="square" tIns="91440" bIns="91440" rtlCol="0" anchor="t">
            <a:noAutofit/>
          </a:bodyPr>
          <a:lstStyle/>
          <a:p>
            <a:pPr rtl="0">
              <a:spcBef>
                <a:spcPts val="0"/>
              </a:spcBef>
              <a:spcAft>
                <a:spcPts val="600"/>
              </a:spcAft>
            </a:pPr>
            <a:r>
              <a:rPr lang="en-US" sz="1600" b="1" i="0" u="none" strike="noStrike" dirty="0">
                <a:solidFill>
                  <a:schemeClr val="bg1"/>
                </a:solidFill>
                <a:effectLst/>
                <a:latin typeface="Arial" panose="020B0604020202020204" pitchFamily="34" charset="0"/>
                <a:cs typeface="Arial" panose="020B0604020202020204" pitchFamily="34" charset="0"/>
              </a:rPr>
              <a:t>Get answers to your </a:t>
            </a:r>
            <a:r>
              <a:rPr lang="en-US" sz="1600" b="1" dirty="0">
                <a:solidFill>
                  <a:schemeClr val="bg1"/>
                </a:solidFill>
                <a:latin typeface="Arial" panose="020B0604020202020204" pitchFamily="34" charset="0"/>
                <a:cs typeface="Arial" panose="020B0604020202020204" pitchFamily="34" charset="0"/>
              </a:rPr>
              <a:t>questions and a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chance to win a $50 gift card provided by </a:t>
            </a:r>
            <a:r>
              <a:rPr lang="en-US" sz="1600" b="1" dirty="0" err="1">
                <a:solidFill>
                  <a:schemeClr val="bg1"/>
                </a:solidFill>
                <a:latin typeface="Arial" panose="020B0604020202020204" pitchFamily="34" charset="0"/>
                <a:cs typeface="Arial" panose="020B0604020202020204" pitchFamily="34" charset="0"/>
              </a:rPr>
              <a:t>PeerView</a:t>
            </a:r>
            <a:r>
              <a:rPr lang="en-US" sz="1600" b="1" dirty="0">
                <a:solidFill>
                  <a:schemeClr val="bg1"/>
                </a:solidFill>
                <a:latin typeface="Arial" panose="020B0604020202020204" pitchFamily="34" charset="0"/>
                <a:cs typeface="Arial" panose="020B0604020202020204" pitchFamily="34" charset="0"/>
              </a:rPr>
              <a:t>! </a:t>
            </a:r>
            <a:r>
              <a:rPr lang="en-US" sz="1600" b="1" i="0" u="none" strike="noStrike" dirty="0">
                <a:solidFill>
                  <a:schemeClr val="bg1"/>
                </a:solidFill>
                <a:effectLst/>
                <a:latin typeface="Arial" panose="020B0604020202020204" pitchFamily="34" charset="0"/>
                <a:cs typeface="Arial" panose="020B0604020202020204" pitchFamily="34" charset="0"/>
              </a:rPr>
              <a:t>We’ll choose the winners at the end of the session based on the best questions submitted.</a:t>
            </a:r>
          </a:p>
        </p:txBody>
      </p:sp>
      <p:sp>
        <p:nvSpPr>
          <p:cNvPr id="11" name="TextBox 10">
            <a:extLst>
              <a:ext uri="{FF2B5EF4-FFF2-40B4-BE49-F238E27FC236}">
                <a16:creationId xmlns:a16="http://schemas.microsoft.com/office/drawing/2014/main" id="{1BD409A5-5A52-96D3-FAD3-309D6A63A4FF}"/>
              </a:ext>
            </a:extLst>
          </p:cNvPr>
          <p:cNvSpPr txBox="1"/>
          <p:nvPr userDrawn="1"/>
        </p:nvSpPr>
        <p:spPr>
          <a:xfrm>
            <a:off x="4568249" y="2594541"/>
            <a:ext cx="4343400" cy="1179059"/>
          </a:xfrm>
          <a:prstGeom prst="rect">
            <a:avLst/>
          </a:prstGeom>
          <a:noFill/>
        </p:spPr>
        <p:txBody>
          <a:bodyPr wrap="square" tIns="91440" bIns="91440" rtlCol="0" anchor="t">
            <a:noAutofit/>
          </a:bodyPr>
          <a:lstStyle/>
          <a:p>
            <a:pPr rtl="0">
              <a:spcBef>
                <a:spcPts val="0"/>
              </a:spcBef>
              <a:spcAft>
                <a:spcPts val="300"/>
              </a:spcAft>
            </a:pPr>
            <a:r>
              <a:rPr lang="en-US" sz="1600" b="1" i="0" u="none" strike="noStrike" dirty="0">
                <a:solidFill>
                  <a:schemeClr val="accent1">
                    <a:lumMod val="10000"/>
                    <a:lumOff val="90000"/>
                  </a:schemeClr>
                </a:solidFill>
                <a:effectLst/>
                <a:latin typeface="Arial" panose="020B0604020202020204" pitchFamily="34" charset="0"/>
                <a:cs typeface="Arial" panose="020B0604020202020204" pitchFamily="34" charset="0"/>
              </a:rPr>
              <a:t>To be eligible, you must:</a:t>
            </a:r>
          </a:p>
          <a:p>
            <a:pPr marL="242888" marR="0" lvl="0" indent="-242888" algn="l"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ヒラギノ角ゴ Pro W3" pitchFamily="2" charset="-128"/>
                <a:cs typeface="Arial" panose="020B0604020202020204" pitchFamily="34" charset="0"/>
              </a:rPr>
              <a:t>Submit at least two questions</a:t>
            </a:r>
          </a:p>
          <a:p>
            <a:pPr marL="242888" marR="0" lvl="0" indent="-242888" algn="l"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ヒラギノ角ゴ Pro W3" pitchFamily="2" charset="-128"/>
                <a:cs typeface="Arial" panose="020B0604020202020204" pitchFamily="34" charset="0"/>
              </a:rPr>
              <a:t>Be present when winners are announced and be a healthcare professional</a:t>
            </a:r>
            <a:endParaRPr kumimoji="0" lang="en-GB" sz="1400" b="1" i="0" u="none" strike="noStrike" kern="1200" cap="none" spc="0" normalizeH="0" baseline="0" dirty="0">
              <a:ln>
                <a:noFill/>
              </a:ln>
              <a:solidFill>
                <a:prstClr val="white"/>
              </a:solidFill>
              <a:effectLst/>
              <a:uLnTx/>
              <a:uFillTx/>
              <a:latin typeface="Arial" panose="020B0604020202020204" pitchFamily="34" charset="0"/>
              <a:ea typeface="ヒラギノ角ゴ Pro W3" pitchFamily="2" charset="-128"/>
              <a:cs typeface="Arial" panose="020B0604020202020204" pitchFamily="34" charset="0"/>
            </a:endParaRPr>
          </a:p>
        </p:txBody>
      </p:sp>
      <p:sp>
        <p:nvSpPr>
          <p:cNvPr id="19" name="Text Box 11">
            <a:extLst>
              <a:ext uri="{FF2B5EF4-FFF2-40B4-BE49-F238E27FC236}">
                <a16:creationId xmlns:a16="http://schemas.microsoft.com/office/drawing/2014/main" id="{52DA0483-8C25-CAA7-6BDF-D6E358206D5A}"/>
              </a:ext>
            </a:extLst>
          </p:cNvPr>
          <p:cNvSpPr>
            <a:spLocks noChangeArrowheads="1"/>
          </p:cNvSpPr>
          <p:nvPr userDrawn="1"/>
        </p:nvSpPr>
        <p:spPr bwMode="gray">
          <a:xfrm>
            <a:off x="4572000" y="741660"/>
            <a:ext cx="4328398" cy="472679"/>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tIns="182880" bIns="182880" anchor="ctr"/>
          <a:lstStyle>
            <a:lvl1pPr>
              <a:spcBef>
                <a:spcPct val="20000"/>
              </a:spcBef>
              <a:buClr>
                <a:schemeClr val="tx1"/>
              </a:buClr>
              <a:buChar char="•"/>
              <a:defRPr sz="2400">
                <a:solidFill>
                  <a:schemeClr val="tx1"/>
                </a:solidFill>
                <a:latin typeface="Arial" pitchFamily="34" charset="0"/>
                <a:ea typeface="MS PGothic" pitchFamily="34" charset="-128"/>
              </a:defRPr>
            </a:lvl1pPr>
            <a:lvl2pPr marL="742950" indent="-285750">
              <a:spcBef>
                <a:spcPct val="20000"/>
              </a:spcBef>
              <a:buClr>
                <a:schemeClr val="tx1"/>
              </a:buClr>
              <a:buChar char="–"/>
              <a:defRPr sz="2400">
                <a:solidFill>
                  <a:schemeClr val="tx1"/>
                </a:solidFill>
                <a:latin typeface="Arial" pitchFamily="34" charset="0"/>
                <a:ea typeface="MS PGothic" pitchFamily="34" charset="-128"/>
              </a:defRPr>
            </a:lvl2pPr>
            <a:lvl3pPr marL="1143000" indent="-228600">
              <a:spcBef>
                <a:spcPct val="20000"/>
              </a:spcBef>
              <a:buClr>
                <a:schemeClr val="tx1"/>
              </a:buClr>
              <a:buChar char="•"/>
              <a:defRPr sz="2400">
                <a:solidFill>
                  <a:schemeClr val="tx1"/>
                </a:solidFill>
                <a:latin typeface="Arial" pitchFamily="34" charset="0"/>
                <a:ea typeface="MS PGothic" pitchFamily="34" charset="-128"/>
              </a:defRPr>
            </a:lvl3pPr>
            <a:lvl4pPr marL="1600200" indent="-228600">
              <a:spcBef>
                <a:spcPct val="20000"/>
              </a:spcBef>
              <a:buClr>
                <a:schemeClr val="tx1"/>
              </a:buClr>
              <a:buChar char="–"/>
              <a:defRPr sz="2400">
                <a:solidFill>
                  <a:schemeClr val="tx1"/>
                </a:solidFill>
                <a:latin typeface="Arial" pitchFamily="34" charset="0"/>
                <a:ea typeface="MS PGothic" pitchFamily="34" charset="-128"/>
              </a:defRPr>
            </a:lvl4pPr>
            <a:lvl5pPr marL="2057400" indent="-228600">
              <a:spcBef>
                <a:spcPct val="20000"/>
              </a:spcBef>
              <a:buClr>
                <a:schemeClr val="tx1"/>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9pPr>
          </a:lstStyle>
          <a:p>
            <a:pPr marL="0" marR="0" lvl="0" indent="0" algn="l" defTabSz="914400" rtl="0" eaLnBrk="1" fontAlgn="auto" latinLnBrk="0" hangingPunct="1">
              <a:lnSpc>
                <a:spcPct val="100000"/>
              </a:lnSpc>
              <a:spcBef>
                <a:spcPct val="20000"/>
              </a:spcBef>
              <a:spcAft>
                <a:spcPts val="0"/>
              </a:spcAft>
              <a:buClr>
                <a:srgbClr val="304F4D"/>
              </a:buClr>
              <a:buSzTx/>
              <a:buFontTx/>
              <a:buNone/>
              <a:tabLst/>
              <a:defRPr/>
            </a:pPr>
            <a:r>
              <a:rPr kumimoji="0" lang="en-CA" altLang="en-US" sz="1800" b="1" i="0" u="none" strike="noStrike" kern="1200" cap="none" spc="0" normalizeH="0" baseline="0" noProof="0" dirty="0">
                <a:ln>
                  <a:noFill/>
                </a:ln>
                <a:solidFill>
                  <a:schemeClr val="bg1"/>
                </a:solidFill>
                <a:effectLst/>
                <a:uLnTx/>
                <a:uFillTx/>
                <a:latin typeface="Arial" pitchFamily="34" charset="0"/>
                <a:ea typeface="ヒラギノ角ゴ Pro W3" pitchFamily="2" charset="-128"/>
                <a:cs typeface="Arial"/>
                <a:sym typeface="Arial"/>
              </a:rPr>
              <a:t>Instructions for In-Person Learners</a:t>
            </a:r>
          </a:p>
        </p:txBody>
      </p:sp>
    </p:spTree>
    <p:extLst>
      <p:ext uri="{BB962C8B-B14F-4D97-AF65-F5344CB8AC3E}">
        <p14:creationId xmlns:p14="http://schemas.microsoft.com/office/powerpoint/2010/main" val="3522793418"/>
      </p:ext>
    </p:extLst>
  </p:cSld>
  <p:clrMapOvr>
    <a:masterClrMapping/>
  </p:clrMapOvr>
  <p:extLst>
    <p:ext uri="{DCECCB84-F9BA-43D5-87BE-67443E8EF086}">
      <p15:sldGuideLst xmlns:p15="http://schemas.microsoft.com/office/powerpoint/2012/main">
        <p15:guide id="1" pos="2880" userDrawn="1">
          <p15:clr>
            <a:srgbClr val="FBAE40"/>
          </p15:clr>
        </p15:guide>
        <p15:guide id="2" pos="2808" userDrawn="1">
          <p15:clr>
            <a:srgbClr val="FBAE40"/>
          </p15:clr>
        </p15:guide>
        <p15:guide id="3" pos="56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YOD QR Code (New Incentiv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88AD3C0-6324-2B0B-0DE2-4578655752C4}"/>
              </a:ext>
            </a:extLst>
          </p:cNvPr>
          <p:cNvSpPr>
            <a:spLocks noGrp="1"/>
          </p:cNvSpPr>
          <p:nvPr>
            <p:ph type="title"/>
          </p:nvPr>
        </p:nvSpPr>
        <p:spPr>
          <a:xfrm>
            <a:off x="130946" y="61708"/>
            <a:ext cx="8784453" cy="602456"/>
          </a:xfrm>
        </p:spPr>
        <p:txBody>
          <a:bodyPr/>
          <a:lstStyle/>
          <a:p>
            <a:r>
              <a:rPr lang="en-US" dirty="0"/>
              <a:t>Click to edit Master title style</a:t>
            </a:r>
          </a:p>
        </p:txBody>
      </p:sp>
      <p:sp>
        <p:nvSpPr>
          <p:cNvPr id="17" name="Picture Placeholder 4">
            <a:extLst>
              <a:ext uri="{FF2B5EF4-FFF2-40B4-BE49-F238E27FC236}">
                <a16:creationId xmlns:a16="http://schemas.microsoft.com/office/drawing/2014/main" id="{EEA776A2-438C-602C-CE16-F390E642D28D}"/>
              </a:ext>
            </a:extLst>
          </p:cNvPr>
          <p:cNvSpPr>
            <a:spLocks noGrp="1"/>
          </p:cNvSpPr>
          <p:nvPr>
            <p:ph type="pic" sz="quarter" idx="10" hasCustomPrompt="1"/>
          </p:nvPr>
        </p:nvSpPr>
        <p:spPr>
          <a:xfrm>
            <a:off x="534554" y="742950"/>
            <a:ext cx="3657600" cy="3657600"/>
          </a:xfrm>
          <a:ln w="19050">
            <a:solidFill>
              <a:schemeClr val="tx1"/>
            </a:solidFill>
          </a:ln>
          <a:effectLst>
            <a:outerShdw blurRad="50800" dist="38100" dir="2700000" algn="tl" rotWithShape="0">
              <a:prstClr val="black">
                <a:alpha val="40000"/>
              </a:prstClr>
            </a:outerShdw>
          </a:effectLst>
        </p:spPr>
        <p:txBody>
          <a:bodyPr>
            <a:noAutofit/>
          </a:bodyPr>
          <a:lstStyle>
            <a:lvl1pPr>
              <a:defRPr>
                <a:solidFill>
                  <a:schemeClr val="bg1"/>
                </a:solidFill>
              </a:defRPr>
            </a:lvl1pPr>
          </a:lstStyle>
          <a:p>
            <a:r>
              <a:rPr lang="en-US" dirty="0"/>
              <a:t>Insert EPD-provided QR code</a:t>
            </a:r>
          </a:p>
        </p:txBody>
      </p:sp>
      <p:sp>
        <p:nvSpPr>
          <p:cNvPr id="19" name="Text Box 11">
            <a:extLst>
              <a:ext uri="{FF2B5EF4-FFF2-40B4-BE49-F238E27FC236}">
                <a16:creationId xmlns:a16="http://schemas.microsoft.com/office/drawing/2014/main" id="{52DA0483-8C25-CAA7-6BDF-D6E358206D5A}"/>
              </a:ext>
            </a:extLst>
          </p:cNvPr>
          <p:cNvSpPr>
            <a:spLocks noChangeArrowheads="1"/>
          </p:cNvSpPr>
          <p:nvPr userDrawn="1"/>
        </p:nvSpPr>
        <p:spPr bwMode="gray">
          <a:xfrm>
            <a:off x="4572000" y="741660"/>
            <a:ext cx="4328398" cy="472679"/>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tIns="182880" bIns="182880" anchor="ctr"/>
          <a:lstStyle>
            <a:lvl1pPr>
              <a:spcBef>
                <a:spcPct val="20000"/>
              </a:spcBef>
              <a:buClr>
                <a:schemeClr val="tx1"/>
              </a:buClr>
              <a:buChar char="•"/>
              <a:defRPr sz="2400">
                <a:solidFill>
                  <a:schemeClr val="tx1"/>
                </a:solidFill>
                <a:latin typeface="Arial" pitchFamily="34" charset="0"/>
                <a:ea typeface="MS PGothic" pitchFamily="34" charset="-128"/>
              </a:defRPr>
            </a:lvl1pPr>
            <a:lvl2pPr marL="742950" indent="-285750">
              <a:spcBef>
                <a:spcPct val="20000"/>
              </a:spcBef>
              <a:buClr>
                <a:schemeClr val="tx1"/>
              </a:buClr>
              <a:buChar char="–"/>
              <a:defRPr sz="2400">
                <a:solidFill>
                  <a:schemeClr val="tx1"/>
                </a:solidFill>
                <a:latin typeface="Arial" pitchFamily="34" charset="0"/>
                <a:ea typeface="MS PGothic" pitchFamily="34" charset="-128"/>
              </a:defRPr>
            </a:lvl2pPr>
            <a:lvl3pPr marL="1143000" indent="-228600">
              <a:spcBef>
                <a:spcPct val="20000"/>
              </a:spcBef>
              <a:buClr>
                <a:schemeClr val="tx1"/>
              </a:buClr>
              <a:buChar char="•"/>
              <a:defRPr sz="2400">
                <a:solidFill>
                  <a:schemeClr val="tx1"/>
                </a:solidFill>
                <a:latin typeface="Arial" pitchFamily="34" charset="0"/>
                <a:ea typeface="MS PGothic" pitchFamily="34" charset="-128"/>
              </a:defRPr>
            </a:lvl3pPr>
            <a:lvl4pPr marL="1600200" indent="-228600">
              <a:spcBef>
                <a:spcPct val="20000"/>
              </a:spcBef>
              <a:buClr>
                <a:schemeClr val="tx1"/>
              </a:buClr>
              <a:buChar char="–"/>
              <a:defRPr sz="2400">
                <a:solidFill>
                  <a:schemeClr val="tx1"/>
                </a:solidFill>
                <a:latin typeface="Arial" pitchFamily="34" charset="0"/>
                <a:ea typeface="MS PGothic" pitchFamily="34" charset="-128"/>
              </a:defRPr>
            </a:lvl4pPr>
            <a:lvl5pPr marL="2057400" indent="-228600">
              <a:spcBef>
                <a:spcPct val="20000"/>
              </a:spcBef>
              <a:buClr>
                <a:schemeClr val="tx1"/>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1"/>
              </a:buClr>
              <a:buChar char="»"/>
              <a:defRPr sz="2400">
                <a:solidFill>
                  <a:schemeClr val="tx1"/>
                </a:solidFill>
                <a:latin typeface="Arial" pitchFamily="34" charset="0"/>
                <a:ea typeface="MS PGothic" pitchFamily="34" charset="-128"/>
              </a:defRPr>
            </a:lvl9pPr>
          </a:lstStyle>
          <a:p>
            <a:pPr marL="0" marR="0" lvl="0" indent="0" algn="l" defTabSz="914400" rtl="0" eaLnBrk="1" fontAlgn="auto" latinLnBrk="0" hangingPunct="1">
              <a:lnSpc>
                <a:spcPct val="100000"/>
              </a:lnSpc>
              <a:spcBef>
                <a:spcPct val="20000"/>
              </a:spcBef>
              <a:spcAft>
                <a:spcPts val="0"/>
              </a:spcAft>
              <a:buClr>
                <a:srgbClr val="304F4D"/>
              </a:buClr>
              <a:buSzTx/>
              <a:buFontTx/>
              <a:buNone/>
              <a:tabLst/>
              <a:defRPr/>
            </a:pPr>
            <a:r>
              <a:rPr kumimoji="0" lang="en-CA" altLang="en-US" sz="1800" b="1" i="0" u="none" strike="noStrike" kern="1200" cap="none" spc="0" normalizeH="0" baseline="0" noProof="0" dirty="0">
                <a:ln>
                  <a:noFill/>
                </a:ln>
                <a:solidFill>
                  <a:schemeClr val="bg1"/>
                </a:solidFill>
                <a:effectLst/>
                <a:uLnTx/>
                <a:uFillTx/>
                <a:latin typeface="Arial" pitchFamily="34" charset="0"/>
                <a:ea typeface="ヒラギノ角ゴ Pro W3" pitchFamily="2" charset="-128"/>
                <a:cs typeface="Arial"/>
                <a:sym typeface="Arial"/>
              </a:rPr>
              <a:t>Instructions for In-Person Learners</a:t>
            </a:r>
          </a:p>
        </p:txBody>
      </p:sp>
      <p:sp>
        <p:nvSpPr>
          <p:cNvPr id="4" name="TextBox 3">
            <a:extLst>
              <a:ext uri="{FF2B5EF4-FFF2-40B4-BE49-F238E27FC236}">
                <a16:creationId xmlns:a16="http://schemas.microsoft.com/office/drawing/2014/main" id="{D2652CD1-86A8-9FCC-351B-9D0200E85C02}"/>
              </a:ext>
            </a:extLst>
          </p:cNvPr>
          <p:cNvSpPr txBox="1"/>
          <p:nvPr userDrawn="1"/>
        </p:nvSpPr>
        <p:spPr>
          <a:xfrm>
            <a:off x="302816" y="4600537"/>
            <a:ext cx="8538368" cy="481256"/>
          </a:xfrm>
          <a:prstGeom prst="rect">
            <a:avLst/>
          </a:prstGeom>
          <a:noFill/>
        </p:spPr>
        <p:txBody>
          <a:bodyPr wrap="square" tIns="91440" bIns="91440" rtlCol="0" anchor="t">
            <a:noAutofit/>
          </a:bodyPr>
          <a:lstStyle/>
          <a:p>
            <a:pPr algn="ctr" rtl="0">
              <a:spcBef>
                <a:spcPts val="0"/>
              </a:spcBef>
              <a:spcAft>
                <a:spcPts val="0"/>
              </a:spcAft>
            </a:pPr>
            <a:r>
              <a:rPr lang="en-US" sz="1600" b="1" i="0" u="none" strike="noStrike" dirty="0">
                <a:solidFill>
                  <a:schemeClr val="bg2">
                    <a:lumMod val="10000"/>
                    <a:lumOff val="90000"/>
                  </a:schemeClr>
                </a:solidFill>
                <a:effectLst/>
                <a:latin typeface="Arial" panose="020B0604020202020204" pitchFamily="34" charset="0"/>
                <a:cs typeface="Arial" panose="020B0604020202020204" pitchFamily="34" charset="0"/>
              </a:rPr>
              <a:t>Thank you to </a:t>
            </a:r>
            <a:r>
              <a:rPr lang="en-US" sz="1600" b="1" i="0" u="none" strike="noStrike" dirty="0" err="1">
                <a:solidFill>
                  <a:schemeClr val="bg2">
                    <a:lumMod val="10000"/>
                    <a:lumOff val="90000"/>
                  </a:schemeClr>
                </a:solidFill>
                <a:effectLst/>
                <a:latin typeface="Arial" panose="020B0604020202020204" pitchFamily="34" charset="0"/>
                <a:cs typeface="Arial" panose="020B0604020202020204" pitchFamily="34" charset="0"/>
              </a:rPr>
              <a:t>PeerView</a:t>
            </a:r>
            <a:r>
              <a:rPr lang="en-US" sz="1600" b="1" i="0" u="none" strike="noStrike" dirty="0">
                <a:solidFill>
                  <a:schemeClr val="bg2">
                    <a:lumMod val="10000"/>
                    <a:lumOff val="90000"/>
                  </a:schemeClr>
                </a:solidFill>
                <a:effectLst/>
                <a:latin typeface="Arial" panose="020B0604020202020204" pitchFamily="34" charset="0"/>
                <a:cs typeface="Arial" panose="020B0604020202020204" pitchFamily="34" charset="0"/>
              </a:rPr>
              <a:t> for providing the gift cards.</a:t>
            </a:r>
            <a:endParaRPr lang="en-GB" sz="1600" b="1" dirty="0">
              <a:solidFill>
                <a:schemeClr val="bg2">
                  <a:lumMod val="10000"/>
                  <a:lumOff val="9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C1612FE-4D96-5FB4-D651-D13E3F967B81}"/>
              </a:ext>
            </a:extLst>
          </p:cNvPr>
          <p:cNvSpPr txBox="1"/>
          <p:nvPr userDrawn="1"/>
        </p:nvSpPr>
        <p:spPr>
          <a:xfrm>
            <a:off x="4568249" y="1295760"/>
            <a:ext cx="4343400" cy="1219361"/>
          </a:xfrm>
          <a:prstGeom prst="rect">
            <a:avLst/>
          </a:prstGeom>
          <a:noFill/>
        </p:spPr>
        <p:txBody>
          <a:bodyPr wrap="square" tIns="91440" bIns="91440" rtlCol="0" anchor="t">
            <a:noAutofit/>
          </a:bodyPr>
          <a:lstStyle/>
          <a:p>
            <a:pPr rtl="0">
              <a:spcAft>
                <a:spcPts val="1200"/>
              </a:spcAft>
            </a:pPr>
            <a:r>
              <a:rPr lang="en-US" sz="1600" b="1" kern="1200" dirty="0">
                <a:solidFill>
                  <a:schemeClr val="bg1"/>
                </a:solidFill>
                <a:latin typeface="Arial" panose="020B0604020202020204" pitchFamily="34" charset="0"/>
                <a:ea typeface="+mn-ea"/>
                <a:cs typeface="Arial" panose="020B0604020202020204" pitchFamily="34" charset="0"/>
              </a:rPr>
              <a:t>Earn chances to win a $50 gift card provided by </a:t>
            </a:r>
            <a:r>
              <a:rPr lang="en-US" sz="1600" b="1" kern="1200" dirty="0" err="1">
                <a:solidFill>
                  <a:schemeClr val="bg1"/>
                </a:solidFill>
                <a:latin typeface="Arial" panose="020B0604020202020204" pitchFamily="34" charset="0"/>
                <a:ea typeface="+mn-ea"/>
                <a:cs typeface="Arial" panose="020B0604020202020204" pitchFamily="34" charset="0"/>
              </a:rPr>
              <a:t>PeerView</a:t>
            </a:r>
            <a:r>
              <a:rPr lang="en-US" sz="1600" b="1" kern="1200" dirty="0">
                <a:solidFill>
                  <a:schemeClr val="bg1"/>
                </a:solidFill>
                <a:latin typeface="Arial" panose="020B0604020202020204" pitchFamily="34" charset="0"/>
                <a:ea typeface="+mn-ea"/>
                <a:cs typeface="Arial" panose="020B0604020202020204" pitchFamily="34" charset="0"/>
              </a:rPr>
              <a:t> by answering polls and submitting questions to the faculty—the more you participate, the greater your likelihood of winning! </a:t>
            </a:r>
          </a:p>
          <a:p>
            <a:pPr rtl="0"/>
            <a:r>
              <a:rPr lang="en-US" sz="1600" b="1" kern="1200" dirty="0">
                <a:solidFill>
                  <a:schemeClr val="bg1"/>
                </a:solidFill>
                <a:latin typeface="Arial" panose="020B0604020202020204" pitchFamily="34" charset="0"/>
                <a:ea typeface="+mn-ea"/>
                <a:cs typeface="Arial" panose="020B0604020202020204" pitchFamily="34" charset="0"/>
              </a:rPr>
              <a:t>Scan the QR code to answer polls and submit questions. If you are a healthcare professional and you see a green “Winner” message on your mobile device at the end of the session, see a </a:t>
            </a:r>
            <a:r>
              <a:rPr lang="en-US" sz="1600" b="1" kern="1200" dirty="0" err="1">
                <a:solidFill>
                  <a:schemeClr val="bg1"/>
                </a:solidFill>
                <a:latin typeface="Arial" panose="020B0604020202020204" pitchFamily="34" charset="0"/>
                <a:ea typeface="+mn-ea"/>
                <a:cs typeface="Arial" panose="020B0604020202020204" pitchFamily="34" charset="0"/>
              </a:rPr>
              <a:t>PeerView</a:t>
            </a:r>
            <a:r>
              <a:rPr lang="en-US" sz="1600" b="1" kern="1200" dirty="0">
                <a:solidFill>
                  <a:schemeClr val="bg1"/>
                </a:solidFill>
                <a:latin typeface="Arial" panose="020B0604020202020204" pitchFamily="34" charset="0"/>
                <a:ea typeface="+mn-ea"/>
                <a:cs typeface="Arial" panose="020B0604020202020204" pitchFamily="34" charset="0"/>
              </a:rPr>
              <a:t> staff member to claim your prize.</a:t>
            </a:r>
          </a:p>
          <a:p>
            <a:br>
              <a:rPr lang="en-US" sz="1600" b="1" kern="1200" dirty="0">
                <a:solidFill>
                  <a:schemeClr val="bg1"/>
                </a:solidFill>
                <a:latin typeface="Arial" panose="020B0604020202020204" pitchFamily="34" charset="0"/>
                <a:ea typeface="+mn-ea"/>
                <a:cs typeface="Arial" panose="020B0604020202020204" pitchFamily="34" charset="0"/>
              </a:rPr>
            </a:br>
            <a:endParaRPr lang="en-US" sz="1600" b="1" kern="1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5499793"/>
      </p:ext>
    </p:extLst>
  </p:cSld>
  <p:clrMapOvr>
    <a:masterClrMapping/>
  </p:clrMapOvr>
  <p:extLst>
    <p:ext uri="{DCECCB84-F9BA-43D5-87BE-67443E8EF086}">
      <p15:sldGuideLst xmlns:p15="http://schemas.microsoft.com/office/powerpoint/2012/main">
        <p15:guide id="1" pos="2880">
          <p15:clr>
            <a:srgbClr val="FBAE40"/>
          </p15:clr>
        </p15:guide>
        <p15:guide id="2" pos="2808">
          <p15:clr>
            <a:srgbClr val="FBAE40"/>
          </p15:clr>
        </p15:guide>
        <p15:guide id="3" pos="561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0"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E200F-66DE-F904-0D99-5DFFCE2DDDED}"/>
              </a:ext>
            </a:extLst>
          </p:cNvPr>
          <p:cNvSpPr>
            <a:spLocks noGrp="1"/>
          </p:cNvSpPr>
          <p:nvPr>
            <p:ph type="title"/>
          </p:nvPr>
        </p:nvSpPr>
        <p:spPr>
          <a:xfrm>
            <a:off x="130946" y="61708"/>
            <a:ext cx="8784453" cy="60245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84F5747-4DDD-D8BE-89B6-1C370C007620}"/>
              </a:ext>
            </a:extLst>
          </p:cNvPr>
          <p:cNvSpPr>
            <a:spLocks noGrp="1"/>
          </p:cNvSpPr>
          <p:nvPr>
            <p:ph type="body" idx="1"/>
          </p:nvPr>
        </p:nvSpPr>
        <p:spPr>
          <a:xfrm>
            <a:off x="228601" y="834250"/>
            <a:ext cx="8686799" cy="38097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844BD44C-ECB3-0A8D-7E58-2ED731748AC6}"/>
              </a:ext>
            </a:extLst>
          </p:cNvPr>
          <p:cNvSpPr>
            <a:spLocks noGrp="1"/>
          </p:cNvSpPr>
          <p:nvPr>
            <p:ph type="ftr" sz="quarter" idx="3"/>
          </p:nvPr>
        </p:nvSpPr>
        <p:spPr>
          <a:xfrm>
            <a:off x="228602" y="4685050"/>
            <a:ext cx="7674427" cy="396741"/>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77266723"/>
      </p:ext>
    </p:extLst>
  </p:cSld>
  <p:clrMap bg1="lt1" tx1="dk1" bg2="lt2" tx2="dk2" accent1="accent1" accent2="accent2" accent3="accent3" accent4="accent4" accent5="accent5" accent6="accent6" hlink="hlink" folHlink="folHlink"/>
  <p:sldLayoutIdLst>
    <p:sldLayoutId id="2147483728" r:id="rId1"/>
    <p:sldLayoutId id="2147483698" r:id="rId2"/>
    <p:sldLayoutId id="2147483697" r:id="rId3"/>
    <p:sldLayoutId id="2147483699" r:id="rId4"/>
    <p:sldLayoutId id="2147483700" r:id="rId5"/>
    <p:sldLayoutId id="2147483701" r:id="rId6"/>
    <p:sldLayoutId id="2147483702" r:id="rId7"/>
    <p:sldLayoutId id="2147483726" r:id="rId8"/>
    <p:sldLayoutId id="2147483734" r:id="rId9"/>
    <p:sldLayoutId id="2147483735" r:id="rId10"/>
    <p:sldLayoutId id="2147483741" r:id="rId11"/>
    <p:sldLayoutId id="2147483742" r:id="rId12"/>
    <p:sldLayoutId id="2147483703" r:id="rId13"/>
    <p:sldLayoutId id="2147483704" r:id="rId14"/>
    <p:sldLayoutId id="2147483705" r:id="rId15"/>
    <p:sldLayoutId id="2147483706" r:id="rId16"/>
    <p:sldLayoutId id="2147483707" r:id="rId17"/>
    <p:sldLayoutId id="2147483709" r:id="rId18"/>
    <p:sldLayoutId id="2147483711" r:id="rId19"/>
    <p:sldLayoutId id="2147483712" r:id="rId20"/>
    <p:sldLayoutId id="2147483713" r:id="rId21"/>
    <p:sldLayoutId id="2147483730" r:id="rId22"/>
    <p:sldLayoutId id="2147483725" r:id="rId23"/>
    <p:sldLayoutId id="2147483719" r:id="rId24"/>
    <p:sldLayoutId id="2147483714" r:id="rId25"/>
    <p:sldLayoutId id="2147483729" r:id="rId26"/>
    <p:sldLayoutId id="2147483733" r:id="rId27"/>
    <p:sldLayoutId id="2147483731" r:id="rId28"/>
    <p:sldLayoutId id="2147483732" r:id="rId29"/>
    <p:sldLayoutId id="2147483720" r:id="rId30"/>
    <p:sldLayoutId id="2147483737" r:id="rId31"/>
    <p:sldLayoutId id="2147483721" r:id="rId32"/>
    <p:sldLayoutId id="2147483740" r:id="rId33"/>
    <p:sldLayoutId id="2147483739" r:id="rId34"/>
    <p:sldLayoutId id="2147483722" r:id="rId35"/>
    <p:sldLayoutId id="2147483738" r:id="rId36"/>
    <p:sldLayoutId id="2147483717" r:id="rId37"/>
    <p:sldLayoutId id="2147483718" r:id="rId38"/>
  </p:sldLayoutIdLst>
  <p:txStyles>
    <p:titleStyle>
      <a:lvl1pPr algn="l" defTabSz="6858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0"/>
        </a:spcBef>
        <a:spcAft>
          <a:spcPts val="1200"/>
        </a:spcAft>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2pPr>
      <a:lvl3pPr marL="900113" indent="-214313" algn="l" defTabSz="685800" rtl="0" eaLnBrk="1" latinLnBrk="0" hangingPunct="1">
        <a:lnSpc>
          <a:spcPct val="100000"/>
        </a:lnSpc>
        <a:spcBef>
          <a:spcPts val="0"/>
        </a:spcBef>
        <a:spcAft>
          <a:spcPts val="1200"/>
        </a:spcAft>
        <a:buFont typeface="Wingdings" pitchFamily="2" charset="2"/>
        <a:buChar char="Ø"/>
        <a:tabLst/>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1620">
          <p15:clr>
            <a:srgbClr val="F26B43"/>
          </p15:clr>
        </p15:guide>
        <p15:guide id="13" pos="144">
          <p15:clr>
            <a:srgbClr val="F26B43"/>
          </p15:clr>
        </p15:guide>
        <p15:guide id="14" pos="5616">
          <p15:clr>
            <a:srgbClr val="F26B43"/>
          </p15:clr>
        </p15:guide>
        <p15:guide id="15"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2.xml"/><Relationship Id="rId1" Type="http://schemas.openxmlformats.org/officeDocument/2006/relationships/tags" Target="../tags/tag2.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25.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32.xml"/><Relationship Id="rId4" Type="http://schemas.openxmlformats.org/officeDocument/2006/relationships/chart" Target="../charts/char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36.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6.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tags" Target="../tags/tag39.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6.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6.xml"/><Relationship Id="rId1" Type="http://schemas.openxmlformats.org/officeDocument/2006/relationships/tags" Target="../tags/tag4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6.xml"/><Relationship Id="rId1" Type="http://schemas.openxmlformats.org/officeDocument/2006/relationships/tags" Target="../tags/tag4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6.xml"/><Relationship Id="rId1" Type="http://schemas.openxmlformats.org/officeDocument/2006/relationships/tags" Target="../tags/tag46.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6.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0.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6.xml"/><Relationship Id="rId1" Type="http://schemas.openxmlformats.org/officeDocument/2006/relationships/tags" Target="../tags/tag49.xml"/></Relationships>
</file>

<file path=ppt/slides/_rels/slide5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46.xml"/><Relationship Id="rId7" Type="http://schemas.openxmlformats.org/officeDocument/2006/relationships/image" Target="../media/image36.png"/><Relationship Id="rId2" Type="http://schemas.openxmlformats.org/officeDocument/2006/relationships/slideLayout" Target="../slideLayouts/slideLayout16.xml"/><Relationship Id="rId1" Type="http://schemas.openxmlformats.org/officeDocument/2006/relationships/tags" Target="../tags/tag5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6.xml"/><Relationship Id="rId1" Type="http://schemas.openxmlformats.org/officeDocument/2006/relationships/tags" Target="../tags/tag53.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6.xml"/><Relationship Id="rId1" Type="http://schemas.openxmlformats.org/officeDocument/2006/relationships/tags" Target="../tags/tag5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55.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6.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6.xml"/><Relationship Id="rId1" Type="http://schemas.openxmlformats.org/officeDocument/2006/relationships/tags" Target="../tags/tag5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7.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6.xml"/><Relationship Id="rId1" Type="http://schemas.openxmlformats.org/officeDocument/2006/relationships/tags" Target="../tags/tag60.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6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43.png"/><Relationship Id="rId2" Type="http://schemas.openxmlformats.org/officeDocument/2006/relationships/slideLayout" Target="../slideLayouts/slideLayout37.xml"/><Relationship Id="rId1" Type="http://schemas.openxmlformats.org/officeDocument/2006/relationships/tags" Target="../tags/tag6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47.png"/><Relationship Id="rId2" Type="http://schemas.openxmlformats.org/officeDocument/2006/relationships/slideLayout" Target="../slideLayouts/slideLayout37.xml"/><Relationship Id="rId1" Type="http://schemas.openxmlformats.org/officeDocument/2006/relationships/tags" Target="../tags/tag6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64.xml"/><Relationship Id="rId4" Type="http://schemas.openxmlformats.org/officeDocument/2006/relationships/image" Target="../media/image48.emf"/></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4.xml"/><Relationship Id="rId7" Type="http://schemas.openxmlformats.org/officeDocument/2006/relationships/image" Target="../media/image21.jpe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7.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10143F-BA13-4C62-5417-8970467154C4}"/>
              </a:ext>
            </a:extLst>
          </p:cNvPr>
          <p:cNvSpPr>
            <a:spLocks noGrp="1"/>
          </p:cNvSpPr>
          <p:nvPr>
            <p:ph type="body" sz="quarter" idx="16"/>
          </p:nvPr>
        </p:nvSpPr>
        <p:spPr>
          <a:xfrm>
            <a:off x="139823" y="2512620"/>
            <a:ext cx="6291457" cy="1281112"/>
          </a:xfrm>
        </p:spPr>
        <p:txBody>
          <a:bodyPr/>
          <a:lstStyle/>
          <a:p>
            <a:r>
              <a:rPr lang="en-US" sz="1400" b="1" dirty="0">
                <a:solidFill>
                  <a:schemeClr val="bg1"/>
                </a:solidFill>
              </a:rPr>
              <a:t>Beth </a:t>
            </a:r>
            <a:r>
              <a:rPr lang="en-US" sz="1400" b="1" dirty="0" err="1">
                <a:solidFill>
                  <a:schemeClr val="bg1"/>
                </a:solidFill>
              </a:rPr>
              <a:t>Faiman</a:t>
            </a:r>
            <a:r>
              <a:rPr lang="en-US" sz="1400" b="1" dirty="0">
                <a:solidFill>
                  <a:schemeClr val="bg1"/>
                </a:solidFill>
              </a:rPr>
              <a:t>, PhD, MSN, APN-BC, AOCN, BMTCN, FAAN, FAPO</a:t>
            </a:r>
          </a:p>
          <a:p>
            <a:r>
              <a:rPr lang="en-US" sz="1400" dirty="0">
                <a:solidFill>
                  <a:schemeClr val="bg1"/>
                </a:solidFill>
              </a:rPr>
              <a:t>Cleveland Clinic Taussig Cancer Institute</a:t>
            </a:r>
            <a:br>
              <a:rPr lang="en-US" sz="1400" dirty="0">
                <a:solidFill>
                  <a:schemeClr val="bg1"/>
                </a:solidFill>
              </a:rPr>
            </a:br>
            <a:r>
              <a:rPr lang="en-US" sz="1400" dirty="0">
                <a:solidFill>
                  <a:schemeClr val="bg1"/>
                </a:solidFill>
              </a:rPr>
              <a:t>Department of Hematology and Medical Oncology</a:t>
            </a:r>
            <a:br>
              <a:rPr lang="en-US" sz="1400" dirty="0">
                <a:solidFill>
                  <a:schemeClr val="bg1"/>
                </a:solidFill>
              </a:rPr>
            </a:br>
            <a:r>
              <a:rPr lang="en-US" sz="1400" dirty="0">
                <a:solidFill>
                  <a:schemeClr val="bg1"/>
                </a:solidFill>
              </a:rPr>
              <a:t>Member, Population and Cancer Prevention Program</a:t>
            </a:r>
            <a:br>
              <a:rPr lang="en-US" sz="1400" dirty="0">
                <a:solidFill>
                  <a:schemeClr val="bg1"/>
                </a:solidFill>
              </a:rPr>
            </a:br>
            <a:r>
              <a:rPr lang="en-US" sz="1400" dirty="0">
                <a:solidFill>
                  <a:schemeClr val="bg1"/>
                </a:solidFill>
              </a:rPr>
              <a:t>Case Comprehensive Cancer Center</a:t>
            </a:r>
            <a:br>
              <a:rPr lang="en-US" sz="1400" dirty="0">
                <a:solidFill>
                  <a:schemeClr val="bg1"/>
                </a:solidFill>
              </a:rPr>
            </a:br>
            <a:r>
              <a:rPr lang="en-US" sz="1400" dirty="0">
                <a:solidFill>
                  <a:schemeClr val="bg1"/>
                </a:solidFill>
              </a:rPr>
              <a:t>Cleveland, Ohio</a:t>
            </a:r>
          </a:p>
        </p:txBody>
      </p:sp>
      <p:sp>
        <p:nvSpPr>
          <p:cNvPr id="3" name="Text Placeholder 2">
            <a:extLst>
              <a:ext uri="{FF2B5EF4-FFF2-40B4-BE49-F238E27FC236}">
                <a16:creationId xmlns:a16="http://schemas.microsoft.com/office/drawing/2014/main" id="{178807C5-CF72-2168-CEE9-0F0CB021ED4D}"/>
              </a:ext>
            </a:extLst>
          </p:cNvPr>
          <p:cNvSpPr>
            <a:spLocks noGrp="1"/>
          </p:cNvSpPr>
          <p:nvPr>
            <p:ph type="body" sz="quarter" idx="11"/>
          </p:nvPr>
        </p:nvSpPr>
        <p:spPr/>
        <p:txBody>
          <a:bodyPr/>
          <a:lstStyle/>
          <a:p>
            <a:r>
              <a:rPr lang="en-US" sz="3600" dirty="0"/>
              <a:t>Leading the Next Chapter of</a:t>
            </a:r>
            <a:br>
              <a:rPr lang="en-US" sz="3600" dirty="0"/>
            </a:br>
            <a:r>
              <a:rPr lang="en-US" sz="3600" dirty="0"/>
              <a:t>Myeloma Care</a:t>
            </a:r>
            <a:br>
              <a:rPr lang="en-US" sz="4800" dirty="0"/>
            </a:br>
            <a:r>
              <a:rPr lang="en-US" sz="2400" i="1" dirty="0"/>
              <a:t>Oncology Nurse Stewardship in the Era of</a:t>
            </a:r>
            <a:br>
              <a:rPr lang="en-US" sz="2400" i="1" dirty="0"/>
            </a:br>
            <a:r>
              <a:rPr lang="en-US" sz="2400" i="1" dirty="0"/>
              <a:t>Innovative Antibodies and Cellular Therapies</a:t>
            </a:r>
            <a:endParaRPr lang="en-US" sz="4000" i="1" dirty="0"/>
          </a:p>
        </p:txBody>
      </p:sp>
      <p:pic>
        <p:nvPicPr>
          <p:cNvPr id="7" name="Picture Placeholder 6">
            <a:extLst>
              <a:ext uri="{FF2B5EF4-FFF2-40B4-BE49-F238E27FC236}">
                <a16:creationId xmlns:a16="http://schemas.microsoft.com/office/drawing/2014/main" id="{95C8FE23-5E1F-FB09-00EB-31ED3BB40399}"/>
              </a:ext>
            </a:extLst>
          </p:cNvPr>
          <p:cNvPicPr>
            <a:picLocks noGrp="1" noChangeAspect="1"/>
          </p:cNvPicPr>
          <p:nvPr>
            <p:ph type="pic" sz="quarter" idx="10"/>
          </p:nvPr>
        </p:nvPicPr>
        <p:blipFill>
          <a:blip r:embed="rId3"/>
          <a:srcRect/>
          <a:stretch>
            <a:fillRect/>
          </a:stretch>
        </p:blipFill>
        <p:spPr/>
      </p:pic>
    </p:spTree>
    <p:custDataLst>
      <p:tags r:id="rId1"/>
    </p:custDataLst>
    <p:extLst>
      <p:ext uri="{BB962C8B-B14F-4D97-AF65-F5344CB8AC3E}">
        <p14:creationId xmlns:p14="http://schemas.microsoft.com/office/powerpoint/2010/main" val="197294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C579EE4-D0BD-A36C-8B35-DF5F8DCE8960}"/>
              </a:ext>
            </a:extLst>
          </p:cNvPr>
          <p:cNvSpPr>
            <a:spLocks noGrp="1"/>
          </p:cNvSpPr>
          <p:nvPr>
            <p:ph type="title"/>
          </p:nvPr>
        </p:nvSpPr>
        <p:spPr>
          <a:xfrm>
            <a:off x="130946" y="0"/>
            <a:ext cx="8784453" cy="649507"/>
          </a:xfrm>
        </p:spPr>
        <p:txBody>
          <a:bodyPr/>
          <a:lstStyle/>
          <a:p>
            <a:r>
              <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Progress With Quadruplets, BCMA and Non-BCMA Immunotherapy</a:t>
            </a:r>
            <a:endParaRPr lang="en-US" dirty="0"/>
          </a:p>
        </p:txBody>
      </p:sp>
      <p:grpSp>
        <p:nvGrpSpPr>
          <p:cNvPr id="10" name="Group 9">
            <a:extLst>
              <a:ext uri="{FF2B5EF4-FFF2-40B4-BE49-F238E27FC236}">
                <a16:creationId xmlns:a16="http://schemas.microsoft.com/office/drawing/2014/main" id="{09F78C2A-730C-2DE3-0DEB-604520378898}"/>
              </a:ext>
            </a:extLst>
          </p:cNvPr>
          <p:cNvGrpSpPr/>
          <p:nvPr/>
        </p:nvGrpSpPr>
        <p:grpSpPr>
          <a:xfrm>
            <a:off x="720588" y="767335"/>
            <a:ext cx="8194811" cy="3998629"/>
            <a:chOff x="720588" y="767335"/>
            <a:chExt cx="8194811" cy="3998629"/>
          </a:xfrm>
        </p:grpSpPr>
        <p:sp>
          <p:nvSpPr>
            <p:cNvPr id="27" name="Notched Right Arrow 26">
              <a:extLst>
                <a:ext uri="{FF2B5EF4-FFF2-40B4-BE49-F238E27FC236}">
                  <a16:creationId xmlns:a16="http://schemas.microsoft.com/office/drawing/2014/main" id="{2BBD159A-54D3-E7A8-6E05-E27EB055B367}"/>
                </a:ext>
              </a:extLst>
            </p:cNvPr>
            <p:cNvSpPr/>
            <p:nvPr/>
          </p:nvSpPr>
          <p:spPr>
            <a:xfrm>
              <a:off x="720588" y="1525032"/>
              <a:ext cx="8194811" cy="1625600"/>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Freeform 27">
              <a:extLst>
                <a:ext uri="{FF2B5EF4-FFF2-40B4-BE49-F238E27FC236}">
                  <a16:creationId xmlns:a16="http://schemas.microsoft.com/office/drawing/2014/main" id="{4849D811-1E13-86F4-9FE5-FB4C2F6FC8D3}"/>
                </a:ext>
              </a:extLst>
            </p:cNvPr>
            <p:cNvSpPr/>
            <p:nvPr/>
          </p:nvSpPr>
          <p:spPr>
            <a:xfrm>
              <a:off x="988944" y="787047"/>
              <a:ext cx="1709532" cy="811580"/>
            </a:xfrm>
            <a:custGeom>
              <a:avLst/>
              <a:gdLst>
                <a:gd name="connsiteX0" fmla="*/ 0 w 2234120"/>
                <a:gd name="connsiteY0" fmla="*/ 0 h 811580"/>
                <a:gd name="connsiteX1" fmla="*/ 2234120 w 2234120"/>
                <a:gd name="connsiteY1" fmla="*/ 0 h 811580"/>
                <a:gd name="connsiteX2" fmla="*/ 2234120 w 2234120"/>
                <a:gd name="connsiteY2" fmla="*/ 811580 h 811580"/>
                <a:gd name="connsiteX3" fmla="*/ 0 w 2234120"/>
                <a:gd name="connsiteY3" fmla="*/ 811580 h 811580"/>
                <a:gd name="connsiteX4" fmla="*/ 0 w 2234120"/>
                <a:gd name="connsiteY4" fmla="*/ 0 h 811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120" h="811580">
                  <a:moveTo>
                    <a:pt x="0" y="0"/>
                  </a:moveTo>
                  <a:lnTo>
                    <a:pt x="2234120" y="0"/>
                  </a:lnTo>
                  <a:lnTo>
                    <a:pt x="2234120" y="811580"/>
                  </a:lnTo>
                  <a:lnTo>
                    <a:pt x="0" y="811580"/>
                  </a:lnTo>
                  <a:lnTo>
                    <a:pt x="0" y="0"/>
                  </a:lnTo>
                  <a:close/>
                </a:path>
              </a:pathLst>
            </a:custGeom>
          </p:spPr>
          <p:style>
            <a:lnRef idx="2">
              <a:schemeClr val="accent2"/>
            </a:lnRef>
            <a:fillRef idx="1">
              <a:schemeClr val="lt1"/>
            </a:fillRef>
            <a:effectRef idx="0">
              <a:schemeClr val="accent2"/>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rPr>
                <a:t>2021-2022</a:t>
              </a:r>
              <a:b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rPr>
              </a:b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rPr>
                <a:t>CAR-T arrives</a:t>
              </a:r>
            </a:p>
          </p:txBody>
        </p:sp>
        <p:sp>
          <p:nvSpPr>
            <p:cNvPr id="29" name="Oval 28">
              <a:extLst>
                <a:ext uri="{FF2B5EF4-FFF2-40B4-BE49-F238E27FC236}">
                  <a16:creationId xmlns:a16="http://schemas.microsoft.com/office/drawing/2014/main" id="{ACB7827B-932B-6EE7-7141-6142C781B73F}"/>
                </a:ext>
              </a:extLst>
            </p:cNvPr>
            <p:cNvSpPr/>
            <p:nvPr/>
          </p:nvSpPr>
          <p:spPr>
            <a:xfrm>
              <a:off x="1640510" y="2090176"/>
              <a:ext cx="406400" cy="4064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0" name="Freeform 29">
              <a:extLst>
                <a:ext uri="{FF2B5EF4-FFF2-40B4-BE49-F238E27FC236}">
                  <a16:creationId xmlns:a16="http://schemas.microsoft.com/office/drawing/2014/main" id="{18248752-9DF7-40A6-580B-6E87CAC43C85}"/>
                </a:ext>
              </a:extLst>
            </p:cNvPr>
            <p:cNvSpPr/>
            <p:nvPr/>
          </p:nvSpPr>
          <p:spPr>
            <a:xfrm>
              <a:off x="2791357" y="787047"/>
              <a:ext cx="2063654" cy="979131"/>
            </a:xfrm>
            <a:custGeom>
              <a:avLst/>
              <a:gdLst>
                <a:gd name="connsiteX0" fmla="*/ 0 w 2234120"/>
                <a:gd name="connsiteY0" fmla="*/ 0 h 979131"/>
                <a:gd name="connsiteX1" fmla="*/ 2234120 w 2234120"/>
                <a:gd name="connsiteY1" fmla="*/ 0 h 979131"/>
                <a:gd name="connsiteX2" fmla="*/ 2234120 w 2234120"/>
                <a:gd name="connsiteY2" fmla="*/ 979131 h 979131"/>
                <a:gd name="connsiteX3" fmla="*/ 0 w 2234120"/>
                <a:gd name="connsiteY3" fmla="*/ 979131 h 979131"/>
                <a:gd name="connsiteX4" fmla="*/ 0 w 2234120"/>
                <a:gd name="connsiteY4" fmla="*/ 0 h 97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120" h="979131">
                  <a:moveTo>
                    <a:pt x="0" y="0"/>
                  </a:moveTo>
                  <a:lnTo>
                    <a:pt x="2234120" y="0"/>
                  </a:lnTo>
                  <a:lnTo>
                    <a:pt x="2234120" y="979131"/>
                  </a:lnTo>
                  <a:lnTo>
                    <a:pt x="0" y="979131"/>
                  </a:lnTo>
                  <a:lnTo>
                    <a:pt x="0" y="0"/>
                  </a:lnTo>
                  <a:close/>
                </a:path>
              </a:pathLst>
            </a:custGeom>
          </p:spPr>
          <p:style>
            <a:lnRef idx="2">
              <a:schemeClr val="accent2"/>
            </a:lnRef>
            <a:fillRef idx="1">
              <a:schemeClr val="lt1"/>
            </a:fillRef>
            <a:effectRef idx="0">
              <a:schemeClr val="accent2"/>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rPr>
                <a:t>2022-2023</a:t>
              </a:r>
              <a:b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rPr>
              </a:b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rPr>
                <a:t>BCMA and GPRC5D x CD3 bispecific antibodies</a:t>
              </a:r>
            </a:p>
          </p:txBody>
        </p:sp>
        <p:sp>
          <p:nvSpPr>
            <p:cNvPr id="31" name="Oval 30">
              <a:extLst>
                <a:ext uri="{FF2B5EF4-FFF2-40B4-BE49-F238E27FC236}">
                  <a16:creationId xmlns:a16="http://schemas.microsoft.com/office/drawing/2014/main" id="{960EA26B-D150-332F-8FB8-A270118BC600}"/>
                </a:ext>
              </a:extLst>
            </p:cNvPr>
            <p:cNvSpPr/>
            <p:nvPr/>
          </p:nvSpPr>
          <p:spPr>
            <a:xfrm>
              <a:off x="3698485" y="2107379"/>
              <a:ext cx="406400" cy="4064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Oval 32">
              <a:extLst>
                <a:ext uri="{FF2B5EF4-FFF2-40B4-BE49-F238E27FC236}">
                  <a16:creationId xmlns:a16="http://schemas.microsoft.com/office/drawing/2014/main" id="{7AB63F47-D84E-739C-14AD-01AE75F104BF}"/>
                </a:ext>
              </a:extLst>
            </p:cNvPr>
            <p:cNvSpPr/>
            <p:nvPr/>
          </p:nvSpPr>
          <p:spPr>
            <a:xfrm>
              <a:off x="5396807" y="2100893"/>
              <a:ext cx="406400" cy="4064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cxnSp>
          <p:nvCxnSpPr>
            <p:cNvPr id="35" name="Straight Connector 34">
              <a:extLst>
                <a:ext uri="{FF2B5EF4-FFF2-40B4-BE49-F238E27FC236}">
                  <a16:creationId xmlns:a16="http://schemas.microsoft.com/office/drawing/2014/main" id="{6677B20B-B62C-48B0-CDE2-CE7BBD873863}"/>
                </a:ext>
              </a:extLst>
            </p:cNvPr>
            <p:cNvCxnSpPr>
              <a:cxnSpLocks/>
            </p:cNvCxnSpPr>
            <p:nvPr/>
          </p:nvCxnSpPr>
          <p:spPr>
            <a:xfrm flipV="1">
              <a:off x="1843710" y="1616361"/>
              <a:ext cx="0" cy="131328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F0206E7-6E3B-7623-E2D6-47E09314C404}"/>
                </a:ext>
              </a:extLst>
            </p:cNvPr>
            <p:cNvCxnSpPr>
              <a:cxnSpLocks/>
            </p:cNvCxnSpPr>
            <p:nvPr/>
          </p:nvCxnSpPr>
          <p:spPr>
            <a:xfrm flipH="1" flipV="1">
              <a:off x="3897484" y="1765447"/>
              <a:ext cx="1" cy="116420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4989C49-2156-A56D-4E0F-CEFB46F32B6F}"/>
                </a:ext>
              </a:extLst>
            </p:cNvPr>
            <p:cNvCxnSpPr>
              <a:cxnSpLocks/>
            </p:cNvCxnSpPr>
            <p:nvPr/>
          </p:nvCxnSpPr>
          <p:spPr>
            <a:xfrm flipV="1">
              <a:off x="5602605" y="1116531"/>
              <a:ext cx="0" cy="193622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Freeform 31">
              <a:extLst>
                <a:ext uri="{FF2B5EF4-FFF2-40B4-BE49-F238E27FC236}">
                  <a16:creationId xmlns:a16="http://schemas.microsoft.com/office/drawing/2014/main" id="{95861114-561D-22C1-5995-A696CA2CB977}"/>
                </a:ext>
              </a:extLst>
            </p:cNvPr>
            <p:cNvSpPr/>
            <p:nvPr/>
          </p:nvSpPr>
          <p:spPr>
            <a:xfrm>
              <a:off x="4947893" y="787047"/>
              <a:ext cx="1260402" cy="649507"/>
            </a:xfrm>
            <a:custGeom>
              <a:avLst/>
              <a:gdLst>
                <a:gd name="connsiteX0" fmla="*/ 0 w 2234120"/>
                <a:gd name="connsiteY0" fmla="*/ 0 h 978399"/>
                <a:gd name="connsiteX1" fmla="*/ 2234120 w 2234120"/>
                <a:gd name="connsiteY1" fmla="*/ 0 h 978399"/>
                <a:gd name="connsiteX2" fmla="*/ 2234120 w 2234120"/>
                <a:gd name="connsiteY2" fmla="*/ 978399 h 978399"/>
                <a:gd name="connsiteX3" fmla="*/ 0 w 2234120"/>
                <a:gd name="connsiteY3" fmla="*/ 978399 h 978399"/>
                <a:gd name="connsiteX4" fmla="*/ 0 w 2234120"/>
                <a:gd name="connsiteY4" fmla="*/ 0 h 97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120" h="978399">
                  <a:moveTo>
                    <a:pt x="0" y="0"/>
                  </a:moveTo>
                  <a:lnTo>
                    <a:pt x="2234120" y="0"/>
                  </a:lnTo>
                  <a:lnTo>
                    <a:pt x="2234120" y="978399"/>
                  </a:lnTo>
                  <a:lnTo>
                    <a:pt x="0" y="978399"/>
                  </a:lnTo>
                  <a:lnTo>
                    <a:pt x="0" y="0"/>
                  </a:lnTo>
                  <a:close/>
                </a:path>
              </a:pathLst>
            </a:custGeom>
          </p:spPr>
          <p:style>
            <a:lnRef idx="2">
              <a:schemeClr val="accent2"/>
            </a:lnRef>
            <a:fillRef idx="1">
              <a:schemeClr val="lt1"/>
            </a:fillRef>
            <a:effectRef idx="0">
              <a:schemeClr val="accent2"/>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rPr>
                <a:t>2024</a:t>
              </a:r>
              <a:endPar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7311C2D9-ABE9-2D73-853A-4F8A95E02094}"/>
                </a:ext>
              </a:extLst>
            </p:cNvPr>
            <p:cNvSpPr/>
            <p:nvPr/>
          </p:nvSpPr>
          <p:spPr>
            <a:xfrm>
              <a:off x="6750091" y="2081181"/>
              <a:ext cx="406400" cy="4064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cxnSp>
          <p:nvCxnSpPr>
            <p:cNvPr id="7" name="Straight Connector 6">
              <a:extLst>
                <a:ext uri="{FF2B5EF4-FFF2-40B4-BE49-F238E27FC236}">
                  <a16:creationId xmlns:a16="http://schemas.microsoft.com/office/drawing/2014/main" id="{F268247A-1524-7811-95B7-589ECE1917AB}"/>
                </a:ext>
              </a:extLst>
            </p:cNvPr>
            <p:cNvCxnSpPr>
              <a:cxnSpLocks/>
            </p:cNvCxnSpPr>
            <p:nvPr/>
          </p:nvCxnSpPr>
          <p:spPr>
            <a:xfrm flipV="1">
              <a:off x="6955889" y="1096819"/>
              <a:ext cx="0" cy="193622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DB947CB2-2E56-B51B-8FC8-14049F6F1330}"/>
                </a:ext>
              </a:extLst>
            </p:cNvPr>
            <p:cNvSpPr/>
            <p:nvPr/>
          </p:nvSpPr>
          <p:spPr>
            <a:xfrm>
              <a:off x="6301177" y="767335"/>
              <a:ext cx="1260402" cy="649507"/>
            </a:xfrm>
            <a:custGeom>
              <a:avLst/>
              <a:gdLst>
                <a:gd name="connsiteX0" fmla="*/ 0 w 2234120"/>
                <a:gd name="connsiteY0" fmla="*/ 0 h 978399"/>
                <a:gd name="connsiteX1" fmla="*/ 2234120 w 2234120"/>
                <a:gd name="connsiteY1" fmla="*/ 0 h 978399"/>
                <a:gd name="connsiteX2" fmla="*/ 2234120 w 2234120"/>
                <a:gd name="connsiteY2" fmla="*/ 978399 h 978399"/>
                <a:gd name="connsiteX3" fmla="*/ 0 w 2234120"/>
                <a:gd name="connsiteY3" fmla="*/ 978399 h 978399"/>
                <a:gd name="connsiteX4" fmla="*/ 0 w 2234120"/>
                <a:gd name="connsiteY4" fmla="*/ 0 h 97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120" h="978399">
                  <a:moveTo>
                    <a:pt x="0" y="0"/>
                  </a:moveTo>
                  <a:lnTo>
                    <a:pt x="2234120" y="0"/>
                  </a:lnTo>
                  <a:lnTo>
                    <a:pt x="2234120" y="978399"/>
                  </a:lnTo>
                  <a:lnTo>
                    <a:pt x="0" y="978399"/>
                  </a:lnTo>
                  <a:lnTo>
                    <a:pt x="0" y="0"/>
                  </a:lnTo>
                  <a:close/>
                </a:path>
              </a:pathLst>
            </a:custGeom>
          </p:spPr>
          <p:style>
            <a:lnRef idx="2">
              <a:schemeClr val="accent2"/>
            </a:lnRef>
            <a:fillRef idx="1">
              <a:schemeClr val="lt1"/>
            </a:fillRef>
            <a:effectRef idx="0">
              <a:schemeClr val="accent2"/>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rPr>
                <a:t>In 2025</a:t>
              </a:r>
              <a:endPar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AC46A33A-B704-EC55-2DFE-FCEEE864CEE3}"/>
                </a:ext>
              </a:extLst>
            </p:cNvPr>
            <p:cNvSpPr txBox="1"/>
            <p:nvPr/>
          </p:nvSpPr>
          <p:spPr>
            <a:xfrm>
              <a:off x="6287967" y="2821926"/>
              <a:ext cx="1709527" cy="1384995"/>
            </a:xfrm>
            <a:prstGeom prst="rect">
              <a:avLst/>
            </a:prstGeom>
            <a:solidFill>
              <a:schemeClr val="accent2">
                <a:lumMod val="20000"/>
                <a:lumOff val="80000"/>
              </a:schemeClr>
            </a:solidFill>
            <a:ln>
              <a:solidFill>
                <a:schemeClr val="accent1"/>
              </a:solidFill>
            </a:ln>
          </p:spPr>
          <p:txBody>
            <a:bodyPr wrap="square" numCol="1" rtlCol="0" anchor="ctr">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Reappraisal of belamaf</a:t>
              </a:r>
              <a:br>
                <a:rPr lang="en-US" sz="1400" kern="0" dirty="0">
                  <a:solidFill>
                    <a:srgbClr val="000000"/>
                  </a:solidFill>
                  <a:latin typeface="Arial"/>
                  <a:cs typeface="Arial"/>
                  <a:sym typeface="Arial"/>
                </a:rPr>
              </a:br>
              <a:endParaRPr lang="en-US" sz="1400" kern="0" dirty="0">
                <a:solidFill>
                  <a:srgbClr val="000000"/>
                </a:solidFill>
                <a:latin typeface="Arial"/>
                <a:cs typeface="Arial"/>
                <a:sym typeface="Arial"/>
              </a:endParaRPr>
            </a:p>
            <a:p>
              <a:pPr marR="0" lvl="0" algn="l" defTabSz="914400" rtl="0" eaLnBrk="1" fontAlgn="auto" latinLnBrk="0" hangingPunct="1">
                <a:lnSpc>
                  <a:spcPct val="100000"/>
                </a:lnSpc>
                <a:spcBef>
                  <a:spcPts val="0"/>
                </a:spcBef>
                <a:spcAft>
                  <a:spcPts val="0"/>
                </a:spcAft>
                <a:buClr>
                  <a:srgbClr val="000000"/>
                </a:buClr>
                <a:buSzTx/>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Approval of linvoseltamab in the EU and US</a:t>
              </a:r>
            </a:p>
          </p:txBody>
        </p:sp>
        <p:sp>
          <p:nvSpPr>
            <p:cNvPr id="3" name="Rounded Rectangle 2">
              <a:extLst>
                <a:ext uri="{FF2B5EF4-FFF2-40B4-BE49-F238E27FC236}">
                  <a16:creationId xmlns:a16="http://schemas.microsoft.com/office/drawing/2014/main" id="{2209719A-FF23-0FDB-8A0C-E46F72733DD4}"/>
                </a:ext>
              </a:extLst>
            </p:cNvPr>
            <p:cNvSpPr/>
            <p:nvPr/>
          </p:nvSpPr>
          <p:spPr>
            <a:xfrm>
              <a:off x="4947893" y="4239457"/>
              <a:ext cx="3049601" cy="526507"/>
            </a:xfrm>
            <a:prstGeom prst="roundRect">
              <a:avLst/>
            </a:prstGeom>
            <a:solidFill>
              <a:schemeClr val="accent1">
                <a:lumMod val="10000"/>
                <a:lumOff val="9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Also in 2024-2025</a:t>
              </a:r>
              <a:r>
                <a:rPr lang="en-US" sz="1400" b="1" kern="0" dirty="0">
                  <a:solidFill>
                    <a:srgbClr val="000000"/>
                  </a:solidFill>
                  <a:latin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Arial"/>
                  <a:cs typeface="Arial"/>
                  <a:sym typeface="Arial"/>
                </a:rPr>
                <a:t>CD38 quads (PERSEUS, IMROZ)</a:t>
              </a:r>
            </a:p>
          </p:txBody>
        </p:sp>
        <p:sp>
          <p:nvSpPr>
            <p:cNvPr id="34" name="TextBox 33">
              <a:extLst>
                <a:ext uri="{FF2B5EF4-FFF2-40B4-BE49-F238E27FC236}">
                  <a16:creationId xmlns:a16="http://schemas.microsoft.com/office/drawing/2014/main" id="{F0DDF6D6-D44F-E59F-1C68-B0EF2F6E8842}"/>
                </a:ext>
              </a:extLst>
            </p:cNvPr>
            <p:cNvSpPr txBox="1"/>
            <p:nvPr/>
          </p:nvSpPr>
          <p:spPr>
            <a:xfrm>
              <a:off x="978927" y="2821926"/>
              <a:ext cx="1709531" cy="954107"/>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Ide-cel and </a:t>
              </a:r>
              <a:b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br>
              <a:r>
                <a:rPr kumimoji="0" lang="en-US" sz="1400" b="0" i="0" u="none" strike="noStrike" kern="0" cap="none" spc="0" normalizeH="0" baseline="0" noProof="0" dirty="0" err="1">
                  <a:ln>
                    <a:noFill/>
                  </a:ln>
                  <a:solidFill>
                    <a:srgbClr val="000000"/>
                  </a:solidFill>
                  <a:effectLst/>
                  <a:uLnTx/>
                  <a:uFillTx/>
                  <a:latin typeface="Arial"/>
                  <a:ea typeface="+mn-ea"/>
                  <a:cs typeface="+mn-cs"/>
                  <a:sym typeface="Arial"/>
                </a:rPr>
                <a:t>cilta-cel</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approved in RRMM/later relapse (5L+) </a:t>
              </a:r>
            </a:p>
          </p:txBody>
        </p:sp>
        <p:sp>
          <p:nvSpPr>
            <p:cNvPr id="36" name="TextBox 35">
              <a:extLst>
                <a:ext uri="{FF2B5EF4-FFF2-40B4-BE49-F238E27FC236}">
                  <a16:creationId xmlns:a16="http://schemas.microsoft.com/office/drawing/2014/main" id="{DB2B7FB3-1307-17B6-4573-AF33E19EB9B3}"/>
                </a:ext>
              </a:extLst>
            </p:cNvPr>
            <p:cNvSpPr txBox="1"/>
            <p:nvPr/>
          </p:nvSpPr>
          <p:spPr>
            <a:xfrm>
              <a:off x="2771323" y="2838228"/>
              <a:ext cx="2063654" cy="738664"/>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Teclistamab, elranatamab, and talquetamab approved</a:t>
              </a:r>
            </a:p>
          </p:txBody>
        </p:sp>
        <p:sp>
          <p:nvSpPr>
            <p:cNvPr id="38" name="TextBox 37">
              <a:extLst>
                <a:ext uri="{FF2B5EF4-FFF2-40B4-BE49-F238E27FC236}">
                  <a16:creationId xmlns:a16="http://schemas.microsoft.com/office/drawing/2014/main" id="{320BF6B4-34B2-6E03-48E9-0C8ECD914D64}"/>
                </a:ext>
              </a:extLst>
            </p:cNvPr>
            <p:cNvSpPr txBox="1"/>
            <p:nvPr/>
          </p:nvSpPr>
          <p:spPr>
            <a:xfrm>
              <a:off x="4937876" y="2821926"/>
              <a:ext cx="1270412" cy="954106"/>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Ide-cel (3L), cilta-cel (2L+) approved in early relapse</a:t>
              </a:r>
            </a:p>
          </p:txBody>
        </p:sp>
      </p:grpSp>
    </p:spTree>
    <p:custDataLst>
      <p:tags r:id="rId1"/>
    </p:custDataLst>
    <p:extLst>
      <p:ext uri="{BB962C8B-B14F-4D97-AF65-F5344CB8AC3E}">
        <p14:creationId xmlns:p14="http://schemas.microsoft.com/office/powerpoint/2010/main" val="3483113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F4C7CF-DC4B-8ADB-9BBE-7BDAFDED691B}"/>
              </a:ext>
            </a:extLst>
          </p:cNvPr>
          <p:cNvSpPr>
            <a:spLocks noGrp="1"/>
          </p:cNvSpPr>
          <p:nvPr>
            <p:ph type="body" sz="quarter" idx="11"/>
          </p:nvPr>
        </p:nvSpPr>
        <p:spPr/>
        <p:txBody>
          <a:bodyPr/>
          <a:lstStyle/>
          <a:p>
            <a:r>
              <a:rPr lang="en-US" dirty="0"/>
              <a:t>Setting Standards</a:t>
            </a:r>
          </a:p>
          <a:p>
            <a:r>
              <a:rPr lang="en-US" i="1" dirty="0"/>
              <a:t>Core Nursing Principles for Patient Care in MM</a:t>
            </a:r>
          </a:p>
        </p:txBody>
      </p:sp>
    </p:spTree>
    <p:custDataLst>
      <p:tags r:id="rId1"/>
    </p:custDataLst>
    <p:extLst>
      <p:ext uri="{BB962C8B-B14F-4D97-AF65-F5344CB8AC3E}">
        <p14:creationId xmlns:p14="http://schemas.microsoft.com/office/powerpoint/2010/main" val="237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024A57-083F-D6D6-3AB8-C7F32C0E3A2E}"/>
              </a:ext>
            </a:extLst>
          </p:cNvPr>
          <p:cNvSpPr>
            <a:spLocks noGrp="1"/>
          </p:cNvSpPr>
          <p:nvPr>
            <p:ph type="title"/>
          </p:nvPr>
        </p:nvSpPr>
        <p:spPr/>
        <p:txBody>
          <a:bodyPr/>
          <a:lstStyle/>
          <a:p>
            <a:r>
              <a:rPr lang="en-US" dirty="0"/>
              <a:t>What Is Myeloma?</a:t>
            </a:r>
          </a:p>
        </p:txBody>
      </p:sp>
      <p:sp>
        <p:nvSpPr>
          <p:cNvPr id="4" name="Text Placeholder 3">
            <a:extLst>
              <a:ext uri="{FF2B5EF4-FFF2-40B4-BE49-F238E27FC236}">
                <a16:creationId xmlns:a16="http://schemas.microsoft.com/office/drawing/2014/main" id="{618DC06E-9821-4054-5AEA-99FE5EB2D9BB}"/>
              </a:ext>
            </a:extLst>
          </p:cNvPr>
          <p:cNvSpPr>
            <a:spLocks noGrp="1"/>
          </p:cNvSpPr>
          <p:nvPr>
            <p:ph type="body" sz="quarter" idx="10"/>
          </p:nvPr>
        </p:nvSpPr>
        <p:spPr>
          <a:xfrm>
            <a:off x="228601" y="990474"/>
            <a:ext cx="4343400" cy="3694239"/>
          </a:xfrm>
        </p:spPr>
        <p:txBody>
          <a:bodyPr/>
          <a:lstStyle/>
          <a:p>
            <a:r>
              <a:rPr lang="en-US" sz="2000" dirty="0"/>
              <a:t>A cancer of plasma cells in the bone marrow</a:t>
            </a:r>
          </a:p>
          <a:p>
            <a:pPr lvl="1"/>
            <a:r>
              <a:rPr lang="en-US" sz="2000" dirty="0"/>
              <a:t>Affects blood cell production</a:t>
            </a:r>
          </a:p>
          <a:p>
            <a:pPr lvl="1"/>
            <a:r>
              <a:rPr lang="en-US" sz="2000" dirty="0"/>
              <a:t>Weakens bones: leading to bone pain, fractures, osteoporosis-like damage</a:t>
            </a:r>
          </a:p>
          <a:p>
            <a:pPr lvl="1"/>
            <a:r>
              <a:rPr lang="en-US" sz="2000" dirty="0"/>
              <a:t>Other complications: anemia, renal dysfunction, infections</a:t>
            </a:r>
          </a:p>
        </p:txBody>
      </p:sp>
      <p:pic>
        <p:nvPicPr>
          <p:cNvPr id="5" name="Picture1">
            <a:extLst>
              <a:ext uri="{FF2B5EF4-FFF2-40B4-BE49-F238E27FC236}">
                <a16:creationId xmlns:a16="http://schemas.microsoft.com/office/drawing/2014/main" id="{4654B9D3-79B1-83BB-4092-1E4E903BE76B}"/>
              </a:ext>
            </a:extLst>
          </p:cNvPr>
          <p:cNvPicPr>
            <a:picLocks noChangeAspect="1"/>
          </p:cNvPicPr>
          <p:nvPr/>
        </p:nvPicPr>
        <p:blipFill>
          <a:blip r:embed="rId4" cstate="print"/>
          <a:stretch>
            <a:fillRect/>
          </a:stretch>
        </p:blipFill>
        <p:spPr>
          <a:xfrm>
            <a:off x="4716957" y="990474"/>
            <a:ext cx="4198442" cy="3162552"/>
          </a:xfrm>
          <a:prstGeom prst="rect">
            <a:avLst/>
          </a:prstGeom>
          <a:ln>
            <a:solidFill>
              <a:schemeClr val="accent2"/>
            </a:solidFill>
          </a:ln>
        </p:spPr>
      </p:pic>
      <p:sp>
        <p:nvSpPr>
          <p:cNvPr id="6" name="TextBox 5">
            <a:extLst>
              <a:ext uri="{FF2B5EF4-FFF2-40B4-BE49-F238E27FC236}">
                <a16:creationId xmlns:a16="http://schemas.microsoft.com/office/drawing/2014/main" id="{95725ED4-BB86-E4A1-F57C-4F37AD0E6491}"/>
              </a:ext>
            </a:extLst>
          </p:cNvPr>
          <p:cNvSpPr txBox="1"/>
          <p:nvPr/>
        </p:nvSpPr>
        <p:spPr>
          <a:xfrm>
            <a:off x="-1506583" y="3927808"/>
            <a:ext cx="184731" cy="400110"/>
          </a:xfrm>
          <a:prstGeom prst="rect">
            <a:avLst/>
          </a:prstGeom>
          <a:noFill/>
        </p:spPr>
        <p:txBody>
          <a:bodyPr wrap="none" tIns="91440" bIns="91440" rtlCol="0" anchor="ctr">
            <a:spAutoFit/>
          </a:bodyPr>
          <a:lstStyle/>
          <a:p>
            <a:pPr marL="0" indent="0" algn="l">
              <a:spcAft>
                <a:spcPts val="1200"/>
              </a:spcAft>
              <a:buFont typeface="Arial" panose="020B0604020202020204" pitchFamily="34" charset="0"/>
              <a:buNone/>
            </a:pPr>
            <a:endParaRPr lang="en-US" sz="1400" dirty="0" err="1"/>
          </a:p>
        </p:txBody>
      </p:sp>
    </p:spTree>
    <p:custDataLst>
      <p:tags r:id="rId1"/>
    </p:custDataLst>
    <p:extLst>
      <p:ext uri="{BB962C8B-B14F-4D97-AF65-F5344CB8AC3E}">
        <p14:creationId xmlns:p14="http://schemas.microsoft.com/office/powerpoint/2010/main" val="233461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 Before You Treat: Wide Range of Tests,</a:t>
            </a:r>
            <a:br>
              <a:rPr lang="en-US" dirty="0"/>
            </a:br>
            <a:r>
              <a:rPr lang="en-US" dirty="0"/>
              <a:t>Including Labs, Biopsy, and Imaging</a:t>
            </a:r>
            <a:endParaRPr lang="en-US" baseline="30000" dirty="0"/>
          </a:p>
        </p:txBody>
      </p:sp>
      <p:graphicFrame>
        <p:nvGraphicFramePr>
          <p:cNvPr id="7" name="Table 6">
            <a:extLst>
              <a:ext uri="{FF2B5EF4-FFF2-40B4-BE49-F238E27FC236}">
                <a16:creationId xmlns:a16="http://schemas.microsoft.com/office/drawing/2014/main" id="{7A92572B-7547-FCAC-1D60-7266B98C261E}"/>
              </a:ext>
            </a:extLst>
          </p:cNvPr>
          <p:cNvGraphicFramePr>
            <a:graphicFrameLocks noGrp="1"/>
          </p:cNvGraphicFramePr>
          <p:nvPr>
            <p:extLst>
              <p:ext uri="{D42A27DB-BD31-4B8C-83A1-F6EECF244321}">
                <p14:modId xmlns:p14="http://schemas.microsoft.com/office/powerpoint/2010/main" val="606411621"/>
              </p:ext>
            </p:extLst>
          </p:nvPr>
        </p:nvGraphicFramePr>
        <p:xfrm>
          <a:off x="177017" y="809199"/>
          <a:ext cx="8915400" cy="3865829"/>
        </p:xfrm>
        <a:graphic>
          <a:graphicData uri="http://schemas.openxmlformats.org/drawingml/2006/table">
            <a:tbl>
              <a:tblPr firstRow="1" bandRow="1">
                <a:tableStyleId>{6E25E649-3F16-4E02-A733-19D2CDBF48F0}</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434402">
                <a:tc gridSpan="3">
                  <a:txBody>
                    <a:bodyPr/>
                    <a:lstStyle/>
                    <a:p>
                      <a:pPr algn="ctr"/>
                      <a:r>
                        <a:rPr lang="en-US" sz="1500" kern="1200" dirty="0">
                          <a:effectLst/>
                        </a:rPr>
                        <a:t>Tests Used to</a:t>
                      </a:r>
                      <a:r>
                        <a:rPr lang="en-US" sz="1500" kern="1200" baseline="0" dirty="0">
                          <a:effectLst/>
                        </a:rPr>
                        <a:t> Determine and Monitor </a:t>
                      </a:r>
                      <a:r>
                        <a:rPr lang="en-US" sz="1500" kern="1200" dirty="0">
                          <a:effectLst/>
                        </a:rPr>
                        <a:t>Multiple Myeloma </a:t>
                      </a:r>
                      <a:endParaRPr lang="en-US" sz="1500" b="1" i="0" kern="1200" dirty="0">
                        <a:solidFill>
                          <a:schemeClr val="bg1"/>
                        </a:solidFill>
                        <a:effectLst/>
                        <a:latin typeface="+mn-lt"/>
                        <a:ea typeface="+mn-ea"/>
                        <a:cs typeface="+mn-cs"/>
                      </a:endParaRPr>
                    </a:p>
                  </a:txBody>
                  <a:tcPr marL="182880" anchor="ctr"/>
                </a:tc>
                <a:tc hMerge="1">
                  <a:txBody>
                    <a:bodyPr/>
                    <a:lstStyle/>
                    <a:p>
                      <a:pPr marL="0" indent="0">
                        <a:buFont typeface="Arial" panose="020B0604020202020204" pitchFamily="34" charset="0"/>
                        <a:buNone/>
                      </a:pPr>
                      <a:endParaRPr lang="en-US" sz="1600" dirty="0"/>
                    </a:p>
                  </a:txBody>
                  <a:tcPr marL="182880"/>
                </a:tc>
                <a:tc hMerge="1">
                  <a:txBody>
                    <a:bodyPr/>
                    <a:lstStyle/>
                    <a:p>
                      <a:pPr marL="0" indent="0">
                        <a:buFont typeface="Arial" panose="020B0604020202020204" pitchFamily="34" charset="0"/>
                        <a:buNone/>
                      </a:pPr>
                      <a:endParaRPr lang="en-US" sz="1600" b="1" dirty="0"/>
                    </a:p>
                  </a:txBody>
                  <a:tcPr marL="182880"/>
                </a:tc>
                <a:extLst>
                  <a:ext uri="{0D108BD9-81ED-4DB2-BD59-A6C34878D82A}">
                    <a16:rowId xmlns:a16="http://schemas.microsoft.com/office/drawing/2014/main" val="10000"/>
                  </a:ext>
                </a:extLst>
              </a:tr>
              <a:tr h="434402">
                <a:tc>
                  <a:txBody>
                    <a:bodyPr/>
                    <a:lstStyle/>
                    <a:p>
                      <a:pPr algn="ctr"/>
                      <a:r>
                        <a:rPr lang="en-US" sz="1500" b="1" dirty="0"/>
                        <a:t>Laboratory</a:t>
                      </a:r>
                      <a:r>
                        <a:rPr lang="en-US" sz="1500" b="1" baseline="0" dirty="0"/>
                        <a:t> Testing</a:t>
                      </a:r>
                      <a:endParaRPr lang="en-US" sz="1500" b="1" dirty="0">
                        <a:solidFill>
                          <a:schemeClr val="bg1"/>
                        </a:solidFill>
                      </a:endParaRPr>
                    </a:p>
                  </a:txBody>
                  <a:tcPr marL="182880" anchor="ctr"/>
                </a:tc>
                <a:tc>
                  <a:txBody>
                    <a:bodyPr/>
                    <a:lstStyle/>
                    <a:p>
                      <a:pPr marL="0" indent="0" algn="ctr">
                        <a:buFont typeface="Arial" panose="020B0604020202020204" pitchFamily="34" charset="0"/>
                        <a:buNone/>
                      </a:pPr>
                      <a:r>
                        <a:rPr lang="en-US" sz="1500" b="1" dirty="0"/>
                        <a:t>Bone Marrow Biopsy</a:t>
                      </a:r>
                      <a:endParaRPr lang="en-US" sz="1500" b="1" dirty="0">
                        <a:solidFill>
                          <a:schemeClr val="bg1"/>
                        </a:solidFill>
                      </a:endParaRPr>
                    </a:p>
                  </a:txBody>
                  <a:tcPr marL="182880" anchor="ctr"/>
                </a:tc>
                <a:tc>
                  <a:txBody>
                    <a:bodyPr/>
                    <a:lstStyle/>
                    <a:p>
                      <a:pPr marL="0" indent="0" algn="ctr">
                        <a:buFont typeface="Arial" panose="020B0604020202020204" pitchFamily="34" charset="0"/>
                        <a:buNone/>
                      </a:pPr>
                      <a:r>
                        <a:rPr lang="en-US" sz="1500" b="1" dirty="0"/>
                        <a:t>Radiologic Imaging</a:t>
                      </a:r>
                      <a:endParaRPr lang="en-US" sz="1500" b="1" dirty="0">
                        <a:solidFill>
                          <a:schemeClr val="bg1"/>
                        </a:solidFill>
                      </a:endParaRPr>
                    </a:p>
                  </a:txBody>
                  <a:tcPr marL="182880" anchor="ctr"/>
                </a:tc>
                <a:extLst>
                  <a:ext uri="{0D108BD9-81ED-4DB2-BD59-A6C34878D82A}">
                    <a16:rowId xmlns:a16="http://schemas.microsoft.com/office/drawing/2014/main" val="10001"/>
                  </a:ext>
                </a:extLst>
              </a:tr>
              <a:tr h="299702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a:solidFill>
                            <a:schemeClr val="tx1"/>
                          </a:solidFill>
                        </a:rPr>
                        <a:t>CBC + diff</a:t>
                      </a:r>
                      <a:endParaRPr lang="en-US" sz="1500" dirty="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Blood chemistry tests </a:t>
                      </a:r>
                      <a:br>
                        <a:rPr lang="en-US" sz="1500" dirty="0">
                          <a:solidFill>
                            <a:schemeClr val="tx1"/>
                          </a:solidFill>
                        </a:rPr>
                      </a:br>
                      <a:r>
                        <a:rPr lang="en-US" sz="1500" dirty="0">
                          <a:solidFill>
                            <a:schemeClr val="tx1"/>
                          </a:solidFill>
                        </a:rPr>
                        <a:t>(eg,</a:t>
                      </a:r>
                      <a:r>
                        <a:rPr lang="en-US" sz="1500" baseline="0" dirty="0">
                          <a:solidFill>
                            <a:schemeClr val="tx1"/>
                          </a:solidFill>
                        </a:rPr>
                        <a:t> </a:t>
                      </a:r>
                      <a:r>
                        <a:rPr lang="el-GR" sz="1500" baseline="0" dirty="0">
                          <a:solidFill>
                            <a:schemeClr val="tx1"/>
                          </a:solidFill>
                        </a:rPr>
                        <a:t>β2</a:t>
                      </a:r>
                      <a:r>
                        <a:rPr lang="en-US" sz="1500" baseline="0" dirty="0">
                          <a:solidFill>
                            <a:schemeClr val="tx1"/>
                          </a:solidFill>
                        </a:rPr>
                        <a:t> microglobulin, creatinine, albumin, </a:t>
                      </a:r>
                      <a:br>
                        <a:rPr lang="en-US" sz="1500" baseline="0" dirty="0">
                          <a:solidFill>
                            <a:schemeClr val="tx1"/>
                          </a:solidFill>
                        </a:rPr>
                      </a:br>
                      <a:r>
                        <a:rPr lang="en-US" sz="1500" baseline="0" dirty="0">
                          <a:solidFill>
                            <a:schemeClr val="tx1"/>
                          </a:solidFill>
                        </a:rPr>
                        <a:t>calcium)</a:t>
                      </a:r>
                      <a:endParaRPr lang="en-US" sz="1500" dirty="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Quantitative immunoglobulins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SPEP, UPEP</a:t>
                      </a:r>
                    </a:p>
                    <a:p>
                      <a:pPr marL="285750" indent="-285750">
                        <a:buFont typeface="Arial" panose="020B0604020202020204" pitchFamily="34" charset="0"/>
                        <a:buChar char="•"/>
                      </a:pPr>
                      <a:r>
                        <a:rPr lang="en-US" sz="1500" dirty="0">
                          <a:solidFill>
                            <a:schemeClr val="tx1"/>
                          </a:solidFill>
                        </a:rPr>
                        <a:t>FLC ratio of free kappa/lambda light chains (plasma)</a:t>
                      </a:r>
                    </a:p>
                    <a:p>
                      <a:pPr marL="285750" indent="-285750">
                        <a:buFont typeface="Arial" panose="020B0604020202020204" pitchFamily="34" charset="0"/>
                        <a:buChar char="•"/>
                      </a:pPr>
                      <a:r>
                        <a:rPr lang="en-US" sz="1500" dirty="0">
                          <a:solidFill>
                            <a:schemeClr val="tx1"/>
                          </a:solidFill>
                        </a:rPr>
                        <a:t>MPA</a:t>
                      </a:r>
                    </a:p>
                  </a:txBody>
                  <a:tcPr marL="182880" marT="91440" marB="91440"/>
                </a:tc>
                <a:tc>
                  <a:txBody>
                    <a:bodyPr/>
                    <a:lstStyle/>
                    <a:p>
                      <a:pPr marL="285750" indent="-285750">
                        <a:buFont typeface="Arial" panose="020B0604020202020204" pitchFamily="34" charset="0"/>
                        <a:buChar char="•"/>
                      </a:pPr>
                      <a:r>
                        <a:rPr lang="en-US" sz="1500" dirty="0">
                          <a:solidFill>
                            <a:schemeClr val="tx1"/>
                          </a:solidFill>
                        </a:rPr>
                        <a:t>IHC</a:t>
                      </a:r>
                    </a:p>
                    <a:p>
                      <a:pPr marL="285750" indent="-285750">
                        <a:buFont typeface="Arial" panose="020B0604020202020204" pitchFamily="34" charset="0"/>
                        <a:buChar char="•"/>
                      </a:pPr>
                      <a:r>
                        <a:rPr lang="en-US" sz="1500" dirty="0">
                          <a:solidFill>
                            <a:schemeClr val="tx1"/>
                          </a:solidFill>
                        </a:rPr>
                        <a:t>Flow cytometry</a:t>
                      </a:r>
                    </a:p>
                    <a:p>
                      <a:pPr marL="285750" indent="-285750">
                        <a:buFont typeface="Arial" panose="020B0604020202020204" pitchFamily="34" charset="0"/>
                        <a:buChar char="•"/>
                      </a:pPr>
                      <a:r>
                        <a:rPr lang="en-US" sz="1500" dirty="0">
                          <a:solidFill>
                            <a:schemeClr val="tx1"/>
                          </a:solidFill>
                        </a:rPr>
                        <a:t>Cytogenetics</a:t>
                      </a:r>
                    </a:p>
                    <a:p>
                      <a:pPr marL="285750" indent="-285750">
                        <a:buFont typeface="Arial" panose="020B0604020202020204" pitchFamily="34" charset="0"/>
                        <a:buChar char="•"/>
                      </a:pPr>
                      <a:r>
                        <a:rPr lang="en-US" sz="1500" dirty="0">
                          <a:solidFill>
                            <a:schemeClr val="tx1"/>
                          </a:solidFill>
                        </a:rPr>
                        <a:t>Clonal plasma cell percentage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FISH (plasma cell enrichment)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i="1" dirty="0">
                        <a:solidFill>
                          <a:schemeClr val="tx1"/>
                        </a:solidFill>
                      </a:endParaRPr>
                    </a:p>
                  </a:txBody>
                  <a:tcPr marL="182880" marT="91440" marB="91440"/>
                </a:tc>
                <a:tc>
                  <a:txBody>
                    <a:bodyPr/>
                    <a:lstStyle/>
                    <a:p>
                      <a:pPr marL="285750" indent="-285750">
                        <a:buFont typeface="Arial" panose="020B0604020202020204" pitchFamily="34" charset="0"/>
                        <a:buChar char="•"/>
                      </a:pPr>
                      <a:r>
                        <a:rPr lang="en-US" sz="1500" dirty="0">
                          <a:solidFill>
                            <a:schemeClr val="tx1"/>
                          </a:solidFill>
                        </a:rPr>
                        <a:t>Whole</a:t>
                      </a:r>
                      <a:r>
                        <a:rPr lang="en-US" sz="1500" baseline="0" dirty="0">
                          <a:solidFill>
                            <a:schemeClr val="tx1"/>
                          </a:solidFill>
                        </a:rPr>
                        <a:t> body </a:t>
                      </a:r>
                      <a:br>
                        <a:rPr lang="en-US" sz="1500" baseline="0" dirty="0">
                          <a:solidFill>
                            <a:schemeClr val="tx1"/>
                          </a:solidFill>
                        </a:rPr>
                      </a:br>
                      <a:r>
                        <a:rPr lang="en-US" sz="1500" baseline="0" dirty="0">
                          <a:solidFill>
                            <a:schemeClr val="tx1"/>
                          </a:solidFill>
                        </a:rPr>
                        <a:t>low-dose CT scan</a:t>
                      </a: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PET</a:t>
                      </a:r>
                      <a:r>
                        <a:rPr lang="en-US" sz="1500" baseline="0" dirty="0">
                          <a:solidFill>
                            <a:schemeClr val="tx1"/>
                          </a:solidFill>
                        </a:rPr>
                        <a:t> scan </a:t>
                      </a:r>
                    </a:p>
                    <a:p>
                      <a:pPr marL="285750" indent="-285750">
                        <a:buFont typeface="Arial" panose="020B0604020202020204" pitchFamily="34" charset="0"/>
                        <a:buChar char="•"/>
                      </a:pPr>
                      <a:r>
                        <a:rPr lang="en-US" sz="1500" baseline="0" dirty="0">
                          <a:solidFill>
                            <a:schemeClr val="tx1"/>
                          </a:solidFill>
                        </a:rPr>
                        <a:t>MRI/CT</a:t>
                      </a:r>
                    </a:p>
                    <a:p>
                      <a:pPr marL="285750" indent="-285750">
                        <a:buFont typeface="Arial" panose="020B0604020202020204" pitchFamily="34" charset="0"/>
                        <a:buChar char="•"/>
                      </a:pPr>
                      <a:r>
                        <a:rPr lang="en-US" sz="1500" baseline="0" dirty="0">
                          <a:solidFill>
                            <a:schemeClr val="tx1"/>
                          </a:solidFill>
                        </a:rPr>
                        <a:t>ECHO (prior to cardiotoxic therapy or to rule out AL amyloidosis if suspected)</a:t>
                      </a:r>
                    </a:p>
                    <a:p>
                      <a:pPr marL="285750" indent="-285750">
                        <a:buFont typeface="Arial" panose="020B0604020202020204" pitchFamily="34" charset="0"/>
                        <a:buChar char="•"/>
                      </a:pPr>
                      <a:r>
                        <a:rPr lang="en-US" sz="1500" baseline="0" dirty="0">
                          <a:solidFill>
                            <a:schemeClr val="tx1"/>
                          </a:solidFill>
                        </a:rPr>
                        <a:t>Bone survey (low sensitivity)</a:t>
                      </a:r>
                      <a:endParaRPr lang="en-US" sz="1500" dirty="0">
                        <a:solidFill>
                          <a:schemeClr val="tx1"/>
                        </a:solidFill>
                      </a:endParaRPr>
                    </a:p>
                    <a:p>
                      <a:pPr marL="0" indent="0">
                        <a:buFont typeface="Arial" panose="020B0604020202020204" pitchFamily="34" charset="0"/>
                        <a:buNone/>
                      </a:pPr>
                      <a:endParaRPr lang="en-US" sz="1500" dirty="0">
                        <a:solidFill>
                          <a:schemeClr val="tx1"/>
                        </a:solidFill>
                      </a:endParaRPr>
                    </a:p>
                  </a:txBody>
                  <a:tcPr marL="182880" marT="91440" marB="91440"/>
                </a:tc>
                <a:extLst>
                  <a:ext uri="{0D108BD9-81ED-4DB2-BD59-A6C34878D82A}">
                    <a16:rowId xmlns:a16="http://schemas.microsoft.com/office/drawing/2014/main" val="10002"/>
                  </a:ext>
                </a:extLst>
              </a:tr>
            </a:tbl>
          </a:graphicData>
        </a:graphic>
      </p:graphicFrame>
      <p:grpSp>
        <p:nvGrpSpPr>
          <p:cNvPr id="8" name="Group 7">
            <a:extLst>
              <a:ext uri="{FF2B5EF4-FFF2-40B4-BE49-F238E27FC236}">
                <a16:creationId xmlns:a16="http://schemas.microsoft.com/office/drawing/2014/main" id="{199B0088-9058-3518-3212-6189C1BFB4D2}"/>
              </a:ext>
            </a:extLst>
          </p:cNvPr>
          <p:cNvGrpSpPr/>
          <p:nvPr/>
        </p:nvGrpSpPr>
        <p:grpSpPr>
          <a:xfrm>
            <a:off x="3744172" y="3343084"/>
            <a:ext cx="5000103" cy="1435964"/>
            <a:chOff x="4767798" y="3199484"/>
            <a:chExt cx="4036005" cy="1435964"/>
          </a:xfrm>
        </p:grpSpPr>
        <p:sp>
          <p:nvSpPr>
            <p:cNvPr id="11" name="Up Arrow 10">
              <a:extLst>
                <a:ext uri="{FF2B5EF4-FFF2-40B4-BE49-F238E27FC236}">
                  <a16:creationId xmlns:a16="http://schemas.microsoft.com/office/drawing/2014/main" id="{B86D580E-4B25-8C8B-35A7-41AB26779F79}"/>
                </a:ext>
              </a:extLst>
            </p:cNvPr>
            <p:cNvSpPr/>
            <p:nvPr/>
          </p:nvSpPr>
          <p:spPr>
            <a:xfrm>
              <a:off x="4767798" y="3199484"/>
              <a:ext cx="467219" cy="613114"/>
            </a:xfrm>
            <a:prstGeom prst="upArrow">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Freeform 11">
              <a:extLst>
                <a:ext uri="{FF2B5EF4-FFF2-40B4-BE49-F238E27FC236}">
                  <a16:creationId xmlns:a16="http://schemas.microsoft.com/office/drawing/2014/main" id="{93C1FA25-06DA-30FC-EECE-579B36877B70}"/>
                </a:ext>
              </a:extLst>
            </p:cNvPr>
            <p:cNvSpPr/>
            <p:nvPr/>
          </p:nvSpPr>
          <p:spPr>
            <a:xfrm>
              <a:off x="5402398" y="3441952"/>
              <a:ext cx="2640578" cy="613114"/>
            </a:xfrm>
            <a:custGeom>
              <a:avLst/>
              <a:gdLst>
                <a:gd name="connsiteX0" fmla="*/ 0 w 2202364"/>
                <a:gd name="connsiteY0" fmla="*/ 0 h 613114"/>
                <a:gd name="connsiteX1" fmla="*/ 2202364 w 2202364"/>
                <a:gd name="connsiteY1" fmla="*/ 0 h 613114"/>
                <a:gd name="connsiteX2" fmla="*/ 2202364 w 2202364"/>
                <a:gd name="connsiteY2" fmla="*/ 613114 h 613114"/>
                <a:gd name="connsiteX3" fmla="*/ 0 w 2202364"/>
                <a:gd name="connsiteY3" fmla="*/ 613114 h 613114"/>
                <a:gd name="connsiteX4" fmla="*/ 0 w 2202364"/>
                <a:gd name="connsiteY4" fmla="*/ 0 h 613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364" h="613114">
                  <a:moveTo>
                    <a:pt x="0" y="0"/>
                  </a:moveTo>
                  <a:lnTo>
                    <a:pt x="2202364" y="0"/>
                  </a:lnTo>
                  <a:lnTo>
                    <a:pt x="2202364" y="613114"/>
                  </a:lnTo>
                  <a:lnTo>
                    <a:pt x="0" y="613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0" rIns="78232" bIns="78232" numCol="1" spcCol="1270" anchor="ctr" anchorCtr="0">
              <a:noAutofit/>
            </a:bodyPr>
            <a:lstStyle/>
            <a:p>
              <a:pPr lvl="0" defTabSz="488950">
                <a:lnSpc>
                  <a:spcPct val="90000"/>
                </a:lnSpc>
                <a:spcBef>
                  <a:spcPct val="0"/>
                </a:spcBef>
                <a:spcAft>
                  <a:spcPct val="35000"/>
                </a:spcAft>
                <a:buClr>
                  <a:srgbClr val="000000"/>
                </a:buClr>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sym typeface="Arial"/>
                </a:rPr>
                <a:t>High risk:</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sym typeface="Arial"/>
                </a:rPr>
                <a:t> t(4;14), t(14;16), t(14;20), del(17p), </a:t>
              </a:r>
              <a:r>
                <a:rPr lang="en-US" dirty="0"/>
                <a:t>1q gain with 1p deletion</a:t>
              </a:r>
              <a:endPar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p:txBody>
        </p:sp>
        <p:sp>
          <p:nvSpPr>
            <p:cNvPr id="14" name="Down Arrow 13">
              <a:extLst>
                <a:ext uri="{FF2B5EF4-FFF2-40B4-BE49-F238E27FC236}">
                  <a16:creationId xmlns:a16="http://schemas.microsoft.com/office/drawing/2014/main" id="{3A303699-1E5A-5D2E-2507-81473F111ADA}"/>
                </a:ext>
              </a:extLst>
            </p:cNvPr>
            <p:cNvSpPr/>
            <p:nvPr/>
          </p:nvSpPr>
          <p:spPr>
            <a:xfrm>
              <a:off x="4898427" y="3864941"/>
              <a:ext cx="467219" cy="620515"/>
            </a:xfrm>
            <a:prstGeom prst="downArrow">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Freeform 14">
              <a:extLst>
                <a:ext uri="{FF2B5EF4-FFF2-40B4-BE49-F238E27FC236}">
                  <a16:creationId xmlns:a16="http://schemas.microsoft.com/office/drawing/2014/main" id="{064DFCB3-6DCD-9D57-8A23-9447855DC26E}"/>
                </a:ext>
              </a:extLst>
            </p:cNvPr>
            <p:cNvSpPr/>
            <p:nvPr/>
          </p:nvSpPr>
          <p:spPr>
            <a:xfrm>
              <a:off x="5331116" y="4022334"/>
              <a:ext cx="3472687" cy="613114"/>
            </a:xfrm>
            <a:custGeom>
              <a:avLst/>
              <a:gdLst>
                <a:gd name="connsiteX0" fmla="*/ 0 w 2896382"/>
                <a:gd name="connsiteY0" fmla="*/ 0 h 613114"/>
                <a:gd name="connsiteX1" fmla="*/ 2896382 w 2896382"/>
                <a:gd name="connsiteY1" fmla="*/ 0 h 613114"/>
                <a:gd name="connsiteX2" fmla="*/ 2896382 w 2896382"/>
                <a:gd name="connsiteY2" fmla="*/ 613114 h 613114"/>
                <a:gd name="connsiteX3" fmla="*/ 0 w 2896382"/>
                <a:gd name="connsiteY3" fmla="*/ 613114 h 613114"/>
                <a:gd name="connsiteX4" fmla="*/ 0 w 2896382"/>
                <a:gd name="connsiteY4" fmla="*/ 0 h 613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382" h="613114">
                  <a:moveTo>
                    <a:pt x="0" y="0"/>
                  </a:moveTo>
                  <a:lnTo>
                    <a:pt x="2896382" y="0"/>
                  </a:lnTo>
                  <a:lnTo>
                    <a:pt x="2896382" y="613114"/>
                  </a:lnTo>
                  <a:lnTo>
                    <a:pt x="0" y="613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0" rIns="78232" bIns="78232" numCol="1" spcCol="1270" anchor="ctr" anchorCtr="0">
              <a:noAutofit/>
            </a:bodyPr>
            <a:lstStyle/>
            <a:p>
              <a:pPr marL="0" marR="0" lvl="0" indent="0" algn="l" defTabSz="488950" rtl="0" eaLnBrk="1" fontAlgn="auto" latinLnBrk="0" hangingPunct="1">
                <a:lnSpc>
                  <a:spcPct val="90000"/>
                </a:lnSpc>
                <a:spcBef>
                  <a:spcPct val="0"/>
                </a:spcBef>
                <a:spcAft>
                  <a:spcPct val="35000"/>
                </a:spcAft>
                <a:buClr>
                  <a:srgbClr val="000000"/>
                </a:buClr>
                <a:buSzTx/>
                <a:buFont typeface="Arial"/>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Standard risk</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 </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sym typeface="Arial"/>
                </a:rPr>
                <a:t>trisomies, t(11;14), t(6;14) </a:t>
              </a:r>
              <a:endPar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p:txBody>
        </p:sp>
      </p:grpSp>
      <p:cxnSp>
        <p:nvCxnSpPr>
          <p:cNvPr id="16" name="Elbow Connector 15">
            <a:extLst>
              <a:ext uri="{FF2B5EF4-FFF2-40B4-BE49-F238E27FC236}">
                <a16:creationId xmlns:a16="http://schemas.microsoft.com/office/drawing/2014/main" id="{E388DC00-D291-1DE2-463D-509E1F0C4909}"/>
              </a:ext>
            </a:extLst>
          </p:cNvPr>
          <p:cNvCxnSpPr>
            <a:cxnSpLocks/>
          </p:cNvCxnSpPr>
          <p:nvPr/>
        </p:nvCxnSpPr>
        <p:spPr>
          <a:xfrm>
            <a:off x="4707674" y="3266919"/>
            <a:ext cx="1180141" cy="152330"/>
          </a:xfrm>
          <a:prstGeom prst="bentConnector3">
            <a:avLst>
              <a:gd name="adj1" fmla="val 9985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22600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066" y="945635"/>
            <a:ext cx="8596993" cy="3667405"/>
          </a:xfrm>
          <a:prstGeom prst="rect">
            <a:avLst/>
          </a:prstGeom>
          <a:gradFill flip="none" rotWithShape="1">
            <a:gsLst>
              <a:gs pos="43000">
                <a:schemeClr val="accent6">
                  <a:lumMod val="25000"/>
                  <a:lumOff val="75000"/>
                </a:schemeClr>
              </a:gs>
              <a:gs pos="17000">
                <a:srgbClr val="ED7782"/>
              </a:gs>
              <a:gs pos="56000">
                <a:schemeClr val="accent2">
                  <a:lumMod val="40000"/>
                  <a:lumOff val="60000"/>
                </a:schemeClr>
              </a:gs>
              <a:gs pos="90000">
                <a:schemeClr val="tx2">
                  <a:lumMod val="10000"/>
                  <a:lumOff val="9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Arial"/>
              <a:ea typeface="+mn-ea"/>
              <a:cs typeface="+mn-cs"/>
              <a:sym typeface="Arial"/>
            </a:endParaRPr>
          </a:p>
        </p:txBody>
      </p:sp>
      <p:graphicFrame>
        <p:nvGraphicFramePr>
          <p:cNvPr id="3" name="Table 2"/>
          <p:cNvGraphicFramePr>
            <a:graphicFrameLocks noGrp="1"/>
          </p:cNvGraphicFramePr>
          <p:nvPr/>
        </p:nvGraphicFramePr>
        <p:xfrm>
          <a:off x="635691" y="1103357"/>
          <a:ext cx="8238069" cy="2844495"/>
        </p:xfrm>
        <a:graphic>
          <a:graphicData uri="http://schemas.openxmlformats.org/drawingml/2006/table">
            <a:tbl>
              <a:tblPr firstRow="1" bandRow="1">
                <a:tableStyleId>{6E25E649-3F16-4E02-A733-19D2CDBF48F0}</a:tableStyleId>
              </a:tblPr>
              <a:tblGrid>
                <a:gridCol w="1176867">
                  <a:extLst>
                    <a:ext uri="{9D8B030D-6E8A-4147-A177-3AD203B41FA5}">
                      <a16:colId xmlns:a16="http://schemas.microsoft.com/office/drawing/2014/main" val="20000"/>
                    </a:ext>
                  </a:extLst>
                </a:gridCol>
                <a:gridCol w="1176867">
                  <a:extLst>
                    <a:ext uri="{9D8B030D-6E8A-4147-A177-3AD203B41FA5}">
                      <a16:colId xmlns:a16="http://schemas.microsoft.com/office/drawing/2014/main" val="20001"/>
                    </a:ext>
                  </a:extLst>
                </a:gridCol>
                <a:gridCol w="1176867">
                  <a:extLst>
                    <a:ext uri="{9D8B030D-6E8A-4147-A177-3AD203B41FA5}">
                      <a16:colId xmlns:a16="http://schemas.microsoft.com/office/drawing/2014/main" val="20002"/>
                    </a:ext>
                  </a:extLst>
                </a:gridCol>
                <a:gridCol w="1176867">
                  <a:extLst>
                    <a:ext uri="{9D8B030D-6E8A-4147-A177-3AD203B41FA5}">
                      <a16:colId xmlns:a16="http://schemas.microsoft.com/office/drawing/2014/main" val="20003"/>
                    </a:ext>
                  </a:extLst>
                </a:gridCol>
                <a:gridCol w="1176867">
                  <a:extLst>
                    <a:ext uri="{9D8B030D-6E8A-4147-A177-3AD203B41FA5}">
                      <a16:colId xmlns:a16="http://schemas.microsoft.com/office/drawing/2014/main" val="20004"/>
                    </a:ext>
                  </a:extLst>
                </a:gridCol>
                <a:gridCol w="1176867">
                  <a:extLst>
                    <a:ext uri="{9D8B030D-6E8A-4147-A177-3AD203B41FA5}">
                      <a16:colId xmlns:a16="http://schemas.microsoft.com/office/drawing/2014/main" val="20005"/>
                    </a:ext>
                  </a:extLst>
                </a:gridCol>
                <a:gridCol w="1176867">
                  <a:extLst>
                    <a:ext uri="{9D8B030D-6E8A-4147-A177-3AD203B41FA5}">
                      <a16:colId xmlns:a16="http://schemas.microsoft.com/office/drawing/2014/main" val="20006"/>
                    </a:ext>
                  </a:extLst>
                </a:gridCol>
              </a:tblGrid>
              <a:tr h="451914">
                <a:tc gridSpan="4">
                  <a:txBody>
                    <a:bodyPr/>
                    <a:lstStyle/>
                    <a:p>
                      <a:pPr algn="ctr"/>
                      <a:r>
                        <a:rPr lang="en-US" dirty="0">
                          <a:solidFill>
                            <a:schemeClr val="tx1"/>
                          </a:solidFill>
                        </a:rPr>
                        <a:t>Premalignant</a:t>
                      </a:r>
                    </a:p>
                  </a:txBody>
                  <a:tcPr marL="0" marR="0" anchor="ctr">
                    <a:lnL>
                      <a:noFill/>
                    </a:lnL>
                    <a:lnR>
                      <a:noFill/>
                    </a:lnR>
                    <a:lnT w="25400" cmpd="sng">
                      <a:noFill/>
                    </a:lnT>
                    <a:lnB w="25400" cmpd="sng">
                      <a:noFill/>
                    </a:lnB>
                    <a:lnTlToBr w="12700" cmpd="sng">
                      <a:noFill/>
                      <a:prstDash val="solid"/>
                    </a:lnTlToBr>
                    <a:lnBlToTr w="12700" cmpd="sng">
                      <a:noFill/>
                      <a:prstDash val="solid"/>
                    </a:lnBlToTr>
                    <a:noFill/>
                  </a:tcPr>
                </a:tc>
                <a:tc hMerge="1">
                  <a:txBody>
                    <a:bodyPr/>
                    <a:lstStyle/>
                    <a:p>
                      <a:endParaRPr lang="en-US" dirty="0"/>
                    </a:p>
                  </a:txBody>
                  <a:tcPr marL="0" marR="0"/>
                </a:tc>
                <a:tc hMerge="1">
                  <a:txBody>
                    <a:bodyPr/>
                    <a:lstStyle/>
                    <a:p>
                      <a:endParaRPr lang="en-US" dirty="0"/>
                    </a:p>
                  </a:txBody>
                  <a:tcPr marL="0" marR="0"/>
                </a:tc>
                <a:tc hMerge="1">
                  <a:txBody>
                    <a:bodyPr/>
                    <a:lstStyle/>
                    <a:p>
                      <a:endParaRPr lang="en-US" dirty="0"/>
                    </a:p>
                  </a:txBody>
                  <a:tcPr marL="0" marR="0"/>
                </a:tc>
                <a:tc gridSpan="3">
                  <a:txBody>
                    <a:bodyPr/>
                    <a:lstStyle/>
                    <a:p>
                      <a:pPr algn="ctr"/>
                      <a:r>
                        <a:rPr lang="en-US" dirty="0">
                          <a:solidFill>
                            <a:schemeClr val="tx1"/>
                          </a:solidFill>
                        </a:rPr>
                        <a:t>Malignant</a:t>
                      </a:r>
                    </a:p>
                  </a:txBody>
                  <a:tcPr marL="0" marR="0" anchor="ctr">
                    <a:lnL>
                      <a:noFill/>
                    </a:lnL>
                    <a:lnR>
                      <a:noFill/>
                    </a:lnR>
                    <a:lnT w="25400" cmpd="sng">
                      <a:noFill/>
                    </a:lnT>
                    <a:lnB w="25400" cmpd="sng">
                      <a:noFill/>
                    </a:lnB>
                    <a:lnTlToBr w="12700" cmpd="sng">
                      <a:noFill/>
                      <a:prstDash val="solid"/>
                    </a:lnTlToBr>
                    <a:lnBlToTr w="12700" cmpd="sng">
                      <a:noFill/>
                      <a:prstDash val="solid"/>
                    </a:lnBlToTr>
                    <a:noFill/>
                  </a:tcPr>
                </a:tc>
                <a:tc hMerge="1">
                  <a:txBody>
                    <a:bodyPr/>
                    <a:lstStyle/>
                    <a:p>
                      <a:endParaRPr lang="en-US" dirty="0"/>
                    </a:p>
                  </a:txBody>
                  <a:tcPr marL="0" marR="0"/>
                </a:tc>
                <a:tc hMerge="1">
                  <a:txBody>
                    <a:bodyPr/>
                    <a:lstStyle/>
                    <a:p>
                      <a:endParaRPr lang="en-US" dirty="0"/>
                    </a:p>
                  </a:txBody>
                  <a:tcPr marL="0" marR="0"/>
                </a:tc>
                <a:extLst>
                  <a:ext uri="{0D108BD9-81ED-4DB2-BD59-A6C34878D82A}">
                    <a16:rowId xmlns:a16="http://schemas.microsoft.com/office/drawing/2014/main" val="10000"/>
                  </a:ext>
                </a:extLst>
              </a:tr>
              <a:tr h="312615">
                <a:tc gridSpan="2">
                  <a:txBody>
                    <a:bodyPr/>
                    <a:lstStyle/>
                    <a:p>
                      <a:pPr algn="ctr"/>
                      <a:r>
                        <a:rPr lang="en-US" b="1" dirty="0"/>
                        <a:t>MGUS</a:t>
                      </a:r>
                    </a:p>
                  </a:txBody>
                  <a:tcPr marL="0" marR="0">
                    <a:lnT w="25400" cmpd="sng">
                      <a:noFill/>
                    </a:lnT>
                    <a:lnB>
                      <a:noFill/>
                    </a:lnB>
                    <a:noFill/>
                  </a:tcPr>
                </a:tc>
                <a:tc hMerge="1">
                  <a:txBody>
                    <a:bodyPr/>
                    <a:lstStyle/>
                    <a:p>
                      <a:endParaRPr lang="en-US" dirty="0"/>
                    </a:p>
                  </a:txBody>
                  <a:tcPr marL="0" marR="0"/>
                </a:tc>
                <a:tc gridSpan="3">
                  <a:txBody>
                    <a:bodyPr/>
                    <a:lstStyle/>
                    <a:p>
                      <a:pPr algn="ctr"/>
                      <a:r>
                        <a:rPr lang="en-US" b="1" dirty="0"/>
                        <a:t>SMM</a:t>
                      </a:r>
                    </a:p>
                  </a:txBody>
                  <a:tcPr marL="0" marR="0">
                    <a:lnT w="25400" cmpd="sng">
                      <a:noFill/>
                    </a:lnT>
                    <a:lnB>
                      <a:noFill/>
                    </a:lnB>
                    <a:noFill/>
                  </a:tcPr>
                </a:tc>
                <a:tc hMerge="1">
                  <a:txBody>
                    <a:bodyPr/>
                    <a:lstStyle/>
                    <a:p>
                      <a:endParaRPr lang="en-US" dirty="0"/>
                    </a:p>
                  </a:txBody>
                  <a:tcPr marL="0" marR="0"/>
                </a:tc>
                <a:tc hMerge="1">
                  <a:txBody>
                    <a:bodyPr/>
                    <a:lstStyle/>
                    <a:p>
                      <a:endParaRPr lang="en-US" dirty="0"/>
                    </a:p>
                  </a:txBody>
                  <a:tcPr marL="0" marR="0"/>
                </a:tc>
                <a:tc gridSpan="2">
                  <a:txBody>
                    <a:bodyPr/>
                    <a:lstStyle/>
                    <a:p>
                      <a:pPr algn="ctr"/>
                      <a:r>
                        <a:rPr lang="en-US" b="1" dirty="0"/>
                        <a:t>Active</a:t>
                      </a:r>
                      <a:r>
                        <a:rPr lang="en-US" b="1" baseline="0" dirty="0"/>
                        <a:t> MM</a:t>
                      </a:r>
                      <a:endParaRPr lang="en-US" b="1" dirty="0"/>
                    </a:p>
                  </a:txBody>
                  <a:tcPr marL="0" marR="0">
                    <a:lnT w="25400" cmpd="sng">
                      <a:noFill/>
                    </a:lnT>
                    <a:lnB>
                      <a:noFill/>
                    </a:lnB>
                    <a:noFill/>
                  </a:tcPr>
                </a:tc>
                <a:tc hMerge="1">
                  <a:txBody>
                    <a:bodyPr/>
                    <a:lstStyle/>
                    <a:p>
                      <a:endParaRPr lang="en-US" dirty="0"/>
                    </a:p>
                  </a:txBody>
                  <a:tcPr marL="0" marR="0"/>
                </a:tc>
                <a:extLst>
                  <a:ext uri="{0D108BD9-81ED-4DB2-BD59-A6C34878D82A}">
                    <a16:rowId xmlns:a16="http://schemas.microsoft.com/office/drawing/2014/main" val="10001"/>
                  </a:ext>
                </a:extLst>
              </a:tr>
              <a:tr h="963514">
                <a:tc>
                  <a:txBody>
                    <a:bodyPr/>
                    <a:lstStyle/>
                    <a:p>
                      <a:pPr algn="ctr"/>
                      <a:r>
                        <a:rPr lang="en-US" dirty="0"/>
                        <a:t>Low-risk</a:t>
                      </a:r>
                      <a:r>
                        <a:rPr lang="en-US" baseline="0" dirty="0"/>
                        <a:t> MGUS</a:t>
                      </a:r>
                      <a:endParaRPr lang="en-US" dirty="0"/>
                    </a:p>
                  </a:txBody>
                  <a:tcPr marL="0" marR="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High-risk</a:t>
                      </a:r>
                      <a:r>
                        <a:rPr lang="en-US" baseline="0" dirty="0"/>
                        <a:t> MGUS</a:t>
                      </a:r>
                      <a:endParaRPr lang="en-US" dirty="0"/>
                    </a:p>
                  </a:txBody>
                  <a:tcPr marL="0" marR="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Low-risk</a:t>
                      </a:r>
                      <a:r>
                        <a:rPr lang="en-US" baseline="0" dirty="0"/>
                        <a:t> SMM</a:t>
                      </a:r>
                      <a:endParaRPr lang="en-US" dirty="0"/>
                    </a:p>
                  </a:txBody>
                  <a:tcPr marL="0" marR="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dirty="0"/>
                        <a:t>High-risk</a:t>
                      </a:r>
                      <a:r>
                        <a:rPr lang="en-US" baseline="0" dirty="0"/>
                        <a:t> SMM</a:t>
                      </a:r>
                      <a:endParaRPr lang="en-US" dirty="0"/>
                    </a:p>
                  </a:txBody>
                  <a:tcPr marL="0" marR="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dirty="0"/>
                        <a:t>Ultra</a:t>
                      </a:r>
                      <a:r>
                        <a:rPr lang="en-US" baseline="0" dirty="0"/>
                        <a:t>-h</a:t>
                      </a:r>
                      <a:r>
                        <a:rPr lang="en-US" dirty="0"/>
                        <a:t>igh-risk SMM</a:t>
                      </a:r>
                    </a:p>
                  </a:txBody>
                  <a:tcPr marL="0" marR="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dirty="0"/>
                        <a:t>Early active</a:t>
                      </a:r>
                    </a:p>
                  </a:txBody>
                  <a:tcPr marL="0" marR="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dirty="0"/>
                        <a:t>Active</a:t>
                      </a:r>
                    </a:p>
                    <a:p>
                      <a:pPr algn="ctr"/>
                      <a:endParaRPr lang="en-US" dirty="0"/>
                    </a:p>
                  </a:txBody>
                  <a:tcPr marL="0" marR="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8226">
                <a:tc>
                  <a:txBody>
                    <a:bodyPr/>
                    <a:lstStyle/>
                    <a:p>
                      <a:endParaRPr lang="en-US" dirty="0"/>
                    </a:p>
                  </a:txBody>
                  <a:tcPr marL="0" marR="0">
                    <a:lnL>
                      <a:noFill/>
                    </a:lnL>
                    <a:lnR>
                      <a:noFill/>
                    </a:lnR>
                    <a:lnT>
                      <a:noFill/>
                    </a:lnT>
                    <a:lnB>
                      <a:noFill/>
                    </a:lnB>
                    <a:lnTlToBr w="12700" cmpd="sng">
                      <a:noFill/>
                      <a:prstDash val="solid"/>
                    </a:lnTlToBr>
                    <a:lnBlToTr w="12700" cmpd="sng">
                      <a:noFill/>
                      <a:prstDash val="solid"/>
                    </a:lnBlToTr>
                    <a:noFill/>
                  </a:tcPr>
                </a:tc>
                <a:tc>
                  <a:txBody>
                    <a:bodyPr/>
                    <a:lstStyle/>
                    <a:p>
                      <a:endParaRPr lang="en-US" dirty="0"/>
                    </a:p>
                  </a:txBody>
                  <a:tcPr marL="0" marR="0">
                    <a:lnL>
                      <a:noFill/>
                    </a:lnL>
                    <a:lnR>
                      <a:noFill/>
                    </a:lnR>
                    <a:lnT>
                      <a:noFill/>
                    </a:lnT>
                    <a:lnB>
                      <a:noFill/>
                    </a:lnB>
                    <a:lnTlToBr w="12700" cmpd="sng">
                      <a:noFill/>
                      <a:prstDash val="solid"/>
                    </a:lnTlToBr>
                    <a:lnBlToTr w="12700" cmpd="sng">
                      <a:noFill/>
                      <a:prstDash val="solid"/>
                    </a:lnBlToTr>
                    <a:noFill/>
                  </a:tcPr>
                </a:tc>
                <a:tc>
                  <a:txBody>
                    <a:bodyPr/>
                    <a:lstStyle/>
                    <a:p>
                      <a:endParaRPr lang="en-US" dirty="0"/>
                    </a:p>
                  </a:txBody>
                  <a:tcPr marL="0" marR="0">
                    <a:lnL>
                      <a:noFill/>
                    </a:lnL>
                    <a:lnR>
                      <a:noFill/>
                    </a:lnR>
                    <a:lnT>
                      <a:noFill/>
                    </a:lnT>
                    <a:lnB>
                      <a:noFill/>
                    </a:lnB>
                    <a:lnTlToBr w="12700" cmpd="sng">
                      <a:noFill/>
                      <a:prstDash val="solid"/>
                    </a:lnTlToBr>
                    <a:lnBlToTr w="12700" cmpd="sng">
                      <a:noFill/>
                      <a:prstDash val="solid"/>
                    </a:lnBlToTr>
                    <a:noFill/>
                  </a:tcPr>
                </a:tc>
                <a:tc>
                  <a:txBody>
                    <a:bodyPr/>
                    <a:lstStyle/>
                    <a:p>
                      <a:endParaRPr lang="en-US" dirty="0"/>
                    </a:p>
                  </a:txBody>
                  <a:tcPr marL="0" marR="0">
                    <a:lnL>
                      <a:noFill/>
                    </a:lnL>
                    <a:lnR>
                      <a:noFill/>
                    </a:lnR>
                    <a:lnT>
                      <a:noFill/>
                    </a:lnT>
                    <a:lnB>
                      <a:noFill/>
                    </a:lnB>
                    <a:lnTlToBr w="12700" cmpd="sng">
                      <a:noFill/>
                      <a:prstDash val="solid"/>
                    </a:lnTlToBr>
                    <a:lnBlToTr w="12700" cmpd="sng">
                      <a:noFill/>
                      <a:prstDash val="solid"/>
                    </a:lnBlToTr>
                    <a:noFill/>
                  </a:tcPr>
                </a:tc>
                <a:tc>
                  <a:txBody>
                    <a:bodyPr/>
                    <a:lstStyle/>
                    <a:p>
                      <a:endParaRPr lang="en-US" dirty="0"/>
                    </a:p>
                  </a:txBody>
                  <a:tcPr marL="0" marR="0">
                    <a:lnL>
                      <a:noFill/>
                    </a:lnL>
                    <a:lnR>
                      <a:noFill/>
                    </a:lnR>
                    <a:lnT>
                      <a:noFill/>
                    </a:lnT>
                    <a:lnB>
                      <a:noFill/>
                    </a:lnB>
                    <a:lnTlToBr w="12700" cmpd="sng">
                      <a:noFill/>
                      <a:prstDash val="solid"/>
                    </a:lnTlToBr>
                    <a:lnBlToTr w="12700" cmpd="sng">
                      <a:noFill/>
                      <a:prstDash val="solid"/>
                    </a:lnBlToTr>
                    <a:noFill/>
                  </a:tcPr>
                </a:tc>
                <a:tc>
                  <a:txBody>
                    <a:bodyPr/>
                    <a:lstStyle/>
                    <a:p>
                      <a:endParaRPr lang="en-US" dirty="0"/>
                    </a:p>
                  </a:txBody>
                  <a:tcPr marL="0" marR="0">
                    <a:lnL>
                      <a:noFill/>
                    </a:lnL>
                    <a:lnR>
                      <a:noFill/>
                    </a:lnR>
                    <a:lnT>
                      <a:noFill/>
                    </a:lnT>
                    <a:lnB>
                      <a:noFill/>
                    </a:lnB>
                    <a:lnTlToBr w="12700" cmpd="sng">
                      <a:noFill/>
                      <a:prstDash val="solid"/>
                    </a:lnTlToBr>
                    <a:lnBlToTr w="12700" cmpd="sng">
                      <a:noFill/>
                      <a:prstDash val="solid"/>
                    </a:lnBlToTr>
                    <a:noFill/>
                  </a:tcPr>
                </a:tc>
                <a:tc>
                  <a:txBody>
                    <a:bodyPr/>
                    <a:lstStyle/>
                    <a:p>
                      <a:endParaRPr lang="en-US" dirty="0"/>
                    </a:p>
                  </a:txBody>
                  <a:tcPr marL="0" marR="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8226">
                <a:tc>
                  <a:txBody>
                    <a:bodyPr/>
                    <a:lstStyle/>
                    <a:p>
                      <a:endParaRPr lang="en-US" dirty="0"/>
                    </a:p>
                  </a:txBody>
                  <a:tcPr marL="0" marR="0">
                    <a:lnL>
                      <a:noFill/>
                    </a:lnL>
                    <a:lnR>
                      <a:noFill/>
                    </a:lnR>
                    <a:lnT>
                      <a:noFill/>
                    </a:lnT>
                    <a:lnB w="25400" cmpd="sng">
                      <a:noFill/>
                    </a:lnB>
                    <a:lnTlToBr w="12700" cmpd="sng">
                      <a:noFill/>
                      <a:prstDash val="solid"/>
                    </a:lnTlToBr>
                    <a:lnBlToTr w="12700" cmpd="sng">
                      <a:noFill/>
                      <a:prstDash val="solid"/>
                    </a:lnBlToTr>
                    <a:noFill/>
                  </a:tcPr>
                </a:tc>
                <a:tc>
                  <a:txBody>
                    <a:bodyPr/>
                    <a:lstStyle/>
                    <a:p>
                      <a:endParaRPr lang="en-US" dirty="0"/>
                    </a:p>
                  </a:txBody>
                  <a:tcPr marL="0" marR="0">
                    <a:lnL>
                      <a:noFill/>
                    </a:lnL>
                    <a:lnR>
                      <a:noFill/>
                    </a:lnR>
                    <a:lnT>
                      <a:noFill/>
                    </a:lnT>
                    <a:lnB w="25400" cmpd="sng">
                      <a:noFill/>
                    </a:lnB>
                    <a:lnTlToBr w="12700" cmpd="sng">
                      <a:noFill/>
                      <a:prstDash val="solid"/>
                    </a:lnTlToBr>
                    <a:lnBlToTr w="12700" cmpd="sng">
                      <a:noFill/>
                      <a:prstDash val="solid"/>
                    </a:lnBlToTr>
                    <a:noFill/>
                  </a:tcPr>
                </a:tc>
                <a:tc>
                  <a:txBody>
                    <a:bodyPr/>
                    <a:lstStyle/>
                    <a:p>
                      <a:endParaRPr lang="en-US" dirty="0"/>
                    </a:p>
                  </a:txBody>
                  <a:tcPr marL="0" marR="0">
                    <a:lnL>
                      <a:noFill/>
                    </a:lnL>
                    <a:lnR>
                      <a:noFill/>
                    </a:lnR>
                    <a:lnT>
                      <a:noFill/>
                    </a:lnT>
                    <a:lnB w="25400" cmpd="sng">
                      <a:noFill/>
                    </a:lnB>
                    <a:lnTlToBr w="12700" cmpd="sng">
                      <a:noFill/>
                      <a:prstDash val="solid"/>
                    </a:lnTlToBr>
                    <a:lnBlToTr w="12700" cmpd="sng">
                      <a:noFill/>
                      <a:prstDash val="solid"/>
                    </a:lnBlToTr>
                    <a:noFill/>
                  </a:tcPr>
                </a:tc>
                <a:tc>
                  <a:txBody>
                    <a:bodyPr/>
                    <a:lstStyle/>
                    <a:p>
                      <a:endParaRPr lang="en-US" dirty="0"/>
                    </a:p>
                  </a:txBody>
                  <a:tcPr marL="0" marR="0">
                    <a:lnL>
                      <a:noFill/>
                    </a:lnL>
                    <a:lnR>
                      <a:noFill/>
                    </a:lnR>
                    <a:lnT>
                      <a:noFill/>
                    </a:lnT>
                    <a:lnB w="25400" cmpd="sng">
                      <a:noFill/>
                    </a:lnB>
                    <a:lnTlToBr w="12700" cmpd="sng">
                      <a:noFill/>
                      <a:prstDash val="solid"/>
                    </a:lnTlToBr>
                    <a:lnBlToTr w="12700" cmpd="sng">
                      <a:noFill/>
                      <a:prstDash val="solid"/>
                    </a:lnBlToTr>
                    <a:noFill/>
                  </a:tcPr>
                </a:tc>
                <a:tc>
                  <a:txBody>
                    <a:bodyPr/>
                    <a:lstStyle/>
                    <a:p>
                      <a:endParaRPr lang="en-US" dirty="0"/>
                    </a:p>
                  </a:txBody>
                  <a:tcPr marL="0" marR="0">
                    <a:lnL>
                      <a:noFill/>
                    </a:lnL>
                    <a:lnR>
                      <a:noFill/>
                    </a:lnR>
                    <a:lnT>
                      <a:noFill/>
                    </a:lnT>
                    <a:lnB w="25400" cmpd="sng">
                      <a:noFill/>
                    </a:lnB>
                    <a:lnTlToBr w="12700" cmpd="sng">
                      <a:noFill/>
                      <a:prstDash val="solid"/>
                    </a:lnTlToBr>
                    <a:lnBlToTr w="12700" cmpd="sng">
                      <a:noFill/>
                      <a:prstDash val="solid"/>
                    </a:lnBlToTr>
                    <a:noFill/>
                  </a:tcPr>
                </a:tc>
                <a:tc>
                  <a:txBody>
                    <a:bodyPr/>
                    <a:lstStyle/>
                    <a:p>
                      <a:endParaRPr lang="en-US" dirty="0"/>
                    </a:p>
                  </a:txBody>
                  <a:tcPr marL="0" marR="0">
                    <a:lnL>
                      <a:noFill/>
                    </a:lnL>
                    <a:lnR>
                      <a:noFill/>
                    </a:lnR>
                    <a:lnT>
                      <a:noFill/>
                    </a:lnT>
                    <a:lnB w="25400" cmpd="sng">
                      <a:noFill/>
                    </a:lnB>
                    <a:lnTlToBr w="12700" cmpd="sng">
                      <a:noFill/>
                      <a:prstDash val="solid"/>
                    </a:lnTlToBr>
                    <a:lnBlToTr w="12700" cmpd="sng">
                      <a:noFill/>
                      <a:prstDash val="solid"/>
                    </a:lnBlToTr>
                    <a:noFill/>
                  </a:tcPr>
                </a:tc>
                <a:tc>
                  <a:txBody>
                    <a:bodyPr/>
                    <a:lstStyle/>
                    <a:p>
                      <a:endParaRPr lang="en-US" dirty="0"/>
                    </a:p>
                  </a:txBody>
                  <a:tcPr marL="0" marR="0">
                    <a:lnL>
                      <a:noFill/>
                    </a:lnL>
                    <a:lnR>
                      <a:noFill/>
                    </a:lnR>
                    <a:lnT>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130946" y="0"/>
            <a:ext cx="8472280" cy="649507"/>
          </a:xfrm>
        </p:spPr>
        <p:txBody>
          <a:bodyPr/>
          <a:lstStyle/>
          <a:p>
            <a:r>
              <a:rPr lang="en-US" dirty="0"/>
              <a:t>Understanding The Spectrum of MM: Diagnostic Testing to Inform Diagnosis, Prognosis, and </a:t>
            </a:r>
            <a:r>
              <a:rPr lang="en-US" dirty="0" err="1"/>
              <a:t>Therapy</a:t>
            </a:r>
            <a:r>
              <a:rPr lang="en-US" baseline="30000" dirty="0" err="1"/>
              <a:t>1,2</a:t>
            </a:r>
            <a:endParaRPr lang="en-US" baseline="30000" dirty="0"/>
          </a:p>
        </p:txBody>
      </p:sp>
      <p:cxnSp>
        <p:nvCxnSpPr>
          <p:cNvPr id="7" name="Straight Connector 6"/>
          <p:cNvCxnSpPr/>
          <p:nvPr/>
        </p:nvCxnSpPr>
        <p:spPr>
          <a:xfrm>
            <a:off x="6618026" y="1560662"/>
            <a:ext cx="0" cy="291693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25186" y="1953854"/>
            <a:ext cx="0" cy="252374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57776" y="1953151"/>
            <a:ext cx="0" cy="25244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352171" y="954173"/>
            <a:ext cx="0" cy="3523425"/>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13158" y="1953854"/>
            <a:ext cx="0" cy="252374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07397" y="1560662"/>
            <a:ext cx="0" cy="291693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573296" y="1528748"/>
            <a:ext cx="816891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052" name="TextBox 2051"/>
          <p:cNvSpPr txBox="1"/>
          <p:nvPr/>
        </p:nvSpPr>
        <p:spPr>
          <a:xfrm>
            <a:off x="263479" y="3786157"/>
            <a:ext cx="369332" cy="691408"/>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Treating</a:t>
            </a:r>
          </a:p>
        </p:txBody>
      </p:sp>
      <p:sp>
        <p:nvSpPr>
          <p:cNvPr id="38" name="TextBox 37"/>
          <p:cNvSpPr txBox="1"/>
          <p:nvPr/>
        </p:nvSpPr>
        <p:spPr>
          <a:xfrm>
            <a:off x="263479" y="2960082"/>
            <a:ext cx="369332" cy="629147"/>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Testing</a:t>
            </a:r>
          </a:p>
        </p:txBody>
      </p:sp>
      <p:sp>
        <p:nvSpPr>
          <p:cNvPr id="39" name="TextBox 38"/>
          <p:cNvSpPr txBox="1"/>
          <p:nvPr/>
        </p:nvSpPr>
        <p:spPr>
          <a:xfrm>
            <a:off x="263479" y="1691119"/>
            <a:ext cx="369332" cy="1151918"/>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Subcategories</a:t>
            </a:r>
          </a:p>
        </p:txBody>
      </p:sp>
      <p:sp>
        <p:nvSpPr>
          <p:cNvPr id="2053" name="Left-Right Arrow 2052"/>
          <p:cNvSpPr/>
          <p:nvPr/>
        </p:nvSpPr>
        <p:spPr>
          <a:xfrm>
            <a:off x="593969" y="3821104"/>
            <a:ext cx="3551459" cy="628651"/>
          </a:xfrm>
          <a:prstGeom prst="leftRightArrow">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mn-ea"/>
                <a:cs typeface="+mn-cs"/>
                <a:sym typeface="Arial"/>
              </a:rPr>
              <a:t>Monitor</a:t>
            </a:r>
          </a:p>
        </p:txBody>
      </p:sp>
      <p:sp>
        <p:nvSpPr>
          <p:cNvPr id="42" name="Left-Right Arrow 41"/>
          <p:cNvSpPr/>
          <p:nvPr/>
        </p:nvSpPr>
        <p:spPr>
          <a:xfrm>
            <a:off x="4185306" y="3821104"/>
            <a:ext cx="1918336" cy="628651"/>
          </a:xfrm>
          <a:prstGeom prst="leftRightArrow">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mn-ea"/>
                <a:cs typeface="+mn-cs"/>
                <a:sym typeface="Arial"/>
              </a:rPr>
              <a:t>Clinical trial</a:t>
            </a:r>
          </a:p>
        </p:txBody>
      </p:sp>
      <p:sp>
        <p:nvSpPr>
          <p:cNvPr id="44" name="Left-Right Arrow 43"/>
          <p:cNvSpPr/>
          <p:nvPr/>
        </p:nvSpPr>
        <p:spPr>
          <a:xfrm>
            <a:off x="6124858" y="3821104"/>
            <a:ext cx="2621902" cy="628651"/>
          </a:xfrm>
          <a:prstGeom prst="leftRightArrow">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mn-ea"/>
                <a:cs typeface="+mn-cs"/>
                <a:sym typeface="Arial"/>
              </a:rPr>
              <a:t>Treat</a:t>
            </a:r>
          </a:p>
        </p:txBody>
      </p:sp>
      <p:sp>
        <p:nvSpPr>
          <p:cNvPr id="2055" name="Rounded Rectangle 2054"/>
          <p:cNvSpPr/>
          <p:nvPr/>
        </p:nvSpPr>
        <p:spPr>
          <a:xfrm>
            <a:off x="1922560" y="2766655"/>
            <a:ext cx="2008577" cy="1016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sym typeface="Arial"/>
              </a:rPr>
              <a:t>SPEP/UPEP spike from normal; abnormal free light chain results; bone marrow plasma cells &lt;10%</a:t>
            </a:r>
          </a:p>
        </p:txBody>
      </p:sp>
      <p:sp>
        <p:nvSpPr>
          <p:cNvPr id="48" name="Rounded Rectangle 47"/>
          <p:cNvSpPr/>
          <p:nvPr/>
        </p:nvSpPr>
        <p:spPr>
          <a:xfrm>
            <a:off x="4009286" y="2766655"/>
            <a:ext cx="1422400" cy="1016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SPEP/UPEP </a:t>
            </a:r>
            <a:b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b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spike of </a:t>
            </a:r>
            <a:r>
              <a:rPr kumimoji="0" lang="en-US" sz="10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t>
            </a: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2 g/dL; free light chain ratio </a:t>
            </a:r>
            <a:r>
              <a:rPr kumimoji="0" lang="en-US" sz="10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t>
            </a: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20; bone marrow plasma cells </a:t>
            </a:r>
            <a:r>
              <a:rPr kumimoji="0" lang="en-US" sz="10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t>
            </a: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20%</a:t>
            </a:r>
          </a:p>
        </p:txBody>
      </p:sp>
      <p:cxnSp>
        <p:nvCxnSpPr>
          <p:cNvPr id="50" name="Straight Connector 49"/>
          <p:cNvCxnSpPr/>
          <p:nvPr/>
        </p:nvCxnSpPr>
        <p:spPr>
          <a:xfrm flipH="1" flipV="1">
            <a:off x="573296" y="1942964"/>
            <a:ext cx="816891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509835" y="2766655"/>
            <a:ext cx="1641237" cy="1016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Myeloma-defining events; free light chain ratio </a:t>
            </a:r>
            <a:r>
              <a:rPr kumimoji="0" lang="en-US" sz="10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t>
            </a: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100; bone marrow plasma cells </a:t>
            </a:r>
            <a:r>
              <a:rPr kumimoji="0" lang="en-US" sz="10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t>
            </a: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60%; CrCl </a:t>
            </a:r>
            <a:b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b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&lt;40 mL/min; </a:t>
            </a:r>
            <a:r>
              <a:rPr kumimoji="0" lang="en-US" sz="105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t>
            </a: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2 lesions</a:t>
            </a:r>
          </a:p>
        </p:txBody>
      </p:sp>
      <p:sp>
        <p:nvSpPr>
          <p:cNvPr id="52" name="Rounded Rectangle 51"/>
          <p:cNvSpPr/>
          <p:nvPr/>
        </p:nvSpPr>
        <p:spPr>
          <a:xfrm>
            <a:off x="7229222" y="2766655"/>
            <a:ext cx="1600200" cy="1016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a:ln>
                  <a:noFill/>
                </a:ln>
                <a:solidFill>
                  <a:srgbClr val="000000"/>
                </a:solidFill>
                <a:effectLst/>
                <a:uLnTx/>
                <a:uFillTx/>
                <a:latin typeface="Arial"/>
                <a:ea typeface="+mn-ea"/>
                <a:cs typeface="+mn-cs"/>
                <a:sym typeface="Arial"/>
              </a:rPr>
              <a:t>CRAB criteria: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sng" strike="noStrike" kern="0" cap="none" spc="0" normalizeH="0" baseline="0" noProof="0" dirty="0">
                <a:ln>
                  <a:noFill/>
                </a:ln>
                <a:solidFill>
                  <a:srgbClr val="000000"/>
                </a:solidFill>
                <a:effectLst/>
                <a:uLnTx/>
                <a:uFillTx/>
                <a:latin typeface="Arial"/>
                <a:ea typeface="+mn-ea"/>
                <a:cs typeface="+mn-cs"/>
                <a:sym typeface="Arial"/>
              </a:rPr>
              <a:t>C</a:t>
            </a: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alcium elevation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sng" strike="noStrike" kern="0" cap="none" spc="0" normalizeH="0" baseline="0" noProof="0" dirty="0">
                <a:ln>
                  <a:noFill/>
                </a:ln>
                <a:solidFill>
                  <a:srgbClr val="000000"/>
                </a:solidFill>
                <a:effectLst/>
                <a:uLnTx/>
                <a:uFillTx/>
                <a:latin typeface="Arial"/>
                <a:ea typeface="+mn-ea"/>
                <a:cs typeface="+mn-cs"/>
                <a:sym typeface="Arial"/>
              </a:rPr>
              <a:t>R</a:t>
            </a: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enal dysfunction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sng" strike="noStrike" kern="0" cap="none" spc="0" normalizeH="0" baseline="0" noProof="0" dirty="0">
                <a:ln>
                  <a:noFill/>
                </a:ln>
                <a:solidFill>
                  <a:srgbClr val="000000"/>
                </a:solidFill>
                <a:effectLst/>
                <a:uLnTx/>
                <a:uFillTx/>
                <a:latin typeface="Arial"/>
                <a:ea typeface="+mn-ea"/>
                <a:cs typeface="+mn-cs"/>
                <a:sym typeface="Arial"/>
              </a:rPr>
              <a:t>A</a:t>
            </a: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nemia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sng" strike="noStrike" kern="0" cap="none" spc="0" normalizeH="0" baseline="0" noProof="0" dirty="0">
                <a:ln>
                  <a:noFill/>
                </a:ln>
                <a:solidFill>
                  <a:srgbClr val="000000"/>
                </a:solidFill>
                <a:effectLst/>
                <a:uLnTx/>
                <a:uFillTx/>
                <a:latin typeface="Arial"/>
                <a:ea typeface="+mn-ea"/>
                <a:cs typeface="+mn-cs"/>
                <a:sym typeface="Arial"/>
              </a:rPr>
              <a:t>B</a:t>
            </a:r>
            <a:r>
              <a:rPr kumimoji="0" lang="en-US" sz="1050" b="0" i="0" u="none" strike="noStrike" kern="0" cap="none" spc="0" normalizeH="0" baseline="0" noProof="0" dirty="0">
                <a:ln>
                  <a:noFill/>
                </a:ln>
                <a:solidFill>
                  <a:srgbClr val="000000"/>
                </a:solidFill>
                <a:effectLst/>
                <a:uLnTx/>
                <a:uFillTx/>
                <a:latin typeface="Arial"/>
                <a:ea typeface="+mn-ea"/>
                <a:cs typeface="+mn-cs"/>
                <a:sym typeface="Arial"/>
              </a:rPr>
              <a:t>one lesions</a:t>
            </a:r>
          </a:p>
        </p:txBody>
      </p:sp>
      <p:sp>
        <p:nvSpPr>
          <p:cNvPr id="4" name="Footer Placeholder 3">
            <a:extLst>
              <a:ext uri="{FF2B5EF4-FFF2-40B4-BE49-F238E27FC236}">
                <a16:creationId xmlns:a16="http://schemas.microsoft.com/office/drawing/2014/main" id="{92226230-15DB-7161-BB4A-841821627224}"/>
              </a:ext>
            </a:extLst>
          </p:cNvPr>
          <p:cNvSpPr>
            <a:spLocks noGrp="1"/>
          </p:cNvSpPr>
          <p:nvPr>
            <p:ph type="ftr" sz="quarter" idx="3"/>
          </p:nvPr>
        </p:nvSpPr>
        <p:spPr/>
        <p:txBody>
          <a:bodyPr/>
          <a:lstStyle/>
          <a:p>
            <a:r>
              <a:rPr lang="en-GB" dirty="0"/>
              <a:t>1. Rajkumar SV et al. </a:t>
            </a:r>
            <a:r>
              <a:rPr lang="en-GB" i="1" dirty="0"/>
              <a:t>Lancet Oncol</a:t>
            </a:r>
            <a:r>
              <a:rPr lang="en-GB" dirty="0"/>
              <a:t>. </a:t>
            </a:r>
            <a:r>
              <a:rPr lang="en-GB" dirty="0" err="1"/>
              <a:t>2014;15:e538-548</a:t>
            </a:r>
            <a:r>
              <a:rPr lang="en-GB" dirty="0"/>
              <a:t>. 2. </a:t>
            </a:r>
            <a:r>
              <a:rPr lang="en-GB" dirty="0" err="1"/>
              <a:t>Mateos</a:t>
            </a:r>
            <a:r>
              <a:rPr lang="en-GB" dirty="0"/>
              <a:t> M-V et al. </a:t>
            </a:r>
            <a:r>
              <a:rPr lang="en-GB" i="1" dirty="0"/>
              <a:t>Blood Cancer J</a:t>
            </a:r>
            <a:r>
              <a:rPr lang="en-GB" dirty="0"/>
              <a:t>. 2020;10:102.</a:t>
            </a:r>
          </a:p>
        </p:txBody>
      </p:sp>
    </p:spTree>
    <p:custDataLst>
      <p:tags r:id="rId1"/>
    </p:custDataLst>
    <p:extLst>
      <p:ext uri="{BB962C8B-B14F-4D97-AF65-F5344CB8AC3E}">
        <p14:creationId xmlns:p14="http://schemas.microsoft.com/office/powerpoint/2010/main" val="201308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18C09-8163-3CDE-535D-2FB3476A5CBA}"/>
              </a:ext>
            </a:extLst>
          </p:cNvPr>
          <p:cNvSpPr>
            <a:spLocks noGrp="1"/>
          </p:cNvSpPr>
          <p:nvPr>
            <p:ph type="title"/>
          </p:nvPr>
        </p:nvSpPr>
        <p:spPr/>
        <p:txBody>
          <a:bodyPr/>
          <a:lstStyle/>
          <a:p>
            <a:r>
              <a:rPr lang="en-US" altLang="en-US" dirty="0"/>
              <a:t>Nursing Strategies for Management of </a:t>
            </a:r>
            <a:br>
              <a:rPr lang="en-US" altLang="en-US" dirty="0"/>
            </a:br>
            <a:r>
              <a:rPr lang="en-US" altLang="en-US" dirty="0"/>
              <a:t>Patients With </a:t>
            </a:r>
            <a:r>
              <a:rPr lang="en-US" dirty="0"/>
              <a:t>Multiple Myeloma</a:t>
            </a:r>
            <a:r>
              <a:rPr lang="en-US" baseline="30000" dirty="0"/>
              <a:t>1,2</a:t>
            </a:r>
            <a:endParaRPr lang="en-US" dirty="0"/>
          </a:p>
        </p:txBody>
      </p:sp>
      <p:pic>
        <p:nvPicPr>
          <p:cNvPr id="41" name="Picture 40">
            <a:extLst>
              <a:ext uri="{FF2B5EF4-FFF2-40B4-BE49-F238E27FC236}">
                <a16:creationId xmlns:a16="http://schemas.microsoft.com/office/drawing/2014/main" id="{0891E033-8245-42DD-3930-DFB5D042EE4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8828" y="3572056"/>
            <a:ext cx="1436571" cy="1020004"/>
          </a:xfrm>
          <a:prstGeom prst="rect">
            <a:avLst/>
          </a:prstGeom>
          <a:ln w="28575">
            <a:solidFill>
              <a:schemeClr val="accent3"/>
            </a:solidFill>
          </a:ln>
        </p:spPr>
      </p:pic>
      <p:sp>
        <p:nvSpPr>
          <p:cNvPr id="22" name="TextBox 21">
            <a:extLst>
              <a:ext uri="{FF2B5EF4-FFF2-40B4-BE49-F238E27FC236}">
                <a16:creationId xmlns:a16="http://schemas.microsoft.com/office/drawing/2014/main" id="{782D8D5B-C9A8-F66C-CC5F-40729454D12C}"/>
              </a:ext>
            </a:extLst>
          </p:cNvPr>
          <p:cNvSpPr txBox="1"/>
          <p:nvPr/>
        </p:nvSpPr>
        <p:spPr>
          <a:xfrm>
            <a:off x="2569954" y="2758841"/>
            <a:ext cx="4876441" cy="534787"/>
          </a:xfrm>
          <a:prstGeom prst="rect">
            <a:avLst/>
          </a:prstGeom>
          <a:noFill/>
        </p:spPr>
        <p:txBody>
          <a:bodyPr wrap="square" tIns="91440" bIns="91440" rtlCol="0" anchor="ctr">
            <a:spAutoFit/>
          </a:bodyPr>
          <a:lstStyle/>
          <a:p>
            <a:pPr marL="171450" marR="0" lvl="2" indent="-171450" algn="l" defTabSz="457200" rtl="0" eaLnBrk="0" fontAlgn="base" latinLnBrk="0" hangingPunct="0">
              <a:lnSpc>
                <a:spcPct val="100000"/>
              </a:lnSpc>
              <a:spcBef>
                <a:spcPct val="0"/>
              </a:spcBef>
              <a:spcAft>
                <a:spcPct val="0"/>
              </a:spcAft>
              <a:buClr>
                <a:schemeClr val="tx1"/>
              </a:buClr>
              <a:buSzPct val="100000"/>
              <a:buFont typeface="Wingdings" pitchFamily="2" charset="2"/>
              <a:buChar char="ü"/>
              <a:tabLst/>
            </a:pPr>
            <a:r>
              <a:rPr kumimoji="0" lang="en-US" sz="1200" b="0" i="1" u="none" strike="noStrike" cap="none" normalizeH="0" baseline="0" dirty="0">
                <a:ln>
                  <a:noFill/>
                </a:ln>
                <a:solidFill>
                  <a:schemeClr val="tx1"/>
                </a:solidFill>
                <a:effectLst/>
              </a:rPr>
              <a:t>Diarrhea and constipation; antiemetics prior to proteasome inhibitors; select newer therapies </a:t>
            </a:r>
            <a:endParaRPr kumimoji="0" lang="en-US" sz="1200" b="0" i="1" u="none" strike="noStrike" cap="none" normalizeH="0" baseline="0" dirty="0">
              <a:ln>
                <a:noFill/>
              </a:ln>
              <a:solidFill>
                <a:schemeClr val="tx1"/>
              </a:solidFill>
              <a:effectLst/>
              <a:latin typeface="Arial" pitchFamily="34" charset="0"/>
              <a:ea typeface="ＭＳ Ｐゴシック" charset="-128"/>
              <a:cs typeface="Arial" pitchFamily="34" charset="0"/>
            </a:endParaRPr>
          </a:p>
        </p:txBody>
      </p:sp>
      <p:sp>
        <p:nvSpPr>
          <p:cNvPr id="14" name="Freeform 13">
            <a:extLst>
              <a:ext uri="{FF2B5EF4-FFF2-40B4-BE49-F238E27FC236}">
                <a16:creationId xmlns:a16="http://schemas.microsoft.com/office/drawing/2014/main" id="{1F86D7E9-D3D0-BD45-4294-ACF41BC46CE7}"/>
              </a:ext>
            </a:extLst>
          </p:cNvPr>
          <p:cNvSpPr/>
          <p:nvPr/>
        </p:nvSpPr>
        <p:spPr>
          <a:xfrm>
            <a:off x="359547" y="3547950"/>
            <a:ext cx="2210407" cy="812245"/>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641" tIns="154641" rIns="154641" bIns="154641" numCol="1" spcCol="1270" anchor="ctr" anchorCtr="0">
            <a:noAutofit/>
          </a:bodyPr>
          <a:lstStyle/>
          <a:p>
            <a:pPr marL="0" lvl="0" indent="0" algn="ctr" defTabSz="355600">
              <a:lnSpc>
                <a:spcPct val="90000"/>
              </a:lnSpc>
              <a:spcBef>
                <a:spcPct val="0"/>
              </a:spcBef>
              <a:spcAft>
                <a:spcPct val="35000"/>
              </a:spcAft>
              <a:buNone/>
            </a:pPr>
            <a:r>
              <a:rPr lang="en-US" sz="1400" kern="1200" dirty="0"/>
              <a:t>Bone health changes</a:t>
            </a:r>
          </a:p>
        </p:txBody>
      </p:sp>
      <p:sp>
        <p:nvSpPr>
          <p:cNvPr id="19" name="Freeform 18">
            <a:extLst>
              <a:ext uri="{FF2B5EF4-FFF2-40B4-BE49-F238E27FC236}">
                <a16:creationId xmlns:a16="http://schemas.microsoft.com/office/drawing/2014/main" id="{F1B74E7C-5686-6909-8D25-17CF30A03A56}"/>
              </a:ext>
            </a:extLst>
          </p:cNvPr>
          <p:cNvSpPr/>
          <p:nvPr/>
        </p:nvSpPr>
        <p:spPr>
          <a:xfrm>
            <a:off x="359547" y="847023"/>
            <a:ext cx="2210407" cy="812245"/>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641" tIns="154641" rIns="154641" bIns="154641" numCol="1" spcCol="1270" anchor="ctr" anchorCtr="0">
            <a:noAutofit/>
          </a:bodyPr>
          <a:lstStyle/>
          <a:p>
            <a:pPr marL="0" lvl="0" indent="0" algn="ctr" defTabSz="355600">
              <a:lnSpc>
                <a:spcPct val="90000"/>
              </a:lnSpc>
              <a:spcBef>
                <a:spcPct val="0"/>
              </a:spcBef>
              <a:spcAft>
                <a:spcPct val="35000"/>
              </a:spcAft>
              <a:buNone/>
            </a:pPr>
            <a:r>
              <a:rPr lang="en-US" sz="1400" kern="1200" dirty="0"/>
              <a:t>Renal complications</a:t>
            </a:r>
          </a:p>
        </p:txBody>
      </p:sp>
      <p:sp>
        <p:nvSpPr>
          <p:cNvPr id="20" name="TextBox 19">
            <a:extLst>
              <a:ext uri="{FF2B5EF4-FFF2-40B4-BE49-F238E27FC236}">
                <a16:creationId xmlns:a16="http://schemas.microsoft.com/office/drawing/2014/main" id="{5ADD4FCA-BE48-8976-6921-F2AF58340DC8}"/>
              </a:ext>
            </a:extLst>
          </p:cNvPr>
          <p:cNvSpPr txBox="1"/>
          <p:nvPr/>
        </p:nvSpPr>
        <p:spPr>
          <a:xfrm>
            <a:off x="2569954" y="3636819"/>
            <a:ext cx="5646998" cy="683339"/>
          </a:xfrm>
          <a:prstGeom prst="rect">
            <a:avLst/>
          </a:prstGeom>
          <a:noFill/>
        </p:spPr>
        <p:txBody>
          <a:bodyPr wrap="square" tIns="91440" bIns="91440" rtlCol="0" anchor="ctr">
            <a:spAutoFit/>
          </a:bodyPr>
          <a:lstStyle/>
          <a:p>
            <a:pPr marL="171450" indent="-171450">
              <a:spcAft>
                <a:spcPts val="1200"/>
              </a:spcAft>
              <a:buFont typeface="Wingdings" pitchFamily="2" charset="2"/>
              <a:buChar char="ü"/>
            </a:pPr>
            <a:r>
              <a:rPr kumimoji="0" lang="en-US" sz="1200" b="0" i="1" u="none" strike="noStrike" cap="none" normalizeH="0" baseline="0" dirty="0">
                <a:ln>
                  <a:noFill/>
                </a:ln>
                <a:solidFill>
                  <a:schemeClr val="tx1"/>
                </a:solidFill>
                <a:effectLst/>
              </a:rPr>
              <a:t>Monitor; vitamin D, calcium supplements</a:t>
            </a:r>
            <a:endParaRPr lang="en-US" sz="1200" i="1" dirty="0"/>
          </a:p>
          <a:p>
            <a:pPr marL="171450" indent="-171450">
              <a:spcAft>
                <a:spcPts val="1200"/>
              </a:spcAft>
              <a:buFont typeface="Wingdings" pitchFamily="2" charset="2"/>
              <a:buChar char="ü"/>
            </a:pPr>
            <a:r>
              <a:rPr lang="en-US" sz="1200" i="1" dirty="0"/>
              <a:t>D</a:t>
            </a:r>
            <a:r>
              <a:rPr kumimoji="0" lang="en-US" sz="1200" b="0" i="1" u="none" strike="noStrike" cap="none" normalizeH="0" baseline="0" dirty="0">
                <a:ln>
                  <a:noFill/>
                </a:ln>
                <a:solidFill>
                  <a:schemeClr val="tx1"/>
                </a:solidFill>
                <a:effectLst/>
              </a:rPr>
              <a:t>etermine if bone-modifying agents are needed</a:t>
            </a:r>
            <a:endParaRPr kumimoji="0" lang="en-US" sz="1200" b="0" i="1" u="none" strike="noStrike" cap="none" normalizeH="0" baseline="0" dirty="0">
              <a:ln>
                <a:noFill/>
              </a:ln>
              <a:solidFill>
                <a:schemeClr val="tx1"/>
              </a:solidFill>
              <a:effectLst/>
              <a:latin typeface="Arial" pitchFamily="34" charset="0"/>
              <a:ea typeface="ＭＳ Ｐゴシック" charset="-128"/>
              <a:cs typeface="Arial" pitchFamily="34" charset="0"/>
            </a:endParaRPr>
          </a:p>
        </p:txBody>
      </p:sp>
      <p:sp>
        <p:nvSpPr>
          <p:cNvPr id="24" name="TextBox 23">
            <a:extLst>
              <a:ext uri="{FF2B5EF4-FFF2-40B4-BE49-F238E27FC236}">
                <a16:creationId xmlns:a16="http://schemas.microsoft.com/office/drawing/2014/main" id="{DC5F6774-DBCB-1B7B-131B-8E39ED96A1F7}"/>
              </a:ext>
            </a:extLst>
          </p:cNvPr>
          <p:cNvSpPr txBox="1"/>
          <p:nvPr/>
        </p:nvSpPr>
        <p:spPr>
          <a:xfrm>
            <a:off x="2569954" y="914419"/>
            <a:ext cx="6574046" cy="683339"/>
          </a:xfrm>
          <a:prstGeom prst="rect">
            <a:avLst/>
          </a:prstGeom>
          <a:noFill/>
        </p:spPr>
        <p:txBody>
          <a:bodyPr wrap="square" tIns="91440" bIns="91440" rtlCol="0" anchor="ctr">
            <a:spAutoFit/>
          </a:bodyPr>
          <a:lstStyle/>
          <a:p>
            <a:pPr marL="171450" indent="-171450">
              <a:spcAft>
                <a:spcPts val="1200"/>
              </a:spcAft>
              <a:buFont typeface="Wingdings" pitchFamily="2" charset="2"/>
              <a:buChar char="ü"/>
            </a:pPr>
            <a:r>
              <a:rPr kumimoji="0" lang="en-US" sz="1200" b="0" i="1" u="none" strike="noStrike" cap="none" normalizeH="0" baseline="0" dirty="0">
                <a:ln>
                  <a:noFill/>
                </a:ln>
                <a:solidFill>
                  <a:schemeClr val="tx1"/>
                </a:solidFill>
                <a:effectLst/>
              </a:rPr>
              <a:t>Avoid renal-toxic agents; 24-hour urine albumin (bone-modifying agents)</a:t>
            </a:r>
          </a:p>
          <a:p>
            <a:pPr marL="171450" indent="-171450">
              <a:spcAft>
                <a:spcPts val="1200"/>
              </a:spcAft>
              <a:buFont typeface="Wingdings" pitchFamily="2" charset="2"/>
              <a:buChar char="ü"/>
            </a:pPr>
            <a:r>
              <a:rPr lang="en-US" sz="1200" i="1" dirty="0"/>
              <a:t>C</a:t>
            </a:r>
            <a:r>
              <a:rPr kumimoji="0" lang="en-US" sz="1200" b="0" i="1" u="none" strike="noStrike" cap="none" normalizeH="0" baseline="0" dirty="0">
                <a:ln>
                  <a:noFill/>
                </a:ln>
                <a:solidFill>
                  <a:schemeClr val="tx1"/>
                </a:solidFill>
                <a:effectLst/>
              </a:rPr>
              <a:t>onsider dose reduction of antibiotics, antiviral agents, and other medications</a:t>
            </a:r>
          </a:p>
        </p:txBody>
      </p:sp>
      <p:sp>
        <p:nvSpPr>
          <p:cNvPr id="5" name="Freeform 17">
            <a:extLst>
              <a:ext uri="{FF2B5EF4-FFF2-40B4-BE49-F238E27FC236}">
                <a16:creationId xmlns:a16="http://schemas.microsoft.com/office/drawing/2014/main" id="{F4996751-79DA-D567-E36B-8671AE5CF0DA}"/>
              </a:ext>
            </a:extLst>
          </p:cNvPr>
          <p:cNvSpPr/>
          <p:nvPr/>
        </p:nvSpPr>
        <p:spPr>
          <a:xfrm>
            <a:off x="359547" y="2647641"/>
            <a:ext cx="2210407" cy="812245"/>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641" tIns="154641" rIns="154641" bIns="154641" numCol="1" spcCol="1270" anchor="ctr" anchorCtr="0">
            <a:noAutofit/>
          </a:bodyPr>
          <a:lstStyle/>
          <a:p>
            <a:pPr marL="0" lvl="0" indent="0" algn="ctr" defTabSz="355600">
              <a:lnSpc>
                <a:spcPct val="90000"/>
              </a:lnSpc>
              <a:spcBef>
                <a:spcPct val="0"/>
              </a:spcBef>
              <a:spcAft>
                <a:spcPct val="35000"/>
              </a:spcAft>
              <a:buNone/>
            </a:pPr>
            <a:r>
              <a:rPr lang="en-US" sz="1400" kern="1200" dirty="0"/>
              <a:t>GI complications</a:t>
            </a:r>
          </a:p>
        </p:txBody>
      </p:sp>
      <p:sp>
        <p:nvSpPr>
          <p:cNvPr id="13" name="Freeform 17">
            <a:extLst>
              <a:ext uri="{FF2B5EF4-FFF2-40B4-BE49-F238E27FC236}">
                <a16:creationId xmlns:a16="http://schemas.microsoft.com/office/drawing/2014/main" id="{96109A01-B9DD-D4F4-DC4B-C18DB335C0E4}"/>
              </a:ext>
            </a:extLst>
          </p:cNvPr>
          <p:cNvSpPr/>
          <p:nvPr/>
        </p:nvSpPr>
        <p:spPr>
          <a:xfrm>
            <a:off x="359547" y="1747332"/>
            <a:ext cx="2210407" cy="812245"/>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641" tIns="154641" rIns="154641" bIns="154641" numCol="1" spcCol="1270" anchor="ctr" anchorCtr="0">
            <a:noAutofit/>
          </a:bodyPr>
          <a:lstStyle/>
          <a:p>
            <a:pPr marL="0" lvl="0" indent="0" algn="ctr" defTabSz="355600">
              <a:lnSpc>
                <a:spcPct val="90000"/>
              </a:lnSpc>
              <a:spcBef>
                <a:spcPct val="0"/>
              </a:spcBef>
              <a:spcAft>
                <a:spcPct val="35000"/>
              </a:spcAft>
              <a:buNone/>
            </a:pPr>
            <a:r>
              <a:rPr lang="en-US" sz="1400" kern="1200" dirty="0"/>
              <a:t>VTE/DVT Risk</a:t>
            </a:r>
          </a:p>
        </p:txBody>
      </p:sp>
      <p:sp>
        <p:nvSpPr>
          <p:cNvPr id="29" name="TextBox 28">
            <a:extLst>
              <a:ext uri="{FF2B5EF4-FFF2-40B4-BE49-F238E27FC236}">
                <a16:creationId xmlns:a16="http://schemas.microsoft.com/office/drawing/2014/main" id="{C3526FD3-21C6-DFA2-E5C2-82DE380336CC}"/>
              </a:ext>
            </a:extLst>
          </p:cNvPr>
          <p:cNvSpPr txBox="1"/>
          <p:nvPr/>
        </p:nvSpPr>
        <p:spPr>
          <a:xfrm>
            <a:off x="2569954" y="1927973"/>
            <a:ext cx="4586866" cy="534787"/>
          </a:xfrm>
          <a:prstGeom prst="rect">
            <a:avLst/>
          </a:prstGeom>
          <a:noFill/>
        </p:spPr>
        <p:txBody>
          <a:bodyPr wrap="square" tIns="91440" bIns="91440" rtlCol="0" anchor="ctr">
            <a:spAutoFit/>
          </a:bodyPr>
          <a:lstStyle/>
          <a:p>
            <a:pPr marL="171450" indent="-171450">
              <a:spcAft>
                <a:spcPts val="1200"/>
              </a:spcAft>
              <a:buFont typeface="Wingdings" pitchFamily="2" charset="2"/>
              <a:buChar char="ü"/>
            </a:pPr>
            <a:r>
              <a:rPr kumimoji="0" lang="en-US" sz="1200" b="0" i="1" u="none" strike="noStrike" cap="none" normalizeH="0" baseline="0" dirty="0">
                <a:ln>
                  <a:noFill/>
                </a:ln>
                <a:solidFill>
                  <a:schemeClr val="tx1"/>
                </a:solidFill>
                <a:effectLst/>
              </a:rPr>
              <a:t> Patients who receive IMIDs, with or without carfilzomib are at an increased risk for VTE</a:t>
            </a:r>
          </a:p>
        </p:txBody>
      </p:sp>
      <p:sp>
        <p:nvSpPr>
          <p:cNvPr id="4" name="Footer Placeholder 3">
            <a:extLst>
              <a:ext uri="{FF2B5EF4-FFF2-40B4-BE49-F238E27FC236}">
                <a16:creationId xmlns:a16="http://schemas.microsoft.com/office/drawing/2014/main" id="{52BD35DC-EE82-9BC0-F9BC-9385F1C198C7}"/>
              </a:ext>
            </a:extLst>
          </p:cNvPr>
          <p:cNvSpPr>
            <a:spLocks noGrp="1"/>
          </p:cNvSpPr>
          <p:nvPr>
            <p:ph type="ftr" sz="quarter" idx="3"/>
          </p:nvPr>
        </p:nvSpPr>
        <p:spPr>
          <a:xfrm>
            <a:off x="178906" y="4765929"/>
            <a:ext cx="6977914" cy="311476"/>
          </a:xfrm>
        </p:spPr>
        <p:txBody>
          <a:bodyPr/>
          <a:lstStyle/>
          <a:p>
            <a:r>
              <a:rPr lang="en-GB" dirty="0"/>
              <a:t>1. NCCN Clinical Practice Guidelines in Oncology. Multiple Myeloma. Version 2.2025. https://www.nccn.org/professionals/</a:t>
            </a:r>
            <a:r>
              <a:rPr lang="en-GB" dirty="0" err="1"/>
              <a:t>physician_gls</a:t>
            </a:r>
            <a:r>
              <a:rPr lang="en-GB" dirty="0"/>
              <a:t>/pdf/</a:t>
            </a:r>
            <a:r>
              <a:rPr lang="en-GB" dirty="0" err="1"/>
              <a:t>myeloma.pdf</a:t>
            </a:r>
            <a:r>
              <a:rPr lang="en-GB" dirty="0"/>
              <a:t>. 2. </a:t>
            </a:r>
            <a:r>
              <a:rPr lang="en-GB" dirty="0" err="1"/>
              <a:t>Raje</a:t>
            </a:r>
            <a:r>
              <a:rPr lang="en-GB" dirty="0"/>
              <a:t> NS et al. </a:t>
            </a:r>
            <a:r>
              <a:rPr lang="en-GB" i="1" dirty="0"/>
              <a:t>Lancet </a:t>
            </a:r>
            <a:r>
              <a:rPr lang="en-GB" i="1" dirty="0" err="1"/>
              <a:t>Haematol</a:t>
            </a:r>
            <a:r>
              <a:rPr lang="en-GB" dirty="0"/>
              <a:t>. </a:t>
            </a:r>
            <a:r>
              <a:rPr lang="en-GB" dirty="0" err="1"/>
              <a:t>2022;9:e143-e161</a:t>
            </a:r>
            <a:r>
              <a:rPr lang="en-GB" dirty="0"/>
              <a:t>. </a:t>
            </a:r>
          </a:p>
        </p:txBody>
      </p:sp>
    </p:spTree>
    <p:custDataLst>
      <p:tags r:id="rId1"/>
    </p:custDataLst>
    <p:extLst>
      <p:ext uri="{BB962C8B-B14F-4D97-AF65-F5344CB8AC3E}">
        <p14:creationId xmlns:p14="http://schemas.microsoft.com/office/powerpoint/2010/main" val="2189430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74EEE-94A6-DF5C-001B-EB7E2CC28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31634-2978-2C36-7AD0-7DA3B0EDFFAB}"/>
              </a:ext>
            </a:extLst>
          </p:cNvPr>
          <p:cNvSpPr>
            <a:spLocks noGrp="1"/>
          </p:cNvSpPr>
          <p:nvPr>
            <p:ph type="title"/>
          </p:nvPr>
        </p:nvSpPr>
        <p:spPr/>
        <p:txBody>
          <a:bodyPr/>
          <a:lstStyle/>
          <a:p>
            <a:r>
              <a:rPr lang="en-US" altLang="en-US" dirty="0"/>
              <a:t>Nursing Strategies for Management of </a:t>
            </a:r>
            <a:br>
              <a:rPr lang="en-US" altLang="en-US" dirty="0"/>
            </a:br>
            <a:r>
              <a:rPr lang="en-US" altLang="en-US" dirty="0"/>
              <a:t>Patients With </a:t>
            </a:r>
            <a:r>
              <a:rPr lang="en-US" dirty="0"/>
              <a:t>Multiple Myeloma</a:t>
            </a:r>
            <a:r>
              <a:rPr lang="en-US" baseline="30000" dirty="0"/>
              <a:t>1,2</a:t>
            </a:r>
            <a:endParaRPr lang="en-US" dirty="0"/>
          </a:p>
        </p:txBody>
      </p:sp>
      <p:pic>
        <p:nvPicPr>
          <p:cNvPr id="41" name="Picture 40">
            <a:extLst>
              <a:ext uri="{FF2B5EF4-FFF2-40B4-BE49-F238E27FC236}">
                <a16:creationId xmlns:a16="http://schemas.microsoft.com/office/drawing/2014/main" id="{281ACA89-2D87-9F30-A6D4-D488CE1BA6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8828" y="3572056"/>
            <a:ext cx="1436571" cy="1020004"/>
          </a:xfrm>
          <a:prstGeom prst="rect">
            <a:avLst/>
          </a:prstGeom>
          <a:ln w="28575">
            <a:solidFill>
              <a:schemeClr val="accent3"/>
            </a:solidFill>
          </a:ln>
        </p:spPr>
      </p:pic>
      <p:sp>
        <p:nvSpPr>
          <p:cNvPr id="22" name="TextBox 21">
            <a:extLst>
              <a:ext uri="{FF2B5EF4-FFF2-40B4-BE49-F238E27FC236}">
                <a16:creationId xmlns:a16="http://schemas.microsoft.com/office/drawing/2014/main" id="{CF8E5A92-AC03-9536-2354-EFB2FEA1608A}"/>
              </a:ext>
            </a:extLst>
          </p:cNvPr>
          <p:cNvSpPr txBox="1"/>
          <p:nvPr/>
        </p:nvSpPr>
        <p:spPr>
          <a:xfrm>
            <a:off x="2569954" y="2739404"/>
            <a:ext cx="4876441" cy="553998"/>
          </a:xfrm>
          <a:prstGeom prst="rect">
            <a:avLst/>
          </a:prstGeom>
          <a:noFill/>
        </p:spPr>
        <p:txBody>
          <a:bodyPr wrap="square" tIns="91440" bIns="91440" rtlCol="0" anchor="ctr">
            <a:spAutoFit/>
          </a:bodyPr>
          <a:lstStyle/>
          <a:p>
            <a:pPr marL="171450" marR="0" lvl="2" indent="-171450" algn="l" defTabSz="457200" rtl="0" eaLnBrk="0" fontAlgn="base" latinLnBrk="0" hangingPunct="0">
              <a:lnSpc>
                <a:spcPct val="100000"/>
              </a:lnSpc>
              <a:spcBef>
                <a:spcPct val="0"/>
              </a:spcBef>
              <a:spcAft>
                <a:spcPct val="0"/>
              </a:spcAft>
              <a:buClr>
                <a:schemeClr val="tx1"/>
              </a:buClr>
              <a:buSzPct val="100000"/>
              <a:buFont typeface="Wingdings" pitchFamily="2" charset="2"/>
              <a:buChar char="ü"/>
              <a:tabLst/>
            </a:pPr>
            <a:r>
              <a:rPr kumimoji="0" lang="en-US" sz="1200" b="0" i="1" u="none" strike="noStrike" cap="none" normalizeH="0" baseline="0" dirty="0">
                <a:ln>
                  <a:noFill/>
                </a:ln>
                <a:solidFill>
                  <a:schemeClr val="tx1"/>
                </a:solidFill>
                <a:effectLst/>
              </a:rPr>
              <a:t>Monitor for PN when treating with bortezomib, rule out secondary causes  (</a:t>
            </a:r>
            <a:r>
              <a:rPr kumimoji="0" lang="en-US" sz="1200" b="0" i="1" u="none" strike="noStrike" cap="none" normalizeH="0" baseline="0" dirty="0" err="1">
                <a:ln>
                  <a:noFill/>
                </a:ln>
                <a:solidFill>
                  <a:schemeClr val="tx1"/>
                </a:solidFill>
                <a:effectLst/>
              </a:rPr>
              <a:t>eg</a:t>
            </a:r>
            <a:r>
              <a:rPr kumimoji="0" lang="en-US" sz="1200" b="0" i="1" u="none" strike="noStrike" cap="none" normalizeH="0" baseline="0" dirty="0">
                <a:ln>
                  <a:noFill/>
                </a:ln>
                <a:solidFill>
                  <a:schemeClr val="tx1"/>
                </a:solidFill>
                <a:effectLst/>
              </a:rPr>
              <a:t>, uncontrolled diabetes, vitamin deficiency)  </a:t>
            </a:r>
          </a:p>
        </p:txBody>
      </p:sp>
      <p:sp>
        <p:nvSpPr>
          <p:cNvPr id="14" name="Freeform 13">
            <a:extLst>
              <a:ext uri="{FF2B5EF4-FFF2-40B4-BE49-F238E27FC236}">
                <a16:creationId xmlns:a16="http://schemas.microsoft.com/office/drawing/2014/main" id="{53084F71-8349-7B7C-5A6E-B57D554FEE26}"/>
              </a:ext>
            </a:extLst>
          </p:cNvPr>
          <p:cNvSpPr/>
          <p:nvPr/>
        </p:nvSpPr>
        <p:spPr>
          <a:xfrm>
            <a:off x="359547" y="3528285"/>
            <a:ext cx="2210407" cy="812245"/>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641" tIns="154641" rIns="154641" bIns="154641" numCol="1" spcCol="1270" anchor="ctr" anchorCtr="0">
            <a:noAutofit/>
          </a:bodyPr>
          <a:lstStyle/>
          <a:p>
            <a:pPr marL="0" lvl="0" indent="0" algn="ctr" defTabSz="355600">
              <a:lnSpc>
                <a:spcPct val="90000"/>
              </a:lnSpc>
              <a:spcBef>
                <a:spcPct val="0"/>
              </a:spcBef>
              <a:spcAft>
                <a:spcPct val="35000"/>
              </a:spcAft>
              <a:buNone/>
            </a:pPr>
            <a:r>
              <a:rPr lang="en-US" sz="1400" kern="1200" dirty="0"/>
              <a:t>Disease monitoring &amp; health maintenance</a:t>
            </a:r>
          </a:p>
        </p:txBody>
      </p:sp>
      <p:sp>
        <p:nvSpPr>
          <p:cNvPr id="19" name="Freeform 18">
            <a:extLst>
              <a:ext uri="{FF2B5EF4-FFF2-40B4-BE49-F238E27FC236}">
                <a16:creationId xmlns:a16="http://schemas.microsoft.com/office/drawing/2014/main" id="{8B290BA4-4350-0EC1-46D4-DA766CC7B5A8}"/>
              </a:ext>
            </a:extLst>
          </p:cNvPr>
          <p:cNvSpPr/>
          <p:nvPr/>
        </p:nvSpPr>
        <p:spPr>
          <a:xfrm>
            <a:off x="359547" y="847023"/>
            <a:ext cx="2210407" cy="812245"/>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641" tIns="154641" rIns="154641" bIns="154641" numCol="1" spcCol="1270" anchor="ctr" anchorCtr="0">
            <a:noAutofit/>
          </a:bodyPr>
          <a:lstStyle/>
          <a:p>
            <a:pPr marL="0" lvl="0" indent="0" algn="ctr" defTabSz="355600">
              <a:lnSpc>
                <a:spcPct val="90000"/>
              </a:lnSpc>
              <a:spcBef>
                <a:spcPct val="0"/>
              </a:spcBef>
              <a:spcAft>
                <a:spcPct val="35000"/>
              </a:spcAft>
              <a:buNone/>
            </a:pPr>
            <a:r>
              <a:rPr lang="en-US" sz="1400" kern="1200" dirty="0"/>
              <a:t>Infectious diseases</a:t>
            </a:r>
          </a:p>
        </p:txBody>
      </p:sp>
      <p:sp>
        <p:nvSpPr>
          <p:cNvPr id="20" name="TextBox 19">
            <a:extLst>
              <a:ext uri="{FF2B5EF4-FFF2-40B4-BE49-F238E27FC236}">
                <a16:creationId xmlns:a16="http://schemas.microsoft.com/office/drawing/2014/main" id="{020F4177-0DFF-E5F5-21BA-55D3318CFA6A}"/>
              </a:ext>
            </a:extLst>
          </p:cNvPr>
          <p:cNvSpPr txBox="1"/>
          <p:nvPr/>
        </p:nvSpPr>
        <p:spPr>
          <a:xfrm>
            <a:off x="2569954" y="3420214"/>
            <a:ext cx="4725581" cy="1077218"/>
          </a:xfrm>
          <a:prstGeom prst="rect">
            <a:avLst/>
          </a:prstGeom>
          <a:noFill/>
        </p:spPr>
        <p:txBody>
          <a:bodyPr wrap="square" tIns="91440" bIns="91440" rtlCol="0" anchor="ctr">
            <a:spAutoFit/>
          </a:bodyPr>
          <a:lstStyle/>
          <a:p>
            <a:pPr marL="171450" indent="-171450">
              <a:spcAft>
                <a:spcPts val="1200"/>
              </a:spcAft>
              <a:buFont typeface="Wingdings" pitchFamily="2" charset="2"/>
              <a:buChar char="ü"/>
            </a:pPr>
            <a:r>
              <a:rPr lang="en-US" sz="1200" i="1" dirty="0"/>
              <a:t>M</a:t>
            </a:r>
            <a:r>
              <a:rPr kumimoji="0" lang="en-US" sz="1200" b="0" i="1" u="none" strike="noStrike" cap="none" normalizeH="0" baseline="0" dirty="0">
                <a:ln>
                  <a:noFill/>
                </a:ln>
                <a:solidFill>
                  <a:schemeClr val="tx1"/>
                </a:solidFill>
                <a:effectLst/>
              </a:rPr>
              <a:t>onthly labs and periodic imaging; recommend healthy behaviors, smoking cessation</a:t>
            </a:r>
          </a:p>
          <a:p>
            <a:pPr marL="171450" indent="-171450">
              <a:spcAft>
                <a:spcPts val="1200"/>
              </a:spcAft>
              <a:buFont typeface="Wingdings" pitchFamily="2" charset="2"/>
              <a:buChar char="ü"/>
            </a:pPr>
            <a:r>
              <a:rPr kumimoji="0" lang="en-US" sz="1200" b="0" i="1" u="none" strike="noStrike" cap="none" normalizeH="0" baseline="0" dirty="0">
                <a:ln>
                  <a:noFill/>
                </a:ln>
                <a:solidFill>
                  <a:schemeClr val="tx1"/>
                </a:solidFill>
                <a:effectLst/>
              </a:rPr>
              <a:t>Counsel patients on follow-up with primary care and sub-specialists, secondary cancer screenings</a:t>
            </a:r>
          </a:p>
        </p:txBody>
      </p:sp>
      <p:sp>
        <p:nvSpPr>
          <p:cNvPr id="24" name="TextBox 23">
            <a:extLst>
              <a:ext uri="{FF2B5EF4-FFF2-40B4-BE49-F238E27FC236}">
                <a16:creationId xmlns:a16="http://schemas.microsoft.com/office/drawing/2014/main" id="{F6D722A7-7EC5-BB2D-49C3-CD51BF535AB6}"/>
              </a:ext>
            </a:extLst>
          </p:cNvPr>
          <p:cNvSpPr txBox="1"/>
          <p:nvPr/>
        </p:nvSpPr>
        <p:spPr>
          <a:xfrm>
            <a:off x="2569954" y="902146"/>
            <a:ext cx="6574046" cy="707886"/>
          </a:xfrm>
          <a:prstGeom prst="rect">
            <a:avLst/>
          </a:prstGeom>
          <a:noFill/>
        </p:spPr>
        <p:txBody>
          <a:bodyPr wrap="square" tIns="91440" bIns="91440" rtlCol="0" anchor="ctr">
            <a:spAutoFit/>
          </a:bodyPr>
          <a:lstStyle/>
          <a:p>
            <a:pPr marL="171450" indent="-171450">
              <a:spcAft>
                <a:spcPts val="1200"/>
              </a:spcAft>
              <a:buFont typeface="Wingdings" pitchFamily="2" charset="2"/>
              <a:buChar char="ü"/>
            </a:pPr>
            <a:r>
              <a:rPr kumimoji="0" lang="en-US" sz="1200" b="0" i="1" u="none" strike="noStrike" cap="none" normalizeH="0" baseline="0" dirty="0">
                <a:ln>
                  <a:noFill/>
                </a:ln>
                <a:solidFill>
                  <a:schemeClr val="tx1"/>
                </a:solidFill>
                <a:effectLst/>
              </a:rPr>
              <a:t>Assess risk for infections; monitor for neutropenia and myelosuppression</a:t>
            </a:r>
          </a:p>
          <a:p>
            <a:pPr marL="171450" indent="-171450">
              <a:spcAft>
                <a:spcPts val="1200"/>
              </a:spcAft>
              <a:buFont typeface="Wingdings" pitchFamily="2" charset="2"/>
              <a:buChar char="ü"/>
            </a:pPr>
            <a:r>
              <a:rPr lang="en-US" sz="1200" i="1" dirty="0"/>
              <a:t>S</a:t>
            </a:r>
            <a:r>
              <a:rPr kumimoji="0" lang="en-US" sz="1200" b="0" i="1" u="none" strike="noStrike" cap="none" normalizeH="0" baseline="0" dirty="0">
                <a:ln>
                  <a:noFill/>
                </a:ln>
                <a:solidFill>
                  <a:schemeClr val="tx1"/>
                </a:solidFill>
                <a:effectLst/>
              </a:rPr>
              <a:t>hingles prophylaxis; seasonal inactivated influenza</a:t>
            </a:r>
          </a:p>
        </p:txBody>
      </p:sp>
      <p:sp>
        <p:nvSpPr>
          <p:cNvPr id="5" name="Freeform 17">
            <a:extLst>
              <a:ext uri="{FF2B5EF4-FFF2-40B4-BE49-F238E27FC236}">
                <a16:creationId xmlns:a16="http://schemas.microsoft.com/office/drawing/2014/main" id="{E93B0ABE-A92C-703C-8E1A-C22D38AF01D5}"/>
              </a:ext>
            </a:extLst>
          </p:cNvPr>
          <p:cNvSpPr/>
          <p:nvPr/>
        </p:nvSpPr>
        <p:spPr>
          <a:xfrm>
            <a:off x="359547" y="2634531"/>
            <a:ext cx="2210407" cy="812245"/>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641" tIns="154641" rIns="154641" bIns="154641" numCol="1" spcCol="1270" anchor="ctr" anchorCtr="0">
            <a:noAutofit/>
          </a:bodyPr>
          <a:lstStyle/>
          <a:p>
            <a:pPr marL="0" lvl="0" indent="0" algn="ctr" defTabSz="355600">
              <a:lnSpc>
                <a:spcPct val="90000"/>
              </a:lnSpc>
              <a:spcBef>
                <a:spcPct val="0"/>
              </a:spcBef>
              <a:spcAft>
                <a:spcPct val="35000"/>
              </a:spcAft>
              <a:buNone/>
            </a:pPr>
            <a:r>
              <a:rPr lang="en-US" sz="1400" kern="1200" dirty="0"/>
              <a:t>Neurologic effects</a:t>
            </a:r>
          </a:p>
        </p:txBody>
      </p:sp>
      <p:sp>
        <p:nvSpPr>
          <p:cNvPr id="13" name="Freeform 17">
            <a:extLst>
              <a:ext uri="{FF2B5EF4-FFF2-40B4-BE49-F238E27FC236}">
                <a16:creationId xmlns:a16="http://schemas.microsoft.com/office/drawing/2014/main" id="{32A2E3F2-92B4-B37C-240C-F35FA1A3B23A}"/>
              </a:ext>
            </a:extLst>
          </p:cNvPr>
          <p:cNvSpPr/>
          <p:nvPr/>
        </p:nvSpPr>
        <p:spPr>
          <a:xfrm>
            <a:off x="359547" y="1740777"/>
            <a:ext cx="2210407" cy="812245"/>
          </a:xfrm>
          <a:custGeom>
            <a:avLst/>
            <a:gdLst>
              <a:gd name="connsiteX0" fmla="*/ 0 w 986581"/>
              <a:gd name="connsiteY0" fmla="*/ 493291 h 986581"/>
              <a:gd name="connsiteX1" fmla="*/ 493291 w 986581"/>
              <a:gd name="connsiteY1" fmla="*/ 0 h 986581"/>
              <a:gd name="connsiteX2" fmla="*/ 986582 w 986581"/>
              <a:gd name="connsiteY2" fmla="*/ 493291 h 986581"/>
              <a:gd name="connsiteX3" fmla="*/ 493291 w 986581"/>
              <a:gd name="connsiteY3" fmla="*/ 986582 h 986581"/>
              <a:gd name="connsiteX4" fmla="*/ 0 w 986581"/>
              <a:gd name="connsiteY4" fmla="*/ 493291 h 98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581" h="986581">
                <a:moveTo>
                  <a:pt x="0" y="493291"/>
                </a:moveTo>
                <a:cubicBezTo>
                  <a:pt x="0" y="220854"/>
                  <a:pt x="220854" y="0"/>
                  <a:pt x="493291" y="0"/>
                </a:cubicBezTo>
                <a:cubicBezTo>
                  <a:pt x="765728" y="0"/>
                  <a:pt x="986582" y="220854"/>
                  <a:pt x="986582" y="493291"/>
                </a:cubicBezTo>
                <a:cubicBezTo>
                  <a:pt x="986582" y="765728"/>
                  <a:pt x="765728" y="986582"/>
                  <a:pt x="493291" y="986582"/>
                </a:cubicBezTo>
                <a:cubicBezTo>
                  <a:pt x="220854" y="986582"/>
                  <a:pt x="0" y="765728"/>
                  <a:pt x="0" y="49329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641" tIns="154641" rIns="154641" bIns="154641" numCol="1" spcCol="1270" anchor="ctr" anchorCtr="0">
            <a:noAutofit/>
          </a:bodyPr>
          <a:lstStyle/>
          <a:p>
            <a:pPr marL="0" lvl="0" indent="0" algn="ctr" defTabSz="355600">
              <a:lnSpc>
                <a:spcPct val="90000"/>
              </a:lnSpc>
              <a:spcBef>
                <a:spcPct val="0"/>
              </a:spcBef>
              <a:spcAft>
                <a:spcPct val="35000"/>
              </a:spcAft>
              <a:buNone/>
            </a:pPr>
            <a:r>
              <a:rPr lang="en-US" sz="1400" kern="1200" dirty="0"/>
              <a:t>CV complications</a:t>
            </a:r>
          </a:p>
        </p:txBody>
      </p:sp>
      <p:sp>
        <p:nvSpPr>
          <p:cNvPr id="29" name="TextBox 28">
            <a:extLst>
              <a:ext uri="{FF2B5EF4-FFF2-40B4-BE49-F238E27FC236}">
                <a16:creationId xmlns:a16="http://schemas.microsoft.com/office/drawing/2014/main" id="{33BBE64F-4A3B-4795-5F05-3E204762125B}"/>
              </a:ext>
            </a:extLst>
          </p:cNvPr>
          <p:cNvSpPr txBox="1"/>
          <p:nvPr/>
        </p:nvSpPr>
        <p:spPr>
          <a:xfrm>
            <a:off x="2569954" y="2000868"/>
            <a:ext cx="4586866" cy="369332"/>
          </a:xfrm>
          <a:prstGeom prst="rect">
            <a:avLst/>
          </a:prstGeom>
          <a:noFill/>
        </p:spPr>
        <p:txBody>
          <a:bodyPr wrap="square" tIns="91440" bIns="91440" rtlCol="0" anchor="ctr">
            <a:spAutoFit/>
          </a:bodyPr>
          <a:lstStyle/>
          <a:p>
            <a:pPr marL="171450" indent="-171450">
              <a:spcAft>
                <a:spcPts val="1200"/>
              </a:spcAft>
              <a:buFont typeface="Wingdings" pitchFamily="2" charset="2"/>
              <a:buChar char="ü"/>
            </a:pPr>
            <a:r>
              <a:rPr kumimoji="0" lang="en-US" sz="1200" b="0" i="1" u="none" strike="noStrike" cap="none" normalizeH="0" baseline="0" dirty="0">
                <a:ln>
                  <a:noFill/>
                </a:ln>
                <a:solidFill>
                  <a:schemeClr val="tx1"/>
                </a:solidFill>
                <a:effectLst/>
              </a:rPr>
              <a:t> </a:t>
            </a:r>
            <a:r>
              <a:rPr lang="en-US" sz="1200" i="1" dirty="0"/>
              <a:t>An echocardiogram should be considered</a:t>
            </a:r>
            <a:endParaRPr kumimoji="0" lang="en-US" sz="1200" b="0" i="1" u="none" strike="noStrike" cap="none" normalizeH="0" baseline="0" dirty="0">
              <a:ln>
                <a:noFill/>
              </a:ln>
              <a:solidFill>
                <a:schemeClr val="tx1"/>
              </a:solidFill>
              <a:effectLst/>
              <a:latin typeface="+mn-lt"/>
              <a:ea typeface="ＭＳ Ｐゴシック" charset="-128"/>
              <a:cs typeface="Arial" pitchFamily="34" charset="0"/>
            </a:endParaRPr>
          </a:p>
        </p:txBody>
      </p:sp>
      <p:sp>
        <p:nvSpPr>
          <p:cNvPr id="4" name="Footer Placeholder 3">
            <a:extLst>
              <a:ext uri="{FF2B5EF4-FFF2-40B4-BE49-F238E27FC236}">
                <a16:creationId xmlns:a16="http://schemas.microsoft.com/office/drawing/2014/main" id="{9FA8E2D8-E865-3562-4845-433C6EA9A2E7}"/>
              </a:ext>
            </a:extLst>
          </p:cNvPr>
          <p:cNvSpPr>
            <a:spLocks noGrp="1"/>
          </p:cNvSpPr>
          <p:nvPr>
            <p:ph type="ftr" sz="quarter" idx="3"/>
          </p:nvPr>
        </p:nvSpPr>
        <p:spPr>
          <a:xfrm>
            <a:off x="178906" y="4765929"/>
            <a:ext cx="6977914" cy="311476"/>
          </a:xfrm>
        </p:spPr>
        <p:txBody>
          <a:bodyPr/>
          <a:lstStyle/>
          <a:p>
            <a:r>
              <a:rPr lang="en-GB" dirty="0"/>
              <a:t>1. NCCN Clinical Practice Guidelines in Oncology. Multiple Myeloma. Version 2.2025. https://www.nccn.org/professionals/</a:t>
            </a:r>
            <a:r>
              <a:rPr lang="en-GB" dirty="0" err="1"/>
              <a:t>physician_gls</a:t>
            </a:r>
            <a:r>
              <a:rPr lang="en-GB" dirty="0"/>
              <a:t>/pdf/</a:t>
            </a:r>
            <a:r>
              <a:rPr lang="en-GB" dirty="0" err="1"/>
              <a:t>myeloma.pdf</a:t>
            </a:r>
            <a:r>
              <a:rPr lang="en-GB" dirty="0"/>
              <a:t>. 2. </a:t>
            </a:r>
            <a:r>
              <a:rPr lang="en-GB" dirty="0" err="1"/>
              <a:t>Raje</a:t>
            </a:r>
            <a:r>
              <a:rPr lang="en-GB" dirty="0"/>
              <a:t> NS et al. </a:t>
            </a:r>
            <a:r>
              <a:rPr lang="en-GB" i="1" dirty="0"/>
              <a:t>Lancet </a:t>
            </a:r>
            <a:r>
              <a:rPr lang="en-GB" i="1" dirty="0" err="1"/>
              <a:t>Haematol</a:t>
            </a:r>
            <a:r>
              <a:rPr lang="en-GB" dirty="0"/>
              <a:t>. </a:t>
            </a:r>
            <a:r>
              <a:rPr lang="en-GB" dirty="0" err="1"/>
              <a:t>2022;9:e143-e161</a:t>
            </a:r>
            <a:r>
              <a:rPr lang="en-GB" dirty="0"/>
              <a:t>. </a:t>
            </a:r>
          </a:p>
        </p:txBody>
      </p:sp>
    </p:spTree>
    <p:custDataLst>
      <p:tags r:id="rId1"/>
    </p:custDataLst>
    <p:extLst>
      <p:ext uri="{BB962C8B-B14F-4D97-AF65-F5344CB8AC3E}">
        <p14:creationId xmlns:p14="http://schemas.microsoft.com/office/powerpoint/2010/main" val="110220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63ED-A4C7-7364-86A3-99812B6A3F1D}"/>
              </a:ext>
            </a:extLst>
          </p:cNvPr>
          <p:cNvSpPr>
            <a:spLocks noGrp="1"/>
          </p:cNvSpPr>
          <p:nvPr>
            <p:ph type="title"/>
          </p:nvPr>
        </p:nvSpPr>
        <p:spPr/>
        <p:txBody>
          <a:bodyPr/>
          <a:lstStyle/>
          <a:p>
            <a:r>
              <a:rPr lang="en-US" dirty="0"/>
              <a:t>Visualizing the Role of the Oncology Nurse as a </a:t>
            </a:r>
            <a:br>
              <a:rPr lang="en-US" dirty="0"/>
            </a:br>
            <a:r>
              <a:rPr lang="en-US" dirty="0"/>
              <a:t>Partner of the MM Management Team</a:t>
            </a:r>
          </a:p>
        </p:txBody>
      </p:sp>
      <p:sp>
        <p:nvSpPr>
          <p:cNvPr id="4" name="TextBox 3">
            <a:extLst>
              <a:ext uri="{FF2B5EF4-FFF2-40B4-BE49-F238E27FC236}">
                <a16:creationId xmlns:a16="http://schemas.microsoft.com/office/drawing/2014/main" id="{CF658BF8-9330-B07F-5920-DE6FD9BDFCC6}"/>
              </a:ext>
            </a:extLst>
          </p:cNvPr>
          <p:cNvSpPr txBox="1"/>
          <p:nvPr/>
        </p:nvSpPr>
        <p:spPr>
          <a:xfrm>
            <a:off x="914400" y="995662"/>
            <a:ext cx="3657600" cy="861774"/>
          </a:xfrm>
          <a:prstGeom prst="rect">
            <a:avLst/>
          </a:prstGeom>
          <a:noFill/>
        </p:spPr>
        <p:txBody>
          <a:bodyPr wrap="square">
            <a:spAutoFit/>
          </a:bodyPr>
          <a:lstStyle/>
          <a:p>
            <a:r>
              <a:rPr sz="1600" b="1" dirty="0"/>
              <a:t>🩺 Assessment &amp; Monitoring</a:t>
            </a:r>
          </a:p>
          <a:p>
            <a:pPr marL="285750" indent="-285750">
              <a:buFont typeface="Arial" panose="020B0604020202020204" pitchFamily="34" charset="0"/>
              <a:buChar char="•"/>
              <a:defRPr sz="1400"/>
            </a:pPr>
            <a:r>
              <a:rPr sz="1600" dirty="0"/>
              <a:t>Baseline &amp; serial assessments</a:t>
            </a:r>
          </a:p>
          <a:p>
            <a:pPr marL="285750" indent="-285750">
              <a:buFont typeface="Arial" panose="020B0604020202020204" pitchFamily="34" charset="0"/>
              <a:buChar char="•"/>
              <a:defRPr sz="1400"/>
            </a:pPr>
            <a:r>
              <a:rPr sz="1600" dirty="0"/>
              <a:t>Side-effect surveillance</a:t>
            </a:r>
          </a:p>
        </p:txBody>
      </p:sp>
      <p:sp>
        <p:nvSpPr>
          <p:cNvPr id="5" name="TextBox 4">
            <a:extLst>
              <a:ext uri="{FF2B5EF4-FFF2-40B4-BE49-F238E27FC236}">
                <a16:creationId xmlns:a16="http://schemas.microsoft.com/office/drawing/2014/main" id="{551513FC-2C9F-D89A-2F53-4C7F91ED560F}"/>
              </a:ext>
            </a:extLst>
          </p:cNvPr>
          <p:cNvSpPr txBox="1"/>
          <p:nvPr/>
        </p:nvSpPr>
        <p:spPr>
          <a:xfrm>
            <a:off x="4844844" y="995662"/>
            <a:ext cx="3657600" cy="861774"/>
          </a:xfrm>
          <a:prstGeom prst="rect">
            <a:avLst/>
          </a:prstGeom>
          <a:noFill/>
        </p:spPr>
        <p:txBody>
          <a:bodyPr wrap="square">
            <a:spAutoFit/>
          </a:bodyPr>
          <a:lstStyle/>
          <a:p>
            <a:r>
              <a:rPr sz="1600" b="1" dirty="0"/>
              <a:t>📣 Patient Education</a:t>
            </a:r>
          </a:p>
          <a:p>
            <a:pPr marL="285750" indent="-285750">
              <a:buFont typeface="Arial" panose="020B0604020202020204" pitchFamily="34" charset="0"/>
              <a:buChar char="•"/>
              <a:defRPr sz="1400"/>
            </a:pPr>
            <a:r>
              <a:rPr sz="1600" dirty="0"/>
              <a:t>Treatment expectations</a:t>
            </a:r>
          </a:p>
          <a:p>
            <a:pPr marL="285750" indent="-285750">
              <a:buFont typeface="Arial" panose="020B0604020202020204" pitchFamily="34" charset="0"/>
              <a:buChar char="•"/>
              <a:defRPr sz="1400"/>
            </a:pPr>
            <a:r>
              <a:rPr sz="1600" dirty="0"/>
              <a:t>Self-care training</a:t>
            </a:r>
          </a:p>
        </p:txBody>
      </p:sp>
      <p:sp>
        <p:nvSpPr>
          <p:cNvPr id="6" name="TextBox 5">
            <a:extLst>
              <a:ext uri="{FF2B5EF4-FFF2-40B4-BE49-F238E27FC236}">
                <a16:creationId xmlns:a16="http://schemas.microsoft.com/office/drawing/2014/main" id="{ADCB7DEE-2EE5-F04A-AD04-1B8086219FD9}"/>
              </a:ext>
            </a:extLst>
          </p:cNvPr>
          <p:cNvSpPr txBox="1"/>
          <p:nvPr/>
        </p:nvSpPr>
        <p:spPr>
          <a:xfrm>
            <a:off x="430864" y="2316410"/>
            <a:ext cx="3037114" cy="830997"/>
          </a:xfrm>
          <a:prstGeom prst="rect">
            <a:avLst/>
          </a:prstGeom>
          <a:noFill/>
        </p:spPr>
        <p:txBody>
          <a:bodyPr wrap="square">
            <a:spAutoFit/>
          </a:bodyPr>
          <a:lstStyle/>
          <a:p>
            <a:r>
              <a:rPr sz="1600" b="1" dirty="0"/>
              <a:t>🔄 Care Coordination</a:t>
            </a:r>
            <a:endParaRPr lang="en-US" sz="1600" b="1" dirty="0"/>
          </a:p>
          <a:p>
            <a:pPr marL="285750" indent="-285750">
              <a:buFont typeface="Arial" panose="020B0604020202020204" pitchFamily="34" charset="0"/>
              <a:buChar char="•"/>
            </a:pPr>
            <a:r>
              <a:rPr sz="1600" dirty="0"/>
              <a:t>MDs, APPs, pharmacists, labs, infusion suites</a:t>
            </a:r>
          </a:p>
        </p:txBody>
      </p:sp>
      <p:sp>
        <p:nvSpPr>
          <p:cNvPr id="7" name="TextBox 6">
            <a:extLst>
              <a:ext uri="{FF2B5EF4-FFF2-40B4-BE49-F238E27FC236}">
                <a16:creationId xmlns:a16="http://schemas.microsoft.com/office/drawing/2014/main" id="{BFAB616F-B5EA-052E-ACCA-1AF0DF14C0A5}"/>
              </a:ext>
            </a:extLst>
          </p:cNvPr>
          <p:cNvSpPr txBox="1"/>
          <p:nvPr/>
        </p:nvSpPr>
        <p:spPr>
          <a:xfrm>
            <a:off x="6008755" y="2316410"/>
            <a:ext cx="3657600" cy="830997"/>
          </a:xfrm>
          <a:prstGeom prst="rect">
            <a:avLst/>
          </a:prstGeom>
          <a:noFill/>
        </p:spPr>
        <p:txBody>
          <a:bodyPr wrap="square">
            <a:spAutoFit/>
          </a:bodyPr>
          <a:lstStyle/>
          <a:p>
            <a:r>
              <a:rPr sz="1600" b="1" dirty="0"/>
              <a:t>🌐 Care Navigation</a:t>
            </a:r>
          </a:p>
          <a:p>
            <a:pPr marL="285750" indent="-285750">
              <a:buFont typeface="Arial" panose="020B0604020202020204" pitchFamily="34" charset="0"/>
              <a:buChar char="•"/>
              <a:defRPr sz="1400"/>
            </a:pPr>
            <a:r>
              <a:rPr sz="1600" dirty="0"/>
              <a:t>Transitions (</a:t>
            </a:r>
            <a:r>
              <a:rPr sz="1600" dirty="0" err="1"/>
              <a:t>eg</a:t>
            </a:r>
            <a:r>
              <a:rPr sz="1600" dirty="0"/>
              <a:t>, CAR-T)</a:t>
            </a:r>
          </a:p>
          <a:p>
            <a:pPr marL="285750" indent="-285750">
              <a:buFont typeface="Arial" panose="020B0604020202020204" pitchFamily="34" charset="0"/>
              <a:buChar char="•"/>
              <a:defRPr sz="1400"/>
            </a:pPr>
            <a:r>
              <a:rPr sz="1600" dirty="0"/>
              <a:t>Insurance/financial</a:t>
            </a:r>
          </a:p>
        </p:txBody>
      </p:sp>
      <p:sp>
        <p:nvSpPr>
          <p:cNvPr id="8" name="TextBox 7">
            <a:extLst>
              <a:ext uri="{FF2B5EF4-FFF2-40B4-BE49-F238E27FC236}">
                <a16:creationId xmlns:a16="http://schemas.microsoft.com/office/drawing/2014/main" id="{D195B92B-BD3E-E91D-695D-F98F06DA96CB}"/>
              </a:ext>
            </a:extLst>
          </p:cNvPr>
          <p:cNvSpPr txBox="1"/>
          <p:nvPr/>
        </p:nvSpPr>
        <p:spPr>
          <a:xfrm>
            <a:off x="677004" y="3524339"/>
            <a:ext cx="3846168" cy="830997"/>
          </a:xfrm>
          <a:prstGeom prst="rect">
            <a:avLst/>
          </a:prstGeom>
          <a:noFill/>
        </p:spPr>
        <p:txBody>
          <a:bodyPr wrap="square">
            <a:spAutoFit/>
          </a:bodyPr>
          <a:lstStyle/>
          <a:p>
            <a:r>
              <a:rPr sz="1600" b="1" dirty="0"/>
              <a:t>💉 Symptom &amp; Toxicity Management</a:t>
            </a:r>
          </a:p>
          <a:p>
            <a:pPr marL="285750" indent="-285750">
              <a:buFont typeface="Arial" panose="020B0604020202020204" pitchFamily="34" charset="0"/>
              <a:buChar char="•"/>
              <a:defRPr sz="1400"/>
            </a:pPr>
            <a:r>
              <a:rPr sz="1600" dirty="0"/>
              <a:t>Peripheral neuropathy, CRS, cytopenias, infections</a:t>
            </a:r>
          </a:p>
        </p:txBody>
      </p:sp>
      <p:sp>
        <p:nvSpPr>
          <p:cNvPr id="9" name="TextBox 8">
            <a:extLst>
              <a:ext uri="{FF2B5EF4-FFF2-40B4-BE49-F238E27FC236}">
                <a16:creationId xmlns:a16="http://schemas.microsoft.com/office/drawing/2014/main" id="{F8569F12-87E4-978A-0EA3-4A89C4192EEF}"/>
              </a:ext>
            </a:extLst>
          </p:cNvPr>
          <p:cNvSpPr txBox="1"/>
          <p:nvPr/>
        </p:nvSpPr>
        <p:spPr>
          <a:xfrm>
            <a:off x="5076764" y="3524339"/>
            <a:ext cx="3657600" cy="830997"/>
          </a:xfrm>
          <a:prstGeom prst="rect">
            <a:avLst/>
          </a:prstGeom>
          <a:noFill/>
        </p:spPr>
        <p:txBody>
          <a:bodyPr wrap="square">
            <a:spAutoFit/>
          </a:bodyPr>
          <a:lstStyle/>
          <a:p>
            <a:r>
              <a:rPr sz="1600" b="1" dirty="0"/>
              <a:t>🤝 Psychosocial Support</a:t>
            </a:r>
          </a:p>
          <a:p>
            <a:pPr marL="285750" indent="-285750">
              <a:buFont typeface="Arial" panose="020B0604020202020204" pitchFamily="34" charset="0"/>
              <a:buChar char="•"/>
              <a:defRPr sz="1400"/>
            </a:pPr>
            <a:r>
              <a:rPr sz="1600" dirty="0"/>
              <a:t>Listening &amp; guidance</a:t>
            </a:r>
          </a:p>
          <a:p>
            <a:pPr marL="285750" indent="-285750">
              <a:buFont typeface="Arial" panose="020B0604020202020204" pitchFamily="34" charset="0"/>
              <a:buChar char="•"/>
              <a:defRPr sz="1400"/>
            </a:pPr>
            <a:r>
              <a:rPr sz="1600" dirty="0"/>
              <a:t>Family/caregiver support</a:t>
            </a:r>
          </a:p>
        </p:txBody>
      </p:sp>
      <p:sp>
        <p:nvSpPr>
          <p:cNvPr id="11" name="Quad Arrow 10">
            <a:extLst>
              <a:ext uri="{FF2B5EF4-FFF2-40B4-BE49-F238E27FC236}">
                <a16:creationId xmlns:a16="http://schemas.microsoft.com/office/drawing/2014/main" id="{5F396A94-FA42-13FB-0FB1-813EE9AE72EB}"/>
              </a:ext>
            </a:extLst>
          </p:cNvPr>
          <p:cNvSpPr/>
          <p:nvPr/>
        </p:nvSpPr>
        <p:spPr>
          <a:xfrm>
            <a:off x="3282122" y="1509214"/>
            <a:ext cx="2579756" cy="2125072"/>
          </a:xfrm>
          <a:prstGeom prst="quadArrow">
            <a:avLst/>
          </a:prstGeom>
          <a:solidFill>
            <a:schemeClr val="accent2"/>
          </a:solidFill>
          <a:ln w="19050">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7588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3E2C2-FAC7-7068-050C-DF5D0E278AB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4B52E1B-FF0F-9AED-7F19-40591F33FACB}"/>
              </a:ext>
            </a:extLst>
          </p:cNvPr>
          <p:cNvSpPr>
            <a:spLocks noGrp="1"/>
          </p:cNvSpPr>
          <p:nvPr>
            <p:ph type="body" sz="quarter" idx="11"/>
          </p:nvPr>
        </p:nvSpPr>
        <p:spPr/>
        <p:txBody>
          <a:bodyPr/>
          <a:lstStyle/>
          <a:p>
            <a:r>
              <a:rPr lang="en-US" dirty="0"/>
              <a:t>Delivering New 1L Care</a:t>
            </a:r>
          </a:p>
          <a:p>
            <a:r>
              <a:rPr lang="en-US" i="1" dirty="0"/>
              <a:t>Nursing Insights for Patients Receiving CD38 Antibody Quads</a:t>
            </a:r>
          </a:p>
        </p:txBody>
      </p:sp>
    </p:spTree>
    <p:custDataLst>
      <p:tags r:id="rId1"/>
    </p:custDataLst>
    <p:extLst>
      <p:ext uri="{BB962C8B-B14F-4D97-AF65-F5344CB8AC3E}">
        <p14:creationId xmlns:p14="http://schemas.microsoft.com/office/powerpoint/2010/main" val="392678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CD38 Quads Are Now Included as Primary Therapy</a:t>
            </a:r>
            <a:br>
              <a:rPr lang="en-US" dirty="0"/>
            </a:br>
            <a:r>
              <a:rPr lang="en-US" dirty="0"/>
              <a:t>in NCCN Guidelines for </a:t>
            </a:r>
            <a:r>
              <a:rPr lang="en-US" dirty="0" err="1"/>
              <a:t>NDMM</a:t>
            </a:r>
            <a:r>
              <a:rPr lang="en-US" baseline="30000" dirty="0" err="1"/>
              <a:t>1,a</a:t>
            </a:r>
            <a:endParaRPr lang="en-US" baseline="30000" dirty="0"/>
          </a:p>
        </p:txBody>
      </p:sp>
      <p:graphicFrame>
        <p:nvGraphicFramePr>
          <p:cNvPr id="8" name="Table 7"/>
          <p:cNvGraphicFramePr>
            <a:graphicFrameLocks noGrp="1"/>
          </p:cNvGraphicFramePr>
          <p:nvPr/>
        </p:nvGraphicFramePr>
        <p:xfrm>
          <a:off x="178905" y="737870"/>
          <a:ext cx="8736494" cy="1833880"/>
        </p:xfrm>
        <a:graphic>
          <a:graphicData uri="http://schemas.openxmlformats.org/drawingml/2006/table">
            <a:tbl>
              <a:tblPr firstRow="1" bandRow="1">
                <a:tableStyleId>{6E25E649-3F16-4E02-A733-19D2CDBF48F0}</a:tableStyleId>
              </a:tblPr>
              <a:tblGrid>
                <a:gridCol w="4375677">
                  <a:extLst>
                    <a:ext uri="{9D8B030D-6E8A-4147-A177-3AD203B41FA5}">
                      <a16:colId xmlns:a16="http://schemas.microsoft.com/office/drawing/2014/main" val="20000"/>
                    </a:ext>
                  </a:extLst>
                </a:gridCol>
                <a:gridCol w="4360817">
                  <a:extLst>
                    <a:ext uri="{9D8B030D-6E8A-4147-A177-3AD203B41FA5}">
                      <a16:colId xmlns:a16="http://schemas.microsoft.com/office/drawing/2014/main" val="2057181491"/>
                    </a:ext>
                  </a:extLst>
                </a:gridCol>
              </a:tblGrid>
              <a:tr h="370840">
                <a:tc gridSpan="2">
                  <a:txBody>
                    <a:bodyPr/>
                    <a:lstStyle/>
                    <a:p>
                      <a:pPr algn="ctr"/>
                      <a:r>
                        <a:rPr lang="en-US" sz="1400" dirty="0"/>
                        <a:t>Primary Therapy for HCT Candidates</a:t>
                      </a:r>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dirty="0"/>
                    </a:p>
                  </a:txBody>
                  <a:tcPr anchor="ctr"/>
                </a:tc>
                <a:extLst>
                  <a:ext uri="{0D108BD9-81ED-4DB2-BD59-A6C34878D82A}">
                    <a16:rowId xmlns:a16="http://schemas.microsoft.com/office/drawing/2014/main" val="10000"/>
                  </a:ext>
                </a:extLst>
              </a:tr>
              <a:tr h="370840">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u="none" strike="noStrike" kern="1200" baseline="0" dirty="0">
                          <a:solidFill>
                            <a:schemeClr val="tx1"/>
                          </a:solidFill>
                        </a:rPr>
                        <a:t>Preferred</a:t>
                      </a:r>
                    </a:p>
                    <a:p>
                      <a:pPr marL="228600" marR="0" lvl="0" indent="-22860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1" u="none" strike="noStrike" kern="1200" baseline="0" dirty="0">
                          <a:solidFill>
                            <a:schemeClr val="tx1"/>
                          </a:solidFill>
                        </a:rPr>
                        <a:t>Daratumumab/</a:t>
                      </a:r>
                      <a:r>
                        <a:rPr lang="en-US" sz="1400" b="1" kern="1200" baseline="0" dirty="0">
                          <a:solidFill>
                            <a:schemeClr val="tx1"/>
                          </a:solidFill>
                          <a:effectLst/>
                          <a:latin typeface="+mn-lt"/>
                          <a:ea typeface="+mn-ea"/>
                          <a:cs typeface="+mn-cs"/>
                        </a:rPr>
                        <a:t>VRd </a:t>
                      </a:r>
                      <a:r>
                        <a:rPr lang="en-US" sz="1400" b="1" u="none" strike="noStrike" kern="1200" baseline="0" dirty="0">
                          <a:solidFill>
                            <a:schemeClr val="tx1"/>
                          </a:solidFill>
                        </a:rPr>
                        <a:t>(category 1)</a:t>
                      </a:r>
                    </a:p>
                    <a:p>
                      <a:pPr marL="228600" marR="0" lvl="0" indent="-22860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1" baseline="0" dirty="0">
                          <a:solidFill>
                            <a:schemeClr val="tx1"/>
                          </a:solidFill>
                        </a:rPr>
                        <a:t>Isatuximab/</a:t>
                      </a:r>
                      <a:r>
                        <a:rPr lang="en-US" sz="1400" b="1" baseline="0" dirty="0" err="1">
                          <a:solidFill>
                            <a:schemeClr val="tx1"/>
                          </a:solidFill>
                        </a:rPr>
                        <a:t>VRd</a:t>
                      </a:r>
                      <a:r>
                        <a:rPr lang="en-US" sz="1400" b="1" baseline="0" dirty="0">
                          <a:solidFill>
                            <a:schemeClr val="tx1"/>
                          </a:solidFill>
                        </a:rPr>
                        <a:t> </a:t>
                      </a:r>
                      <a:r>
                        <a:rPr lang="en-US" sz="1400" b="1" u="none" strike="noStrike" kern="1200" baseline="0" dirty="0">
                          <a:solidFill>
                            <a:schemeClr val="tx1"/>
                          </a:solidFill>
                        </a:rPr>
                        <a:t>(category 1)</a:t>
                      </a:r>
                      <a:endParaRPr lang="en-US" sz="1400" b="1" baseline="0" dirty="0">
                        <a:solidFill>
                          <a:schemeClr val="tx1"/>
                        </a:solidFill>
                      </a:endParaRPr>
                    </a:p>
                    <a:p>
                      <a:pPr marL="228600" marR="0" lvl="0" indent="-22860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400" b="1" u="none" strike="noStrike" kern="1200" baseline="0" dirty="0">
                        <a:solidFill>
                          <a:schemeClr val="tx1"/>
                        </a:solidFill>
                      </a:endParaRPr>
                    </a:p>
                  </a:txBody>
                  <a:tcPr anchor="ct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dirty="0"/>
                        <a:t>Other Recommended</a:t>
                      </a:r>
                    </a:p>
                    <a:p>
                      <a:pPr marL="228600" indent="-228600">
                        <a:spcAft>
                          <a:spcPts val="600"/>
                        </a:spcAft>
                        <a:buFont typeface="Arial" panose="020B0604020202020204" pitchFamily="34" charset="0"/>
                        <a:buChar char="•"/>
                      </a:pPr>
                      <a:r>
                        <a:rPr lang="en-US" sz="1400" u="none" strike="noStrike" kern="1200" baseline="0" dirty="0"/>
                        <a:t>Bortezomib/lenalidomide/</a:t>
                      </a:r>
                      <a:r>
                        <a:rPr lang="en-US" sz="1400" u="none" strike="noStrike" kern="1200" baseline="0" dirty="0" err="1"/>
                        <a:t>dex</a:t>
                      </a:r>
                      <a:r>
                        <a:rPr lang="en-US" sz="1400" u="none" strike="noStrike" kern="1200" baseline="0" dirty="0"/>
                        <a:t> (category 1)</a:t>
                      </a:r>
                    </a:p>
                    <a:p>
                      <a:pPr marL="228600" marR="0" lvl="0" indent="-22860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u="none" strike="noStrike" kern="1200" baseline="0" dirty="0"/>
                        <a:t>Carfilzomib/lenalidomide/</a:t>
                      </a:r>
                      <a:r>
                        <a:rPr lang="en-US" sz="1400" u="none" strike="noStrike" kern="1200" baseline="0" dirty="0" err="1"/>
                        <a:t>dex</a:t>
                      </a:r>
                      <a:endParaRPr lang="en-US" sz="1400" u="none" strike="noStrike" kern="1200" baseline="0" dirty="0"/>
                    </a:p>
                    <a:p>
                      <a:pPr marL="228600" marR="0" lvl="0" indent="-22860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1" baseline="0" dirty="0">
                          <a:solidFill>
                            <a:schemeClr val="tx1"/>
                          </a:solidFill>
                        </a:rPr>
                        <a:t>Daratumumab/</a:t>
                      </a:r>
                      <a:r>
                        <a:rPr lang="en-US" sz="1400" b="1" baseline="0" dirty="0" err="1">
                          <a:solidFill>
                            <a:schemeClr val="tx1"/>
                          </a:solidFill>
                        </a:rPr>
                        <a:t>KRd</a:t>
                      </a:r>
                      <a:endParaRPr lang="en-US" sz="1400" b="1" baseline="0" dirty="0">
                        <a:solidFill>
                          <a:schemeClr val="tx1"/>
                        </a:solidFill>
                      </a:endParaRPr>
                    </a:p>
                    <a:p>
                      <a:pPr marL="228600" marR="0" lvl="0" indent="-22860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1" baseline="0" dirty="0">
                          <a:solidFill>
                            <a:schemeClr val="tx1"/>
                          </a:solidFill>
                        </a:rPr>
                        <a:t>Isatuximab/</a:t>
                      </a:r>
                      <a:r>
                        <a:rPr lang="en-US" sz="1400" b="1" baseline="0" dirty="0" err="1">
                          <a:solidFill>
                            <a:schemeClr val="tx1"/>
                          </a:solidFill>
                        </a:rPr>
                        <a:t>KRd</a:t>
                      </a:r>
                      <a:endParaRPr lang="en-US" sz="1400" b="1" baseline="0" dirty="0">
                        <a:solidFill>
                          <a:schemeClr val="tx1"/>
                        </a:solidFill>
                      </a:endParaRPr>
                    </a:p>
                  </a:txBody>
                  <a:tcPr anchor="ctr"/>
                </a:tc>
                <a:extLst>
                  <a:ext uri="{0D108BD9-81ED-4DB2-BD59-A6C34878D82A}">
                    <a16:rowId xmlns:a16="http://schemas.microsoft.com/office/drawing/2014/main" val="10001"/>
                  </a:ext>
                </a:extLst>
              </a:tr>
            </a:tbl>
          </a:graphicData>
        </a:graphic>
      </p:graphicFrame>
      <p:sp>
        <p:nvSpPr>
          <p:cNvPr id="11" name="Footer Placeholder 10">
            <a:extLst>
              <a:ext uri="{FF2B5EF4-FFF2-40B4-BE49-F238E27FC236}">
                <a16:creationId xmlns:a16="http://schemas.microsoft.com/office/drawing/2014/main" id="{329D53C7-8F02-F57F-EA5A-8D8DB286FE6C}"/>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en-GB" dirty="0">
                <a:solidFill>
                  <a:srgbClr val="000000"/>
                </a:solidFill>
              </a:rPr>
              <a:t>Preferred and other recommended options only; c</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onsult</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NCCN guidelines for complete list.
1. NCCN Clinical Practice Guidelines in Oncology. Multiple Myeloma. Version 2.2026. https://www.nccn.org/professionals/</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physician_gls</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/pdf/</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myeloma.pdf</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graphicFrame>
        <p:nvGraphicFramePr>
          <p:cNvPr id="6" name="Table 5">
            <a:extLst>
              <a:ext uri="{FF2B5EF4-FFF2-40B4-BE49-F238E27FC236}">
                <a16:creationId xmlns:a16="http://schemas.microsoft.com/office/drawing/2014/main" id="{0D1319AB-ACEC-7101-C690-484870C70173}"/>
              </a:ext>
            </a:extLst>
          </p:cNvPr>
          <p:cNvGraphicFramePr>
            <a:graphicFrameLocks noGrp="1"/>
          </p:cNvGraphicFramePr>
          <p:nvPr/>
        </p:nvGraphicFramePr>
        <p:xfrm>
          <a:off x="154925" y="2717836"/>
          <a:ext cx="8736493" cy="1971040"/>
        </p:xfrm>
        <a:graphic>
          <a:graphicData uri="http://schemas.openxmlformats.org/drawingml/2006/table">
            <a:tbl>
              <a:tblPr firstRow="1" bandRow="1">
                <a:tableStyleId>{EB344D84-9AFB-497E-A393-DC336BA19D2E}</a:tableStyleId>
              </a:tblPr>
              <a:tblGrid>
                <a:gridCol w="4461471">
                  <a:extLst>
                    <a:ext uri="{9D8B030D-6E8A-4147-A177-3AD203B41FA5}">
                      <a16:colId xmlns:a16="http://schemas.microsoft.com/office/drawing/2014/main" val="20000"/>
                    </a:ext>
                  </a:extLst>
                </a:gridCol>
                <a:gridCol w="4275022">
                  <a:extLst>
                    <a:ext uri="{9D8B030D-6E8A-4147-A177-3AD203B41FA5}">
                      <a16:colId xmlns:a16="http://schemas.microsoft.com/office/drawing/2014/main" val="3708937217"/>
                    </a:ext>
                  </a:extLst>
                </a:gridCol>
              </a:tblGrid>
              <a:tr h="370840">
                <a:tc gridSpan="2">
                  <a:txBody>
                    <a:bodyPr/>
                    <a:lstStyle/>
                    <a:p>
                      <a:pPr algn="ctr"/>
                      <a:r>
                        <a:rPr lang="en-US" sz="1400" dirty="0"/>
                        <a:t>Primary Therapy if HCT Is Deferred or Not Indicated</a:t>
                      </a:r>
                    </a:p>
                  </a:txBody>
                  <a:tcPr anchor="ctr"/>
                </a:tc>
                <a:tc hMerge="1">
                  <a:txBody>
                    <a:bodyPr/>
                    <a:lstStyle/>
                    <a:p>
                      <a:endParaRPr dirty="0"/>
                    </a:p>
                  </a:txBody>
                  <a:tcPr anchor="ct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u="none" strike="noStrike" kern="1200" baseline="0" dirty="0"/>
                        <a:t>Preferred</a:t>
                      </a:r>
                    </a:p>
                    <a:p>
                      <a:pPr marL="22860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0" u="none" strike="noStrike" kern="1200" baseline="0" dirty="0"/>
                        <a:t>Daratumumab/Rd (category 1)</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1" u="none" strike="noStrike" kern="1200" baseline="0" dirty="0"/>
                        <a:t>Daratumumab/</a:t>
                      </a:r>
                      <a:r>
                        <a:rPr lang="en-US" sz="1400" b="1" u="none" strike="noStrike" kern="1200" baseline="0" dirty="0" err="1"/>
                        <a:t>RVd</a:t>
                      </a:r>
                      <a:r>
                        <a:rPr lang="en-US" sz="1400" b="1" u="none" strike="noStrike" kern="1200" baseline="0" dirty="0"/>
                        <a:t> (patients aged &lt;80 years who are not frail; category 1)</a:t>
                      </a:r>
                    </a:p>
                    <a:p>
                      <a:pPr marL="22860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1" u="none" strike="noStrike" kern="1200" baseline="0" dirty="0"/>
                        <a:t>Isatuximab/RVd (patients aged &lt;80 years who are not frail; category 1)</a:t>
                      </a:r>
                    </a:p>
                  </a:txBody>
                  <a:tcPr anchor="ct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dirty="0"/>
                        <a:t>Other Recommended</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t>Carfilzomib/lenalidomide/</a:t>
                      </a:r>
                      <a:r>
                        <a:rPr lang="en-US" sz="1400" dirty="0" err="1"/>
                        <a:t>dex</a:t>
                      </a:r>
                      <a:endParaRPr lang="en-US" sz="16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u="none" strike="noStrike" kern="1200" baseline="0" dirty="0"/>
                        <a:t>Bortezomib/lenalidomide/</a:t>
                      </a:r>
                      <a:r>
                        <a:rPr lang="en-US" sz="1400" u="none" strike="noStrike" kern="1200" baseline="0" dirty="0" err="1"/>
                        <a:t>dex</a:t>
                      </a:r>
                      <a:r>
                        <a:rPr lang="en-US" sz="1400" u="none" strike="noStrike" kern="1200" baseline="0" dirty="0"/>
                        <a:t> (category 1)</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1" baseline="0" dirty="0">
                          <a:solidFill>
                            <a:schemeClr val="tx1"/>
                          </a:solidFill>
                        </a:rPr>
                        <a:t>Isatuximab/</a:t>
                      </a:r>
                      <a:r>
                        <a:rPr lang="en-US" sz="1400" b="1" baseline="0" dirty="0" err="1">
                          <a:solidFill>
                            <a:schemeClr val="tx1"/>
                          </a:solidFill>
                        </a:rPr>
                        <a:t>KRd</a:t>
                      </a:r>
                      <a:endParaRPr lang="en-US" sz="1400" b="1" baseline="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5" name="Rectangle 14">
            <a:extLst>
              <a:ext uri="{FF2B5EF4-FFF2-40B4-BE49-F238E27FC236}">
                <a16:creationId xmlns:a16="http://schemas.microsoft.com/office/drawing/2014/main" id="{DA95566A-859D-17B9-08B6-18D994263E18}"/>
              </a:ext>
            </a:extLst>
          </p:cNvPr>
          <p:cNvSpPr/>
          <p:nvPr/>
        </p:nvSpPr>
        <p:spPr>
          <a:xfrm>
            <a:off x="7128914" y="2088647"/>
            <a:ext cx="1665514" cy="1238142"/>
          </a:xfrm>
          <a:prstGeom prst="rect">
            <a:avLst/>
          </a:prstGeom>
          <a:solidFill>
            <a:schemeClr val="bg1"/>
          </a:solidFill>
          <a:ln w="19050">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200" i="1" dirty="0">
                <a:solidFill>
                  <a:schemeClr val="tx1"/>
                </a:solidFill>
              </a:rPr>
              <a:t>Major trials supporting quads included PERSEUS, IMROZ, BENEFIT, and CEPHEUS</a:t>
            </a:r>
          </a:p>
        </p:txBody>
      </p:sp>
    </p:spTree>
    <p:custDataLst>
      <p:tags r:id="rId1"/>
    </p:custDataLst>
    <p:extLst>
      <p:ext uri="{BB962C8B-B14F-4D97-AF65-F5344CB8AC3E}">
        <p14:creationId xmlns:p14="http://schemas.microsoft.com/office/powerpoint/2010/main" val="129909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97CC29-55D6-DCA2-C230-A7BB3338C5A3}"/>
              </a:ext>
            </a:extLst>
          </p:cNvPr>
          <p:cNvSpPr>
            <a:spLocks noGrp="1"/>
          </p:cNvSpPr>
          <p:nvPr>
            <p:ph idx="1"/>
          </p:nvPr>
        </p:nvSpPr>
        <p:spPr/>
        <p:txBody>
          <a:bodyPr/>
          <a:lstStyle/>
          <a:p>
            <a:pPr>
              <a:spcAft>
                <a:spcPts val="900"/>
              </a:spcAft>
            </a:pPr>
            <a:r>
              <a:rPr lang="en-US" sz="1750" dirty="0"/>
              <a:t>Thank you to </a:t>
            </a:r>
            <a:r>
              <a:rPr lang="en-US" sz="1750" dirty="0" err="1"/>
              <a:t>PeerView</a:t>
            </a:r>
            <a:r>
              <a:rPr lang="en-US" sz="1750" dirty="0"/>
              <a:t> for providing this session and AbbVie, GSK, and</a:t>
            </a:r>
            <a:br>
              <a:rPr lang="en-US" sz="1750" dirty="0"/>
            </a:br>
            <a:r>
              <a:rPr lang="en-US" sz="1750" dirty="0"/>
              <a:t>Johnson &amp; Johnson for providing the educational grants for this activity</a:t>
            </a:r>
          </a:p>
          <a:p>
            <a:pPr>
              <a:spcAft>
                <a:spcPts val="900"/>
              </a:spcAft>
            </a:pPr>
            <a:r>
              <a:rPr lang="en-US" sz="1750" dirty="0"/>
              <a:t>To receive </a:t>
            </a:r>
            <a:r>
              <a:rPr lang="en-US" sz="1750" dirty="0" err="1"/>
              <a:t>NCPD</a:t>
            </a:r>
            <a:r>
              <a:rPr lang="en-US" sz="1750" dirty="0"/>
              <a:t> credit, you must complete the online post-test and evaluation at the conclusion of the meeting</a:t>
            </a:r>
          </a:p>
          <a:p>
            <a:pPr>
              <a:spcAft>
                <a:spcPts val="900"/>
              </a:spcAft>
            </a:pPr>
            <a:r>
              <a:rPr lang="en-US" sz="1750" dirty="0"/>
              <a:t>Post-test and evaluation: </a:t>
            </a:r>
            <a:r>
              <a:rPr lang="en-US" sz="1750" dirty="0" err="1"/>
              <a:t>PeerView.com</a:t>
            </a:r>
            <a:r>
              <a:rPr lang="en-US" sz="1750" dirty="0"/>
              <a:t>/MM-Survey-ZNS</a:t>
            </a:r>
            <a:endParaRPr lang="en-US" sz="1750" dirty="0">
              <a:highlight>
                <a:srgbClr val="FFFF00"/>
              </a:highlight>
            </a:endParaRPr>
          </a:p>
          <a:p>
            <a:pPr>
              <a:spcAft>
                <a:spcPts val="900"/>
              </a:spcAft>
            </a:pPr>
            <a:r>
              <a:rPr lang="en-US" sz="1750" dirty="0"/>
              <a:t>Your evaluation of the activity is important in helping us to better meet your educational needs—we welcome your opinions and comments</a:t>
            </a:r>
          </a:p>
          <a:p>
            <a:pPr>
              <a:spcAft>
                <a:spcPts val="900"/>
              </a:spcAft>
            </a:pPr>
            <a:r>
              <a:rPr lang="en-US" sz="1750" dirty="0"/>
              <a:t>We want this session to be interactive—asking and answering questions provides an optimal learning experience</a:t>
            </a:r>
          </a:p>
        </p:txBody>
      </p:sp>
      <p:sp>
        <p:nvSpPr>
          <p:cNvPr id="8" name="Text Placeholder 7">
            <a:extLst>
              <a:ext uri="{FF2B5EF4-FFF2-40B4-BE49-F238E27FC236}">
                <a16:creationId xmlns:a16="http://schemas.microsoft.com/office/drawing/2014/main" id="{23F3CD2E-76B6-D880-FB53-E4329C720584}"/>
              </a:ext>
            </a:extLst>
          </p:cNvPr>
          <p:cNvSpPr>
            <a:spLocks noGrp="1"/>
          </p:cNvSpPr>
          <p:nvPr>
            <p:ph type="body" sz="quarter" idx="11"/>
          </p:nvPr>
        </p:nvSpPr>
        <p:spPr/>
        <p:txBody>
          <a:bodyPr/>
          <a:lstStyle/>
          <a:p>
            <a:r>
              <a:rPr lang="en-CA" dirty="0"/>
              <a:t>Housekeeping Notes</a:t>
            </a:r>
            <a:endParaRPr lang="en-US" dirty="0"/>
          </a:p>
        </p:txBody>
      </p:sp>
      <p:pic>
        <p:nvPicPr>
          <p:cNvPr id="3" name="Picture Placeholder 2">
            <a:extLst>
              <a:ext uri="{FF2B5EF4-FFF2-40B4-BE49-F238E27FC236}">
                <a16:creationId xmlns:a16="http://schemas.microsoft.com/office/drawing/2014/main" id="{DE0176D4-8A85-A302-0CB0-08BD6006C25A}"/>
              </a:ext>
            </a:extLst>
          </p:cNvPr>
          <p:cNvPicPr>
            <a:picLocks noGrp="1" noChangeAspect="1"/>
          </p:cNvPicPr>
          <p:nvPr>
            <p:ph type="pic" sz="quarter" idx="12"/>
          </p:nvPr>
        </p:nvPicPr>
        <p:blipFill>
          <a:blip r:embed="rId4" cstate="print">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397025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BC9FE-8629-5D5F-61FE-FC93BB0CC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3AE86-993B-53B1-7FFE-782535E6119A}"/>
              </a:ext>
            </a:extLst>
          </p:cNvPr>
          <p:cNvSpPr>
            <a:spLocks noGrp="1"/>
          </p:cNvSpPr>
          <p:nvPr>
            <p:ph type="title"/>
          </p:nvPr>
        </p:nvSpPr>
        <p:spPr>
          <a:xfrm>
            <a:off x="130947" y="0"/>
            <a:ext cx="8005136" cy="649507"/>
          </a:xfrm>
        </p:spPr>
        <p:txBody>
          <a:bodyPr/>
          <a:lstStyle/>
          <a:p>
            <a:r>
              <a:rPr lang="en-US" dirty="0"/>
              <a:t>A Case to Think About—A Patient Preparing for Quadruplet Therapy</a:t>
            </a:r>
          </a:p>
        </p:txBody>
      </p:sp>
      <p:sp>
        <p:nvSpPr>
          <p:cNvPr id="3" name="Text Placeholder 2">
            <a:extLst>
              <a:ext uri="{FF2B5EF4-FFF2-40B4-BE49-F238E27FC236}">
                <a16:creationId xmlns:a16="http://schemas.microsoft.com/office/drawing/2014/main" id="{A7BBE980-6EEC-C71B-FD8D-D8B646C403D2}"/>
              </a:ext>
            </a:extLst>
          </p:cNvPr>
          <p:cNvSpPr>
            <a:spLocks noGrp="1"/>
          </p:cNvSpPr>
          <p:nvPr>
            <p:ph type="body" sz="quarter" idx="10"/>
          </p:nvPr>
        </p:nvSpPr>
        <p:spPr>
          <a:prstGeom prst="snipRoundRect">
            <a:avLst/>
          </a:prstGeom>
          <a:solidFill>
            <a:schemeClr val="accent3">
              <a:lumMod val="20000"/>
              <a:lumOff val="80000"/>
            </a:schemeClr>
          </a:solidFill>
          <a:ln w="28575">
            <a:solidFill>
              <a:schemeClr val="accent3"/>
            </a:solidFill>
          </a:ln>
        </p:spPr>
        <p:txBody>
          <a:bodyPr/>
          <a:lstStyle/>
          <a:p>
            <a:pPr marL="0" lvl="0" indent="0">
              <a:buNone/>
            </a:pPr>
            <a:r>
              <a:rPr lang="en-US" sz="2000" b="1" dirty="0"/>
              <a:t>Think about Martin, a 72-year-old patient with ISS-II myeloma who is preparing for D-</a:t>
            </a:r>
            <a:r>
              <a:rPr lang="en-US" sz="2000" b="1" dirty="0" err="1"/>
              <a:t>VRd</a:t>
            </a:r>
            <a:r>
              <a:rPr lang="en-US" sz="2000" b="1" dirty="0"/>
              <a:t> induction/consolidation and is unsure about pursuing transplant</a:t>
            </a:r>
          </a:p>
          <a:p>
            <a:pPr lvl="0"/>
            <a:r>
              <a:rPr lang="en-US" sz="2000" dirty="0"/>
              <a:t>He presents with a PS of 2, bone pain, and GI discomfort</a:t>
            </a:r>
          </a:p>
          <a:p>
            <a:pPr lvl="0"/>
            <a:r>
              <a:rPr lang="en-US" sz="2000" b="1" dirty="0"/>
              <a:t>Consider: </a:t>
            </a:r>
            <a:r>
              <a:rPr lang="en-US" sz="2000" dirty="0"/>
              <a:t>Martin wants to pursue a quad but asks about tolerability</a:t>
            </a:r>
            <a:br>
              <a:rPr lang="en-US" sz="2000" dirty="0"/>
            </a:br>
            <a:endParaRPr lang="en-US" sz="2000" dirty="0"/>
          </a:p>
          <a:p>
            <a:pPr marL="0" lvl="0" indent="0" algn="ctr">
              <a:buNone/>
            </a:pPr>
            <a:r>
              <a:rPr lang="en-US" sz="2000" b="1" i="1" dirty="0"/>
              <a:t>Can dosing be adjusted to ensure safe delivery of care?</a:t>
            </a:r>
          </a:p>
        </p:txBody>
      </p:sp>
    </p:spTree>
    <p:custDataLst>
      <p:tags r:id="rId1"/>
    </p:custDataLst>
    <p:extLst>
      <p:ext uri="{BB962C8B-B14F-4D97-AF65-F5344CB8AC3E}">
        <p14:creationId xmlns:p14="http://schemas.microsoft.com/office/powerpoint/2010/main" val="2600464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D81A8C-BBF8-424F-550A-1DA55B4BDD2B}"/>
              </a:ext>
            </a:extLst>
          </p:cNvPr>
          <p:cNvSpPr>
            <a:spLocks noGrp="1"/>
          </p:cNvSpPr>
          <p:nvPr>
            <p:ph type="title"/>
          </p:nvPr>
        </p:nvSpPr>
        <p:spPr/>
        <p:txBody>
          <a:bodyPr/>
          <a:lstStyle/>
          <a:p>
            <a:r>
              <a:rPr lang="en-US" dirty="0"/>
              <a:t>Principles for Safe Delivery of </a:t>
            </a:r>
            <a:r>
              <a:rPr lang="en-US" dirty="0" err="1"/>
              <a:t>CD38</a:t>
            </a:r>
            <a:r>
              <a:rPr lang="en-US" dirty="0"/>
              <a:t> Antibody </a:t>
            </a:r>
            <a:r>
              <a:rPr lang="en-US" dirty="0" err="1"/>
              <a:t>Therapy</a:t>
            </a:r>
            <a:r>
              <a:rPr lang="en-US" baseline="30000" dirty="0" err="1"/>
              <a:t>1</a:t>
            </a:r>
            <a:r>
              <a:rPr lang="en-US" baseline="30000" dirty="0"/>
              <a:t>-3</a:t>
            </a:r>
          </a:p>
        </p:txBody>
      </p:sp>
      <p:sp>
        <p:nvSpPr>
          <p:cNvPr id="8" name="Footer Placeholder 7">
            <a:extLst>
              <a:ext uri="{FF2B5EF4-FFF2-40B4-BE49-F238E27FC236}">
                <a16:creationId xmlns:a16="http://schemas.microsoft.com/office/drawing/2014/main" id="{7FA397E4-24B3-4953-80AA-D824C31B79BC}"/>
              </a:ext>
            </a:extLst>
          </p:cNvPr>
          <p:cNvSpPr>
            <a:spLocks noGrp="1"/>
          </p:cNvSpPr>
          <p:nvPr>
            <p:ph type="ftr" sz="quarter" idx="3"/>
          </p:nvPr>
        </p:nvSpPr>
        <p:spPr>
          <a:prstGeom prst="rect">
            <a:avLst/>
          </a:prstGeom>
        </p:spPr>
        <p:txBody>
          <a:bodyPr vert="horz" lIns="45720" tIns="45720" rIns="91440" bIns="4572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Pts val="1400"/>
              <a:buFont typeface="Arial"/>
              <a:buNone/>
              <a:tabLst/>
              <a:defRPr/>
            </a:pPr>
            <a:r>
              <a:rPr kumimoji="0" lang="en-US" sz="800" b="0" i="0" u="none" strike="noStrike" kern="0" cap="none" spc="0" normalizeH="0" baseline="0" noProof="0">
                <a:ln>
                  <a:noFill/>
                </a:ln>
                <a:solidFill>
                  <a:srgbClr val="000000"/>
                </a:solidFill>
                <a:effectLst/>
                <a:uLnTx/>
                <a:uFillTx/>
                <a:latin typeface="Arial"/>
                <a:cs typeface="Arial"/>
                <a:sym typeface="Arial"/>
              </a:rPr>
              <a:t>1. Darzalex (daratumumab) Prescribing Information. https://www.accessdata.fda.gov/drugsatfda_docs/label/2023/761036s044lbl.pdf. </a:t>
            </a:r>
            <a:br>
              <a:rPr kumimoji="0" lang="en-US" sz="800" b="0" i="0" u="none" strike="noStrike" kern="0" cap="none" spc="0" normalizeH="0" baseline="0" noProof="0">
                <a:ln>
                  <a:noFill/>
                </a:ln>
                <a:solidFill>
                  <a:srgbClr val="000000"/>
                </a:solidFill>
                <a:effectLst/>
                <a:uLnTx/>
                <a:uFillTx/>
                <a:latin typeface="Arial"/>
                <a:cs typeface="Arial"/>
                <a:sym typeface="Arial"/>
              </a:rPr>
            </a:br>
            <a:r>
              <a:rPr kumimoji="0" lang="en-US" sz="800" b="0" i="0" u="none" strike="noStrike" kern="0" cap="none" spc="0" normalizeH="0" baseline="0" noProof="0">
                <a:ln>
                  <a:noFill/>
                </a:ln>
                <a:solidFill>
                  <a:srgbClr val="000000"/>
                </a:solidFill>
                <a:effectLst/>
                <a:uLnTx/>
                <a:uFillTx/>
                <a:latin typeface="Arial"/>
                <a:cs typeface="Arial"/>
                <a:sym typeface="Arial"/>
              </a:rPr>
              <a:t>2. Sarclisa (isatuximab-irfc) Prescribing Information. https://www.accessdata.fda.gov/drugsatfda_docs/label/2023/761113s009lbl.pdf. </a:t>
            </a:r>
            <a:br>
              <a:rPr kumimoji="0" lang="en-US" sz="800" b="0" i="0" u="none" strike="noStrike" kern="0" cap="none" spc="0" normalizeH="0" baseline="0" noProof="0">
                <a:ln>
                  <a:noFill/>
                </a:ln>
                <a:solidFill>
                  <a:srgbClr val="000000"/>
                </a:solidFill>
                <a:effectLst/>
                <a:uLnTx/>
                <a:uFillTx/>
                <a:latin typeface="Arial"/>
                <a:cs typeface="Arial"/>
                <a:sym typeface="Arial"/>
              </a:rPr>
            </a:br>
            <a:r>
              <a:rPr kumimoji="0" lang="en-US" sz="800" b="0" i="0" u="none" strike="noStrike" kern="0" cap="none" spc="0" normalizeH="0" baseline="0" noProof="0">
                <a:ln>
                  <a:noFill/>
                </a:ln>
                <a:solidFill>
                  <a:srgbClr val="000000"/>
                </a:solidFill>
                <a:effectLst/>
                <a:uLnTx/>
                <a:uFillTx/>
                <a:latin typeface="Arial"/>
                <a:cs typeface="Arial"/>
                <a:sym typeface="Arial"/>
              </a:rPr>
              <a:t>3. Lee SK et al. </a:t>
            </a:r>
            <a:r>
              <a:rPr kumimoji="0" lang="en-US" sz="800" b="0" i="1" u="none" strike="noStrike" kern="0" cap="none" spc="0" normalizeH="0" baseline="0" noProof="0">
                <a:ln>
                  <a:noFill/>
                </a:ln>
                <a:solidFill>
                  <a:srgbClr val="000000"/>
                </a:solidFill>
                <a:effectLst/>
                <a:uLnTx/>
                <a:uFillTx/>
                <a:latin typeface="Arial"/>
                <a:cs typeface="Arial"/>
                <a:sym typeface="Arial"/>
              </a:rPr>
              <a:t>Clin Infect Dis</a:t>
            </a:r>
            <a:r>
              <a:rPr kumimoji="0" lang="en-US" sz="800" b="0" i="0" u="none" strike="noStrike" kern="0" cap="none" spc="0" normalizeH="0" baseline="0" noProof="0">
                <a:ln>
                  <a:noFill/>
                </a:ln>
                <a:solidFill>
                  <a:srgbClr val="000000"/>
                </a:solidFill>
                <a:effectLst/>
                <a:uLnTx/>
                <a:uFillTx/>
                <a:latin typeface="Arial"/>
                <a:cs typeface="Arial"/>
                <a:sym typeface="Arial"/>
              </a:rPr>
              <a:t>. 2021;73:e1372-e1375.</a:t>
            </a:r>
            <a:endParaRPr kumimoji="0" lang="en-US"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Content Placeholder 1">
            <a:extLst>
              <a:ext uri="{FF2B5EF4-FFF2-40B4-BE49-F238E27FC236}">
                <a16:creationId xmlns:a16="http://schemas.microsoft.com/office/drawing/2014/main" id="{178FE885-1B2E-AFD7-F1DD-503E915B24F3}"/>
              </a:ext>
            </a:extLst>
          </p:cNvPr>
          <p:cNvSpPr>
            <a:spLocks noGrp="1"/>
          </p:cNvSpPr>
          <p:nvPr>
            <p:ph idx="4294967295"/>
          </p:nvPr>
        </p:nvSpPr>
        <p:spPr>
          <a:xfrm>
            <a:off x="180181" y="812800"/>
            <a:ext cx="8783638" cy="2381250"/>
          </a:xfrm>
          <a:prstGeom prst="roundRect">
            <a:avLst>
              <a:gd name="adj" fmla="val 10099"/>
            </a:avLst>
          </a:prstGeom>
          <a:solidFill>
            <a:schemeClr val="accent1">
              <a:lumMod val="10000"/>
              <a:lumOff val="90000"/>
            </a:schemeClr>
          </a:solidFill>
          <a:ln w="12700">
            <a:solidFill>
              <a:schemeClr val="accent1"/>
            </a:solidFill>
          </a:ln>
        </p:spPr>
        <p:txBody>
          <a:bodyPr rIns="0" anchor="ctr">
            <a:noAutofit/>
          </a:bodyPr>
          <a:lstStyle/>
          <a:p>
            <a:pPr>
              <a:spcBef>
                <a:spcPts val="600"/>
              </a:spcBef>
              <a:spcAft>
                <a:spcPts val="600"/>
              </a:spcAft>
              <a:buSzPct val="100000"/>
            </a:pPr>
            <a:r>
              <a:rPr lang="en-US" sz="1400" b="1" dirty="0">
                <a:solidFill>
                  <a:schemeClr val="tx1"/>
                </a:solidFill>
              </a:rPr>
              <a:t>Oral HSV prophylaxis </a:t>
            </a:r>
            <a:r>
              <a:rPr lang="en-US" sz="1400" dirty="0">
                <a:solidFill>
                  <a:schemeClr val="tx1"/>
                </a:solidFill>
              </a:rPr>
              <a:t>(regardless of zoster vaccination status)</a:t>
            </a:r>
          </a:p>
          <a:p>
            <a:pPr>
              <a:spcBef>
                <a:spcPts val="600"/>
              </a:spcBef>
              <a:spcAft>
                <a:spcPts val="600"/>
              </a:spcAft>
              <a:buSzPct val="100000"/>
            </a:pPr>
            <a:r>
              <a:rPr lang="en-US" sz="1400" b="1" dirty="0">
                <a:solidFill>
                  <a:schemeClr val="tx1"/>
                </a:solidFill>
              </a:rPr>
              <a:t>Appropriate p</a:t>
            </a:r>
            <a:r>
              <a:rPr lang="en-US" sz="1400" b="1" dirty="0"/>
              <a:t>remedication </a:t>
            </a:r>
            <a:r>
              <a:rPr lang="en-US" sz="1400" dirty="0"/>
              <a:t>(acetaminophen, diphenhydramine, dexamethasone and/or methylprednisolone, and montelukast)</a:t>
            </a:r>
          </a:p>
          <a:p>
            <a:pPr>
              <a:spcBef>
                <a:spcPts val="600"/>
              </a:spcBef>
              <a:spcAft>
                <a:spcPts val="600"/>
              </a:spcAft>
              <a:buSzPct val="100000"/>
            </a:pPr>
            <a:r>
              <a:rPr lang="en-US" sz="1400" b="1" dirty="0"/>
              <a:t>Pretherapy blood screening: </a:t>
            </a:r>
            <a:r>
              <a:rPr lang="en-US" sz="1400" dirty="0"/>
              <a:t>type and cross match, s</a:t>
            </a:r>
            <a:r>
              <a:rPr kumimoji="0" lang="en-US" sz="1400" b="0" i="0" u="none" strike="noStrike" kern="1200" cap="none" spc="0" normalizeH="0" baseline="0" noProof="0" dirty="0">
                <a:ln>
                  <a:noFill/>
                </a:ln>
                <a:solidFill>
                  <a:schemeClr val="tx1"/>
                </a:solidFill>
                <a:effectLst/>
                <a:uLnTx/>
                <a:uFillTx/>
                <a:latin typeface="Arial"/>
                <a:ea typeface="+mn-ea"/>
                <a:cs typeface="+mn-cs"/>
              </a:rPr>
              <a:t>creen for HBC antibody and surface Ag prior to treatment initiation and every 6 </a:t>
            </a:r>
            <a:r>
              <a:rPr kumimoji="0" lang="en-US" sz="1400" b="0" i="0" u="none" strike="noStrike" kern="1200" cap="none" spc="0" normalizeH="0" baseline="0" noProof="0" dirty="0" err="1">
                <a:ln>
                  <a:noFill/>
                </a:ln>
                <a:solidFill>
                  <a:schemeClr val="tx1"/>
                </a:solidFill>
                <a:effectLst/>
                <a:uLnTx/>
                <a:uFillTx/>
                <a:latin typeface="Arial"/>
                <a:ea typeface="+mn-ea"/>
                <a:cs typeface="+mn-cs"/>
              </a:rPr>
              <a:t>mo</a:t>
            </a:r>
            <a:r>
              <a:rPr kumimoji="0" lang="en-US" sz="1400" b="0" i="0" u="none" strike="noStrike" kern="1200" cap="none" spc="0" normalizeH="0" baseline="0" noProof="0" dirty="0">
                <a:ln>
                  <a:noFill/>
                </a:ln>
                <a:solidFill>
                  <a:schemeClr val="tx1"/>
                </a:solidFill>
                <a:effectLst/>
                <a:uLnTx/>
                <a:uFillTx/>
                <a:latin typeface="Arial"/>
                <a:ea typeface="+mn-ea"/>
                <a:cs typeface="+mn-cs"/>
              </a:rPr>
              <a:t>; initiate prophylaxis </a:t>
            </a:r>
            <a:r>
              <a:rPr kumimoji="0" lang="en-US" sz="1400" b="0" i="0" strike="noStrike" kern="1200" cap="none" spc="0" normalizeH="0" baseline="0" noProof="0" dirty="0">
                <a:ln>
                  <a:noFill/>
                </a:ln>
                <a:solidFill>
                  <a:schemeClr val="tx1"/>
                </a:solidFill>
                <a:effectLst/>
                <a:uLnTx/>
                <a:uFillTx/>
                <a:latin typeface="Arial"/>
                <a:ea typeface="+mn-ea"/>
                <a:cs typeface="+mn-cs"/>
              </a:rPr>
              <a:t>with </a:t>
            </a:r>
            <a:r>
              <a:rPr lang="en-US" sz="1400" i="0" strike="noStrike" baseline="0" dirty="0">
                <a:solidFill>
                  <a:schemeClr val="tx1"/>
                </a:solidFill>
                <a:latin typeface="Arial" panose="020B0604020202020204" pitchFamily="34" charset="0"/>
              </a:rPr>
              <a:t>entecavir if HBC antibody+ </a:t>
            </a:r>
          </a:p>
          <a:p>
            <a:pPr>
              <a:spcBef>
                <a:spcPts val="600"/>
              </a:spcBef>
              <a:spcAft>
                <a:spcPts val="600"/>
              </a:spcAft>
              <a:buSzPct val="100000"/>
            </a:pPr>
            <a:r>
              <a:rPr lang="en-US" sz="1400" b="1" dirty="0"/>
              <a:t>SC vs IV administration; observation period required after first dose to assess infusion reaction </a:t>
            </a:r>
          </a:p>
          <a:p>
            <a:pPr marL="495300" lvl="1" indent="-234950">
              <a:spcBef>
                <a:spcPts val="600"/>
              </a:spcBef>
              <a:spcAft>
                <a:spcPts val="600"/>
              </a:spcAft>
              <a:buSzPct val="100000"/>
              <a:buFont typeface="System Font Regular"/>
              <a:buChar char="–"/>
            </a:pPr>
            <a:r>
              <a:rPr lang="en-US" sz="1400" dirty="0"/>
              <a:t>3 hours for SC and 6 hours for IV; average infusion time is &gt;4 hours</a:t>
            </a:r>
          </a:p>
        </p:txBody>
      </p:sp>
      <p:sp>
        <p:nvSpPr>
          <p:cNvPr id="4" name="Content Placeholder 1">
            <a:extLst>
              <a:ext uri="{FF2B5EF4-FFF2-40B4-BE49-F238E27FC236}">
                <a16:creationId xmlns:a16="http://schemas.microsoft.com/office/drawing/2014/main" id="{ADE55E7D-F581-38EC-BBB9-30B53BDFD2CA}"/>
              </a:ext>
            </a:extLst>
          </p:cNvPr>
          <p:cNvSpPr txBox="1">
            <a:spLocks/>
          </p:cNvSpPr>
          <p:nvPr/>
        </p:nvSpPr>
        <p:spPr>
          <a:xfrm>
            <a:off x="178906" y="3356651"/>
            <a:ext cx="8736493" cy="1079500"/>
          </a:xfrm>
          <a:prstGeom prst="roundRect">
            <a:avLst>
              <a:gd name="adj" fmla="val 10099"/>
            </a:avLst>
          </a:prstGeom>
          <a:solidFill>
            <a:schemeClr val="accent3">
              <a:lumMod val="20000"/>
              <a:lumOff val="80000"/>
            </a:schemeClr>
          </a:solidFill>
          <a:ln w="12700">
            <a:solidFill>
              <a:schemeClr val="accent3"/>
            </a:solidFill>
          </a:ln>
        </p:spPr>
        <p:txBody>
          <a:bodyPr vert="horz" lIns="91440" tIns="45720" rIns="0" bIns="45720" rtlCol="0" anchor="ctr">
            <a:noAutofit/>
          </a:bodyPr>
          <a:lstStyle>
            <a:lvl1pPr marL="171450" indent="-171450" algn="l" defTabSz="6858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0"/>
              </a:spcBef>
              <a:spcAft>
                <a:spcPts val="1200"/>
              </a:spcAft>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2pPr>
            <a:lvl3pPr marL="900113" indent="-214313" algn="l" defTabSz="685800" rtl="0" eaLnBrk="1" latinLnBrk="0" hangingPunct="1">
              <a:lnSpc>
                <a:spcPct val="100000"/>
              </a:lnSpc>
              <a:spcBef>
                <a:spcPts val="0"/>
              </a:spcBef>
              <a:spcAft>
                <a:spcPts val="1200"/>
              </a:spcAft>
              <a:buFont typeface="Wingdings" pitchFamily="2" charset="2"/>
              <a:buChar char="Ø"/>
              <a:tabLst/>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spcAft>
                <a:spcPts val="500"/>
              </a:spcAft>
              <a:buSzPct val="100000"/>
            </a:pPr>
            <a:r>
              <a:rPr lang="en-US" sz="1400" b="1" dirty="0"/>
              <a:t>Treat infections aggressively</a:t>
            </a:r>
          </a:p>
          <a:p>
            <a:pPr marL="538163" lvl="1" indent="-234950">
              <a:spcBef>
                <a:spcPts val="600"/>
              </a:spcBef>
              <a:spcAft>
                <a:spcPts val="500"/>
              </a:spcAft>
              <a:buSzPct val="100000"/>
            </a:pPr>
            <a:r>
              <a:rPr lang="en-US" sz="1400" dirty="0"/>
              <a:t>Consider immunoglobulin replacement for IgG levels &lt;400 mg/dL and if there is a history of infection with hypogammaglobulinemia</a:t>
            </a:r>
          </a:p>
        </p:txBody>
      </p:sp>
    </p:spTree>
    <p:custDataLst>
      <p:tags r:id="rId1"/>
    </p:custDataLst>
    <p:extLst>
      <p:ext uri="{BB962C8B-B14F-4D97-AF65-F5344CB8AC3E}">
        <p14:creationId xmlns:p14="http://schemas.microsoft.com/office/powerpoint/2010/main" val="181925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CD38 Antibody Dosing</a:t>
            </a:r>
            <a:r>
              <a:rPr lang="en-US" baseline="30000" dirty="0"/>
              <a:t>1-5</a:t>
            </a:r>
          </a:p>
        </p:txBody>
      </p:sp>
      <p:sp>
        <p:nvSpPr>
          <p:cNvPr id="5" name="Footer Placeholder 4"/>
          <p:cNvSpPr>
            <a:spLocks noGrp="1"/>
          </p:cNvSpPr>
          <p:nvPr>
            <p:ph type="ftr" sz="quarter" idx="3"/>
          </p:nvPr>
        </p:nvSpPr>
        <p:spPr>
          <a:xfrm>
            <a:off x="178906" y="4765929"/>
            <a:ext cx="7701982" cy="311476"/>
          </a:xfrm>
        </p:spPr>
        <p:txBody>
          <a:bodyPr/>
          <a:lstStyle/>
          <a:p>
            <a:pPr>
              <a:buSzTx/>
              <a:defRPr/>
            </a:pP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1. Darzalex Faspro (daratumumab and hyaluronidase-fihj) Prescribing Information. https://www.accessdata.fda.gov/drugsatfda_docs/label/2020/761145s000lbl.pdf. </a:t>
            </a:r>
            <a:b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2. Darzalex (daratumumab) Prescribing Information. https://www.accessdata.fda.gov/drugsatfda_docs/label/2018/761036s013lbl.pdf.</a:t>
            </a:r>
            <a:b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3. </a:t>
            </a:r>
            <a:r>
              <a:rPr lang="en-US" dirty="0"/>
              <a:t>Sonneveld P et al. </a:t>
            </a:r>
            <a:r>
              <a:rPr kumimoji="0" lang="en-US" sz="800" b="0"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N Engl J Med.</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2024;390:301-313. 4.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Sarclisa</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(isatuximab-</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irfc</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Prescribing Information. https://</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www.accessdata.fda.gov</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drugsatfda_docs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/label/2020/761113s000lbl.pdf. 5</a:t>
            </a:r>
            <a:r>
              <a:rPr lang="en-US" dirty="0"/>
              <a:t>.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https://</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clinicaltrials.gov</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/ct2/show/NCT05405166.</a:t>
            </a:r>
            <a:endPar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3" name="Table 2"/>
          <p:cNvGraphicFramePr>
            <a:graphicFrameLocks noGrp="1"/>
          </p:cNvGraphicFramePr>
          <p:nvPr/>
        </p:nvGraphicFramePr>
        <p:xfrm>
          <a:off x="116272" y="751290"/>
          <a:ext cx="8813799" cy="1784658"/>
        </p:xfrm>
        <a:graphic>
          <a:graphicData uri="http://schemas.openxmlformats.org/drawingml/2006/table">
            <a:tbl>
              <a:tblPr firstRow="1" bandRow="1">
                <a:tableStyleId>{6E25E649-3F16-4E02-A733-19D2CDBF48F0}</a:tableStyleId>
              </a:tblPr>
              <a:tblGrid>
                <a:gridCol w="2404678">
                  <a:extLst>
                    <a:ext uri="{9D8B030D-6E8A-4147-A177-3AD203B41FA5}">
                      <a16:colId xmlns:a16="http://schemas.microsoft.com/office/drawing/2014/main" val="20000"/>
                    </a:ext>
                  </a:extLst>
                </a:gridCol>
                <a:gridCol w="2473935">
                  <a:extLst>
                    <a:ext uri="{9D8B030D-6E8A-4147-A177-3AD203B41FA5}">
                      <a16:colId xmlns:a16="http://schemas.microsoft.com/office/drawing/2014/main" val="20001"/>
                    </a:ext>
                  </a:extLst>
                </a:gridCol>
                <a:gridCol w="3935186">
                  <a:extLst>
                    <a:ext uri="{9D8B030D-6E8A-4147-A177-3AD203B41FA5}">
                      <a16:colId xmlns:a16="http://schemas.microsoft.com/office/drawing/2014/main" val="20002"/>
                    </a:ext>
                  </a:extLst>
                </a:gridCol>
              </a:tblGrid>
              <a:tr h="254690">
                <a:tc>
                  <a:txBody>
                    <a:bodyPr/>
                    <a:lstStyle/>
                    <a:p>
                      <a:r>
                        <a:rPr lang="en-US" sz="1400" dirty="0"/>
                        <a:t>Daratumumab</a:t>
                      </a:r>
                    </a:p>
                  </a:txBody>
                  <a:tcPr anchor="ctr"/>
                </a:tc>
                <a:tc>
                  <a:txBody>
                    <a:bodyPr/>
                    <a:lstStyle/>
                    <a:p>
                      <a:pPr algn="ctr"/>
                      <a:r>
                        <a:rPr lang="en-US" sz="1400" dirty="0"/>
                        <a:t>SC</a:t>
                      </a:r>
                      <a:endParaRPr lang="en-US" sz="1400" baseline="30000" dirty="0"/>
                    </a:p>
                  </a:txBody>
                  <a:tcPr anchor="ctr"/>
                </a:tc>
                <a:tc>
                  <a:txBody>
                    <a:bodyPr/>
                    <a:lstStyle/>
                    <a:p>
                      <a:pPr algn="ctr"/>
                      <a:r>
                        <a:rPr lang="en-US" sz="1400" dirty="0"/>
                        <a:t>IV</a:t>
                      </a:r>
                      <a:endParaRPr lang="en-US" sz="1400" baseline="30000" dirty="0"/>
                    </a:p>
                  </a:txBody>
                  <a:tcPr anchor="ctr"/>
                </a:tc>
                <a:extLst>
                  <a:ext uri="{0D108BD9-81ED-4DB2-BD59-A6C34878D82A}">
                    <a16:rowId xmlns:a16="http://schemas.microsoft.com/office/drawing/2014/main" val="10000"/>
                  </a:ext>
                </a:extLst>
              </a:tr>
              <a:tr h="321618">
                <a:tc>
                  <a:txBody>
                    <a:bodyPr/>
                    <a:lstStyle/>
                    <a:p>
                      <a:r>
                        <a:rPr lang="en-US" sz="1400" b="1" dirty="0"/>
                        <a:t>Dosing</a:t>
                      </a:r>
                    </a:p>
                  </a:txBody>
                  <a:tcPr anchor="ctr"/>
                </a:tc>
                <a:tc>
                  <a:txBody>
                    <a:bodyPr/>
                    <a:lstStyle/>
                    <a:p>
                      <a:pPr algn="ctr"/>
                      <a:r>
                        <a:rPr lang="en-US" sz="1400" b="1" dirty="0"/>
                        <a:t>1,800-mg flat dose (15 mL)</a:t>
                      </a:r>
                    </a:p>
                  </a:txBody>
                  <a:tcPr anchor="ctr"/>
                </a:tc>
                <a:tc>
                  <a:txBody>
                    <a:bodyPr/>
                    <a:lstStyle/>
                    <a:p>
                      <a:pPr algn="ctr"/>
                      <a:r>
                        <a:rPr lang="en-US" sz="1400" dirty="0"/>
                        <a:t>16 mg/kg in 1,000 mL (dose 1), then 500 mL</a:t>
                      </a:r>
                    </a:p>
                  </a:txBody>
                  <a:tcPr anchor="ctr"/>
                </a:tc>
                <a:extLst>
                  <a:ext uri="{0D108BD9-81ED-4DB2-BD59-A6C34878D82A}">
                    <a16:rowId xmlns:a16="http://schemas.microsoft.com/office/drawing/2014/main" val="10001"/>
                  </a:ext>
                </a:extLst>
              </a:tr>
              <a:tr h="761966">
                <a:tc>
                  <a:txBody>
                    <a:bodyPr/>
                    <a:lstStyle/>
                    <a:p>
                      <a:r>
                        <a:rPr lang="en-US" sz="1400" b="1" dirty="0"/>
                        <a:t>Administration</a:t>
                      </a:r>
                    </a:p>
                    <a:p>
                      <a:r>
                        <a:rPr lang="en-US" sz="1400" i="1" dirty="0"/>
                        <a:t>Weekly for 8 </a:t>
                      </a:r>
                      <a:r>
                        <a:rPr lang="en-US" sz="1400" i="1" dirty="0" err="1"/>
                        <a:t>wk</a:t>
                      </a:r>
                      <a:r>
                        <a:rPr lang="en-US" sz="1400" i="1" dirty="0"/>
                        <a:t>, then every other week</a:t>
                      </a:r>
                      <a:r>
                        <a:rPr lang="en-US" sz="1400" i="1" baseline="0" dirty="0"/>
                        <a:t> for 16 </a:t>
                      </a:r>
                      <a:r>
                        <a:rPr lang="en-US" sz="1400" i="1" baseline="0" dirty="0" err="1"/>
                        <a:t>wk</a:t>
                      </a:r>
                      <a:r>
                        <a:rPr lang="en-US" sz="1400" i="1" baseline="0" dirty="0"/>
                        <a:t>,</a:t>
                      </a:r>
                      <a:r>
                        <a:rPr lang="en-US" sz="1400" i="1" dirty="0"/>
                        <a:t> </a:t>
                      </a:r>
                      <a:br>
                        <a:rPr lang="en-US" sz="1400" i="1" dirty="0"/>
                      </a:br>
                      <a:r>
                        <a:rPr lang="en-US" sz="1400" i="1" dirty="0"/>
                        <a:t>then monthly</a:t>
                      </a:r>
                      <a:endParaRPr lang="en-US" sz="1400" b="1" i="1" dirty="0"/>
                    </a:p>
                  </a:txBody>
                  <a:tcPr anchor="ctr"/>
                </a:tc>
                <a:tc>
                  <a:txBody>
                    <a:bodyPr/>
                    <a:lstStyle/>
                    <a:p>
                      <a:pPr algn="ctr"/>
                      <a:r>
                        <a:rPr lang="en-US" sz="1400" b="1" dirty="0"/>
                        <a:t>SC push over 3 to 5 min</a:t>
                      </a:r>
                    </a:p>
                  </a:txBody>
                  <a:tcPr anchor="ctr"/>
                </a:tc>
                <a:tc>
                  <a:txBody>
                    <a:bodyPr/>
                    <a:lstStyle/>
                    <a:p>
                      <a:pPr algn="ctr"/>
                      <a:r>
                        <a:rPr lang="en-US" sz="1400" dirty="0"/>
                        <a:t>Infusion rates vary based on dose;</a:t>
                      </a:r>
                      <a:br>
                        <a:rPr lang="en-US" sz="1400" dirty="0"/>
                      </a:br>
                      <a:r>
                        <a:rPr lang="en-US" sz="1400" dirty="0"/>
                        <a:t>range from ~1.5 to 8 h</a:t>
                      </a:r>
                      <a:br>
                        <a:rPr lang="en-US" sz="1400" dirty="0"/>
                      </a:br>
                      <a:endParaRPr lang="en-US" sz="1400" dirty="0"/>
                    </a:p>
                    <a:p>
                      <a:pPr algn="ctr"/>
                      <a:r>
                        <a:rPr lang="en-US" sz="1400" b="0" i="1" dirty="0"/>
                        <a:t>P</a:t>
                      </a:r>
                      <a:r>
                        <a:rPr lang="en-US" sz="1400" i="1" dirty="0"/>
                        <a:t>otential to split dose for cycle 1 and give 8 mg/kg over d 1 and 2</a:t>
                      </a:r>
                    </a:p>
                  </a:txBody>
                  <a:tcPr anchor="ctr"/>
                </a:tc>
                <a:extLst>
                  <a:ext uri="{0D108BD9-81ED-4DB2-BD59-A6C34878D82A}">
                    <a16:rowId xmlns:a16="http://schemas.microsoft.com/office/drawing/2014/main" val="10002"/>
                  </a:ext>
                </a:extLst>
              </a:tr>
            </a:tbl>
          </a:graphicData>
        </a:graphic>
      </p:graphicFrame>
      <p:sp>
        <p:nvSpPr>
          <p:cNvPr id="4" name="Rectangle 3">
            <a:extLst>
              <a:ext uri="{FF2B5EF4-FFF2-40B4-BE49-F238E27FC236}">
                <a16:creationId xmlns:a16="http://schemas.microsoft.com/office/drawing/2014/main" id="{C91E633D-57EC-A462-11E7-01AF80D5851E}"/>
              </a:ext>
            </a:extLst>
          </p:cNvPr>
          <p:cNvSpPr/>
          <p:nvPr/>
        </p:nvSpPr>
        <p:spPr>
          <a:xfrm>
            <a:off x="2562746" y="751290"/>
            <a:ext cx="2466454" cy="1784658"/>
          </a:xfrm>
          <a:prstGeom prst="rect">
            <a:avLst/>
          </a:prstGeom>
          <a:noFill/>
          <a:ln w="38100">
            <a:solidFill>
              <a:srgbClr val="C0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08C1C238-BA23-B952-6EE7-00FEF8E396C0}"/>
              </a:ext>
            </a:extLst>
          </p:cNvPr>
          <p:cNvGraphicFramePr>
            <a:graphicFrameLocks noGrp="1"/>
          </p:cNvGraphicFramePr>
          <p:nvPr/>
        </p:nvGraphicFramePr>
        <p:xfrm>
          <a:off x="101600" y="2665730"/>
          <a:ext cx="8813799" cy="1697948"/>
        </p:xfrm>
        <a:graphic>
          <a:graphicData uri="http://schemas.openxmlformats.org/drawingml/2006/table">
            <a:tbl>
              <a:tblPr firstRow="1" bandRow="1">
                <a:tableStyleId>{EB344D84-9AFB-497E-A393-DC336BA19D2E}</a:tableStyleId>
              </a:tblPr>
              <a:tblGrid>
                <a:gridCol w="2404678">
                  <a:extLst>
                    <a:ext uri="{9D8B030D-6E8A-4147-A177-3AD203B41FA5}">
                      <a16:colId xmlns:a16="http://schemas.microsoft.com/office/drawing/2014/main" val="20000"/>
                    </a:ext>
                  </a:extLst>
                </a:gridCol>
                <a:gridCol w="2473935">
                  <a:extLst>
                    <a:ext uri="{9D8B030D-6E8A-4147-A177-3AD203B41FA5}">
                      <a16:colId xmlns:a16="http://schemas.microsoft.com/office/drawing/2014/main" val="20001"/>
                    </a:ext>
                  </a:extLst>
                </a:gridCol>
                <a:gridCol w="3935186">
                  <a:extLst>
                    <a:ext uri="{9D8B030D-6E8A-4147-A177-3AD203B41FA5}">
                      <a16:colId xmlns:a16="http://schemas.microsoft.com/office/drawing/2014/main" val="20002"/>
                    </a:ext>
                  </a:extLst>
                </a:gridCol>
              </a:tblGrid>
              <a:tr h="326348">
                <a:tc>
                  <a:txBody>
                    <a:bodyPr/>
                    <a:lstStyle/>
                    <a:p>
                      <a:r>
                        <a:rPr lang="en-US" sz="1400" dirty="0"/>
                        <a:t>Isatuximab</a:t>
                      </a:r>
                    </a:p>
                  </a:txBody>
                  <a:tcPr anchor="ctr"/>
                </a:tc>
                <a:tc>
                  <a:txBody>
                    <a:bodyPr/>
                    <a:lstStyle/>
                    <a:p>
                      <a:pPr algn="ctr"/>
                      <a:r>
                        <a:rPr lang="en-US" sz="1400" dirty="0"/>
                        <a:t>SC</a:t>
                      </a:r>
                      <a:endParaRPr lang="en-US" sz="1400" baseline="30000" dirty="0"/>
                    </a:p>
                  </a:txBody>
                  <a:tcPr anchor="ctr"/>
                </a:tc>
                <a:tc>
                  <a:txBody>
                    <a:bodyPr/>
                    <a:lstStyle/>
                    <a:p>
                      <a:pPr algn="ctr"/>
                      <a:r>
                        <a:rPr lang="en-US" sz="1400" dirty="0"/>
                        <a:t>IV</a:t>
                      </a:r>
                      <a:endParaRPr lang="en-US" sz="1400" baseline="30000" dirty="0"/>
                    </a:p>
                  </a:txBody>
                  <a:tcPr anchor="ctr"/>
                </a:tc>
                <a:extLst>
                  <a:ext uri="{0D108BD9-81ED-4DB2-BD59-A6C34878D82A}">
                    <a16:rowId xmlns:a16="http://schemas.microsoft.com/office/drawing/2014/main" val="10000"/>
                  </a:ext>
                </a:extLst>
              </a:tr>
              <a:tr h="412106">
                <a:tc>
                  <a:txBody>
                    <a:bodyPr/>
                    <a:lstStyle/>
                    <a:p>
                      <a:r>
                        <a:rPr lang="en-US" sz="1400" b="1" dirty="0"/>
                        <a:t>Dosing</a:t>
                      </a:r>
                    </a:p>
                  </a:txBody>
                  <a:tcPr anchor="ctr"/>
                </a:tc>
                <a:tc>
                  <a:txBody>
                    <a:bodyPr/>
                    <a:lstStyle/>
                    <a:p>
                      <a:pPr algn="ctr"/>
                      <a:r>
                        <a:rPr lang="en-US" sz="1400" b="1" dirty="0"/>
                        <a:t>Fixed flat dose of 1,400 mg SC via OBDS (IKRALIA)</a:t>
                      </a:r>
                    </a:p>
                    <a:p>
                      <a:pPr algn="ctr"/>
                      <a:r>
                        <a:rPr lang="en-US" sz="1400" b="0" dirty="0"/>
                        <a:t>C1: Weekly for 4 weeks</a:t>
                      </a:r>
                    </a:p>
                    <a:p>
                      <a:pPr algn="ctr"/>
                      <a:r>
                        <a:rPr lang="en-US" sz="1400" b="0" dirty="0"/>
                        <a:t>C2 onward: Every two weeks on d 1 and 15</a:t>
                      </a:r>
                    </a:p>
                    <a:p>
                      <a:pPr algn="ctr"/>
                      <a:r>
                        <a:rPr lang="en-US" sz="1400" b="1" dirty="0"/>
                        <a:t>Not yet approved</a:t>
                      </a:r>
                      <a:endParaRPr lang="en-US" sz="1400" b="1" i="1" dirty="0"/>
                    </a:p>
                  </a:txBody>
                  <a:tcPr anchor="ctr"/>
                </a:tc>
                <a:tc>
                  <a:txBody>
                    <a:bodyPr/>
                    <a:lstStyle/>
                    <a:p>
                      <a:pPr algn="ctr"/>
                      <a:r>
                        <a:rPr lang="en-US" sz="1400" dirty="0"/>
                        <a:t>10 mg/kg every week for 4 </a:t>
                      </a:r>
                      <a:r>
                        <a:rPr lang="en-US" sz="1400" dirty="0" err="1"/>
                        <a:t>wk</a:t>
                      </a:r>
                      <a:r>
                        <a:rPr lang="en-US" sz="1400" dirty="0"/>
                        <a:t> followed by every 2 </a:t>
                      </a:r>
                      <a:r>
                        <a:rPr lang="en-US" sz="1400" dirty="0" err="1"/>
                        <a:t>wk</a:t>
                      </a:r>
                      <a:r>
                        <a:rPr lang="en-US" sz="1400" dirty="0"/>
                        <a:t> until disease progression or unacceptable toxicity</a:t>
                      </a:r>
                      <a:br>
                        <a:rPr lang="en-US" sz="1400" dirty="0"/>
                      </a:br>
                      <a:endParaRPr lang="en-US" sz="1400" dirty="0"/>
                    </a:p>
                    <a:p>
                      <a:pPr algn="ctr"/>
                      <a:r>
                        <a:rPr lang="en-US" sz="1400" dirty="0"/>
                        <a:t>Infusion rate: ~3.5 h (75 min rapid infusion after first 2 are tolerated)</a:t>
                      </a:r>
                      <a:endParaRPr lang="en-US" sz="1400" i="1" dirty="0"/>
                    </a:p>
                  </a:txBody>
                  <a:tcPr anchor="ct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412302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3BE6F-0FBE-AB18-F8D4-43DF15D8A154}"/>
              </a:ext>
            </a:extLst>
          </p:cNvPr>
          <p:cNvSpPr>
            <a:spLocks noGrp="1"/>
          </p:cNvSpPr>
          <p:nvPr>
            <p:ph type="title"/>
          </p:nvPr>
        </p:nvSpPr>
        <p:spPr>
          <a:xfrm>
            <a:off x="130946" y="0"/>
            <a:ext cx="8362973" cy="649507"/>
          </a:xfrm>
        </p:spPr>
        <p:txBody>
          <a:bodyPr/>
          <a:lstStyle/>
          <a:p>
            <a:r>
              <a:rPr lang="en-US" dirty="0"/>
              <a:t>Dosing Strategies to Consider for Safe Delivery of Quadruplets in Unfit or Frail Patients</a:t>
            </a:r>
          </a:p>
        </p:txBody>
      </p:sp>
      <p:grpSp>
        <p:nvGrpSpPr>
          <p:cNvPr id="53" name="Group 52">
            <a:extLst>
              <a:ext uri="{FF2B5EF4-FFF2-40B4-BE49-F238E27FC236}">
                <a16:creationId xmlns:a16="http://schemas.microsoft.com/office/drawing/2014/main" id="{00A0084B-473B-C182-E2BA-43B97B1A93E5}"/>
              </a:ext>
            </a:extLst>
          </p:cNvPr>
          <p:cNvGrpSpPr/>
          <p:nvPr/>
        </p:nvGrpSpPr>
        <p:grpSpPr>
          <a:xfrm>
            <a:off x="2250829" y="913907"/>
            <a:ext cx="5146435" cy="1657843"/>
            <a:chOff x="2250829" y="913907"/>
            <a:chExt cx="5146435" cy="1657843"/>
          </a:xfrm>
        </p:grpSpPr>
        <p:grpSp>
          <p:nvGrpSpPr>
            <p:cNvPr id="47" name="Group 46">
              <a:extLst>
                <a:ext uri="{FF2B5EF4-FFF2-40B4-BE49-F238E27FC236}">
                  <a16:creationId xmlns:a16="http://schemas.microsoft.com/office/drawing/2014/main" id="{B52F98FC-57D6-17F6-8703-1DD1EA8BF873}"/>
                </a:ext>
              </a:extLst>
            </p:cNvPr>
            <p:cNvGrpSpPr/>
            <p:nvPr/>
          </p:nvGrpSpPr>
          <p:grpSpPr>
            <a:xfrm>
              <a:off x="2250829" y="913907"/>
              <a:ext cx="2110155" cy="1657843"/>
              <a:chOff x="2250829" y="913907"/>
              <a:chExt cx="2110155" cy="1657843"/>
            </a:xfrm>
          </p:grpSpPr>
          <p:sp>
            <p:nvSpPr>
              <p:cNvPr id="4" name="TextBox 3">
                <a:extLst>
                  <a:ext uri="{FF2B5EF4-FFF2-40B4-BE49-F238E27FC236}">
                    <a16:creationId xmlns:a16="http://schemas.microsoft.com/office/drawing/2014/main" id="{8DDA4641-2199-741D-7B92-3A4CE237ED77}"/>
                  </a:ext>
                </a:extLst>
              </p:cNvPr>
              <p:cNvSpPr txBox="1"/>
              <p:nvPr/>
            </p:nvSpPr>
            <p:spPr>
              <a:xfrm>
                <a:off x="2250829" y="1648420"/>
                <a:ext cx="2110155" cy="923330"/>
              </a:xfrm>
              <a:prstGeom prst="rect">
                <a:avLst/>
              </a:prstGeom>
              <a:noFill/>
            </p:spPr>
            <p:txBody>
              <a:bodyPr wrap="square">
                <a:spAutoFit/>
              </a:bodyPr>
              <a:lstStyle/>
              <a:p>
                <a:pPr algn="ctr"/>
                <a:r>
                  <a:rPr lang="en-US" dirty="0"/>
                  <a:t>Consider reduced frequency (</a:t>
                </a:r>
                <a:r>
                  <a:rPr lang="en-US" dirty="0" err="1"/>
                  <a:t>eg</a:t>
                </a:r>
                <a:r>
                  <a:rPr lang="en-US" dirty="0"/>
                  <a:t>, monthly) after initial cycles in very frail/elderly patients</a:t>
                </a:r>
              </a:p>
            </p:txBody>
          </p:sp>
          <p:grpSp>
            <p:nvGrpSpPr>
              <p:cNvPr id="31" name="Group 30">
                <a:extLst>
                  <a:ext uri="{FF2B5EF4-FFF2-40B4-BE49-F238E27FC236}">
                    <a16:creationId xmlns:a16="http://schemas.microsoft.com/office/drawing/2014/main" id="{6D918C7F-6ACC-A3B5-11EE-235073EE0D73}"/>
                  </a:ext>
                </a:extLst>
              </p:cNvPr>
              <p:cNvGrpSpPr/>
              <p:nvPr/>
            </p:nvGrpSpPr>
            <p:grpSpPr>
              <a:xfrm>
                <a:off x="2450121" y="913907"/>
                <a:ext cx="1711570" cy="790379"/>
                <a:chOff x="2438399" y="913907"/>
                <a:chExt cx="1711570" cy="790379"/>
              </a:xfrm>
            </p:grpSpPr>
            <p:sp>
              <p:nvSpPr>
                <p:cNvPr id="32" name="Rounded Rectangle 31">
                  <a:extLst>
                    <a:ext uri="{FF2B5EF4-FFF2-40B4-BE49-F238E27FC236}">
                      <a16:creationId xmlns:a16="http://schemas.microsoft.com/office/drawing/2014/main" id="{FABFEE9C-8A88-1DDF-D7A2-EFCD014FB182}"/>
                    </a:ext>
                  </a:extLst>
                </p:cNvPr>
                <p:cNvSpPr/>
                <p:nvPr/>
              </p:nvSpPr>
              <p:spPr>
                <a:xfrm>
                  <a:off x="2438399" y="913907"/>
                  <a:ext cx="1711570" cy="435029"/>
                </a:xfrm>
                <a:prstGeom prst="roundRect">
                  <a:avLst>
                    <a:gd name="adj" fmla="val 50000"/>
                  </a:avLst>
                </a:prstGeom>
                <a:solidFill>
                  <a:schemeClr val="accent1"/>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bg1"/>
                      </a:solidFill>
                    </a:rPr>
                    <a:t>Daratumumab</a:t>
                  </a:r>
                </a:p>
              </p:txBody>
            </p:sp>
            <p:sp>
              <p:nvSpPr>
                <p:cNvPr id="33" name="Down Arrow 32">
                  <a:extLst>
                    <a:ext uri="{FF2B5EF4-FFF2-40B4-BE49-F238E27FC236}">
                      <a16:creationId xmlns:a16="http://schemas.microsoft.com/office/drawing/2014/main" id="{699489B3-C432-EF04-0BBE-1DEE3247876B}"/>
                    </a:ext>
                  </a:extLst>
                </p:cNvPr>
                <p:cNvSpPr/>
                <p:nvPr/>
              </p:nvSpPr>
              <p:spPr>
                <a:xfrm>
                  <a:off x="3063590" y="1335588"/>
                  <a:ext cx="484632" cy="368698"/>
                </a:xfrm>
                <a:prstGeom prst="downArrow">
                  <a:avLst/>
                </a:prstGeom>
                <a:solidFill>
                  <a:schemeClr val="accent1"/>
                </a:solidFill>
                <a:ln>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grpSp>
        <p:grpSp>
          <p:nvGrpSpPr>
            <p:cNvPr id="46" name="Group 45">
              <a:extLst>
                <a:ext uri="{FF2B5EF4-FFF2-40B4-BE49-F238E27FC236}">
                  <a16:creationId xmlns:a16="http://schemas.microsoft.com/office/drawing/2014/main" id="{1FAE9F49-3057-4208-BBEF-05922D05C439}"/>
                </a:ext>
              </a:extLst>
            </p:cNvPr>
            <p:cNvGrpSpPr/>
            <p:nvPr/>
          </p:nvGrpSpPr>
          <p:grpSpPr>
            <a:xfrm>
              <a:off x="4677509" y="913907"/>
              <a:ext cx="2719755" cy="1657843"/>
              <a:chOff x="4677509" y="913907"/>
              <a:chExt cx="2719755" cy="1657843"/>
            </a:xfrm>
          </p:grpSpPr>
          <p:sp>
            <p:nvSpPr>
              <p:cNvPr id="11" name="TextBox 10">
                <a:extLst>
                  <a:ext uri="{FF2B5EF4-FFF2-40B4-BE49-F238E27FC236}">
                    <a16:creationId xmlns:a16="http://schemas.microsoft.com/office/drawing/2014/main" id="{A51DA05F-42F6-D1FF-644A-199774556AD8}"/>
                  </a:ext>
                </a:extLst>
              </p:cNvPr>
              <p:cNvSpPr txBox="1"/>
              <p:nvPr/>
            </p:nvSpPr>
            <p:spPr>
              <a:xfrm>
                <a:off x="4677509" y="1648420"/>
                <a:ext cx="2719755" cy="923330"/>
              </a:xfrm>
              <a:prstGeom prst="rect">
                <a:avLst/>
              </a:prstGeom>
              <a:noFill/>
            </p:spPr>
            <p:txBody>
              <a:bodyPr wrap="square">
                <a:spAutoFit/>
              </a:bodyPr>
              <a:lstStyle/>
              <a:p>
                <a:pPr algn="ctr"/>
                <a:r>
                  <a:rPr lang="en-US" dirty="0"/>
                  <a:t>For elderly/frail patients, consider slowing infusion rate for early doses or extending infusion to &gt;3-4 hours if needed</a:t>
                </a:r>
              </a:p>
            </p:txBody>
          </p:sp>
          <p:grpSp>
            <p:nvGrpSpPr>
              <p:cNvPr id="34" name="Group 33">
                <a:extLst>
                  <a:ext uri="{FF2B5EF4-FFF2-40B4-BE49-F238E27FC236}">
                    <a16:creationId xmlns:a16="http://schemas.microsoft.com/office/drawing/2014/main" id="{FB5D271E-7533-A23D-DB76-C315CA055192}"/>
                  </a:ext>
                </a:extLst>
              </p:cNvPr>
              <p:cNvGrpSpPr/>
              <p:nvPr/>
            </p:nvGrpSpPr>
            <p:grpSpPr>
              <a:xfrm>
                <a:off x="5181601" y="913907"/>
                <a:ext cx="1711570" cy="790379"/>
                <a:chOff x="1934306" y="913907"/>
                <a:chExt cx="1711570" cy="790379"/>
              </a:xfrm>
            </p:grpSpPr>
            <p:sp>
              <p:nvSpPr>
                <p:cNvPr id="35" name="Rounded Rectangle 34">
                  <a:extLst>
                    <a:ext uri="{FF2B5EF4-FFF2-40B4-BE49-F238E27FC236}">
                      <a16:creationId xmlns:a16="http://schemas.microsoft.com/office/drawing/2014/main" id="{37E23DFB-B451-C3DE-4BE9-9DDCC2F5F4A3}"/>
                    </a:ext>
                  </a:extLst>
                </p:cNvPr>
                <p:cNvSpPr/>
                <p:nvPr/>
              </p:nvSpPr>
              <p:spPr>
                <a:xfrm>
                  <a:off x="1934306" y="913907"/>
                  <a:ext cx="1711570" cy="435029"/>
                </a:xfrm>
                <a:prstGeom prst="roundRect">
                  <a:avLst>
                    <a:gd name="adj" fmla="val 50000"/>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bg1"/>
                      </a:solidFill>
                    </a:rPr>
                    <a:t>Isatuximab</a:t>
                  </a:r>
                </a:p>
              </p:txBody>
            </p:sp>
            <p:sp>
              <p:nvSpPr>
                <p:cNvPr id="36" name="Down Arrow 35">
                  <a:extLst>
                    <a:ext uri="{FF2B5EF4-FFF2-40B4-BE49-F238E27FC236}">
                      <a16:creationId xmlns:a16="http://schemas.microsoft.com/office/drawing/2014/main" id="{C689C87B-5964-401B-0C1F-E765C68B1F1C}"/>
                    </a:ext>
                  </a:extLst>
                </p:cNvPr>
                <p:cNvSpPr/>
                <p:nvPr/>
              </p:nvSpPr>
              <p:spPr>
                <a:xfrm>
                  <a:off x="2559497" y="1335588"/>
                  <a:ext cx="484632" cy="368698"/>
                </a:xfrm>
                <a:prstGeom prst="downArrow">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grpSp>
      </p:grpSp>
      <p:grpSp>
        <p:nvGrpSpPr>
          <p:cNvPr id="52" name="Group 51">
            <a:extLst>
              <a:ext uri="{FF2B5EF4-FFF2-40B4-BE49-F238E27FC236}">
                <a16:creationId xmlns:a16="http://schemas.microsoft.com/office/drawing/2014/main" id="{6744907F-D864-59AC-5638-14EDF0BCDD95}"/>
              </a:ext>
            </a:extLst>
          </p:cNvPr>
          <p:cNvGrpSpPr/>
          <p:nvPr/>
        </p:nvGrpSpPr>
        <p:grpSpPr>
          <a:xfrm>
            <a:off x="635978" y="2843211"/>
            <a:ext cx="7872044" cy="1719996"/>
            <a:chOff x="738554" y="2843211"/>
            <a:chExt cx="7872044" cy="1719996"/>
          </a:xfrm>
        </p:grpSpPr>
        <p:grpSp>
          <p:nvGrpSpPr>
            <p:cNvPr id="48" name="Group 47">
              <a:extLst>
                <a:ext uri="{FF2B5EF4-FFF2-40B4-BE49-F238E27FC236}">
                  <a16:creationId xmlns:a16="http://schemas.microsoft.com/office/drawing/2014/main" id="{3E1C0C3D-4A5C-3A12-8A5D-BEFE63212194}"/>
                </a:ext>
              </a:extLst>
            </p:cNvPr>
            <p:cNvGrpSpPr/>
            <p:nvPr/>
          </p:nvGrpSpPr>
          <p:grpSpPr>
            <a:xfrm>
              <a:off x="738554" y="2843211"/>
              <a:ext cx="2555632" cy="1719996"/>
              <a:chOff x="738554" y="2843211"/>
              <a:chExt cx="2555632" cy="1719996"/>
            </a:xfrm>
          </p:grpSpPr>
          <p:sp>
            <p:nvSpPr>
              <p:cNvPr id="12" name="TextBox 11">
                <a:extLst>
                  <a:ext uri="{FF2B5EF4-FFF2-40B4-BE49-F238E27FC236}">
                    <a16:creationId xmlns:a16="http://schemas.microsoft.com/office/drawing/2014/main" id="{9FA76E13-078D-FBE6-4B27-A1523563E9B0}"/>
                  </a:ext>
                </a:extLst>
              </p:cNvPr>
              <p:cNvSpPr txBox="1"/>
              <p:nvPr/>
            </p:nvSpPr>
            <p:spPr>
              <a:xfrm>
                <a:off x="738554" y="3639877"/>
                <a:ext cx="2555632" cy="923330"/>
              </a:xfrm>
              <a:prstGeom prst="rect">
                <a:avLst/>
              </a:prstGeom>
              <a:noFill/>
            </p:spPr>
            <p:txBody>
              <a:bodyPr wrap="square">
                <a:spAutoFit/>
              </a:bodyPr>
              <a:lstStyle/>
              <a:p>
                <a:pPr algn="ctr"/>
                <a:r>
                  <a:rPr lang="en-US" dirty="0"/>
                  <a:t>Use a lower dose (10-15 mg/day) and/or shortened schedule in older patients, those with renal dysfunction</a:t>
                </a:r>
              </a:p>
            </p:txBody>
          </p:sp>
          <p:grpSp>
            <p:nvGrpSpPr>
              <p:cNvPr id="37" name="Group 36">
                <a:extLst>
                  <a:ext uri="{FF2B5EF4-FFF2-40B4-BE49-F238E27FC236}">
                    <a16:creationId xmlns:a16="http://schemas.microsoft.com/office/drawing/2014/main" id="{D8731C28-FECF-54C9-D3B3-510129CB59C3}"/>
                  </a:ext>
                </a:extLst>
              </p:cNvPr>
              <p:cNvGrpSpPr/>
              <p:nvPr/>
            </p:nvGrpSpPr>
            <p:grpSpPr>
              <a:xfrm>
                <a:off x="1160585" y="2843211"/>
                <a:ext cx="1711570" cy="790379"/>
                <a:chOff x="1934306" y="913907"/>
                <a:chExt cx="1711570" cy="790379"/>
              </a:xfrm>
            </p:grpSpPr>
            <p:sp>
              <p:nvSpPr>
                <p:cNvPr id="38" name="Rounded Rectangle 37">
                  <a:extLst>
                    <a:ext uri="{FF2B5EF4-FFF2-40B4-BE49-F238E27FC236}">
                      <a16:creationId xmlns:a16="http://schemas.microsoft.com/office/drawing/2014/main" id="{50827725-0249-FE21-3FD5-35D72B71ED40}"/>
                    </a:ext>
                  </a:extLst>
                </p:cNvPr>
                <p:cNvSpPr/>
                <p:nvPr/>
              </p:nvSpPr>
              <p:spPr>
                <a:xfrm>
                  <a:off x="1934306" y="913907"/>
                  <a:ext cx="1711570" cy="435029"/>
                </a:xfrm>
                <a:prstGeom prst="roundRect">
                  <a:avLst>
                    <a:gd name="adj" fmla="val 50000"/>
                  </a:avLst>
                </a:prstGeom>
                <a:solidFill>
                  <a:schemeClr val="accent3"/>
                </a:solidFill>
                <a:ln>
                  <a:solidFill>
                    <a:schemeClr val="accent3"/>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bg1"/>
                      </a:solidFill>
                    </a:rPr>
                    <a:t>Lenalidomide</a:t>
                  </a:r>
                </a:p>
              </p:txBody>
            </p:sp>
            <p:sp>
              <p:nvSpPr>
                <p:cNvPr id="39" name="Down Arrow 38">
                  <a:extLst>
                    <a:ext uri="{FF2B5EF4-FFF2-40B4-BE49-F238E27FC236}">
                      <a16:creationId xmlns:a16="http://schemas.microsoft.com/office/drawing/2014/main" id="{3E0F77E9-25F4-1592-D902-B283A63621DB}"/>
                    </a:ext>
                  </a:extLst>
                </p:cNvPr>
                <p:cNvSpPr/>
                <p:nvPr/>
              </p:nvSpPr>
              <p:spPr>
                <a:xfrm>
                  <a:off x="2559497" y="1335588"/>
                  <a:ext cx="484632" cy="368698"/>
                </a:xfrm>
                <a:prstGeom prst="downArrow">
                  <a:avLst/>
                </a:prstGeom>
                <a:solidFill>
                  <a:schemeClr val="accent3"/>
                </a:solidFill>
                <a:ln>
                  <a:solidFill>
                    <a:schemeClr val="accent3"/>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0FCB7899-EEEE-5577-D315-8940B10CE533}"/>
                </a:ext>
              </a:extLst>
            </p:cNvPr>
            <p:cNvGrpSpPr/>
            <p:nvPr/>
          </p:nvGrpSpPr>
          <p:grpSpPr>
            <a:xfrm>
              <a:off x="3607776" y="2843211"/>
              <a:ext cx="2286000" cy="1719996"/>
              <a:chOff x="3563816" y="2843211"/>
              <a:chExt cx="2286000" cy="1719996"/>
            </a:xfrm>
          </p:grpSpPr>
          <p:sp>
            <p:nvSpPr>
              <p:cNvPr id="16" name="TextBox 15">
                <a:extLst>
                  <a:ext uri="{FF2B5EF4-FFF2-40B4-BE49-F238E27FC236}">
                    <a16:creationId xmlns:a16="http://schemas.microsoft.com/office/drawing/2014/main" id="{212274A9-EC83-8D2C-6BBC-B7BABE3C116C}"/>
                  </a:ext>
                </a:extLst>
              </p:cNvPr>
              <p:cNvSpPr txBox="1"/>
              <p:nvPr/>
            </p:nvSpPr>
            <p:spPr>
              <a:xfrm>
                <a:off x="3563816" y="3624614"/>
                <a:ext cx="2286000" cy="938593"/>
              </a:xfrm>
              <a:prstGeom prst="rect">
                <a:avLst/>
              </a:prstGeom>
              <a:noFill/>
            </p:spPr>
            <p:txBody>
              <a:bodyPr wrap="square">
                <a:spAutoFit/>
              </a:bodyPr>
              <a:lstStyle/>
              <a:p>
                <a:pPr algn="ctr"/>
                <a:r>
                  <a:rPr lang="en-US" dirty="0"/>
                  <a:t>Use SC over IV to reduce neuropathy; switch to weekly dosing; limit total cycles (</a:t>
                </a:r>
                <a:r>
                  <a:rPr lang="en-US" dirty="0" err="1"/>
                  <a:t>eg</a:t>
                </a:r>
                <a:r>
                  <a:rPr lang="en-US" dirty="0"/>
                  <a:t>, 4-6)</a:t>
                </a:r>
              </a:p>
            </p:txBody>
          </p:sp>
          <p:grpSp>
            <p:nvGrpSpPr>
              <p:cNvPr id="40" name="Group 39">
                <a:extLst>
                  <a:ext uri="{FF2B5EF4-FFF2-40B4-BE49-F238E27FC236}">
                    <a16:creationId xmlns:a16="http://schemas.microsoft.com/office/drawing/2014/main" id="{9696BE80-E5CF-7027-22F5-038F1869968D}"/>
                  </a:ext>
                </a:extLst>
              </p:cNvPr>
              <p:cNvGrpSpPr/>
              <p:nvPr/>
            </p:nvGrpSpPr>
            <p:grpSpPr>
              <a:xfrm>
                <a:off x="3851031" y="2843211"/>
                <a:ext cx="1711570" cy="790379"/>
                <a:chOff x="1934306" y="913907"/>
                <a:chExt cx="1711570" cy="790379"/>
              </a:xfrm>
            </p:grpSpPr>
            <p:sp>
              <p:nvSpPr>
                <p:cNvPr id="41" name="Rounded Rectangle 40">
                  <a:extLst>
                    <a:ext uri="{FF2B5EF4-FFF2-40B4-BE49-F238E27FC236}">
                      <a16:creationId xmlns:a16="http://schemas.microsoft.com/office/drawing/2014/main" id="{D7259F96-1709-5DF4-F85F-D8F3AAAC1970}"/>
                    </a:ext>
                  </a:extLst>
                </p:cNvPr>
                <p:cNvSpPr/>
                <p:nvPr/>
              </p:nvSpPr>
              <p:spPr>
                <a:xfrm>
                  <a:off x="1934306" y="913907"/>
                  <a:ext cx="1711570" cy="435029"/>
                </a:xfrm>
                <a:prstGeom prst="roundRect">
                  <a:avLst>
                    <a:gd name="adj" fmla="val 50000"/>
                  </a:avLst>
                </a:prstGeom>
                <a:solidFill>
                  <a:schemeClr val="accent5"/>
                </a:solidFill>
                <a:ln>
                  <a:solidFill>
                    <a:schemeClr val="accent5"/>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bg1"/>
                      </a:solidFill>
                    </a:rPr>
                    <a:t>Bortezomib</a:t>
                  </a:r>
                </a:p>
              </p:txBody>
            </p:sp>
            <p:sp>
              <p:nvSpPr>
                <p:cNvPr id="42" name="Down Arrow 41">
                  <a:extLst>
                    <a:ext uri="{FF2B5EF4-FFF2-40B4-BE49-F238E27FC236}">
                      <a16:creationId xmlns:a16="http://schemas.microsoft.com/office/drawing/2014/main" id="{5BF105BC-2706-1DE3-1F3B-00BA64F1250B}"/>
                    </a:ext>
                  </a:extLst>
                </p:cNvPr>
                <p:cNvSpPr/>
                <p:nvPr/>
              </p:nvSpPr>
              <p:spPr>
                <a:xfrm>
                  <a:off x="2559497" y="1335588"/>
                  <a:ext cx="484632" cy="368698"/>
                </a:xfrm>
                <a:prstGeom prst="downArrow">
                  <a:avLst/>
                </a:prstGeom>
                <a:solidFill>
                  <a:schemeClr val="accent5"/>
                </a:solidFill>
                <a:ln>
                  <a:solidFill>
                    <a:schemeClr val="accent5"/>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grpSp>
        <p:grpSp>
          <p:nvGrpSpPr>
            <p:cNvPr id="50" name="Group 49">
              <a:extLst>
                <a:ext uri="{FF2B5EF4-FFF2-40B4-BE49-F238E27FC236}">
                  <a16:creationId xmlns:a16="http://schemas.microsoft.com/office/drawing/2014/main" id="{BEBFF6B3-9548-8E7F-F9AB-1BC666DF4291}"/>
                </a:ext>
              </a:extLst>
            </p:cNvPr>
            <p:cNvGrpSpPr/>
            <p:nvPr/>
          </p:nvGrpSpPr>
          <p:grpSpPr>
            <a:xfrm>
              <a:off x="6207366" y="2843211"/>
              <a:ext cx="2403232" cy="1561411"/>
              <a:chOff x="6207366" y="2843211"/>
              <a:chExt cx="2403232" cy="1561411"/>
            </a:xfrm>
          </p:grpSpPr>
          <p:sp>
            <p:nvSpPr>
              <p:cNvPr id="17" name="TextBox 16">
                <a:extLst>
                  <a:ext uri="{FF2B5EF4-FFF2-40B4-BE49-F238E27FC236}">
                    <a16:creationId xmlns:a16="http://schemas.microsoft.com/office/drawing/2014/main" id="{B0C66D7F-3602-020D-7052-BBF87C9D93CF}"/>
                  </a:ext>
                </a:extLst>
              </p:cNvPr>
              <p:cNvSpPr txBox="1"/>
              <p:nvPr/>
            </p:nvSpPr>
            <p:spPr>
              <a:xfrm>
                <a:off x="6207366" y="3660795"/>
                <a:ext cx="2403232" cy="743827"/>
              </a:xfrm>
              <a:prstGeom prst="rect">
                <a:avLst/>
              </a:prstGeom>
              <a:noFill/>
            </p:spPr>
            <p:txBody>
              <a:bodyPr wrap="square">
                <a:spAutoFit/>
              </a:bodyPr>
              <a:lstStyle/>
              <a:p>
                <a:pPr algn="ctr"/>
                <a:r>
                  <a:rPr lang="en-US" dirty="0"/>
                  <a:t>Reduce to 20 mg/week or lower; split dosing across </a:t>
                </a:r>
                <a:br>
                  <a:rPr lang="en-US" dirty="0"/>
                </a:br>
                <a:r>
                  <a:rPr lang="en-US" dirty="0"/>
                  <a:t>2 days if needed</a:t>
                </a:r>
              </a:p>
            </p:txBody>
          </p:sp>
          <p:grpSp>
            <p:nvGrpSpPr>
              <p:cNvPr id="43" name="Group 42">
                <a:extLst>
                  <a:ext uri="{FF2B5EF4-FFF2-40B4-BE49-F238E27FC236}">
                    <a16:creationId xmlns:a16="http://schemas.microsoft.com/office/drawing/2014/main" id="{5E53BA40-6F1D-7C1D-8305-B85FE0B27633}"/>
                  </a:ext>
                </a:extLst>
              </p:cNvPr>
              <p:cNvGrpSpPr/>
              <p:nvPr/>
            </p:nvGrpSpPr>
            <p:grpSpPr>
              <a:xfrm>
                <a:off x="6553197" y="2843211"/>
                <a:ext cx="1711570" cy="790379"/>
                <a:chOff x="1934306" y="913907"/>
                <a:chExt cx="1711570" cy="790379"/>
              </a:xfrm>
            </p:grpSpPr>
            <p:sp>
              <p:nvSpPr>
                <p:cNvPr id="44" name="Rounded Rectangle 43">
                  <a:extLst>
                    <a:ext uri="{FF2B5EF4-FFF2-40B4-BE49-F238E27FC236}">
                      <a16:creationId xmlns:a16="http://schemas.microsoft.com/office/drawing/2014/main" id="{229F4F8E-D58B-49D1-4F00-B8BF943F3C1F}"/>
                    </a:ext>
                  </a:extLst>
                </p:cNvPr>
                <p:cNvSpPr/>
                <p:nvPr/>
              </p:nvSpPr>
              <p:spPr>
                <a:xfrm>
                  <a:off x="1934306" y="913907"/>
                  <a:ext cx="1711570" cy="435029"/>
                </a:xfrm>
                <a:prstGeom prst="roundRect">
                  <a:avLst>
                    <a:gd name="adj" fmla="val 50000"/>
                  </a:avLst>
                </a:prstGeom>
                <a:solidFill>
                  <a:schemeClr val="accent6"/>
                </a:solidFill>
                <a:ln>
                  <a:solidFill>
                    <a:schemeClr val="accent6"/>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bg1"/>
                      </a:solidFill>
                    </a:rPr>
                    <a:t>Dexamethasone</a:t>
                  </a:r>
                </a:p>
              </p:txBody>
            </p:sp>
            <p:sp>
              <p:nvSpPr>
                <p:cNvPr id="45" name="Down Arrow 44">
                  <a:extLst>
                    <a:ext uri="{FF2B5EF4-FFF2-40B4-BE49-F238E27FC236}">
                      <a16:creationId xmlns:a16="http://schemas.microsoft.com/office/drawing/2014/main" id="{2A539DD0-AEF9-0A5A-3430-E79645378455}"/>
                    </a:ext>
                  </a:extLst>
                </p:cNvPr>
                <p:cNvSpPr/>
                <p:nvPr/>
              </p:nvSpPr>
              <p:spPr>
                <a:xfrm>
                  <a:off x="2559497" y="1335588"/>
                  <a:ext cx="484632" cy="368698"/>
                </a:xfrm>
                <a:prstGeom prst="downArrow">
                  <a:avLst/>
                </a:prstGeom>
                <a:solidFill>
                  <a:schemeClr val="accent6"/>
                </a:solidFill>
                <a:ln>
                  <a:solidFill>
                    <a:schemeClr val="accent6"/>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grpSp>
      </p:grpSp>
    </p:spTree>
    <p:custDataLst>
      <p:tags r:id="rId1"/>
    </p:custDataLst>
    <p:extLst>
      <p:ext uri="{BB962C8B-B14F-4D97-AF65-F5344CB8AC3E}">
        <p14:creationId xmlns:p14="http://schemas.microsoft.com/office/powerpoint/2010/main" val="4073749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7732D-CD27-D68F-4841-7FE98FD707C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1169930-41B0-686B-DD92-F5F280B8308E}"/>
              </a:ext>
            </a:extLst>
          </p:cNvPr>
          <p:cNvSpPr>
            <a:spLocks noGrp="1"/>
          </p:cNvSpPr>
          <p:nvPr>
            <p:ph type="body" sz="quarter" idx="11"/>
          </p:nvPr>
        </p:nvSpPr>
        <p:spPr>
          <a:xfrm>
            <a:off x="139823" y="989203"/>
            <a:ext cx="7473760" cy="1110945"/>
          </a:xfrm>
        </p:spPr>
        <p:txBody>
          <a:bodyPr/>
          <a:lstStyle/>
          <a:p>
            <a:r>
              <a:rPr lang="en-US" dirty="0"/>
              <a:t>Early Relapse in MM</a:t>
            </a:r>
          </a:p>
          <a:p>
            <a:r>
              <a:rPr lang="en-US" i="1" dirty="0"/>
              <a:t>The CAR-T Pathway</a:t>
            </a:r>
          </a:p>
        </p:txBody>
      </p:sp>
    </p:spTree>
    <p:custDataLst>
      <p:tags r:id="rId1"/>
    </p:custDataLst>
    <p:extLst>
      <p:ext uri="{BB962C8B-B14F-4D97-AF65-F5344CB8AC3E}">
        <p14:creationId xmlns:p14="http://schemas.microsoft.com/office/powerpoint/2010/main" val="1691161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5A2F7-6C07-5CBD-9A12-8FD11193F303}"/>
              </a:ext>
            </a:extLst>
          </p:cNvPr>
          <p:cNvSpPr>
            <a:spLocks noGrp="1"/>
          </p:cNvSpPr>
          <p:nvPr>
            <p:ph type="title"/>
          </p:nvPr>
        </p:nvSpPr>
        <p:spPr/>
        <p:txBody>
          <a:bodyPr/>
          <a:lstStyle/>
          <a:p>
            <a:r>
              <a:rPr lang="en-US" dirty="0"/>
              <a:t>In Current Guidelines, CAR-T Therapies Are </a:t>
            </a:r>
            <a:br>
              <a:rPr lang="en-US" dirty="0"/>
            </a:br>
            <a:r>
              <a:rPr lang="en-US" dirty="0"/>
              <a:t>Recommended for Early Relapse MM</a:t>
            </a:r>
            <a:r>
              <a:rPr lang="en-US" baseline="30000" dirty="0"/>
              <a:t>1</a:t>
            </a:r>
          </a:p>
        </p:txBody>
      </p:sp>
      <p:graphicFrame>
        <p:nvGraphicFramePr>
          <p:cNvPr id="7" name="Table 9">
            <a:extLst>
              <a:ext uri="{FF2B5EF4-FFF2-40B4-BE49-F238E27FC236}">
                <a16:creationId xmlns:a16="http://schemas.microsoft.com/office/drawing/2014/main" id="{B01B7FD1-550C-C32B-48C1-FAF05D1A15C9}"/>
              </a:ext>
            </a:extLst>
          </p:cNvPr>
          <p:cNvGraphicFramePr>
            <a:graphicFrameLocks noGrp="1"/>
          </p:cNvGraphicFramePr>
          <p:nvPr/>
        </p:nvGraphicFramePr>
        <p:xfrm>
          <a:off x="331076" y="835675"/>
          <a:ext cx="8481848" cy="3668592"/>
        </p:xfrm>
        <a:graphic>
          <a:graphicData uri="http://schemas.openxmlformats.org/drawingml/2006/table">
            <a:tbl>
              <a:tblPr firstRow="1" bandRow="1">
                <a:tableStyleId>{B301B821-A1FF-4177-AEE7-76D212191A09}</a:tableStyleId>
              </a:tblPr>
              <a:tblGrid>
                <a:gridCol w="8481848">
                  <a:extLst>
                    <a:ext uri="{9D8B030D-6E8A-4147-A177-3AD203B41FA5}">
                      <a16:colId xmlns:a16="http://schemas.microsoft.com/office/drawing/2014/main" val="2943875946"/>
                    </a:ext>
                  </a:extLst>
                </a:gridCol>
              </a:tblGrid>
              <a:tr h="616843">
                <a:tc>
                  <a:txBody>
                    <a:bodyPr/>
                    <a:lstStyle/>
                    <a:p>
                      <a:pPr algn="ctr"/>
                      <a:r>
                        <a:rPr lang="en-US" sz="1600" dirty="0"/>
                        <a:t>Therapy for Previously Treated RRMM After 1-3 Prior Therapies</a:t>
                      </a:r>
                    </a:p>
                    <a:p>
                      <a:pPr algn="ctr"/>
                      <a:r>
                        <a:rPr lang="en-US" sz="1600" dirty="0"/>
                        <a:t>Preferred </a:t>
                      </a:r>
                      <a:r>
                        <a:rPr lang="en-US" sz="1600" dirty="0" err="1"/>
                        <a:t>Regimens</a:t>
                      </a:r>
                      <a:r>
                        <a:rPr lang="en-US" sz="1600" baseline="30000" dirty="0" err="1"/>
                        <a:t>a</a:t>
                      </a:r>
                      <a:endParaRPr lang="en-US" sz="1600" i="1" dirty="0"/>
                    </a:p>
                  </a:txBody>
                  <a:tcPr anchor="ctr"/>
                </a:tc>
                <a:extLst>
                  <a:ext uri="{0D108BD9-81ED-4DB2-BD59-A6C34878D82A}">
                    <a16:rowId xmlns:a16="http://schemas.microsoft.com/office/drawing/2014/main" val="2062168820"/>
                  </a:ext>
                </a:extLst>
              </a:tr>
              <a:tr h="1396013">
                <a:tc>
                  <a:txBody>
                    <a:bodyPr/>
                    <a:lstStyle/>
                    <a:p>
                      <a:pPr marL="285750" indent="-285750">
                        <a:buFont typeface="Arial" panose="020B0604020202020204" pitchFamily="34" charset="0"/>
                        <a:buChar char="•"/>
                      </a:pPr>
                      <a:r>
                        <a:rPr lang="en-US" sz="1600" b="1" dirty="0"/>
                        <a:t>Anti-CD38–refractory: </a:t>
                      </a:r>
                      <a:r>
                        <a:rPr lang="en-US" sz="1600" dirty="0"/>
                        <a:t>KRd, </a:t>
                      </a:r>
                      <a:r>
                        <a:rPr lang="en-US" sz="1600" dirty="0" err="1"/>
                        <a:t>KPd</a:t>
                      </a:r>
                      <a:r>
                        <a:rPr lang="en-US" sz="1600" dirty="0"/>
                        <a:t>, Pom-</a:t>
                      </a:r>
                      <a:r>
                        <a:rPr lang="en-US" sz="1600" dirty="0" err="1"/>
                        <a:t>Vd</a:t>
                      </a:r>
                      <a:r>
                        <a:rPr lang="en-US" sz="1600" dirty="0"/>
                        <a:t>, </a:t>
                      </a:r>
                      <a:r>
                        <a:rPr lang="en-US" sz="1600" dirty="0" err="1"/>
                        <a:t>EloPd</a:t>
                      </a:r>
                      <a:r>
                        <a:rPr lang="en-US" sz="1600" dirty="0"/>
                        <a:t>, </a:t>
                      </a:r>
                      <a:r>
                        <a:rPr lang="en-US" sz="1600" dirty="0" err="1"/>
                        <a:t>IxaPd</a:t>
                      </a:r>
                      <a:br>
                        <a:rPr lang="en-US" sz="1600" dirty="0"/>
                      </a:br>
                      <a:endParaRPr lang="en-US" sz="1600" dirty="0"/>
                    </a:p>
                    <a:p>
                      <a:pPr marL="285750" indent="-285750">
                        <a:buFont typeface="Arial" panose="020B0604020202020204" pitchFamily="34" charset="0"/>
                        <a:buChar char="•"/>
                      </a:pPr>
                      <a:r>
                        <a:rPr lang="en-US" sz="1600" b="1" dirty="0"/>
                        <a:t>Bortezomib-refractory: </a:t>
                      </a:r>
                      <a:r>
                        <a:rPr lang="en-US" sz="1600" dirty="0" err="1"/>
                        <a:t>KRd</a:t>
                      </a:r>
                      <a:r>
                        <a:rPr lang="en-US" sz="1600" dirty="0"/>
                        <a:t>, </a:t>
                      </a:r>
                      <a:r>
                        <a:rPr lang="en-US" sz="1600" dirty="0" err="1"/>
                        <a:t>KPd</a:t>
                      </a:r>
                      <a:r>
                        <a:rPr lang="en-US" sz="1600" dirty="0"/>
                        <a:t>, triplets with daratumumab or isatuximab, Elo-Pd</a:t>
                      </a:r>
                      <a:br>
                        <a:rPr lang="en-US" sz="1600" dirty="0"/>
                      </a:br>
                      <a:endParaRPr lang="en-US" sz="1600" dirty="0"/>
                    </a:p>
                    <a:p>
                      <a:pPr marL="285750" indent="-285750">
                        <a:buFont typeface="Arial" panose="020B0604020202020204" pitchFamily="34" charset="0"/>
                        <a:buChar char="•"/>
                      </a:pPr>
                      <a:r>
                        <a:rPr lang="en-US" sz="1600" b="1" dirty="0"/>
                        <a:t>Lenalidomide-refractory: </a:t>
                      </a:r>
                      <a:r>
                        <a:rPr lang="en-US" sz="1600" dirty="0"/>
                        <a:t>triplets with daratumumab or </a:t>
                      </a:r>
                      <a:r>
                        <a:rPr lang="en-US" sz="1600" dirty="0" err="1"/>
                        <a:t>isatuximab</a:t>
                      </a:r>
                      <a:r>
                        <a:rPr lang="en-US" sz="1600" dirty="0"/>
                        <a:t>, </a:t>
                      </a:r>
                      <a:r>
                        <a:rPr lang="en-US" sz="1600" dirty="0" err="1"/>
                        <a:t>KPd</a:t>
                      </a:r>
                      <a:r>
                        <a:rPr lang="en-US" sz="1600" dirty="0"/>
                        <a:t>, Elo-Pd, </a:t>
                      </a:r>
                      <a:r>
                        <a:rPr lang="en-US" sz="1600" dirty="0" err="1"/>
                        <a:t>IxaPd</a:t>
                      </a:r>
                      <a:endParaRPr lang="en-US" sz="1600" dirty="0"/>
                    </a:p>
                  </a:txBody>
                  <a:tcPr anchor="ctr"/>
                </a:tc>
                <a:extLst>
                  <a:ext uri="{0D108BD9-81ED-4DB2-BD59-A6C34878D82A}">
                    <a16:rowId xmlns:a16="http://schemas.microsoft.com/office/drawing/2014/main" val="2394714282"/>
                  </a:ext>
                </a:extLst>
              </a:tr>
              <a:tr h="1655736">
                <a:tc>
                  <a:txBody>
                    <a:bodyPr/>
                    <a:lstStyle/>
                    <a:p>
                      <a:r>
                        <a:rPr lang="en-US" sz="1600" b="1" dirty="0"/>
                        <a:t>CAR-T Cell Therapy </a:t>
                      </a:r>
                    </a:p>
                    <a:p>
                      <a:r>
                        <a:rPr lang="en-US" sz="1600" dirty="0"/>
                        <a:t>After 1 prior LOT including an IMiD and a PI, and refractory to lenalidomide</a:t>
                      </a:r>
                    </a:p>
                    <a:p>
                      <a:pPr marL="285750" indent="-285750">
                        <a:buFont typeface="Arial" panose="020B0604020202020204" pitchFamily="34" charset="0"/>
                        <a:buChar char="•"/>
                      </a:pPr>
                      <a:r>
                        <a:rPr lang="en-US" sz="1600" b="1" dirty="0"/>
                        <a:t>Ciltacabtagene autoleucel (category 1)</a:t>
                      </a:r>
                    </a:p>
                    <a:p>
                      <a:endParaRPr lang="en-US" sz="1600" dirty="0"/>
                    </a:p>
                    <a:p>
                      <a:r>
                        <a:rPr lang="en-US" sz="1600" dirty="0"/>
                        <a:t>After 2 prior LOT including an IMiD, a PI, and an anti-CD38 </a:t>
                      </a:r>
                      <a:r>
                        <a:rPr lang="en-US" sz="1600" dirty="0" err="1"/>
                        <a:t>mAb</a:t>
                      </a:r>
                      <a:endParaRPr lang="en-US" sz="1600" dirty="0"/>
                    </a:p>
                    <a:p>
                      <a:pPr marL="285750" indent="-285750">
                        <a:buFont typeface="Arial" panose="020B0604020202020204" pitchFamily="34" charset="0"/>
                        <a:buChar char="•"/>
                      </a:pPr>
                      <a:r>
                        <a:rPr lang="en-US" sz="1600" b="1" dirty="0"/>
                        <a:t>Idecabtagene vicleucel (category 1)</a:t>
                      </a:r>
                    </a:p>
                  </a:txBody>
                  <a:tcPr anchor="ctr"/>
                </a:tc>
                <a:extLst>
                  <a:ext uri="{0D108BD9-81ED-4DB2-BD59-A6C34878D82A}">
                    <a16:rowId xmlns:a16="http://schemas.microsoft.com/office/drawing/2014/main" val="2864900772"/>
                  </a:ext>
                </a:extLst>
              </a:tr>
            </a:tbl>
          </a:graphicData>
        </a:graphic>
      </p:graphicFrame>
      <p:sp>
        <p:nvSpPr>
          <p:cNvPr id="8" name="Footer Placeholder 7">
            <a:extLst>
              <a:ext uri="{FF2B5EF4-FFF2-40B4-BE49-F238E27FC236}">
                <a16:creationId xmlns:a16="http://schemas.microsoft.com/office/drawing/2014/main" id="{689E964D-537B-C9B2-4EE8-AE1EEE19FC66}"/>
              </a:ext>
            </a:extLst>
          </p:cNvPr>
          <p:cNvSpPr>
            <a:spLocks noGrp="1"/>
          </p:cNvSpPr>
          <p:nvPr>
            <p:ph type="ftr" sz="quarter" idx="3"/>
          </p:nvPr>
        </p:nvSpPr>
        <p:spPr>
          <a:xfrm>
            <a:off x="178906" y="4765929"/>
            <a:ext cx="8736494" cy="311476"/>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Please consult guidelines for complete list.</a:t>
            </a:r>
            <a:b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1. NCCN Clinical Practice Guidelines in Oncology. Multiple Myeloma. Version 2.2026. https://</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www.nccn.org</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/professionals/</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physician_gls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/pdf/</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myeloma.pdf</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 name="Rectangle 2">
            <a:extLst>
              <a:ext uri="{FF2B5EF4-FFF2-40B4-BE49-F238E27FC236}">
                <a16:creationId xmlns:a16="http://schemas.microsoft.com/office/drawing/2014/main" id="{C505545E-B2A1-51C9-28F3-8609FFFE768D}"/>
              </a:ext>
            </a:extLst>
          </p:cNvPr>
          <p:cNvSpPr/>
          <p:nvPr/>
        </p:nvSpPr>
        <p:spPr>
          <a:xfrm>
            <a:off x="331075" y="2858704"/>
            <a:ext cx="8481847" cy="1645563"/>
          </a:xfrm>
          <a:prstGeom prst="rect">
            <a:avLst/>
          </a:prstGeom>
          <a:noFill/>
          <a:ln w="38100">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71A286A-76DD-5FD5-AF05-027C35DD7535}"/>
              </a:ext>
            </a:extLst>
          </p:cNvPr>
          <p:cNvSpPr txBox="1"/>
          <p:nvPr/>
        </p:nvSpPr>
        <p:spPr>
          <a:xfrm>
            <a:off x="7345947" y="2987410"/>
            <a:ext cx="1616926" cy="615553"/>
          </a:xfrm>
          <a:prstGeom prst="rect">
            <a:avLst/>
          </a:prstGeom>
          <a:solidFill>
            <a:schemeClr val="bg1"/>
          </a:solidFill>
          <a:ln w="38100">
            <a:solidFill>
              <a:schemeClr val="accent4"/>
            </a:solidFill>
          </a:ln>
        </p:spPr>
        <p:txBody>
          <a:bodyPr wrap="square" tIns="91440" bIns="91440" rtlCol="0" anchor="ctr">
            <a:spAutoFit/>
          </a:bodyPr>
          <a:lstStyle/>
          <a:p>
            <a:pPr marL="0" indent="0" algn="ctr">
              <a:spcAft>
                <a:spcPts val="1200"/>
              </a:spcAft>
              <a:buFont typeface="Arial" panose="020B0604020202020204" pitchFamily="34" charset="0"/>
              <a:buNone/>
            </a:pPr>
            <a:r>
              <a:rPr lang="en-US" sz="1400" b="1" i="1" dirty="0"/>
              <a:t>Supported by CARTITUDE-4</a:t>
            </a:r>
          </a:p>
        </p:txBody>
      </p:sp>
      <p:sp>
        <p:nvSpPr>
          <p:cNvPr id="5" name="TextBox 4">
            <a:extLst>
              <a:ext uri="{FF2B5EF4-FFF2-40B4-BE49-F238E27FC236}">
                <a16:creationId xmlns:a16="http://schemas.microsoft.com/office/drawing/2014/main" id="{FFA48045-0816-9319-9E4C-6F75A10D551D}"/>
              </a:ext>
            </a:extLst>
          </p:cNvPr>
          <p:cNvSpPr txBox="1"/>
          <p:nvPr/>
        </p:nvSpPr>
        <p:spPr>
          <a:xfrm>
            <a:off x="7345947" y="3745838"/>
            <a:ext cx="1616926" cy="615553"/>
          </a:xfrm>
          <a:prstGeom prst="rect">
            <a:avLst/>
          </a:prstGeom>
          <a:solidFill>
            <a:schemeClr val="bg1"/>
          </a:solidFill>
          <a:ln w="38100">
            <a:solidFill>
              <a:schemeClr val="accent4"/>
            </a:solidFill>
          </a:ln>
        </p:spPr>
        <p:txBody>
          <a:bodyPr wrap="square" tIns="91440" bIns="91440" rtlCol="0" anchor="ctr">
            <a:spAutoFit/>
          </a:bodyPr>
          <a:lstStyle/>
          <a:p>
            <a:pPr marL="0" indent="0" algn="ctr">
              <a:spcAft>
                <a:spcPts val="1200"/>
              </a:spcAft>
              <a:buFont typeface="Arial" panose="020B0604020202020204" pitchFamily="34" charset="0"/>
              <a:buNone/>
            </a:pPr>
            <a:r>
              <a:rPr lang="en-US" sz="1400" b="1" i="1" dirty="0"/>
              <a:t>Supported by KarMMa-3</a:t>
            </a:r>
          </a:p>
        </p:txBody>
      </p:sp>
    </p:spTree>
    <p:custDataLst>
      <p:tags r:id="rId1"/>
    </p:custDataLst>
    <p:extLst>
      <p:ext uri="{BB962C8B-B14F-4D97-AF65-F5344CB8AC3E}">
        <p14:creationId xmlns:p14="http://schemas.microsoft.com/office/powerpoint/2010/main" val="2075542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683E1A-883F-4BE3-B9A0-B83F5D86DD46}"/>
              </a:ext>
            </a:extLst>
          </p:cNvPr>
          <p:cNvSpPr>
            <a:spLocks noGrp="1"/>
          </p:cNvSpPr>
          <p:nvPr>
            <p:ph type="title"/>
          </p:nvPr>
        </p:nvSpPr>
        <p:spPr/>
        <p:txBody>
          <a:bodyPr>
            <a:normAutofit/>
          </a:bodyPr>
          <a:lstStyle/>
          <a:p>
            <a:r>
              <a:rPr lang="en-US" dirty="0"/>
              <a:t>The Patient’s CAR-T Journey (Macro View)</a:t>
            </a:r>
            <a:r>
              <a:rPr lang="en-US" baseline="30000" dirty="0"/>
              <a:t>1</a:t>
            </a:r>
          </a:p>
        </p:txBody>
      </p:sp>
      <p:sp>
        <p:nvSpPr>
          <p:cNvPr id="2" name="Footer Placeholder 1">
            <a:extLst>
              <a:ext uri="{FF2B5EF4-FFF2-40B4-BE49-F238E27FC236}">
                <a16:creationId xmlns:a16="http://schemas.microsoft.com/office/drawing/2014/main" id="{A3A5489D-AC6E-E400-D4DA-0DEB1F027045}"/>
              </a:ext>
            </a:extLst>
          </p:cNvPr>
          <p:cNvSpPr>
            <a:spLocks noGrp="1"/>
          </p:cNvSpPr>
          <p:nvPr>
            <p:ph type="ftr" sz="quarter" idx="3"/>
          </p:nvPr>
        </p:nvSpPr>
        <p:spPr/>
        <p:txBody>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1. Lim WA, June CH. </a:t>
            </a:r>
            <a:r>
              <a:rPr kumimoji="0" lang="en-US" sz="800"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Cell.</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2017;168:724-740.</a:t>
            </a:r>
          </a:p>
        </p:txBody>
      </p:sp>
      <p:pic>
        <p:nvPicPr>
          <p:cNvPr id="3" name="Picture 2">
            <a:extLst>
              <a:ext uri="{FF2B5EF4-FFF2-40B4-BE49-F238E27FC236}">
                <a16:creationId xmlns:a16="http://schemas.microsoft.com/office/drawing/2014/main" id="{55399F2F-ABA2-B743-B63F-E87C111D02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5568" y="1324456"/>
            <a:ext cx="7523951" cy="3144417"/>
          </a:xfrm>
          <a:prstGeom prst="rect">
            <a:avLst/>
          </a:prstGeom>
        </p:spPr>
      </p:pic>
      <p:sp>
        <p:nvSpPr>
          <p:cNvPr id="32" name="TextBox 31">
            <a:extLst>
              <a:ext uri="{FF2B5EF4-FFF2-40B4-BE49-F238E27FC236}">
                <a16:creationId xmlns:a16="http://schemas.microsoft.com/office/drawing/2014/main" id="{DCBF170D-5D84-BB12-4DB7-0A2E7500FB91}"/>
              </a:ext>
            </a:extLst>
          </p:cNvPr>
          <p:cNvSpPr txBox="1"/>
          <p:nvPr/>
        </p:nvSpPr>
        <p:spPr>
          <a:xfrm>
            <a:off x="2290983" y="1460953"/>
            <a:ext cx="831273"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T cell</a:t>
            </a:r>
          </a:p>
        </p:txBody>
      </p:sp>
      <p:sp>
        <p:nvSpPr>
          <p:cNvPr id="33" name="TextBox 32">
            <a:extLst>
              <a:ext uri="{FF2B5EF4-FFF2-40B4-BE49-F238E27FC236}">
                <a16:creationId xmlns:a16="http://schemas.microsoft.com/office/drawing/2014/main" id="{0044936A-C6D6-635C-C95B-91D8335DCE3C}"/>
              </a:ext>
            </a:extLst>
          </p:cNvPr>
          <p:cNvSpPr txBox="1"/>
          <p:nvPr/>
        </p:nvSpPr>
        <p:spPr>
          <a:xfrm>
            <a:off x="1278570" y="2336113"/>
            <a:ext cx="2221765" cy="40011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Collect patient’s blood and acquire T cells</a:t>
            </a:r>
          </a:p>
        </p:txBody>
      </p:sp>
      <p:sp>
        <p:nvSpPr>
          <p:cNvPr id="34" name="TextBox 33">
            <a:extLst>
              <a:ext uri="{FF2B5EF4-FFF2-40B4-BE49-F238E27FC236}">
                <a16:creationId xmlns:a16="http://schemas.microsoft.com/office/drawing/2014/main" id="{79110B69-4564-0B53-6403-E9C7B14823EB}"/>
              </a:ext>
            </a:extLst>
          </p:cNvPr>
          <p:cNvSpPr txBox="1"/>
          <p:nvPr/>
        </p:nvSpPr>
        <p:spPr>
          <a:xfrm>
            <a:off x="1512838" y="2777741"/>
            <a:ext cx="1375378" cy="276999"/>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Arial"/>
                <a:sym typeface="Arial"/>
              </a:rPr>
              <a:t>Manufacturing</a:t>
            </a:r>
          </a:p>
        </p:txBody>
      </p:sp>
      <p:sp>
        <p:nvSpPr>
          <p:cNvPr id="35" name="TextBox 34">
            <a:extLst>
              <a:ext uri="{FF2B5EF4-FFF2-40B4-BE49-F238E27FC236}">
                <a16:creationId xmlns:a16="http://schemas.microsoft.com/office/drawing/2014/main" id="{62E486B1-FF1C-C66E-CB51-0A62A1D11147}"/>
              </a:ext>
            </a:extLst>
          </p:cNvPr>
          <p:cNvSpPr txBox="1"/>
          <p:nvPr/>
        </p:nvSpPr>
        <p:spPr>
          <a:xfrm>
            <a:off x="832328" y="4480216"/>
            <a:ext cx="2032839"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Expand CAR-T cells</a:t>
            </a:r>
          </a:p>
        </p:txBody>
      </p:sp>
      <p:sp>
        <p:nvSpPr>
          <p:cNvPr id="36" name="TextBox 35">
            <a:extLst>
              <a:ext uri="{FF2B5EF4-FFF2-40B4-BE49-F238E27FC236}">
                <a16:creationId xmlns:a16="http://schemas.microsoft.com/office/drawing/2014/main" id="{FF3AEA1F-FE04-3D1E-5A8B-6559AC068092}"/>
              </a:ext>
            </a:extLst>
          </p:cNvPr>
          <p:cNvSpPr txBox="1"/>
          <p:nvPr/>
        </p:nvSpPr>
        <p:spPr>
          <a:xfrm>
            <a:off x="3005854" y="4480216"/>
            <a:ext cx="2599618"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Infuse CAR-T cells into patient</a:t>
            </a:r>
          </a:p>
        </p:txBody>
      </p:sp>
      <p:sp>
        <p:nvSpPr>
          <p:cNvPr id="37" name="TextBox 36">
            <a:extLst>
              <a:ext uri="{FF2B5EF4-FFF2-40B4-BE49-F238E27FC236}">
                <a16:creationId xmlns:a16="http://schemas.microsoft.com/office/drawing/2014/main" id="{38530EAD-6EC7-04E0-637A-C8C4CC84E800}"/>
              </a:ext>
            </a:extLst>
          </p:cNvPr>
          <p:cNvSpPr txBox="1"/>
          <p:nvPr/>
        </p:nvSpPr>
        <p:spPr>
          <a:xfrm>
            <a:off x="5854382" y="4480216"/>
            <a:ext cx="2705417"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CAR-T cells attack cancer cells</a:t>
            </a:r>
          </a:p>
        </p:txBody>
      </p:sp>
      <p:sp>
        <p:nvSpPr>
          <p:cNvPr id="38" name="TextBox 37">
            <a:extLst>
              <a:ext uri="{FF2B5EF4-FFF2-40B4-BE49-F238E27FC236}">
                <a16:creationId xmlns:a16="http://schemas.microsoft.com/office/drawing/2014/main" id="{512E6CA0-4884-B851-FF8C-5A8790CD3F3C}"/>
              </a:ext>
            </a:extLst>
          </p:cNvPr>
          <p:cNvSpPr txBox="1"/>
          <p:nvPr/>
        </p:nvSpPr>
        <p:spPr>
          <a:xfrm>
            <a:off x="6493622" y="4254193"/>
            <a:ext cx="1866585" cy="215444"/>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a:sym typeface="Arial"/>
              </a:rPr>
              <a:t>Death of cancer cells</a:t>
            </a:r>
          </a:p>
        </p:txBody>
      </p:sp>
      <p:sp>
        <p:nvSpPr>
          <p:cNvPr id="39" name="TextBox 38">
            <a:extLst>
              <a:ext uri="{FF2B5EF4-FFF2-40B4-BE49-F238E27FC236}">
                <a16:creationId xmlns:a16="http://schemas.microsoft.com/office/drawing/2014/main" id="{D5878D10-422A-84C0-FD57-3371A96379DE}"/>
              </a:ext>
            </a:extLst>
          </p:cNvPr>
          <p:cNvSpPr txBox="1"/>
          <p:nvPr/>
        </p:nvSpPr>
        <p:spPr>
          <a:xfrm>
            <a:off x="7214151" y="2040954"/>
            <a:ext cx="922749"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a:sym typeface="Arial"/>
              </a:rPr>
              <a:t>Signaling </a:t>
            </a:r>
          </a:p>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a:sym typeface="Arial"/>
              </a:rPr>
              <a:t>domains</a:t>
            </a:r>
          </a:p>
        </p:txBody>
      </p:sp>
      <p:sp>
        <p:nvSpPr>
          <p:cNvPr id="40" name="TextBox 39">
            <a:extLst>
              <a:ext uri="{FF2B5EF4-FFF2-40B4-BE49-F238E27FC236}">
                <a16:creationId xmlns:a16="http://schemas.microsoft.com/office/drawing/2014/main" id="{A2449C5B-D5A8-1A06-7996-E3B97FF8E43C}"/>
              </a:ext>
            </a:extLst>
          </p:cNvPr>
          <p:cNvSpPr txBox="1"/>
          <p:nvPr/>
        </p:nvSpPr>
        <p:spPr>
          <a:xfrm>
            <a:off x="7203608" y="1412377"/>
            <a:ext cx="1866585" cy="46166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a:sym typeface="Arial"/>
              </a:rPr>
              <a:t>Antigen-</a:t>
            </a:r>
          </a:p>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a:sym typeface="Arial"/>
              </a:rPr>
              <a:t>recognition </a:t>
            </a:r>
          </a:p>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a:sym typeface="Arial"/>
              </a:rPr>
              <a:t>domain</a:t>
            </a:r>
          </a:p>
        </p:txBody>
      </p:sp>
      <p:sp>
        <p:nvSpPr>
          <p:cNvPr id="41" name="TextBox 40">
            <a:extLst>
              <a:ext uri="{FF2B5EF4-FFF2-40B4-BE49-F238E27FC236}">
                <a16:creationId xmlns:a16="http://schemas.microsoft.com/office/drawing/2014/main" id="{770D8708-4839-03EA-E804-A37E3FF148B6}"/>
              </a:ext>
            </a:extLst>
          </p:cNvPr>
          <p:cNvSpPr txBox="1"/>
          <p:nvPr/>
        </p:nvSpPr>
        <p:spPr>
          <a:xfrm>
            <a:off x="6368124" y="1073688"/>
            <a:ext cx="1866585" cy="40011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Chimeric antigen </a:t>
            </a:r>
          </a:p>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receptor (CAR)</a:t>
            </a:r>
          </a:p>
        </p:txBody>
      </p:sp>
      <p:sp>
        <p:nvSpPr>
          <p:cNvPr id="42" name="TextBox 41">
            <a:extLst>
              <a:ext uri="{FF2B5EF4-FFF2-40B4-BE49-F238E27FC236}">
                <a16:creationId xmlns:a16="http://schemas.microsoft.com/office/drawing/2014/main" id="{A00490C1-AB30-1EB1-6354-D779A6F43263}"/>
              </a:ext>
            </a:extLst>
          </p:cNvPr>
          <p:cNvSpPr txBox="1"/>
          <p:nvPr/>
        </p:nvSpPr>
        <p:spPr>
          <a:xfrm>
            <a:off x="5440269" y="1091143"/>
            <a:ext cx="1231794"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CAR-T cell</a:t>
            </a:r>
          </a:p>
        </p:txBody>
      </p:sp>
      <p:sp>
        <p:nvSpPr>
          <p:cNvPr id="43" name="TextBox 42">
            <a:extLst>
              <a:ext uri="{FF2B5EF4-FFF2-40B4-BE49-F238E27FC236}">
                <a16:creationId xmlns:a16="http://schemas.microsoft.com/office/drawing/2014/main" id="{183B7CC0-27F9-6600-AD7B-1B696220EE30}"/>
              </a:ext>
            </a:extLst>
          </p:cNvPr>
          <p:cNvSpPr txBox="1"/>
          <p:nvPr/>
        </p:nvSpPr>
        <p:spPr>
          <a:xfrm>
            <a:off x="3839007" y="1469418"/>
            <a:ext cx="1672045" cy="215444"/>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a:sym typeface="Arial"/>
              </a:rPr>
              <a:t>Insert gene for CAR</a:t>
            </a:r>
          </a:p>
        </p:txBody>
      </p:sp>
      <p:sp>
        <p:nvSpPr>
          <p:cNvPr id="44" name="TextBox 43">
            <a:extLst>
              <a:ext uri="{FF2B5EF4-FFF2-40B4-BE49-F238E27FC236}">
                <a16:creationId xmlns:a16="http://schemas.microsoft.com/office/drawing/2014/main" id="{4403DEFB-9737-8E1C-9A85-4FAD45D18F40}"/>
              </a:ext>
            </a:extLst>
          </p:cNvPr>
          <p:cNvSpPr txBox="1"/>
          <p:nvPr/>
        </p:nvSpPr>
        <p:spPr>
          <a:xfrm>
            <a:off x="3698623" y="2336112"/>
            <a:ext cx="1938744" cy="553998"/>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30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Create CAR-T cells;</a:t>
            </a:r>
            <a:b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b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isolate, activate, and engineer T cells</a:t>
            </a:r>
          </a:p>
        </p:txBody>
      </p:sp>
      <p:sp>
        <p:nvSpPr>
          <p:cNvPr id="45" name="TextBox 44">
            <a:extLst>
              <a:ext uri="{FF2B5EF4-FFF2-40B4-BE49-F238E27FC236}">
                <a16:creationId xmlns:a16="http://schemas.microsoft.com/office/drawing/2014/main" id="{66C938D9-B781-ED2F-C00B-B3A73A2342E4}"/>
              </a:ext>
            </a:extLst>
          </p:cNvPr>
          <p:cNvSpPr txBox="1"/>
          <p:nvPr/>
        </p:nvSpPr>
        <p:spPr>
          <a:xfrm>
            <a:off x="1437267" y="1163195"/>
            <a:ext cx="1526520" cy="276999"/>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Arial"/>
                <a:sym typeface="Arial"/>
              </a:rPr>
              <a:t>Leukapheresis</a:t>
            </a:r>
          </a:p>
        </p:txBody>
      </p:sp>
      <p:sp>
        <p:nvSpPr>
          <p:cNvPr id="46" name="TextBox 45">
            <a:extLst>
              <a:ext uri="{FF2B5EF4-FFF2-40B4-BE49-F238E27FC236}">
                <a16:creationId xmlns:a16="http://schemas.microsoft.com/office/drawing/2014/main" id="{B32BE915-E8C5-5FDD-74A7-CCDC0A05BCD6}"/>
              </a:ext>
            </a:extLst>
          </p:cNvPr>
          <p:cNvSpPr txBox="1"/>
          <p:nvPr/>
        </p:nvSpPr>
        <p:spPr>
          <a:xfrm>
            <a:off x="5829416" y="686486"/>
            <a:ext cx="1450949" cy="461665"/>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Arial"/>
                <a:sym typeface="Arial"/>
              </a:rPr>
              <a:t>Manufacturing </a:t>
            </a:r>
          </a:p>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Arial"/>
                <a:sym typeface="Arial"/>
              </a:rPr>
              <a:t>(17-28 days)</a:t>
            </a:r>
          </a:p>
        </p:txBody>
      </p:sp>
      <p:sp>
        <p:nvSpPr>
          <p:cNvPr id="47" name="TextBox 46">
            <a:extLst>
              <a:ext uri="{FF2B5EF4-FFF2-40B4-BE49-F238E27FC236}">
                <a16:creationId xmlns:a16="http://schemas.microsoft.com/office/drawing/2014/main" id="{6A25F4AD-6E86-E98A-4D46-B15CF51A5298}"/>
              </a:ext>
            </a:extLst>
          </p:cNvPr>
          <p:cNvSpPr txBox="1"/>
          <p:nvPr/>
        </p:nvSpPr>
        <p:spPr>
          <a:xfrm>
            <a:off x="1251138" y="2343032"/>
            <a:ext cx="261473"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1</a:t>
            </a:r>
          </a:p>
        </p:txBody>
      </p:sp>
      <p:sp>
        <p:nvSpPr>
          <p:cNvPr id="48" name="TextBox 47">
            <a:extLst>
              <a:ext uri="{FF2B5EF4-FFF2-40B4-BE49-F238E27FC236}">
                <a16:creationId xmlns:a16="http://schemas.microsoft.com/office/drawing/2014/main" id="{16990E23-126C-A51E-83A3-AD86E04C411F}"/>
              </a:ext>
            </a:extLst>
          </p:cNvPr>
          <p:cNvSpPr txBox="1"/>
          <p:nvPr/>
        </p:nvSpPr>
        <p:spPr>
          <a:xfrm>
            <a:off x="885378" y="4482728"/>
            <a:ext cx="261473"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3</a:t>
            </a:r>
          </a:p>
        </p:txBody>
      </p:sp>
      <p:sp>
        <p:nvSpPr>
          <p:cNvPr id="49" name="TextBox 48">
            <a:extLst>
              <a:ext uri="{FF2B5EF4-FFF2-40B4-BE49-F238E27FC236}">
                <a16:creationId xmlns:a16="http://schemas.microsoft.com/office/drawing/2014/main" id="{A5304433-04B8-3349-9947-9F7A12A5D672}"/>
              </a:ext>
            </a:extLst>
          </p:cNvPr>
          <p:cNvSpPr txBox="1"/>
          <p:nvPr/>
        </p:nvSpPr>
        <p:spPr>
          <a:xfrm>
            <a:off x="3784026" y="2341454"/>
            <a:ext cx="261473"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2</a:t>
            </a:r>
          </a:p>
        </p:txBody>
      </p:sp>
      <p:sp>
        <p:nvSpPr>
          <p:cNvPr id="50" name="TextBox 49">
            <a:extLst>
              <a:ext uri="{FF2B5EF4-FFF2-40B4-BE49-F238E27FC236}">
                <a16:creationId xmlns:a16="http://schemas.microsoft.com/office/drawing/2014/main" id="{7AC0264E-FCB9-8B63-8215-2F2DB22A519B}"/>
              </a:ext>
            </a:extLst>
          </p:cNvPr>
          <p:cNvSpPr txBox="1"/>
          <p:nvPr/>
        </p:nvSpPr>
        <p:spPr>
          <a:xfrm>
            <a:off x="3061650" y="4481537"/>
            <a:ext cx="261473"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4</a:t>
            </a:r>
          </a:p>
        </p:txBody>
      </p:sp>
      <p:sp>
        <p:nvSpPr>
          <p:cNvPr id="51" name="TextBox 50">
            <a:extLst>
              <a:ext uri="{FF2B5EF4-FFF2-40B4-BE49-F238E27FC236}">
                <a16:creationId xmlns:a16="http://schemas.microsoft.com/office/drawing/2014/main" id="{F03C7C4B-C759-ABBD-80D9-3202B21B928D}"/>
              </a:ext>
            </a:extLst>
          </p:cNvPr>
          <p:cNvSpPr txBox="1"/>
          <p:nvPr/>
        </p:nvSpPr>
        <p:spPr>
          <a:xfrm>
            <a:off x="5951154" y="4476632"/>
            <a:ext cx="261473"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Arial"/>
                <a:sym typeface="Arial"/>
              </a:rPr>
              <a:t>5</a:t>
            </a:r>
          </a:p>
        </p:txBody>
      </p:sp>
      <p:sp>
        <p:nvSpPr>
          <p:cNvPr id="52" name="Oval 51">
            <a:extLst>
              <a:ext uri="{FF2B5EF4-FFF2-40B4-BE49-F238E27FC236}">
                <a16:creationId xmlns:a16="http://schemas.microsoft.com/office/drawing/2014/main" id="{7139CC05-702D-2370-7C6D-85E09671C745}"/>
              </a:ext>
            </a:extLst>
          </p:cNvPr>
          <p:cNvSpPr/>
          <p:nvPr/>
        </p:nvSpPr>
        <p:spPr>
          <a:xfrm>
            <a:off x="1276717" y="2364599"/>
            <a:ext cx="210312" cy="208026"/>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53" name="Oval 52">
            <a:extLst>
              <a:ext uri="{FF2B5EF4-FFF2-40B4-BE49-F238E27FC236}">
                <a16:creationId xmlns:a16="http://schemas.microsoft.com/office/drawing/2014/main" id="{809F9543-63DA-6A8C-7485-7727BD8474A7}"/>
              </a:ext>
            </a:extLst>
          </p:cNvPr>
          <p:cNvSpPr/>
          <p:nvPr/>
        </p:nvSpPr>
        <p:spPr>
          <a:xfrm>
            <a:off x="910957" y="4498199"/>
            <a:ext cx="210312" cy="208026"/>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54" name="Oval 53">
            <a:extLst>
              <a:ext uri="{FF2B5EF4-FFF2-40B4-BE49-F238E27FC236}">
                <a16:creationId xmlns:a16="http://schemas.microsoft.com/office/drawing/2014/main" id="{82D8D016-935E-04E0-618F-92D34B70C606}"/>
              </a:ext>
            </a:extLst>
          </p:cNvPr>
          <p:cNvSpPr/>
          <p:nvPr/>
        </p:nvSpPr>
        <p:spPr>
          <a:xfrm>
            <a:off x="3087229" y="4505915"/>
            <a:ext cx="210312" cy="208026"/>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55" name="Oval 54">
            <a:extLst>
              <a:ext uri="{FF2B5EF4-FFF2-40B4-BE49-F238E27FC236}">
                <a16:creationId xmlns:a16="http://schemas.microsoft.com/office/drawing/2014/main" id="{EC54E8C7-030D-2B32-2F9C-F0198661E8B4}"/>
              </a:ext>
            </a:extLst>
          </p:cNvPr>
          <p:cNvSpPr/>
          <p:nvPr/>
        </p:nvSpPr>
        <p:spPr>
          <a:xfrm>
            <a:off x="3809605" y="2366774"/>
            <a:ext cx="210312" cy="208026"/>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56" name="Oval 55">
            <a:extLst>
              <a:ext uri="{FF2B5EF4-FFF2-40B4-BE49-F238E27FC236}">
                <a16:creationId xmlns:a16="http://schemas.microsoft.com/office/drawing/2014/main" id="{A9F6F60E-E5DD-E4F5-3360-1899DCECAFF1}"/>
              </a:ext>
            </a:extLst>
          </p:cNvPr>
          <p:cNvSpPr/>
          <p:nvPr/>
        </p:nvSpPr>
        <p:spPr>
          <a:xfrm>
            <a:off x="5976733" y="4500370"/>
            <a:ext cx="210312" cy="208026"/>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E54B7FBD-7D52-62EC-B67D-1E6449742481}"/>
              </a:ext>
            </a:extLst>
          </p:cNvPr>
          <p:cNvSpPr txBox="1"/>
          <p:nvPr/>
        </p:nvSpPr>
        <p:spPr>
          <a:xfrm>
            <a:off x="130946" y="707253"/>
            <a:ext cx="5506421" cy="461665"/>
          </a:xfrm>
          <a:prstGeom prst="rect">
            <a:avLst/>
          </a:prstGeom>
          <a:noFill/>
          <a:ln>
            <a:solidFill>
              <a:schemeClr val="accent2"/>
            </a:solidFill>
          </a:ln>
        </p:spPr>
        <p:txBody>
          <a:bodyPr wrap="square">
            <a:spAutoFit/>
          </a:bodyPr>
          <a:lstStyle/>
          <a:p>
            <a:pPr algn="ctr"/>
            <a:r>
              <a:rPr kumimoji="0" lang="en-US" sz="1200" b="0" i="1" u="none" strike="noStrike" kern="0" cap="none" spc="0" normalizeH="0" baseline="0" noProof="0" dirty="0">
                <a:ln>
                  <a:noFill/>
                </a:ln>
                <a:solidFill>
                  <a:srgbClr val="000000"/>
                </a:solidFill>
                <a:effectLst/>
                <a:uLnTx/>
                <a:uFillTx/>
                <a:latin typeface="Arial"/>
                <a:ea typeface="+mn-ea"/>
                <a:cs typeface="Arial"/>
                <a:sym typeface="Arial"/>
              </a:rPr>
              <a:t>Collected T cells are enriched, then genetically modified using a lentiviral vector to express a CAR that targets BCMA , a protein found on myeloma cells</a:t>
            </a:r>
            <a:endParaRPr lang="en-US" sz="1200" i="1" dirty="0"/>
          </a:p>
        </p:txBody>
      </p:sp>
    </p:spTree>
    <p:custDataLst>
      <p:tags r:id="rId1"/>
    </p:custDataLst>
    <p:extLst>
      <p:ext uri="{BB962C8B-B14F-4D97-AF65-F5344CB8AC3E}">
        <p14:creationId xmlns:p14="http://schemas.microsoft.com/office/powerpoint/2010/main" val="2473054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64B988-39D1-40F1-8F85-81A0E2FE4489}"/>
              </a:ext>
            </a:extLst>
          </p:cNvPr>
          <p:cNvSpPr>
            <a:spLocks noGrp="1"/>
          </p:cNvSpPr>
          <p:nvPr>
            <p:ph type="title"/>
          </p:nvPr>
        </p:nvSpPr>
        <p:spPr/>
        <p:txBody>
          <a:bodyPr>
            <a:normAutofit/>
          </a:bodyPr>
          <a:lstStyle/>
          <a:p>
            <a:r>
              <a:rPr lang="en-US" dirty="0"/>
              <a:t>The Patient’s CAR-T Journey (Micro View)</a:t>
            </a:r>
          </a:p>
        </p:txBody>
      </p:sp>
      <p:sp>
        <p:nvSpPr>
          <p:cNvPr id="8" name="Text Placeholder 7">
            <a:extLst>
              <a:ext uri="{FF2B5EF4-FFF2-40B4-BE49-F238E27FC236}">
                <a16:creationId xmlns:a16="http://schemas.microsoft.com/office/drawing/2014/main" id="{E97F2140-DE75-F961-C83A-B4967AAE30A4}"/>
              </a:ext>
            </a:extLst>
          </p:cNvPr>
          <p:cNvSpPr>
            <a:spLocks noGrp="1"/>
          </p:cNvSpPr>
          <p:nvPr>
            <p:ph type="body" sz="quarter" idx="10"/>
          </p:nvPr>
        </p:nvSpPr>
        <p:spPr>
          <a:xfrm>
            <a:off x="228601" y="819150"/>
            <a:ext cx="3542210" cy="772172"/>
          </a:xfrm>
          <a:ln>
            <a:solidFill>
              <a:schemeClr val="accent2"/>
            </a:solidFill>
          </a:ln>
        </p:spPr>
        <p:txBody>
          <a:bodyPr/>
          <a:lstStyle/>
          <a:p>
            <a:pPr marL="0" indent="0" algn="ctr">
              <a:buNone/>
            </a:pPr>
            <a:r>
              <a:rPr lang="en-US" sz="1400" b="1" dirty="0"/>
              <a:t>Bridging therapy </a:t>
            </a:r>
            <a:r>
              <a:rPr lang="en-US" sz="1400" dirty="0"/>
              <a:t>= between leukapheresis </a:t>
            </a:r>
            <a:r>
              <a:rPr lang="en-US" sz="1400" b="1" dirty="0"/>
              <a:t>BUT </a:t>
            </a:r>
            <a:r>
              <a:rPr lang="en-US" sz="1400" dirty="0"/>
              <a:t>before infusion (usually 4-6 weeks duration)</a:t>
            </a:r>
          </a:p>
          <a:p>
            <a:pPr algn="ctr"/>
            <a:endParaRPr lang="en-US" sz="1400" dirty="0"/>
          </a:p>
        </p:txBody>
      </p:sp>
      <p:sp>
        <p:nvSpPr>
          <p:cNvPr id="3" name="Notched Right Arrow 2">
            <a:extLst>
              <a:ext uri="{FF2B5EF4-FFF2-40B4-BE49-F238E27FC236}">
                <a16:creationId xmlns:a16="http://schemas.microsoft.com/office/drawing/2014/main" id="{8DC55590-9F67-BB09-241C-797AAFCE8B2A}"/>
              </a:ext>
            </a:extLst>
          </p:cNvPr>
          <p:cNvSpPr/>
          <p:nvPr/>
        </p:nvSpPr>
        <p:spPr>
          <a:xfrm>
            <a:off x="434467" y="2242729"/>
            <a:ext cx="8591550" cy="924560"/>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5" name="Freeform 4">
            <a:extLst>
              <a:ext uri="{FF2B5EF4-FFF2-40B4-BE49-F238E27FC236}">
                <a16:creationId xmlns:a16="http://schemas.microsoft.com/office/drawing/2014/main" id="{4E28781B-5763-0720-A6D7-4C0F87DAE175}"/>
              </a:ext>
            </a:extLst>
          </p:cNvPr>
          <p:cNvSpPr/>
          <p:nvPr/>
        </p:nvSpPr>
        <p:spPr>
          <a:xfrm>
            <a:off x="140202" y="1549310"/>
            <a:ext cx="2450026" cy="924560"/>
          </a:xfrm>
          <a:custGeom>
            <a:avLst/>
            <a:gdLst>
              <a:gd name="connsiteX0" fmla="*/ 0 w 1567428"/>
              <a:gd name="connsiteY0" fmla="*/ 0 h 924560"/>
              <a:gd name="connsiteX1" fmla="*/ 1567428 w 1567428"/>
              <a:gd name="connsiteY1" fmla="*/ 0 h 924560"/>
              <a:gd name="connsiteX2" fmla="*/ 1567428 w 1567428"/>
              <a:gd name="connsiteY2" fmla="*/ 924560 h 924560"/>
              <a:gd name="connsiteX3" fmla="*/ 0 w 1567428"/>
              <a:gd name="connsiteY3" fmla="*/ 924560 h 924560"/>
              <a:gd name="connsiteX4" fmla="*/ 0 w 1567428"/>
              <a:gd name="connsiteY4" fmla="*/ 0 h 92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428" h="924560">
                <a:moveTo>
                  <a:pt x="0" y="0"/>
                </a:moveTo>
                <a:lnTo>
                  <a:pt x="1567428" y="0"/>
                </a:lnTo>
                <a:lnTo>
                  <a:pt x="1567428" y="924560"/>
                </a:lnTo>
                <a:lnTo>
                  <a:pt x="0" y="924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1">
            <a:noAutofit/>
          </a:bodyPr>
          <a:lstStyle/>
          <a:p>
            <a:pPr marL="0" marR="0" lvl="0" indent="0" algn="l" defTabSz="622285" rtl="0" eaLnBrk="1" fontAlgn="auto" latinLnBrk="0" hangingPunct="1">
              <a:lnSpc>
                <a:spcPct val="90000"/>
              </a:lnSpc>
              <a:spcBef>
                <a:spcPct val="0"/>
              </a:spcBef>
              <a:spcAft>
                <a:spcPct val="35000"/>
              </a:spcAft>
              <a:buClr>
                <a:srgbClr val="000000"/>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sym typeface="Arial"/>
              </a:rPr>
              <a:t>Leukapheresis</a:t>
            </a:r>
            <a:endParaRPr kumimoji="0" lang="en-US" sz="1400" b="0" i="0" u="none" strike="noStrike" kern="1200" cap="none" spc="0" normalizeH="0" baseline="0" noProof="0" dirty="0">
              <a:ln>
                <a:noFill/>
              </a:ln>
              <a:solidFill>
                <a:srgbClr val="000000"/>
              </a:solidFill>
              <a:effectLst/>
              <a:uLnTx/>
              <a:uFillTx/>
              <a:latin typeface="Arial"/>
              <a:ea typeface="+mn-ea"/>
              <a:cs typeface="+mn-cs"/>
              <a:sym typeface="Arial"/>
            </a:endParaRPr>
          </a:p>
          <a:p>
            <a:pPr marL="0" marR="0" lvl="1" indent="0" algn="l" defTabSz="622285" rtl="0" eaLnBrk="1" fontAlgn="auto" latinLnBrk="0" hangingPunct="1">
              <a:lnSpc>
                <a:spcPct val="90000"/>
              </a:lnSpc>
              <a:spcBef>
                <a:spcPct val="0"/>
              </a:spcBef>
              <a:spcAft>
                <a:spcPct val="15000"/>
              </a:spcAft>
              <a:buClr>
                <a:srgbClr val="000000"/>
              </a:buClr>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Arial"/>
              </a:rPr>
              <a:t>± bridging chemotherapy</a:t>
            </a:r>
          </a:p>
        </p:txBody>
      </p:sp>
      <p:sp>
        <p:nvSpPr>
          <p:cNvPr id="7" name="Oval 6">
            <a:extLst>
              <a:ext uri="{FF2B5EF4-FFF2-40B4-BE49-F238E27FC236}">
                <a16:creationId xmlns:a16="http://schemas.microsoft.com/office/drawing/2014/main" id="{AC4292F4-0A00-F6F0-50C4-3DDDD756524D}"/>
              </a:ext>
            </a:extLst>
          </p:cNvPr>
          <p:cNvSpPr/>
          <p:nvPr/>
        </p:nvSpPr>
        <p:spPr>
          <a:xfrm>
            <a:off x="1106361" y="2589440"/>
            <a:ext cx="231140" cy="2311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2" name="Oval 11">
            <a:extLst>
              <a:ext uri="{FF2B5EF4-FFF2-40B4-BE49-F238E27FC236}">
                <a16:creationId xmlns:a16="http://schemas.microsoft.com/office/drawing/2014/main" id="{653F88D2-A878-0367-AE3B-7CE9EEE0A273}"/>
              </a:ext>
            </a:extLst>
          </p:cNvPr>
          <p:cNvSpPr/>
          <p:nvPr/>
        </p:nvSpPr>
        <p:spPr>
          <a:xfrm>
            <a:off x="2557353" y="2589440"/>
            <a:ext cx="231140" cy="2311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3" name="Freeform 12">
            <a:extLst>
              <a:ext uri="{FF2B5EF4-FFF2-40B4-BE49-F238E27FC236}">
                <a16:creationId xmlns:a16="http://schemas.microsoft.com/office/drawing/2014/main" id="{D19BC36D-127A-1F5E-7344-6CD2602B0A62}"/>
              </a:ext>
            </a:extLst>
          </p:cNvPr>
          <p:cNvSpPr/>
          <p:nvPr/>
        </p:nvSpPr>
        <p:spPr>
          <a:xfrm>
            <a:off x="3340200" y="1549310"/>
            <a:ext cx="2241495" cy="924560"/>
          </a:xfrm>
          <a:custGeom>
            <a:avLst/>
            <a:gdLst>
              <a:gd name="connsiteX0" fmla="*/ 0 w 1722663"/>
              <a:gd name="connsiteY0" fmla="*/ 0 h 924560"/>
              <a:gd name="connsiteX1" fmla="*/ 1722663 w 1722663"/>
              <a:gd name="connsiteY1" fmla="*/ 0 h 924560"/>
              <a:gd name="connsiteX2" fmla="*/ 1722663 w 1722663"/>
              <a:gd name="connsiteY2" fmla="*/ 924560 h 924560"/>
              <a:gd name="connsiteX3" fmla="*/ 0 w 1722663"/>
              <a:gd name="connsiteY3" fmla="*/ 924560 h 924560"/>
              <a:gd name="connsiteX4" fmla="*/ 0 w 1722663"/>
              <a:gd name="connsiteY4" fmla="*/ 0 h 92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663" h="924560">
                <a:moveTo>
                  <a:pt x="0" y="0"/>
                </a:moveTo>
                <a:lnTo>
                  <a:pt x="1722663" y="0"/>
                </a:lnTo>
                <a:lnTo>
                  <a:pt x="1722663" y="924560"/>
                </a:lnTo>
                <a:lnTo>
                  <a:pt x="0" y="924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1">
            <a:noAutofit/>
          </a:bodyPr>
          <a:lstStyle/>
          <a:p>
            <a:pPr marL="0" marR="0" lvl="0" indent="0" algn="l" defTabSz="622285" rtl="0" eaLnBrk="1" fontAlgn="auto" latinLnBrk="0" hangingPunct="1">
              <a:lnSpc>
                <a:spcPct val="90000"/>
              </a:lnSpc>
              <a:spcBef>
                <a:spcPct val="0"/>
              </a:spcBef>
              <a:spcAft>
                <a:spcPct val="35000"/>
              </a:spcAft>
              <a:buClr>
                <a:srgbClr val="000000"/>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sym typeface="Arial"/>
              </a:rPr>
              <a:t>CAR-T cell infusion</a:t>
            </a:r>
          </a:p>
          <a:p>
            <a:pPr marL="0" marR="0" lvl="1" indent="0" algn="l" defTabSz="622285" rtl="0" eaLnBrk="1" fontAlgn="auto" latinLnBrk="0" hangingPunct="1">
              <a:lnSpc>
                <a:spcPct val="90000"/>
              </a:lnSpc>
              <a:spcBef>
                <a:spcPct val="0"/>
              </a:spcBef>
              <a:spcAft>
                <a:spcPct val="15000"/>
              </a:spcAft>
              <a:buClr>
                <a:srgbClr val="000000"/>
              </a:buClr>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Arial"/>
              </a:rPr>
              <a:t>± </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a:t>
            </a:r>
            <a:r>
              <a:rPr kumimoji="0" lang="en-US" sz="1400" b="0" i="0" u="none" strike="noStrike" kern="1200" cap="none" spc="0" normalizeH="0" baseline="0" noProof="0" dirty="0">
                <a:ln>
                  <a:noFill/>
                </a:ln>
                <a:solidFill>
                  <a:srgbClr val="000000"/>
                </a:solidFill>
                <a:effectLst/>
                <a:uLnTx/>
                <a:uFillTx/>
                <a:latin typeface="Arial"/>
                <a:ea typeface="+mn-ea"/>
                <a:cs typeface="+mn-cs"/>
                <a:sym typeface="Arial"/>
              </a:rPr>
              <a:t>7-day admission</a:t>
            </a:r>
          </a:p>
        </p:txBody>
      </p:sp>
      <p:sp>
        <p:nvSpPr>
          <p:cNvPr id="14" name="Oval 13">
            <a:extLst>
              <a:ext uri="{FF2B5EF4-FFF2-40B4-BE49-F238E27FC236}">
                <a16:creationId xmlns:a16="http://schemas.microsoft.com/office/drawing/2014/main" id="{C5D974DA-F312-F894-0221-093C2BAC60C3}"/>
              </a:ext>
            </a:extLst>
          </p:cNvPr>
          <p:cNvSpPr/>
          <p:nvPr/>
        </p:nvSpPr>
        <p:spPr>
          <a:xfrm>
            <a:off x="4085962" y="2589440"/>
            <a:ext cx="231140" cy="2311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5" name="Freeform 14">
            <a:extLst>
              <a:ext uri="{FF2B5EF4-FFF2-40B4-BE49-F238E27FC236}">
                <a16:creationId xmlns:a16="http://schemas.microsoft.com/office/drawing/2014/main" id="{E330F948-C538-71DD-CBC6-3A8EF6E5ABC7}"/>
              </a:ext>
            </a:extLst>
          </p:cNvPr>
          <p:cNvSpPr/>
          <p:nvPr/>
        </p:nvSpPr>
        <p:spPr>
          <a:xfrm>
            <a:off x="4698678" y="2990849"/>
            <a:ext cx="2548710" cy="924560"/>
          </a:xfrm>
          <a:custGeom>
            <a:avLst/>
            <a:gdLst>
              <a:gd name="connsiteX0" fmla="*/ 0 w 1203390"/>
              <a:gd name="connsiteY0" fmla="*/ 0 h 924560"/>
              <a:gd name="connsiteX1" fmla="*/ 1203390 w 1203390"/>
              <a:gd name="connsiteY1" fmla="*/ 0 h 924560"/>
              <a:gd name="connsiteX2" fmla="*/ 1203390 w 1203390"/>
              <a:gd name="connsiteY2" fmla="*/ 924560 h 924560"/>
              <a:gd name="connsiteX3" fmla="*/ 0 w 1203390"/>
              <a:gd name="connsiteY3" fmla="*/ 924560 h 924560"/>
              <a:gd name="connsiteX4" fmla="*/ 0 w 1203390"/>
              <a:gd name="connsiteY4" fmla="*/ 0 h 92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390" h="924560">
                <a:moveTo>
                  <a:pt x="0" y="0"/>
                </a:moveTo>
                <a:lnTo>
                  <a:pt x="1203390" y="0"/>
                </a:lnTo>
                <a:lnTo>
                  <a:pt x="1203390" y="924560"/>
                </a:lnTo>
                <a:lnTo>
                  <a:pt x="0" y="924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1">
            <a:noAutofit/>
          </a:bodyPr>
          <a:lstStyle/>
          <a:p>
            <a:pPr marL="0" marR="0" lvl="0" indent="0" algn="l" defTabSz="622285" rtl="0" eaLnBrk="1" fontAlgn="auto" latinLnBrk="0" hangingPunct="1">
              <a:lnSpc>
                <a:spcPct val="90000"/>
              </a:lnSpc>
              <a:spcBef>
                <a:spcPct val="0"/>
              </a:spcBef>
              <a:spcAft>
                <a:spcPct val="35000"/>
              </a:spcAft>
              <a:buClr>
                <a:srgbClr val="000000"/>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sym typeface="Arial"/>
              </a:rPr>
              <a:t>First 30 days</a:t>
            </a:r>
          </a:p>
          <a:p>
            <a:pPr marL="0" marR="0" lvl="0" indent="0" algn="l" defTabSz="622285" rtl="0" eaLnBrk="1" fontAlgn="auto" latinLnBrk="0" hangingPunct="1">
              <a:lnSpc>
                <a:spcPct val="90000"/>
              </a:lnSpc>
              <a:spcBef>
                <a:spcPct val="0"/>
              </a:spcBef>
              <a:spcAft>
                <a:spcPct val="35000"/>
              </a:spcAft>
              <a:buClr>
                <a:srgbClr val="000000"/>
              </a:buClr>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Arial"/>
              </a:rPr>
              <a:t>Acute toxicity management (CRS and neurotoxicity)</a:t>
            </a:r>
          </a:p>
        </p:txBody>
      </p:sp>
      <p:sp>
        <p:nvSpPr>
          <p:cNvPr id="16" name="Oval 15">
            <a:extLst>
              <a:ext uri="{FF2B5EF4-FFF2-40B4-BE49-F238E27FC236}">
                <a16:creationId xmlns:a16="http://schemas.microsoft.com/office/drawing/2014/main" id="{FB940A7D-B4C4-8FEE-AE1C-F0EC94B78A60}"/>
              </a:ext>
            </a:extLst>
          </p:cNvPr>
          <p:cNvSpPr/>
          <p:nvPr/>
        </p:nvSpPr>
        <p:spPr>
          <a:xfrm>
            <a:off x="5581695" y="2589440"/>
            <a:ext cx="231140" cy="2311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7" name="Freeform 16">
            <a:extLst>
              <a:ext uri="{FF2B5EF4-FFF2-40B4-BE49-F238E27FC236}">
                <a16:creationId xmlns:a16="http://schemas.microsoft.com/office/drawing/2014/main" id="{E72F6A84-E288-42E8-B68A-262C730E410E}"/>
              </a:ext>
            </a:extLst>
          </p:cNvPr>
          <p:cNvSpPr/>
          <p:nvPr/>
        </p:nvSpPr>
        <p:spPr>
          <a:xfrm>
            <a:off x="6431154" y="1560508"/>
            <a:ext cx="2503423" cy="924560"/>
          </a:xfrm>
          <a:custGeom>
            <a:avLst/>
            <a:gdLst>
              <a:gd name="connsiteX0" fmla="*/ 0 w 1831443"/>
              <a:gd name="connsiteY0" fmla="*/ 0 h 924560"/>
              <a:gd name="connsiteX1" fmla="*/ 1831443 w 1831443"/>
              <a:gd name="connsiteY1" fmla="*/ 0 h 924560"/>
              <a:gd name="connsiteX2" fmla="*/ 1831443 w 1831443"/>
              <a:gd name="connsiteY2" fmla="*/ 924560 h 924560"/>
              <a:gd name="connsiteX3" fmla="*/ 0 w 1831443"/>
              <a:gd name="connsiteY3" fmla="*/ 924560 h 924560"/>
              <a:gd name="connsiteX4" fmla="*/ 0 w 1831443"/>
              <a:gd name="connsiteY4" fmla="*/ 0 h 92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443" h="924560">
                <a:moveTo>
                  <a:pt x="0" y="0"/>
                </a:moveTo>
                <a:lnTo>
                  <a:pt x="1831443" y="0"/>
                </a:lnTo>
                <a:lnTo>
                  <a:pt x="1831443" y="924560"/>
                </a:lnTo>
                <a:lnTo>
                  <a:pt x="0" y="924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1">
            <a:noAutofit/>
          </a:bodyPr>
          <a:lstStyle/>
          <a:p>
            <a:pPr marL="0" marR="0" lvl="0" indent="0" algn="l" defTabSz="622285" rtl="0" eaLnBrk="1" fontAlgn="auto" latinLnBrk="0" hangingPunct="1">
              <a:lnSpc>
                <a:spcPct val="90000"/>
              </a:lnSpc>
              <a:spcBef>
                <a:spcPct val="0"/>
              </a:spcBef>
              <a:spcAft>
                <a:spcPct val="35000"/>
              </a:spcAft>
              <a:buClr>
                <a:srgbClr val="000000"/>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sym typeface="Arial"/>
              </a:rPr>
              <a:t>&gt;30 days</a:t>
            </a:r>
          </a:p>
          <a:p>
            <a:pPr marL="0" marR="0" lvl="1" indent="0" algn="l" defTabSz="622285" rtl="0" eaLnBrk="1" fontAlgn="auto" latinLnBrk="0" hangingPunct="1">
              <a:lnSpc>
                <a:spcPct val="90000"/>
              </a:lnSpc>
              <a:spcBef>
                <a:spcPct val="0"/>
              </a:spcBef>
              <a:spcAft>
                <a:spcPct val="15000"/>
              </a:spcAft>
              <a:buClr>
                <a:srgbClr val="000000"/>
              </a:buClr>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Arial"/>
              </a:rPr>
              <a:t>Long-term management</a:t>
            </a:r>
          </a:p>
          <a:p>
            <a:pPr marL="237744" marR="0" lvl="1" indent="-237744" algn="l" defTabSz="622285" rtl="0" eaLnBrk="1" fontAlgn="auto" latinLnBrk="0" hangingPunct="1">
              <a:lnSpc>
                <a:spcPct val="100000"/>
              </a:lnSpc>
              <a:spcBef>
                <a:spcPct val="0"/>
              </a:spcBef>
              <a:spcAft>
                <a:spcPts val="30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Arial"/>
              </a:rPr>
              <a:t>Hypogammaglobulinemia</a:t>
            </a:r>
          </a:p>
          <a:p>
            <a:pPr marL="237744" marR="0" lvl="1" indent="-237744" algn="l" defTabSz="622285" rtl="0" eaLnBrk="1" fontAlgn="auto" latinLnBrk="0" hangingPunct="1">
              <a:lnSpc>
                <a:spcPct val="100000"/>
              </a:lnSpc>
              <a:spcBef>
                <a:spcPct val="0"/>
              </a:spcBef>
              <a:spcAft>
                <a:spcPts val="30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Arial"/>
              </a:rPr>
              <a:t>Cytopenia</a:t>
            </a:r>
          </a:p>
          <a:p>
            <a:pPr marL="237744" marR="0" lvl="1" indent="-237744" algn="l" defTabSz="622285" rtl="0" eaLnBrk="1" fontAlgn="auto" latinLnBrk="0" hangingPunct="1">
              <a:lnSpc>
                <a:spcPct val="100000"/>
              </a:lnSpc>
              <a:spcBef>
                <a:spcPct val="0"/>
              </a:spcBef>
              <a:spcAft>
                <a:spcPts val="30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Arial"/>
              </a:rPr>
              <a:t>Infection</a:t>
            </a:r>
          </a:p>
        </p:txBody>
      </p:sp>
      <p:sp>
        <p:nvSpPr>
          <p:cNvPr id="18" name="Oval 17">
            <a:extLst>
              <a:ext uri="{FF2B5EF4-FFF2-40B4-BE49-F238E27FC236}">
                <a16:creationId xmlns:a16="http://schemas.microsoft.com/office/drawing/2014/main" id="{9BDD0E1A-A890-6B8F-A9E0-D62D287A0679}"/>
              </a:ext>
            </a:extLst>
          </p:cNvPr>
          <p:cNvSpPr/>
          <p:nvPr/>
        </p:nvSpPr>
        <p:spPr>
          <a:xfrm>
            <a:off x="7131819" y="2589440"/>
            <a:ext cx="231140" cy="2311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9" name="Left Brace 8">
            <a:extLst>
              <a:ext uri="{FF2B5EF4-FFF2-40B4-BE49-F238E27FC236}">
                <a16:creationId xmlns:a16="http://schemas.microsoft.com/office/drawing/2014/main" id="{0CB4FE0E-6ECE-4EDA-A903-3BDE1B673C20}"/>
              </a:ext>
            </a:extLst>
          </p:cNvPr>
          <p:cNvSpPr/>
          <p:nvPr/>
        </p:nvSpPr>
        <p:spPr>
          <a:xfrm rot="16200000">
            <a:off x="981974" y="2597806"/>
            <a:ext cx="465719" cy="1157315"/>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7423C5B5-1BFD-437F-8887-B75B02F1DB92}"/>
              </a:ext>
            </a:extLst>
          </p:cNvPr>
          <p:cNvSpPr txBox="1"/>
          <p:nvPr/>
        </p:nvSpPr>
        <p:spPr>
          <a:xfrm>
            <a:off x="479833" y="3449364"/>
            <a:ext cx="1484195" cy="738664"/>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Arial"/>
                <a:ea typeface="+mn-ea"/>
                <a:cs typeface="Arial"/>
                <a:sym typeface="Arial"/>
              </a:rPr>
              <a:t>T-cell manufacturing (</a:t>
            </a:r>
            <a:r>
              <a:rPr kumimoji="0" lang="en-US" sz="1400" b="0" i="1" u="none" strike="noStrike" kern="0" cap="none" spc="0" normalizeH="0" baseline="0" noProof="0" dirty="0">
                <a:ln>
                  <a:noFill/>
                </a:ln>
                <a:solidFill>
                  <a:srgbClr val="000000"/>
                </a:solidFill>
                <a:effectLst/>
                <a:uLnTx/>
                <a:uFillTx/>
                <a:latin typeface="Arial"/>
                <a:ea typeface="+mn-ea"/>
                <a:cs typeface="Arial"/>
                <a:sym typeface="Symbol" panose="05050102010706020507" pitchFamily="18" charset="2"/>
              </a:rPr>
              <a:t>~</a:t>
            </a:r>
            <a:r>
              <a:rPr kumimoji="0" lang="en-US" sz="1400" b="0" i="1" u="none" strike="noStrike" kern="0" cap="none" spc="0" normalizeH="0" baseline="0" noProof="0" dirty="0">
                <a:ln>
                  <a:noFill/>
                </a:ln>
                <a:solidFill>
                  <a:srgbClr val="000000"/>
                </a:solidFill>
                <a:effectLst/>
                <a:uLnTx/>
                <a:uFillTx/>
                <a:latin typeface="Arial"/>
                <a:ea typeface="+mn-ea"/>
                <a:cs typeface="Arial"/>
                <a:sym typeface="Arial"/>
              </a:rPr>
              <a:t>28 days)</a:t>
            </a:r>
          </a:p>
        </p:txBody>
      </p:sp>
      <p:sp>
        <p:nvSpPr>
          <p:cNvPr id="6" name="Freeform 5">
            <a:extLst>
              <a:ext uri="{FF2B5EF4-FFF2-40B4-BE49-F238E27FC236}">
                <a16:creationId xmlns:a16="http://schemas.microsoft.com/office/drawing/2014/main" id="{1DCC3D08-741E-9826-E668-1D9213D93259}"/>
              </a:ext>
            </a:extLst>
          </p:cNvPr>
          <p:cNvSpPr/>
          <p:nvPr/>
        </p:nvSpPr>
        <p:spPr>
          <a:xfrm>
            <a:off x="1881945" y="2990849"/>
            <a:ext cx="1729470" cy="827847"/>
          </a:xfrm>
          <a:custGeom>
            <a:avLst/>
            <a:gdLst>
              <a:gd name="connsiteX0" fmla="*/ 0 w 1269142"/>
              <a:gd name="connsiteY0" fmla="*/ 0 h 924560"/>
              <a:gd name="connsiteX1" fmla="*/ 1269142 w 1269142"/>
              <a:gd name="connsiteY1" fmla="*/ 0 h 924560"/>
              <a:gd name="connsiteX2" fmla="*/ 1269142 w 1269142"/>
              <a:gd name="connsiteY2" fmla="*/ 924560 h 924560"/>
              <a:gd name="connsiteX3" fmla="*/ 0 w 1269142"/>
              <a:gd name="connsiteY3" fmla="*/ 924560 h 924560"/>
              <a:gd name="connsiteX4" fmla="*/ 0 w 1269142"/>
              <a:gd name="connsiteY4" fmla="*/ 0 h 92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142" h="924560">
                <a:moveTo>
                  <a:pt x="0" y="0"/>
                </a:moveTo>
                <a:lnTo>
                  <a:pt x="1269142" y="0"/>
                </a:lnTo>
                <a:lnTo>
                  <a:pt x="1269142" y="924560"/>
                </a:lnTo>
                <a:lnTo>
                  <a:pt x="0" y="924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285" rtl="0" eaLnBrk="1" fontAlgn="auto" latinLnBrk="0" hangingPunct="1">
              <a:lnSpc>
                <a:spcPct val="90000"/>
              </a:lnSpc>
              <a:spcBef>
                <a:spcPct val="0"/>
              </a:spcBef>
              <a:spcAft>
                <a:spcPct val="35000"/>
              </a:spcAft>
              <a:buClr>
                <a:srgbClr val="000000"/>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sym typeface="Arial"/>
              </a:rPr>
              <a:t>Lymphodepletion (3 days starting at day -5)</a:t>
            </a:r>
          </a:p>
        </p:txBody>
      </p:sp>
      <p:sp>
        <p:nvSpPr>
          <p:cNvPr id="2" name="TextBox 1">
            <a:extLst>
              <a:ext uri="{FF2B5EF4-FFF2-40B4-BE49-F238E27FC236}">
                <a16:creationId xmlns:a16="http://schemas.microsoft.com/office/drawing/2014/main" id="{0799E9F5-49F0-4B1D-8D48-206CA00B9A8B}"/>
              </a:ext>
            </a:extLst>
          </p:cNvPr>
          <p:cNvSpPr txBox="1"/>
          <p:nvPr/>
        </p:nvSpPr>
        <p:spPr>
          <a:xfrm>
            <a:off x="7139322" y="3603252"/>
            <a:ext cx="1795255" cy="954107"/>
          </a:xfrm>
          <a:prstGeom prst="rect">
            <a:avLst/>
          </a:prstGeom>
          <a:noFill/>
          <a:ln>
            <a:solidFill>
              <a:schemeClr val="accent1"/>
            </a:solidFill>
          </a:ln>
        </p:spPr>
        <p:txBody>
          <a:bodyPr wrap="square" rtlCol="0">
            <a:spAutoFit/>
          </a:bodyPr>
          <a:lstStyle/>
          <a:p>
            <a:r>
              <a:rPr lang="en-US" dirty="0"/>
              <a:t>IVIG</a:t>
            </a:r>
          </a:p>
          <a:p>
            <a:r>
              <a:rPr lang="en-US" dirty="0"/>
              <a:t>Bactrim, PJP</a:t>
            </a:r>
          </a:p>
          <a:p>
            <a:r>
              <a:rPr lang="en-US" dirty="0"/>
              <a:t>Acyclovir</a:t>
            </a:r>
          </a:p>
          <a:p>
            <a:r>
              <a:rPr lang="en-US" dirty="0"/>
              <a:t>Monitor CD4 counts</a:t>
            </a:r>
          </a:p>
        </p:txBody>
      </p:sp>
    </p:spTree>
    <p:custDataLst>
      <p:tags r:id="rId1"/>
    </p:custDataLst>
    <p:extLst>
      <p:ext uri="{BB962C8B-B14F-4D97-AF65-F5344CB8AC3E}">
        <p14:creationId xmlns:p14="http://schemas.microsoft.com/office/powerpoint/2010/main" val="606344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4B89-BB25-54F8-B04F-C7E4E76A9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9D834-F552-CE0A-1F87-31D828343C78}"/>
              </a:ext>
            </a:extLst>
          </p:cNvPr>
          <p:cNvSpPr>
            <a:spLocks noGrp="1"/>
          </p:cNvSpPr>
          <p:nvPr>
            <p:ph type="title"/>
          </p:nvPr>
        </p:nvSpPr>
        <p:spPr/>
        <p:txBody>
          <a:bodyPr/>
          <a:lstStyle/>
          <a:p>
            <a:r>
              <a:rPr lang="en-US" dirty="0"/>
              <a:t>A Case to Think About—Early Use of CAR-T</a:t>
            </a:r>
          </a:p>
        </p:txBody>
      </p:sp>
      <p:sp>
        <p:nvSpPr>
          <p:cNvPr id="3" name="Text Placeholder 2">
            <a:extLst>
              <a:ext uri="{FF2B5EF4-FFF2-40B4-BE49-F238E27FC236}">
                <a16:creationId xmlns:a16="http://schemas.microsoft.com/office/drawing/2014/main" id="{A79C6C3A-18EC-C2C6-A5C9-BE639C48DDC2}"/>
              </a:ext>
            </a:extLst>
          </p:cNvPr>
          <p:cNvSpPr>
            <a:spLocks noGrp="1"/>
          </p:cNvSpPr>
          <p:nvPr>
            <p:ph type="body" sz="quarter" idx="10"/>
          </p:nvPr>
        </p:nvSpPr>
        <p:spPr>
          <a:prstGeom prst="snipRoundRect">
            <a:avLst/>
          </a:prstGeom>
          <a:solidFill>
            <a:schemeClr val="accent3">
              <a:lumMod val="20000"/>
              <a:lumOff val="80000"/>
            </a:schemeClr>
          </a:solidFill>
          <a:ln w="28575">
            <a:solidFill>
              <a:schemeClr val="accent3"/>
            </a:solidFill>
          </a:ln>
        </p:spPr>
        <p:txBody>
          <a:bodyPr/>
          <a:lstStyle/>
          <a:p>
            <a:pPr marL="0" lvl="0" indent="0">
              <a:buNone/>
            </a:pPr>
            <a:r>
              <a:rPr lang="en-US" sz="2000" b="1" dirty="0"/>
              <a:t>You are caring for Dina, a 66-year-old woman with MM (ISS-III) and an early relapse after D-VRd induction/consolidation, ASCT, and </a:t>
            </a:r>
            <a:br>
              <a:rPr lang="en-US" sz="2000" b="1" dirty="0"/>
            </a:br>
            <a:r>
              <a:rPr lang="en-US" sz="2000" b="1" dirty="0"/>
              <a:t>R maintenance</a:t>
            </a:r>
          </a:p>
          <a:p>
            <a:pPr lvl="0"/>
            <a:r>
              <a:rPr lang="en-US" sz="2000" dirty="0"/>
              <a:t>She presents with rising free kappa and M spike after 1.5 years on maintenance</a:t>
            </a:r>
          </a:p>
          <a:p>
            <a:pPr lvl="0"/>
            <a:r>
              <a:rPr lang="en-US" sz="2000" b="1" dirty="0"/>
              <a:t>Consider: </a:t>
            </a:r>
            <a:r>
              <a:rPr lang="en-US" sz="2000" dirty="0"/>
              <a:t>You have preplanned for CAR-T during the maintenance phase, but Dina asks what she can expect for toxicity</a:t>
            </a:r>
            <a:br>
              <a:rPr lang="en-US" sz="2000" dirty="0"/>
            </a:br>
            <a:endParaRPr lang="en-US" sz="2000" dirty="0"/>
          </a:p>
          <a:p>
            <a:pPr marL="0" lvl="0" indent="0" algn="ctr">
              <a:buNone/>
            </a:pPr>
            <a:r>
              <a:rPr lang="en-US" sz="2000" b="1" i="1" dirty="0"/>
              <a:t>How do you reply?</a:t>
            </a:r>
          </a:p>
        </p:txBody>
      </p:sp>
    </p:spTree>
    <p:custDataLst>
      <p:tags r:id="rId1"/>
    </p:custDataLst>
    <p:extLst>
      <p:ext uri="{BB962C8B-B14F-4D97-AF65-F5344CB8AC3E}">
        <p14:creationId xmlns:p14="http://schemas.microsoft.com/office/powerpoint/2010/main" val="2870485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A3A7-267D-E5CC-EF99-8E5B2CAF2742}"/>
              </a:ext>
            </a:extLst>
          </p:cNvPr>
          <p:cNvSpPr>
            <a:spLocks noGrp="1"/>
          </p:cNvSpPr>
          <p:nvPr>
            <p:ph type="title"/>
          </p:nvPr>
        </p:nvSpPr>
        <p:spPr>
          <a:xfrm>
            <a:off x="130946" y="0"/>
            <a:ext cx="7201187" cy="649507"/>
          </a:xfrm>
        </p:spPr>
        <p:txBody>
          <a:bodyPr/>
          <a:lstStyle/>
          <a:p>
            <a:r>
              <a:rPr lang="en-US" dirty="0"/>
              <a:t>Be Aware of the Major Toxicities Associated With CAR-T in MM</a:t>
            </a:r>
            <a:r>
              <a:rPr lang="en-US" baseline="30000" dirty="0"/>
              <a:t>1-5</a:t>
            </a:r>
          </a:p>
        </p:txBody>
      </p:sp>
      <p:sp>
        <p:nvSpPr>
          <p:cNvPr id="7" name="Rectangle 2">
            <a:extLst>
              <a:ext uri="{FF2B5EF4-FFF2-40B4-BE49-F238E27FC236}">
                <a16:creationId xmlns:a16="http://schemas.microsoft.com/office/drawing/2014/main" id="{CB460E14-2677-64E4-C778-A954E949D109}"/>
              </a:ext>
            </a:extLst>
          </p:cNvPr>
          <p:cNvSpPr>
            <a:spLocks noChangeArrowheads="1"/>
          </p:cNvSpPr>
          <p:nvPr/>
        </p:nvSpPr>
        <p:spPr bwMode="auto">
          <a:xfrm>
            <a:off x="393496" y="3728694"/>
            <a:ext cx="8357009" cy="738664"/>
          </a:xfrm>
          <a:prstGeom prst="rect">
            <a:avLst/>
          </a:prstGeom>
          <a:solidFill>
            <a:schemeClr val="accent1">
              <a:lumMod val="10000"/>
              <a:lumOff val="9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defTabSz="914400" eaLnBrk="0" fontAlgn="base" hangingPunct="0">
              <a:spcBef>
                <a:spcPct val="0"/>
              </a:spcBef>
              <a:spcAft>
                <a:spcPct val="0"/>
              </a:spcAft>
              <a:buFont typeface="+mj-lt"/>
              <a:buAutoNum type="arabicPeriod"/>
            </a:pPr>
            <a:r>
              <a:rPr kumimoji="0" lang="en-US" altLang="en-US" sz="1400" b="1" i="0" u="none" strike="noStrike" cap="none" normalizeH="0" baseline="0" dirty="0">
                <a:ln>
                  <a:noFill/>
                </a:ln>
                <a:solidFill>
                  <a:schemeClr val="tx1"/>
                </a:solidFill>
                <a:effectLst/>
                <a:latin typeface="Arial" panose="020B0604020202020204" pitchFamily="34" charset="0"/>
              </a:rPr>
              <a:t>Note:</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cilta</a:t>
            </a:r>
            <a:r>
              <a:rPr kumimoji="0" lang="en-US" altLang="en-US" sz="1400" b="0" i="0" u="none" strike="noStrike" cap="none" normalizeH="0" baseline="0" dirty="0">
                <a:ln>
                  <a:noFill/>
                </a:ln>
                <a:solidFill>
                  <a:schemeClr val="tx1"/>
                </a:solidFill>
                <a:effectLst/>
                <a:latin typeface="Arial" panose="020B0604020202020204" pitchFamily="34" charset="0"/>
              </a:rPr>
              <a:t>-cel may cause </a:t>
            </a:r>
            <a:r>
              <a:rPr kumimoji="0" lang="en-US" altLang="en-US" sz="1400" b="1" i="0" u="none" strike="noStrike" cap="none" normalizeH="0" baseline="0" dirty="0">
                <a:ln>
                  <a:noFill/>
                </a:ln>
                <a:solidFill>
                  <a:schemeClr val="tx1"/>
                </a:solidFill>
                <a:effectLst/>
                <a:latin typeface="Arial" panose="020B0604020202020204" pitchFamily="34" charset="0"/>
              </a:rPr>
              <a:t>delayed neurotoxicity</a:t>
            </a:r>
            <a:r>
              <a:rPr kumimoji="0" lang="en-US" altLang="en-US" sz="1400" b="0" i="0" u="none" strike="noStrike" cap="none" normalizeH="0" baseline="0" dirty="0">
                <a:ln>
                  <a:noFill/>
                </a:ln>
                <a:solidFill>
                  <a:schemeClr val="tx1"/>
                </a:solidFill>
                <a:effectLst/>
                <a:latin typeface="Arial" panose="020B0604020202020204" pitchFamily="34" charset="0"/>
              </a:rPr>
              <a:t> (eg, movement </a:t>
            </a:r>
            <a:r>
              <a:rPr lang="en-US" altLang="en-US" sz="1400" dirty="0">
                <a:latin typeface="Arial" panose="020B0604020202020204" pitchFamily="34" charset="0"/>
              </a:rPr>
              <a:t>disorders, CN palsies)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1" i="0" u="none" strike="noStrike" cap="none" normalizeH="0" baseline="0" dirty="0">
                <a:ln>
                  <a:noFill/>
                </a:ln>
                <a:solidFill>
                  <a:schemeClr val="tx1"/>
                </a:solidFill>
                <a:effectLst/>
                <a:latin typeface="Arial" panose="020B0604020202020204" pitchFamily="34" charset="0"/>
              </a:rPr>
              <a:t>Monitoring:</a:t>
            </a:r>
            <a:r>
              <a:rPr kumimoji="0" lang="en-US" altLang="en-US" sz="1400" b="0" i="0" u="none" strike="noStrike" cap="none" normalizeH="0" baseline="0" dirty="0">
                <a:ln>
                  <a:noFill/>
                </a:ln>
                <a:solidFill>
                  <a:schemeClr val="tx1"/>
                </a:solidFill>
                <a:effectLst/>
                <a:latin typeface="Arial" panose="020B0604020202020204" pitchFamily="34" charset="0"/>
              </a:rPr>
              <a:t> vigilant supportive care and early intervention critical for both products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1" i="0" u="none" strike="noStrike" cap="none" normalizeH="0" baseline="0" dirty="0">
                <a:ln>
                  <a:noFill/>
                </a:ln>
                <a:solidFill>
                  <a:schemeClr val="tx1"/>
                </a:solidFill>
                <a:effectLst/>
                <a:latin typeface="Arial" panose="020B0604020202020204" pitchFamily="34" charset="0"/>
              </a:rPr>
              <a:t>Ensure tocilizumab availability </a:t>
            </a:r>
            <a:r>
              <a:rPr kumimoji="0" lang="en-US" altLang="en-US" sz="1400" b="0" i="0" u="none" strike="noStrike" cap="none" normalizeH="0" baseline="0" dirty="0">
                <a:ln>
                  <a:noFill/>
                </a:ln>
                <a:solidFill>
                  <a:schemeClr val="tx1"/>
                </a:solidFill>
                <a:effectLst/>
                <a:latin typeface="Arial" panose="020B0604020202020204" pitchFamily="34" charset="0"/>
              </a:rPr>
              <a:t>for CRS; </a:t>
            </a:r>
            <a:r>
              <a:rPr kumimoji="0" lang="en-US" altLang="en-US" sz="1400" b="1" i="0" u="none" strike="noStrike" cap="none" normalizeH="0" baseline="0" dirty="0">
                <a:ln>
                  <a:noFill/>
                </a:ln>
                <a:solidFill>
                  <a:schemeClr val="tx1"/>
                </a:solidFill>
                <a:effectLst/>
                <a:latin typeface="Arial" panose="020B0604020202020204" pitchFamily="34" charset="0"/>
              </a:rPr>
              <a:t>corticosteroids </a:t>
            </a:r>
            <a:r>
              <a:rPr kumimoji="0" lang="en-US" altLang="en-US" sz="1400" b="0" i="0" u="none" strike="noStrike" cap="none" normalizeH="0" baseline="0" dirty="0">
                <a:ln>
                  <a:noFill/>
                </a:ln>
                <a:solidFill>
                  <a:schemeClr val="tx1"/>
                </a:solidFill>
                <a:effectLst/>
                <a:latin typeface="Arial" panose="020B0604020202020204" pitchFamily="34" charset="0"/>
              </a:rPr>
              <a:t>are indicated for ICANS</a:t>
            </a:r>
          </a:p>
        </p:txBody>
      </p:sp>
      <p:sp>
        <p:nvSpPr>
          <p:cNvPr id="9" name="Footer Placeholder 8">
            <a:extLst>
              <a:ext uri="{FF2B5EF4-FFF2-40B4-BE49-F238E27FC236}">
                <a16:creationId xmlns:a16="http://schemas.microsoft.com/office/drawing/2014/main" id="{3D7C8F08-01AC-ECE0-F795-C2687C52EA1B}"/>
              </a:ext>
            </a:extLst>
          </p:cNvPr>
          <p:cNvSpPr>
            <a:spLocks noGrp="1"/>
          </p:cNvSpPr>
          <p:nvPr>
            <p:ph type="ftr" sz="quarter" idx="3"/>
          </p:nvPr>
        </p:nvSpPr>
        <p:spPr>
          <a:xfrm>
            <a:off x="178906" y="4765929"/>
            <a:ext cx="7288694" cy="311476"/>
          </a:xfrm>
        </p:spPr>
        <p:txBody>
          <a:bodyPr/>
          <a:lstStyle/>
          <a:p>
            <a:r>
              <a:rPr lang="en-GB" dirty="0"/>
              <a:t>1. Munshi NC et al. </a:t>
            </a:r>
            <a:r>
              <a:rPr lang="en-GB" i="1" dirty="0"/>
              <a:t>N Engl J Med</a:t>
            </a:r>
            <a:r>
              <a:rPr lang="en-GB" dirty="0"/>
              <a:t>. 2021;384:705-716. 2. Berdeja JG et al. </a:t>
            </a:r>
            <a:r>
              <a:rPr lang="en-GB" i="1" dirty="0"/>
              <a:t>Lancet</a:t>
            </a:r>
            <a:r>
              <a:rPr lang="en-GB" dirty="0"/>
              <a:t>. 2021;398:314-324. </a:t>
            </a:r>
            <a:br>
              <a:rPr lang="en-GB" dirty="0"/>
            </a:br>
            <a:r>
              <a:rPr lang="en-GB" dirty="0"/>
              <a:t>3. </a:t>
            </a:r>
            <a:r>
              <a:rPr lang="en-US" dirty="0">
                <a:solidFill>
                  <a:srgbClr val="000000"/>
                </a:solidFill>
                <a:sym typeface="Arial"/>
              </a:rPr>
              <a:t>NCCN Clinical Practice Guidelines in Oncology. Multiple Myeloma. Version 2.2026. https://</a:t>
            </a:r>
            <a:r>
              <a:rPr lang="en-US" dirty="0" err="1">
                <a:solidFill>
                  <a:srgbClr val="000000"/>
                </a:solidFill>
                <a:sym typeface="Arial"/>
              </a:rPr>
              <a:t>www.nccn.org</a:t>
            </a:r>
            <a:r>
              <a:rPr lang="en-US" dirty="0">
                <a:solidFill>
                  <a:srgbClr val="000000"/>
                </a:solidFill>
                <a:sym typeface="Arial"/>
              </a:rPr>
              <a:t>/professionals/</a:t>
            </a:r>
            <a:r>
              <a:rPr lang="en-US" dirty="0" err="1">
                <a:solidFill>
                  <a:srgbClr val="000000"/>
                </a:solidFill>
                <a:sym typeface="Arial"/>
              </a:rPr>
              <a:t>physician_gls</a:t>
            </a:r>
            <a:r>
              <a:rPr lang="en-US" dirty="0">
                <a:solidFill>
                  <a:srgbClr val="000000"/>
                </a:solidFill>
                <a:sym typeface="Arial"/>
              </a:rPr>
              <a:t>/pdf/</a:t>
            </a:r>
            <a:r>
              <a:rPr lang="en-US" dirty="0" err="1">
                <a:solidFill>
                  <a:srgbClr val="000000"/>
                </a:solidFill>
                <a:sym typeface="Arial"/>
              </a:rPr>
              <a:t>myeloma.pdf</a:t>
            </a:r>
            <a:r>
              <a:rPr lang="en-US" dirty="0">
                <a:solidFill>
                  <a:srgbClr val="000000"/>
                </a:solidFill>
                <a:sym typeface="Arial"/>
              </a:rPr>
              <a:t>. </a:t>
            </a:r>
            <a:br>
              <a:rPr lang="en-US" dirty="0">
                <a:solidFill>
                  <a:srgbClr val="000000"/>
                </a:solidFill>
                <a:sym typeface="Arial"/>
              </a:rPr>
            </a:br>
            <a:r>
              <a:rPr lang="en-GB" dirty="0"/>
              <a:t>4. </a:t>
            </a:r>
            <a:r>
              <a:rPr lang="en-GB" dirty="0" err="1"/>
              <a:t>Abecma</a:t>
            </a:r>
            <a:r>
              <a:rPr lang="en-GB" dirty="0"/>
              <a:t> (</a:t>
            </a:r>
            <a:r>
              <a:rPr lang="en-GB" dirty="0" err="1"/>
              <a:t>idecabtagene</a:t>
            </a:r>
            <a:r>
              <a:rPr lang="en-GB" dirty="0"/>
              <a:t> </a:t>
            </a:r>
            <a:r>
              <a:rPr lang="en-GB" dirty="0" err="1"/>
              <a:t>vicleucel</a:t>
            </a:r>
            <a:r>
              <a:rPr lang="en-GB" dirty="0"/>
              <a:t>) Prescribing Information. https://</a:t>
            </a:r>
            <a:r>
              <a:rPr lang="en-GB" dirty="0" err="1"/>
              <a:t>www.fda.gov</a:t>
            </a:r>
            <a:r>
              <a:rPr lang="en-GB" dirty="0"/>
              <a:t>/media/147055/download.</a:t>
            </a:r>
            <a:br>
              <a:rPr lang="en-GB" dirty="0"/>
            </a:br>
            <a:r>
              <a:rPr lang="en-GB" dirty="0"/>
              <a:t>5. </a:t>
            </a:r>
            <a:r>
              <a:rPr lang="en-GB" dirty="0" err="1"/>
              <a:t>Carvykti</a:t>
            </a:r>
            <a:r>
              <a:rPr lang="en-GB" dirty="0"/>
              <a:t> (</a:t>
            </a:r>
            <a:r>
              <a:rPr lang="en-GB" dirty="0" err="1"/>
              <a:t>ciltacabtagene</a:t>
            </a:r>
            <a:r>
              <a:rPr lang="en-GB" dirty="0"/>
              <a:t> </a:t>
            </a:r>
            <a:r>
              <a:rPr lang="en-GB" dirty="0" err="1"/>
              <a:t>autoleucel</a:t>
            </a:r>
            <a:r>
              <a:rPr lang="en-GB" dirty="0"/>
              <a:t>) Prescribing Information. https://</a:t>
            </a:r>
            <a:r>
              <a:rPr lang="en-GB" dirty="0" err="1"/>
              <a:t>www.fda.gov</a:t>
            </a:r>
            <a:r>
              <a:rPr lang="en-GB" dirty="0"/>
              <a:t>/media/156560/download.</a:t>
            </a:r>
          </a:p>
        </p:txBody>
      </p:sp>
      <p:graphicFrame>
        <p:nvGraphicFramePr>
          <p:cNvPr id="3" name="Table 2">
            <a:extLst>
              <a:ext uri="{FF2B5EF4-FFF2-40B4-BE49-F238E27FC236}">
                <a16:creationId xmlns:a16="http://schemas.microsoft.com/office/drawing/2014/main" id="{00C560E0-E339-57D4-7409-4BC0A01AD6CF}"/>
              </a:ext>
            </a:extLst>
          </p:cNvPr>
          <p:cNvGraphicFramePr>
            <a:graphicFrameLocks noGrp="1"/>
          </p:cNvGraphicFramePr>
          <p:nvPr/>
        </p:nvGraphicFramePr>
        <p:xfrm>
          <a:off x="428664" y="714864"/>
          <a:ext cx="8357010" cy="2942733"/>
        </p:xfrm>
        <a:graphic>
          <a:graphicData uri="http://schemas.openxmlformats.org/drawingml/2006/table">
            <a:tbl>
              <a:tblPr firstRow="1" bandRow="1">
                <a:tableStyleId>{6E25E649-3F16-4E02-A733-19D2CDBF48F0}</a:tableStyleId>
              </a:tblPr>
              <a:tblGrid>
                <a:gridCol w="1470474">
                  <a:extLst>
                    <a:ext uri="{9D8B030D-6E8A-4147-A177-3AD203B41FA5}">
                      <a16:colId xmlns:a16="http://schemas.microsoft.com/office/drawing/2014/main" val="364069498"/>
                    </a:ext>
                  </a:extLst>
                </a:gridCol>
                <a:gridCol w="3341077">
                  <a:extLst>
                    <a:ext uri="{9D8B030D-6E8A-4147-A177-3AD203B41FA5}">
                      <a16:colId xmlns:a16="http://schemas.microsoft.com/office/drawing/2014/main" val="3117341029"/>
                    </a:ext>
                  </a:extLst>
                </a:gridCol>
                <a:gridCol w="3545459">
                  <a:extLst>
                    <a:ext uri="{9D8B030D-6E8A-4147-A177-3AD203B41FA5}">
                      <a16:colId xmlns:a16="http://schemas.microsoft.com/office/drawing/2014/main" val="1521942622"/>
                    </a:ext>
                  </a:extLst>
                </a:gridCol>
              </a:tblGrid>
              <a:tr h="347603">
                <a:tc>
                  <a:txBody>
                    <a:bodyPr/>
                    <a:lstStyle/>
                    <a:p>
                      <a:r>
                        <a:rPr lang="en-US" sz="1400" b="1" dirty="0">
                          <a:solidFill>
                            <a:schemeClr val="bg1"/>
                          </a:solidFill>
                        </a:rPr>
                        <a:t>Toxicity</a:t>
                      </a:r>
                    </a:p>
                  </a:txBody>
                  <a:tcPr anchor="ctr"/>
                </a:tc>
                <a:tc>
                  <a:txBody>
                    <a:bodyPr/>
                    <a:lstStyle/>
                    <a:p>
                      <a:pPr algn="ctr"/>
                      <a:r>
                        <a:rPr lang="en-US" sz="1400" b="1" dirty="0">
                          <a:solidFill>
                            <a:schemeClr val="bg1"/>
                          </a:solidFill>
                        </a:rPr>
                        <a:t>Ide-Cel</a:t>
                      </a:r>
                      <a:endParaRPr lang="en-US" sz="1400" dirty="0">
                        <a:solidFill>
                          <a:schemeClr val="bg1"/>
                        </a:solidFill>
                      </a:endParaRPr>
                    </a:p>
                  </a:txBody>
                  <a:tcPr anchor="ctr"/>
                </a:tc>
                <a:tc>
                  <a:txBody>
                    <a:bodyPr/>
                    <a:lstStyle/>
                    <a:p>
                      <a:pPr algn="ctr"/>
                      <a:r>
                        <a:rPr lang="en-US" sz="1400" b="1" dirty="0">
                          <a:solidFill>
                            <a:schemeClr val="bg1"/>
                          </a:solidFill>
                        </a:rPr>
                        <a:t>Cilta-Cel</a:t>
                      </a:r>
                      <a:endParaRPr lang="en-US" sz="1400" dirty="0">
                        <a:solidFill>
                          <a:schemeClr val="bg1"/>
                        </a:solidFill>
                      </a:endParaRPr>
                    </a:p>
                  </a:txBody>
                  <a:tcPr anchor="ctr"/>
                </a:tc>
                <a:extLst>
                  <a:ext uri="{0D108BD9-81ED-4DB2-BD59-A6C34878D82A}">
                    <a16:rowId xmlns:a16="http://schemas.microsoft.com/office/drawing/2014/main" val="2392861977"/>
                  </a:ext>
                </a:extLst>
              </a:tr>
              <a:tr h="885674">
                <a:tc>
                  <a:txBody>
                    <a:bodyPr/>
                    <a:lstStyle/>
                    <a:p>
                      <a:r>
                        <a:rPr lang="en-US" sz="1400" b="0" dirty="0"/>
                        <a:t>CRS</a:t>
                      </a:r>
                    </a:p>
                  </a:txBody>
                  <a:tcPr anchor="ctr"/>
                </a:tc>
                <a:tc>
                  <a:txBody>
                    <a:bodyPr/>
                    <a:lstStyle/>
                    <a:p>
                      <a:pPr algn="ctr"/>
                      <a:r>
                        <a:rPr lang="en-US" sz="1400" dirty="0"/>
                        <a:t>~85%, mostly grade 1-2</a:t>
                      </a:r>
                    </a:p>
                    <a:p>
                      <a:pPr algn="ctr"/>
                      <a:r>
                        <a:rPr lang="en-US" sz="1400" i="1" dirty="0"/>
                        <a:t>Median onset: day 1</a:t>
                      </a:r>
                    </a:p>
                  </a:txBody>
                  <a:tcPr anchor="ctr"/>
                </a:tc>
                <a:tc>
                  <a:txBody>
                    <a:bodyPr/>
                    <a:lstStyle/>
                    <a:p>
                      <a:pPr algn="ctr"/>
                      <a:r>
                        <a:rPr lang="en-US" sz="1400" dirty="0"/>
                        <a:t>~95%, mostly grade 1-2</a:t>
                      </a:r>
                    </a:p>
                    <a:p>
                      <a:pPr algn="ctr"/>
                      <a:r>
                        <a:rPr lang="en-US" sz="1400" i="1" dirty="0"/>
                        <a:t>Median onset: day 7</a:t>
                      </a:r>
                    </a:p>
                  </a:txBody>
                  <a:tcPr anchor="ctr"/>
                </a:tc>
                <a:extLst>
                  <a:ext uri="{0D108BD9-81ED-4DB2-BD59-A6C34878D82A}">
                    <a16:rowId xmlns:a16="http://schemas.microsoft.com/office/drawing/2014/main" val="2965143792"/>
                  </a:ext>
                </a:extLst>
              </a:tr>
              <a:tr h="485692">
                <a:tc>
                  <a:txBody>
                    <a:bodyPr/>
                    <a:lstStyle/>
                    <a:p>
                      <a:r>
                        <a:rPr lang="en-US" sz="1400" b="0" dirty="0"/>
                        <a:t>ICANS</a:t>
                      </a:r>
                    </a:p>
                  </a:txBody>
                  <a:tcPr anchor="ctr"/>
                </a:tc>
                <a:tc>
                  <a:txBody>
                    <a:bodyPr/>
                    <a:lstStyle/>
                    <a:p>
                      <a:pPr algn="ctr"/>
                      <a:r>
                        <a:rPr lang="en-US" sz="1400" dirty="0"/>
                        <a:t>~18%, mostly mild/moderate</a:t>
                      </a:r>
                    </a:p>
                  </a:txBody>
                  <a:tcPr anchor="ctr"/>
                </a:tc>
                <a:tc>
                  <a:txBody>
                    <a:bodyPr/>
                    <a:lstStyle/>
                    <a:p>
                      <a:pPr algn="ctr"/>
                      <a:r>
                        <a:rPr lang="en-US" sz="1400" dirty="0"/>
                        <a:t>~20%</a:t>
                      </a:r>
                    </a:p>
                  </a:txBody>
                  <a:tcPr anchor="ctr"/>
                </a:tc>
                <a:extLst>
                  <a:ext uri="{0D108BD9-81ED-4DB2-BD59-A6C34878D82A}">
                    <a16:rowId xmlns:a16="http://schemas.microsoft.com/office/drawing/2014/main" val="230371589"/>
                  </a:ext>
                </a:extLst>
              </a:tr>
              <a:tr h="685684">
                <a:tc>
                  <a:txBody>
                    <a:bodyPr/>
                    <a:lstStyle/>
                    <a:p>
                      <a:r>
                        <a:rPr lang="en-US" sz="1400" b="0" dirty="0"/>
                        <a:t>Infections</a:t>
                      </a:r>
                    </a:p>
                  </a:txBody>
                  <a:tcPr anchor="ctr"/>
                </a:tc>
                <a:tc>
                  <a:txBody>
                    <a:bodyPr/>
                    <a:lstStyle/>
                    <a:p>
                      <a:pPr algn="ctr"/>
                      <a:r>
                        <a:rPr lang="en-US" sz="1400" dirty="0"/>
                        <a:t>~20%-30% (grade ≥3)</a:t>
                      </a:r>
                    </a:p>
                    <a:p>
                      <a:pPr algn="ctr"/>
                      <a:r>
                        <a:rPr lang="en-US" sz="1400" i="1" dirty="0"/>
                        <a:t>Viral and bacterial risk</a:t>
                      </a:r>
                    </a:p>
                  </a:txBody>
                  <a:tcPr anchor="ctr"/>
                </a:tc>
                <a:tc>
                  <a:txBody>
                    <a:bodyPr/>
                    <a:lstStyle/>
                    <a:p>
                      <a:pPr algn="ctr"/>
                      <a:r>
                        <a:rPr lang="en-US" sz="1400" dirty="0"/>
                        <a:t>~20%-30% (grade ≥3)</a:t>
                      </a:r>
                    </a:p>
                    <a:p>
                      <a:pPr algn="ctr"/>
                      <a:r>
                        <a:rPr lang="en-US" sz="1400" i="1" dirty="0"/>
                        <a:t>Monitor for late infections</a:t>
                      </a:r>
                    </a:p>
                  </a:txBody>
                  <a:tcPr anchor="ctr"/>
                </a:tc>
                <a:extLst>
                  <a:ext uri="{0D108BD9-81ED-4DB2-BD59-A6C34878D82A}">
                    <a16:rowId xmlns:a16="http://schemas.microsoft.com/office/drawing/2014/main" val="1146551309"/>
                  </a:ext>
                </a:extLst>
              </a:tr>
              <a:tr h="538080">
                <a:tc>
                  <a:txBody>
                    <a:bodyPr/>
                    <a:lstStyle/>
                    <a:p>
                      <a:r>
                        <a:rPr lang="en-US" sz="1400" b="0" dirty="0" err="1"/>
                        <a:t>Cytopenias</a:t>
                      </a:r>
                      <a:endParaRPr lang="en-US" sz="1400" b="0" dirty="0"/>
                    </a:p>
                  </a:txBody>
                  <a:tcPr anchor="ctr"/>
                </a:tc>
                <a:tc>
                  <a:txBody>
                    <a:bodyPr/>
                    <a:lstStyle/>
                    <a:p>
                      <a:pPr algn="ctr"/>
                      <a:r>
                        <a:rPr lang="en-US" sz="1400" dirty="0"/>
                        <a:t>Common; prolonged neutropenia </a:t>
                      </a:r>
                      <a:br>
                        <a:rPr lang="en-US" sz="1400" dirty="0"/>
                      </a:br>
                      <a:r>
                        <a:rPr lang="en-US" sz="1400" dirty="0"/>
                        <a:t>(~30%)</a:t>
                      </a:r>
                    </a:p>
                  </a:txBody>
                  <a:tcPr anchor="ctr"/>
                </a:tc>
                <a:tc>
                  <a:txBody>
                    <a:bodyPr/>
                    <a:lstStyle/>
                    <a:p>
                      <a:pPr algn="ctr"/>
                      <a:r>
                        <a:rPr lang="en-US" sz="1400" dirty="0"/>
                        <a:t>Common; prolonged </a:t>
                      </a:r>
                      <a:r>
                        <a:rPr lang="en-US" sz="1400" dirty="0" err="1"/>
                        <a:t>cytopenias</a:t>
                      </a:r>
                      <a:r>
                        <a:rPr lang="en-US" sz="1400" dirty="0"/>
                        <a:t> </a:t>
                      </a:r>
                      <a:br>
                        <a:rPr lang="en-US" sz="1400" dirty="0"/>
                      </a:br>
                      <a:r>
                        <a:rPr lang="en-US" sz="1400" dirty="0"/>
                        <a:t>(~40%-50%)</a:t>
                      </a:r>
                    </a:p>
                  </a:txBody>
                  <a:tcPr anchor="ctr"/>
                </a:tc>
                <a:extLst>
                  <a:ext uri="{0D108BD9-81ED-4DB2-BD59-A6C34878D82A}">
                    <a16:rowId xmlns:a16="http://schemas.microsoft.com/office/drawing/2014/main" val="3600577232"/>
                  </a:ext>
                </a:extLst>
              </a:tr>
            </a:tbl>
          </a:graphicData>
        </a:graphic>
      </p:graphicFrame>
    </p:spTree>
    <p:custDataLst>
      <p:tags r:id="rId1"/>
    </p:custDataLst>
    <p:extLst>
      <p:ext uri="{BB962C8B-B14F-4D97-AF65-F5344CB8AC3E}">
        <p14:creationId xmlns:p14="http://schemas.microsoft.com/office/powerpoint/2010/main" val="418135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p:nvPr/>
        </p:nvSpPr>
        <p:spPr>
          <a:xfrm>
            <a:off x="990600" y="2332435"/>
            <a:ext cx="6629400" cy="1314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04F4D"/>
              </a:buClr>
              <a:buSzPts val="1800"/>
              <a:buFont typeface="Arial"/>
              <a:buNone/>
            </a:pPr>
            <a:endParaRPr sz="1800">
              <a:solidFill>
                <a:srgbClr val="000000"/>
              </a:solidFill>
              <a:latin typeface="Arial"/>
              <a:ea typeface="Arial"/>
              <a:cs typeface="Arial"/>
              <a:sym typeface="Arial"/>
            </a:endParaRPr>
          </a:p>
        </p:txBody>
      </p:sp>
      <p:sp>
        <p:nvSpPr>
          <p:cNvPr id="38" name="Google Shape;72;p1">
            <a:extLst>
              <a:ext uri="{FF2B5EF4-FFF2-40B4-BE49-F238E27FC236}">
                <a16:creationId xmlns:a16="http://schemas.microsoft.com/office/drawing/2014/main" id="{F50B9C29-D050-B47E-6B5B-FCD42DC91A84}"/>
              </a:ext>
            </a:extLst>
          </p:cNvPr>
          <p:cNvSpPr txBox="1">
            <a:spLocks noGrp="1"/>
          </p:cNvSpPr>
          <p:nvPr>
            <p:ph type="title"/>
          </p:nvPr>
        </p:nvSpPr>
        <p:spPr>
          <a:noFill/>
          <a:ln>
            <a:noFill/>
          </a:ln>
        </p:spPr>
        <p:txBody>
          <a:bodyPr spcFirstLastPara="1" wrap="square" lIns="91425" tIns="45700" rIns="91425" bIns="45700" anchor="ctr" anchorCtr="0">
            <a:noAutofit/>
          </a:bodyPr>
          <a:lstStyle/>
          <a:p>
            <a:pPr lvl="0"/>
            <a:r>
              <a:rPr lang="en-US" dirty="0"/>
              <a:t>Accreditation Information</a:t>
            </a:r>
          </a:p>
        </p:txBody>
      </p:sp>
      <p:sp>
        <p:nvSpPr>
          <p:cNvPr id="7" name="Content Placeholder 6">
            <a:extLst>
              <a:ext uri="{FF2B5EF4-FFF2-40B4-BE49-F238E27FC236}">
                <a16:creationId xmlns:a16="http://schemas.microsoft.com/office/drawing/2014/main" id="{485EABC6-891F-7308-83DF-5AC8C384ECF8}"/>
              </a:ext>
            </a:extLst>
          </p:cNvPr>
          <p:cNvSpPr>
            <a:spLocks noGrp="1"/>
          </p:cNvSpPr>
          <p:nvPr>
            <p:ph idx="1"/>
          </p:nvPr>
        </p:nvSpPr>
        <p:spPr>
          <a:xfrm>
            <a:off x="764510" y="819150"/>
            <a:ext cx="8139460" cy="3843052"/>
          </a:xfrm>
        </p:spPr>
        <p:txBody>
          <a:bodyPr/>
          <a:lstStyle/>
          <a:p>
            <a:pPr marL="0" indent="0">
              <a:spcAft>
                <a:spcPts val="0"/>
              </a:spcAft>
              <a:buNone/>
            </a:pPr>
            <a:r>
              <a:rPr lang="en-US" sz="1600" dirty="0"/>
              <a:t>In support of improving patient care, this activity has been planned and implemented by PVI, </a:t>
            </a:r>
            <a:r>
              <a:rPr lang="en-US" sz="1600" dirty="0" err="1"/>
              <a:t>PeerView</a:t>
            </a:r>
            <a:r>
              <a:rPr lang="en-US" sz="1600" dirty="0"/>
              <a:t> Institute for Medical Education, and </a:t>
            </a:r>
            <a:r>
              <a:rPr lang="en-US" sz="1600" dirty="0" err="1"/>
              <a:t>HealthTree</a:t>
            </a:r>
            <a:r>
              <a:rPr lang="en-US" sz="1600" dirty="0"/>
              <a:t> Foundation for Multiple Myeloma. PVI, </a:t>
            </a:r>
            <a:r>
              <a:rPr lang="en-US" sz="1600" dirty="0" err="1"/>
              <a:t>PeerView</a:t>
            </a:r>
            <a:r>
              <a:rPr lang="en-US" sz="1600" dirty="0"/>
              <a:t> Institute for Medical Education, is jointly accredited by the Accreditation Council for Continuing Medical Education (ACCME), the Accreditation Council for Pharmacy Education (ACPE), and the American Nurses Credentialing Center (ANCC), to provide continuing education for the healthcare team.</a:t>
            </a:r>
          </a:p>
          <a:p>
            <a:pPr marL="0" indent="0">
              <a:spcAft>
                <a:spcPts val="0"/>
              </a:spcAft>
              <a:buNone/>
            </a:pPr>
            <a:endParaRPr lang="en-US" sz="1600" b="1" dirty="0"/>
          </a:p>
          <a:p>
            <a:pPr marL="0" indent="0">
              <a:spcAft>
                <a:spcPts val="0"/>
              </a:spcAft>
              <a:buNone/>
            </a:pPr>
            <a:r>
              <a:rPr lang="en-US" sz="1600" b="1" dirty="0"/>
              <a:t>Nurses</a:t>
            </a:r>
          </a:p>
          <a:p>
            <a:pPr marL="0" indent="0">
              <a:spcAft>
                <a:spcPts val="0"/>
              </a:spcAft>
              <a:buNone/>
            </a:pPr>
            <a:r>
              <a:rPr lang="en-US" sz="1600" dirty="0"/>
              <a:t>Successful completion of this nursing continuing professional education activity will be awarded 1.0 contact hour(s) and 1.0 contact hour(s) in the area of pharmacology.</a:t>
            </a:r>
          </a:p>
          <a:p>
            <a:pPr marL="0" indent="0">
              <a:spcAft>
                <a:spcPts val="0"/>
              </a:spcAft>
              <a:buNone/>
            </a:pPr>
            <a:endParaRPr lang="en-US" sz="1600" b="1" dirty="0"/>
          </a:p>
          <a:p>
            <a:pPr marL="0" indent="0">
              <a:spcAft>
                <a:spcPts val="0"/>
              </a:spcAft>
              <a:buNone/>
            </a:pPr>
            <a:r>
              <a:rPr lang="en-US" sz="1600" b="1" dirty="0"/>
              <a:t>Supporter Statement</a:t>
            </a:r>
          </a:p>
          <a:p>
            <a:pPr marL="0" indent="0">
              <a:spcAft>
                <a:spcPts val="0"/>
              </a:spcAft>
              <a:buNone/>
            </a:pPr>
            <a:r>
              <a:rPr lang="en-US" sz="1600" dirty="0"/>
              <a:t>This educational activity is supported by independent medical education grants from AbbVie, GSK, and Johnson &amp; Johnson.</a:t>
            </a:r>
          </a:p>
          <a:p>
            <a:pPr marL="0" indent="0">
              <a:spcAft>
                <a:spcPts val="0"/>
              </a:spcAft>
              <a:buNone/>
            </a:pPr>
            <a:endParaRPr lang="en-US" sz="1600" dirty="0"/>
          </a:p>
        </p:txBody>
      </p:sp>
      <p:grpSp>
        <p:nvGrpSpPr>
          <p:cNvPr id="4" name="Group 3">
            <a:extLst>
              <a:ext uri="{FF2B5EF4-FFF2-40B4-BE49-F238E27FC236}">
                <a16:creationId xmlns:a16="http://schemas.microsoft.com/office/drawing/2014/main" id="{84B7B041-B950-45FA-4A2F-CCC79434AFCD}"/>
              </a:ext>
            </a:extLst>
          </p:cNvPr>
          <p:cNvGrpSpPr/>
          <p:nvPr/>
        </p:nvGrpSpPr>
        <p:grpSpPr>
          <a:xfrm>
            <a:off x="130946" y="819150"/>
            <a:ext cx="640080" cy="640080"/>
            <a:chOff x="123729" y="839640"/>
            <a:chExt cx="475362" cy="474842"/>
          </a:xfrm>
        </p:grpSpPr>
        <p:sp>
          <p:nvSpPr>
            <p:cNvPr id="21" name="Oval 20">
              <a:extLst>
                <a:ext uri="{FF2B5EF4-FFF2-40B4-BE49-F238E27FC236}">
                  <a16:creationId xmlns:a16="http://schemas.microsoft.com/office/drawing/2014/main" id="{98FB2979-A493-4BD7-49A3-596304DB29F6}"/>
                </a:ext>
              </a:extLst>
            </p:cNvPr>
            <p:cNvSpPr/>
            <p:nvPr/>
          </p:nvSpPr>
          <p:spPr>
            <a:xfrm>
              <a:off x="123729" y="839640"/>
              <a:ext cx="475362" cy="474842"/>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102CA10-E58B-F89B-8222-AF74B228C45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4074" y="939025"/>
              <a:ext cx="314673" cy="276072"/>
            </a:xfrm>
            <a:prstGeom prst="rect">
              <a:avLst/>
            </a:prstGeom>
            <a:noFill/>
          </p:spPr>
        </p:pic>
      </p:gr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Take-Homes on Managing CRS With CAR-T in MM</a:t>
            </a:r>
            <a:r>
              <a:rPr lang="en-US" altLang="en-US" baseline="30000" dirty="0"/>
              <a:t>1,2</a:t>
            </a:r>
            <a:endParaRPr lang="en-US" baseline="30000" dirty="0"/>
          </a:p>
        </p:txBody>
      </p:sp>
      <p:sp>
        <p:nvSpPr>
          <p:cNvPr id="3" name="Content Placeholder 2"/>
          <p:cNvSpPr>
            <a:spLocks noGrp="1"/>
          </p:cNvSpPr>
          <p:nvPr>
            <p:ph type="body" sz="quarter" idx="4294967295"/>
          </p:nvPr>
        </p:nvSpPr>
        <p:spPr>
          <a:xfrm>
            <a:off x="165846" y="700175"/>
            <a:ext cx="4089153" cy="1295773"/>
          </a:xfrm>
        </p:spPr>
        <p:txBody>
          <a:bodyPr>
            <a:noAutofit/>
          </a:bodyPr>
          <a:lstStyle/>
          <a:p>
            <a:pPr>
              <a:spcAft>
                <a:spcPts val="600"/>
              </a:spcAft>
              <a:buSzPct val="100000"/>
            </a:pPr>
            <a:r>
              <a:rPr lang="en-US" altLang="en-US" sz="1400" b="1" dirty="0"/>
              <a:t>Goal: </a:t>
            </a:r>
            <a:r>
              <a:rPr lang="en-US" sz="1400" dirty="0"/>
              <a:t>prevent multisystem organ failure, early identification and intervention </a:t>
            </a:r>
          </a:p>
          <a:p>
            <a:pPr>
              <a:spcAft>
                <a:spcPts val="600"/>
              </a:spcAft>
              <a:buSzPct val="100000"/>
            </a:pPr>
            <a:r>
              <a:rPr lang="en-US" altLang="en-US" sz="1400" b="1" dirty="0"/>
              <a:t>Treatment</a:t>
            </a:r>
          </a:p>
          <a:p>
            <a:pPr lvl="1">
              <a:spcAft>
                <a:spcPts val="600"/>
              </a:spcAft>
              <a:buSzPct val="100000"/>
            </a:pPr>
            <a:r>
              <a:rPr lang="en-US" altLang="en-US" sz="1400" dirty="0"/>
              <a:t>Dexamethasone +/- tocilizumab prevention, treatment</a:t>
            </a:r>
            <a:endParaRPr lang="en-US" sz="1400" dirty="0"/>
          </a:p>
        </p:txBody>
      </p:sp>
      <p:grpSp>
        <p:nvGrpSpPr>
          <p:cNvPr id="27" name="Group 26"/>
          <p:cNvGrpSpPr>
            <a:grpSpLocks noChangeAspect="1"/>
          </p:cNvGrpSpPr>
          <p:nvPr/>
        </p:nvGrpSpPr>
        <p:grpSpPr>
          <a:xfrm>
            <a:off x="3932503" y="952537"/>
            <a:ext cx="5211497" cy="3620737"/>
            <a:chOff x="136200" y="1002741"/>
            <a:chExt cx="5512487" cy="3829855"/>
          </a:xfrm>
        </p:grpSpPr>
        <p:sp>
          <p:nvSpPr>
            <p:cNvPr id="26" name="Oval 25"/>
            <p:cNvSpPr>
              <a:spLocks noChangeAspect="1"/>
            </p:cNvSpPr>
            <p:nvPr/>
          </p:nvSpPr>
          <p:spPr>
            <a:xfrm>
              <a:off x="1057150" y="1106162"/>
              <a:ext cx="3650087" cy="3647845"/>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6" name="Freeform 15"/>
            <p:cNvSpPr/>
            <p:nvPr/>
          </p:nvSpPr>
          <p:spPr>
            <a:xfrm>
              <a:off x="2287833" y="2335725"/>
              <a:ext cx="1188720" cy="1188719"/>
            </a:xfrm>
            <a:custGeom>
              <a:avLst/>
              <a:gdLst>
                <a:gd name="connsiteX0" fmla="*/ 0 w 1544911"/>
                <a:gd name="connsiteY0" fmla="*/ 711957 h 1423914"/>
                <a:gd name="connsiteX1" fmla="*/ 772456 w 1544911"/>
                <a:gd name="connsiteY1" fmla="*/ 0 h 1423914"/>
                <a:gd name="connsiteX2" fmla="*/ 1544912 w 1544911"/>
                <a:gd name="connsiteY2" fmla="*/ 711957 h 1423914"/>
                <a:gd name="connsiteX3" fmla="*/ 772456 w 1544911"/>
                <a:gd name="connsiteY3" fmla="*/ 1423914 h 1423914"/>
                <a:gd name="connsiteX4" fmla="*/ 0 w 1544911"/>
                <a:gd name="connsiteY4" fmla="*/ 711957 h 1423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911" h="1423914">
                  <a:moveTo>
                    <a:pt x="0" y="711957"/>
                  </a:moveTo>
                  <a:cubicBezTo>
                    <a:pt x="0" y="318754"/>
                    <a:pt x="345840" y="0"/>
                    <a:pt x="772456" y="0"/>
                  </a:cubicBezTo>
                  <a:cubicBezTo>
                    <a:pt x="1199072" y="0"/>
                    <a:pt x="1544912" y="318754"/>
                    <a:pt x="1544912" y="711957"/>
                  </a:cubicBezTo>
                  <a:cubicBezTo>
                    <a:pt x="1544912" y="1105160"/>
                    <a:pt x="1199072" y="1423914"/>
                    <a:pt x="772456" y="1423914"/>
                  </a:cubicBezTo>
                  <a:cubicBezTo>
                    <a:pt x="345840" y="1423914"/>
                    <a:pt x="0" y="1105160"/>
                    <a:pt x="0" y="711957"/>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36407" tIns="218687" rIns="236407" bIns="218687" numCol="1" spcCol="1270" anchor="ctr" anchorCtr="0">
              <a:noAutofit/>
            </a:bodyPr>
            <a:lstStyle/>
            <a:p>
              <a:pPr marL="0" marR="0" lvl="0" indent="0" algn="ctr" defTabSz="355573" rtl="0" eaLnBrk="1" fontAlgn="auto" latinLnBrk="0" hangingPunct="1">
                <a:lnSpc>
                  <a:spcPct val="90000"/>
                </a:lnSpc>
                <a:spcBef>
                  <a:spcPct val="0"/>
                </a:spcBef>
                <a:spcAft>
                  <a:spcPct val="35000"/>
                </a:spcAft>
                <a:buClr>
                  <a:srgbClr val="000000"/>
                </a:buClr>
                <a:buSzTx/>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mn-ea"/>
                  <a:cs typeface="+mn-cs"/>
                  <a:sym typeface="Arial"/>
                </a:rPr>
                <a:t>CRS</a:t>
              </a:r>
            </a:p>
          </p:txBody>
        </p:sp>
        <p:sp>
          <p:nvSpPr>
            <p:cNvPr id="17" name="Rounded Rectangle 16"/>
            <p:cNvSpPr/>
            <p:nvPr/>
          </p:nvSpPr>
          <p:spPr>
            <a:xfrm>
              <a:off x="1976938" y="1002741"/>
              <a:ext cx="1810512" cy="580327"/>
            </a:xfrm>
            <a:prstGeom prst="roundRect">
              <a:avLst/>
            </a:prstGeom>
            <a:solidFill>
              <a:schemeClr val="accent1"/>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30501" tIns="132020" rIns="130501" bIns="132020" numCol="1" spcCol="1270" anchor="ctr" anchorCtr="0">
              <a:noAutofit/>
            </a:bodyPr>
            <a:lstStyle/>
            <a:p>
              <a:pPr marL="0" marR="0" lvl="0" indent="0" algn="ctr" defTabSz="355573" rtl="0" eaLnBrk="1" fontAlgn="auto" latinLnBrk="0" hangingPunct="1">
                <a:lnSpc>
                  <a:spcPct val="90000"/>
                </a:lnSpc>
                <a:spcBef>
                  <a:spcPct val="0"/>
                </a:spcBef>
                <a:spcAft>
                  <a:spcPct val="35000"/>
                </a:spcAft>
                <a:buClr>
                  <a:srgbClr val="000000"/>
                </a:buClr>
                <a:buSzTx/>
                <a:buFont typeface="Arial"/>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mn-cs"/>
                  <a:sym typeface="Arial"/>
                </a:rPr>
                <a:t>Fever</a:t>
              </a:r>
            </a:p>
          </p:txBody>
        </p:sp>
        <p:sp>
          <p:nvSpPr>
            <p:cNvPr id="18" name="Rounded Rectangle 17"/>
            <p:cNvSpPr/>
            <p:nvPr/>
          </p:nvSpPr>
          <p:spPr>
            <a:xfrm>
              <a:off x="3476553" y="1823045"/>
              <a:ext cx="1810512" cy="580327"/>
            </a:xfrm>
            <a:prstGeom prst="roundRect">
              <a:avLst/>
            </a:prstGeom>
            <a:solidFill>
              <a:schemeClr val="accent1"/>
            </a:solidFill>
          </p:spPr>
          <p:style>
            <a:lnRef idx="2">
              <a:schemeClr val="lt1">
                <a:hueOff val="0"/>
                <a:satOff val="0"/>
                <a:lumOff val="0"/>
                <a:alphaOff val="0"/>
              </a:schemeClr>
            </a:lnRef>
            <a:fillRef idx="1">
              <a:schemeClr val="accent1">
                <a:shade val="80000"/>
                <a:hueOff val="20225"/>
                <a:satOff val="-4416"/>
                <a:lumOff val="5975"/>
                <a:alphaOff val="0"/>
              </a:schemeClr>
            </a:fillRef>
            <a:effectRef idx="0">
              <a:schemeClr val="accent1">
                <a:shade val="80000"/>
                <a:hueOff val="20225"/>
                <a:satOff val="-4416"/>
                <a:lumOff val="5975"/>
                <a:alphaOff val="0"/>
              </a:schemeClr>
            </a:effectRef>
            <a:fontRef idx="minor">
              <a:schemeClr val="lt1"/>
            </a:fontRef>
          </p:style>
          <p:txBody>
            <a:bodyPr spcFirstLastPara="0" vert="horz" wrap="square" lIns="130501" tIns="132020" rIns="130501" bIns="132020" numCol="1" spcCol="1270" anchor="ctr" anchorCtr="0">
              <a:noAutofit/>
            </a:bodyPr>
            <a:lstStyle/>
            <a:p>
              <a:pPr marL="0" marR="0" lvl="0" indent="0" algn="ctr" defTabSz="355573" rtl="0" eaLnBrk="1" fontAlgn="auto" latinLnBrk="0" hangingPunct="1">
                <a:lnSpc>
                  <a:spcPct val="90000"/>
                </a:lnSpc>
                <a:spcBef>
                  <a:spcPct val="0"/>
                </a:spcBef>
                <a:spcAft>
                  <a:spcPct val="35000"/>
                </a:spcAft>
                <a:buClr>
                  <a:srgbClr val="000000"/>
                </a:buClr>
                <a:buSzTx/>
                <a:buFont typeface="Arial"/>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mn-cs"/>
                  <a:sym typeface="Arial"/>
                </a:rPr>
                <a:t>Fatigue,</a:t>
              </a:r>
              <a:br>
                <a:rPr kumimoji="0" lang="en-US" sz="1200" b="1" i="0" u="none" strike="noStrike" kern="0" cap="none" spc="0" normalizeH="0" baseline="0" noProof="0" dirty="0">
                  <a:ln>
                    <a:noFill/>
                  </a:ln>
                  <a:solidFill>
                    <a:prstClr val="white"/>
                  </a:solidFill>
                  <a:effectLst/>
                  <a:uLnTx/>
                  <a:uFillTx/>
                  <a:latin typeface="Arial"/>
                  <a:ea typeface="+mn-ea"/>
                  <a:cs typeface="+mn-cs"/>
                  <a:sym typeface="Arial"/>
                </a:rPr>
              </a:br>
              <a:r>
                <a:rPr kumimoji="0" lang="en-US" sz="1200" b="1" i="0" u="none" strike="noStrike" kern="0" cap="none" spc="0" normalizeH="0" baseline="0" noProof="0" dirty="0">
                  <a:ln>
                    <a:noFill/>
                  </a:ln>
                  <a:solidFill>
                    <a:prstClr val="white"/>
                  </a:solidFill>
                  <a:effectLst/>
                  <a:uLnTx/>
                  <a:uFillTx/>
                  <a:latin typeface="Arial"/>
                  <a:ea typeface="+mn-ea"/>
                  <a:cs typeface="+mn-cs"/>
                  <a:sym typeface="Arial"/>
                </a:rPr>
                <a:t>myalgia, arthralgia </a:t>
              </a:r>
            </a:p>
          </p:txBody>
        </p:sp>
        <p:sp>
          <p:nvSpPr>
            <p:cNvPr id="19" name="Rounded Rectangle 18"/>
            <p:cNvSpPr/>
            <p:nvPr/>
          </p:nvSpPr>
          <p:spPr>
            <a:xfrm>
              <a:off x="3838175" y="2643349"/>
              <a:ext cx="1810512" cy="548640"/>
            </a:xfrm>
            <a:prstGeom prst="roundRect">
              <a:avLst/>
            </a:prstGeom>
            <a:solidFill>
              <a:schemeClr val="accent1"/>
            </a:solidFill>
          </p:spPr>
          <p:style>
            <a:lnRef idx="2">
              <a:schemeClr val="lt1">
                <a:hueOff val="0"/>
                <a:satOff val="0"/>
                <a:lumOff val="0"/>
                <a:alphaOff val="0"/>
              </a:schemeClr>
            </a:lnRef>
            <a:fillRef idx="1">
              <a:schemeClr val="accent1">
                <a:shade val="80000"/>
                <a:hueOff val="40450"/>
                <a:satOff val="-8831"/>
                <a:lumOff val="11951"/>
                <a:alphaOff val="0"/>
              </a:schemeClr>
            </a:fillRef>
            <a:effectRef idx="0">
              <a:schemeClr val="accent1">
                <a:shade val="80000"/>
                <a:hueOff val="40450"/>
                <a:satOff val="-8831"/>
                <a:lumOff val="11951"/>
                <a:alphaOff val="0"/>
              </a:schemeClr>
            </a:effectRef>
            <a:fontRef idx="minor">
              <a:schemeClr val="lt1"/>
            </a:fontRef>
          </p:style>
          <p:txBody>
            <a:bodyPr spcFirstLastPara="0" vert="horz" wrap="square" lIns="130501" tIns="132020" rIns="130501" bIns="132020" numCol="1" spcCol="1270" anchor="ctr" anchorCtr="0">
              <a:noAutofit/>
            </a:bodyPr>
            <a:lstStyle/>
            <a:p>
              <a:pPr marL="0" marR="0" lvl="0" indent="0" algn="ctr" defTabSz="355573" rtl="0" eaLnBrk="1" fontAlgn="auto" latinLnBrk="0" hangingPunct="1">
                <a:lnSpc>
                  <a:spcPct val="90000"/>
                </a:lnSpc>
                <a:spcBef>
                  <a:spcPct val="0"/>
                </a:spcBef>
                <a:spcAft>
                  <a:spcPct val="35000"/>
                </a:spcAft>
                <a:buClr>
                  <a:srgbClr val="000000"/>
                </a:buClr>
                <a:buSzTx/>
                <a:buFont typeface="Arial"/>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mn-cs"/>
                  <a:sym typeface="Arial"/>
                </a:rPr>
                <a:t>Headache</a:t>
              </a:r>
            </a:p>
          </p:txBody>
        </p:sp>
        <p:sp>
          <p:nvSpPr>
            <p:cNvPr id="20" name="Rounded Rectangle 19"/>
            <p:cNvSpPr/>
            <p:nvPr/>
          </p:nvSpPr>
          <p:spPr>
            <a:xfrm>
              <a:off x="3371999" y="3431965"/>
              <a:ext cx="1810512" cy="580327"/>
            </a:xfrm>
            <a:prstGeom prst="roundRect">
              <a:avLst/>
            </a:prstGeom>
            <a:solidFill>
              <a:schemeClr val="accent1"/>
            </a:solidFill>
          </p:spPr>
          <p:style>
            <a:lnRef idx="2">
              <a:schemeClr val="lt1">
                <a:hueOff val="0"/>
                <a:satOff val="0"/>
                <a:lumOff val="0"/>
                <a:alphaOff val="0"/>
              </a:schemeClr>
            </a:lnRef>
            <a:fillRef idx="1">
              <a:schemeClr val="accent1">
                <a:shade val="80000"/>
                <a:hueOff val="60675"/>
                <a:satOff val="-13247"/>
                <a:lumOff val="17926"/>
                <a:alphaOff val="0"/>
              </a:schemeClr>
            </a:fillRef>
            <a:effectRef idx="0">
              <a:schemeClr val="accent1">
                <a:shade val="80000"/>
                <a:hueOff val="60675"/>
                <a:satOff val="-13247"/>
                <a:lumOff val="17926"/>
                <a:alphaOff val="0"/>
              </a:schemeClr>
            </a:effectRef>
            <a:fontRef idx="minor">
              <a:schemeClr val="lt1"/>
            </a:fontRef>
          </p:style>
          <p:txBody>
            <a:bodyPr spcFirstLastPara="0" vert="horz" wrap="square" lIns="130501" tIns="132020" rIns="130501" bIns="132020" numCol="1" spcCol="1270" anchor="ctr" anchorCtr="0">
              <a:noAutofit/>
            </a:bodyPr>
            <a:lstStyle/>
            <a:p>
              <a:pPr marL="0" marR="0" lvl="0" indent="0" algn="ctr" defTabSz="355573" rtl="0" eaLnBrk="1" fontAlgn="auto" latinLnBrk="0" hangingPunct="1">
                <a:lnSpc>
                  <a:spcPct val="90000"/>
                </a:lnSpc>
                <a:spcBef>
                  <a:spcPct val="0"/>
                </a:spcBef>
                <a:spcAft>
                  <a:spcPct val="35000"/>
                </a:spcAft>
                <a:buClr>
                  <a:srgbClr val="000000"/>
                </a:buClr>
                <a:buSzTx/>
                <a:buFont typeface="Arial"/>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mn-cs"/>
                  <a:sym typeface="Arial"/>
                </a:rPr>
                <a:t>Anorexia, nausea, vomiting</a:t>
              </a:r>
            </a:p>
          </p:txBody>
        </p:sp>
        <p:sp>
          <p:nvSpPr>
            <p:cNvPr id="21" name="Rounded Rectangle 20"/>
            <p:cNvSpPr/>
            <p:nvPr/>
          </p:nvSpPr>
          <p:spPr>
            <a:xfrm>
              <a:off x="1976938" y="4252269"/>
              <a:ext cx="1810512" cy="580327"/>
            </a:xfrm>
            <a:prstGeom prst="roundRect">
              <a:avLst/>
            </a:prstGeom>
            <a:solidFill>
              <a:schemeClr val="accent1"/>
            </a:solidFill>
          </p:spPr>
          <p:style>
            <a:lnRef idx="2">
              <a:schemeClr val="lt1">
                <a:hueOff val="0"/>
                <a:satOff val="0"/>
                <a:lumOff val="0"/>
                <a:alphaOff val="0"/>
              </a:schemeClr>
            </a:lnRef>
            <a:fillRef idx="1">
              <a:schemeClr val="accent1">
                <a:shade val="80000"/>
                <a:hueOff val="80901"/>
                <a:satOff val="-17662"/>
                <a:lumOff val="23901"/>
                <a:alphaOff val="0"/>
              </a:schemeClr>
            </a:fillRef>
            <a:effectRef idx="0">
              <a:schemeClr val="accent1">
                <a:shade val="80000"/>
                <a:hueOff val="80901"/>
                <a:satOff val="-17662"/>
                <a:lumOff val="23901"/>
                <a:alphaOff val="0"/>
              </a:schemeClr>
            </a:effectRef>
            <a:fontRef idx="minor">
              <a:schemeClr val="lt1"/>
            </a:fontRef>
          </p:style>
          <p:txBody>
            <a:bodyPr spcFirstLastPara="0" vert="horz" wrap="square" lIns="130501" tIns="132020" rIns="130501" bIns="132020" numCol="1" spcCol="1270" anchor="ctr" anchorCtr="0">
              <a:noAutofit/>
            </a:bodyPr>
            <a:lstStyle/>
            <a:p>
              <a:pPr marL="0" marR="0" lvl="0" indent="0" algn="ctr" defTabSz="355573" rtl="0" eaLnBrk="1" fontAlgn="auto" latinLnBrk="0" hangingPunct="1">
                <a:lnSpc>
                  <a:spcPct val="90000"/>
                </a:lnSpc>
                <a:spcBef>
                  <a:spcPct val="0"/>
                </a:spcBef>
                <a:spcAft>
                  <a:spcPct val="35000"/>
                </a:spcAft>
                <a:buClr>
                  <a:srgbClr val="000000"/>
                </a:buClr>
                <a:buSzTx/>
                <a:buFont typeface="Arial"/>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mn-cs"/>
                  <a:sym typeface="Arial"/>
                </a:rPr>
                <a:t>Hypotension</a:t>
              </a:r>
            </a:p>
          </p:txBody>
        </p:sp>
        <p:sp>
          <p:nvSpPr>
            <p:cNvPr id="23" name="Rounded Rectangle 22"/>
            <p:cNvSpPr/>
            <p:nvPr/>
          </p:nvSpPr>
          <p:spPr>
            <a:xfrm>
              <a:off x="477322" y="3439886"/>
              <a:ext cx="1810512" cy="580327"/>
            </a:xfrm>
            <a:prstGeom prst="roundRect">
              <a:avLst/>
            </a:prstGeom>
            <a:solidFill>
              <a:schemeClr val="accent1"/>
            </a:solidFill>
          </p:spPr>
          <p:style>
            <a:lnRef idx="2">
              <a:schemeClr val="lt1">
                <a:hueOff val="0"/>
                <a:satOff val="0"/>
                <a:lumOff val="0"/>
                <a:alphaOff val="0"/>
              </a:schemeClr>
            </a:lnRef>
            <a:fillRef idx="1">
              <a:schemeClr val="accent1">
                <a:shade val="80000"/>
                <a:hueOff val="121351"/>
                <a:satOff val="-26494"/>
                <a:lumOff val="35852"/>
                <a:alphaOff val="0"/>
              </a:schemeClr>
            </a:fillRef>
            <a:effectRef idx="0">
              <a:schemeClr val="accent1">
                <a:shade val="80000"/>
                <a:hueOff val="121351"/>
                <a:satOff val="-26494"/>
                <a:lumOff val="35852"/>
                <a:alphaOff val="0"/>
              </a:schemeClr>
            </a:effectRef>
            <a:fontRef idx="minor">
              <a:schemeClr val="lt1"/>
            </a:fontRef>
          </p:style>
          <p:txBody>
            <a:bodyPr spcFirstLastPara="0" vert="horz" wrap="square" lIns="130041" tIns="132126" rIns="130041" bIns="132126" numCol="1" spcCol="1270" anchor="ctr" anchorCtr="0">
              <a:noAutofit/>
            </a:bodyPr>
            <a:lstStyle/>
            <a:p>
              <a:pPr marL="0" marR="0" lvl="0" indent="0" algn="ctr" defTabSz="355573" rtl="0" eaLnBrk="1" fontAlgn="auto" latinLnBrk="0" hangingPunct="1">
                <a:lnSpc>
                  <a:spcPct val="90000"/>
                </a:lnSpc>
                <a:spcBef>
                  <a:spcPct val="0"/>
                </a:spcBef>
                <a:spcAft>
                  <a:spcPct val="35000"/>
                </a:spcAft>
                <a:buClr>
                  <a:srgbClr val="000000"/>
                </a:buClr>
                <a:buSzTx/>
                <a:buFont typeface="Arial"/>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mn-cs"/>
                  <a:sym typeface="Arial"/>
                </a:rPr>
                <a:t>Capillary leak, coagulopathy</a:t>
              </a:r>
            </a:p>
          </p:txBody>
        </p:sp>
        <p:sp>
          <p:nvSpPr>
            <p:cNvPr id="24" name="Rounded Rectangle 23"/>
            <p:cNvSpPr/>
            <p:nvPr/>
          </p:nvSpPr>
          <p:spPr>
            <a:xfrm>
              <a:off x="136200" y="2627504"/>
              <a:ext cx="1810512" cy="580327"/>
            </a:xfrm>
            <a:prstGeom prst="roundRect">
              <a:avLst/>
            </a:prstGeom>
            <a:solidFill>
              <a:schemeClr val="accent1"/>
            </a:solidFill>
          </p:spPr>
          <p:style>
            <a:lnRef idx="2">
              <a:schemeClr val="lt1">
                <a:hueOff val="0"/>
                <a:satOff val="0"/>
                <a:lumOff val="0"/>
                <a:alphaOff val="0"/>
              </a:schemeClr>
            </a:lnRef>
            <a:fillRef idx="1">
              <a:schemeClr val="accent1">
                <a:shade val="80000"/>
                <a:hueOff val="141576"/>
                <a:satOff val="-30909"/>
                <a:lumOff val="41827"/>
                <a:alphaOff val="0"/>
              </a:schemeClr>
            </a:fillRef>
            <a:effectRef idx="0">
              <a:schemeClr val="accent1">
                <a:shade val="80000"/>
                <a:hueOff val="141576"/>
                <a:satOff val="-30909"/>
                <a:lumOff val="41827"/>
                <a:alphaOff val="0"/>
              </a:schemeClr>
            </a:effectRef>
            <a:fontRef idx="minor">
              <a:schemeClr val="lt1"/>
            </a:fontRef>
          </p:style>
          <p:txBody>
            <a:bodyPr spcFirstLastPara="0" vert="horz" wrap="square" lIns="130501" tIns="132020" rIns="130501" bIns="132020" numCol="1" spcCol="1270" anchor="ctr" anchorCtr="0">
              <a:noAutofit/>
            </a:bodyPr>
            <a:lstStyle/>
            <a:p>
              <a:pPr marL="0" marR="0" lvl="0" indent="0" algn="ctr" defTabSz="355573" rtl="0" eaLnBrk="1" fontAlgn="auto" latinLnBrk="0" hangingPunct="1">
                <a:lnSpc>
                  <a:spcPct val="90000"/>
                </a:lnSpc>
                <a:spcBef>
                  <a:spcPct val="0"/>
                </a:spcBef>
                <a:spcAft>
                  <a:spcPct val="35000"/>
                </a:spcAft>
                <a:buClr>
                  <a:srgbClr val="000000"/>
                </a:buClr>
                <a:buSzTx/>
                <a:buFont typeface="Arial"/>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mn-cs"/>
                  <a:sym typeface="Arial"/>
                </a:rPr>
                <a:t>Hypoxia</a:t>
              </a:r>
            </a:p>
          </p:txBody>
        </p:sp>
        <p:sp>
          <p:nvSpPr>
            <p:cNvPr id="25" name="Rounded Rectangle 24"/>
            <p:cNvSpPr/>
            <p:nvPr/>
          </p:nvSpPr>
          <p:spPr>
            <a:xfrm>
              <a:off x="597962" y="1815123"/>
              <a:ext cx="1810512" cy="580327"/>
            </a:xfrm>
            <a:prstGeom prst="roundRect">
              <a:avLst/>
            </a:prstGeom>
            <a:solidFill>
              <a:schemeClr val="accent1"/>
            </a:solidFill>
          </p:spPr>
          <p:style>
            <a:lnRef idx="2">
              <a:schemeClr val="lt1">
                <a:hueOff val="0"/>
                <a:satOff val="0"/>
                <a:lumOff val="0"/>
                <a:alphaOff val="0"/>
              </a:schemeClr>
            </a:lnRef>
            <a:fillRef idx="1">
              <a:schemeClr val="accent1">
                <a:shade val="80000"/>
                <a:hueOff val="161801"/>
                <a:satOff val="-35325"/>
                <a:lumOff val="47802"/>
                <a:alphaOff val="0"/>
              </a:schemeClr>
            </a:fillRef>
            <a:effectRef idx="0">
              <a:schemeClr val="accent1">
                <a:shade val="80000"/>
                <a:hueOff val="161801"/>
                <a:satOff val="-35325"/>
                <a:lumOff val="47802"/>
                <a:alphaOff val="0"/>
              </a:schemeClr>
            </a:effectRef>
            <a:fontRef idx="minor">
              <a:schemeClr val="lt1"/>
            </a:fontRef>
          </p:style>
          <p:txBody>
            <a:bodyPr spcFirstLastPara="0" vert="horz" wrap="square" lIns="130501" tIns="132020" rIns="130501" bIns="132020" numCol="1" spcCol="1270" anchor="ctr" anchorCtr="0">
              <a:noAutofit/>
            </a:bodyPr>
            <a:lstStyle/>
            <a:p>
              <a:pPr marL="0" marR="0" lvl="0" indent="0" algn="ctr" defTabSz="355573" rtl="0" eaLnBrk="1" fontAlgn="auto" latinLnBrk="0" hangingPunct="1">
                <a:lnSpc>
                  <a:spcPct val="90000"/>
                </a:lnSpc>
                <a:spcBef>
                  <a:spcPct val="0"/>
                </a:spcBef>
                <a:spcAft>
                  <a:spcPct val="35000"/>
                </a:spcAft>
                <a:buClr>
                  <a:srgbClr val="000000"/>
                </a:buClr>
                <a:buSzTx/>
                <a:buFont typeface="Arial"/>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mn-cs"/>
                  <a:sym typeface="Arial"/>
                </a:rPr>
                <a:t>Cardiac and/or renal dysfunction</a:t>
              </a:r>
            </a:p>
          </p:txBody>
        </p:sp>
      </p:grpSp>
      <p:graphicFrame>
        <p:nvGraphicFramePr>
          <p:cNvPr id="4" name="Table 10">
            <a:extLst>
              <a:ext uri="{FF2B5EF4-FFF2-40B4-BE49-F238E27FC236}">
                <a16:creationId xmlns:a16="http://schemas.microsoft.com/office/drawing/2014/main" id="{E011D37D-35B1-24E0-A8AE-B651CFE13189}"/>
              </a:ext>
            </a:extLst>
          </p:cNvPr>
          <p:cNvGraphicFramePr>
            <a:graphicFrameLocks noGrp="1"/>
          </p:cNvGraphicFramePr>
          <p:nvPr/>
        </p:nvGraphicFramePr>
        <p:xfrm>
          <a:off x="375124" y="2212737"/>
          <a:ext cx="3340321" cy="1905292"/>
        </p:xfrm>
        <a:graphic>
          <a:graphicData uri="http://schemas.openxmlformats.org/drawingml/2006/table">
            <a:tbl>
              <a:tblPr firstRow="1" bandRow="1">
                <a:tableStyleId>{72833802-FEF1-4C79-8D5D-14CF1EAF98D9}</a:tableStyleId>
              </a:tblPr>
              <a:tblGrid>
                <a:gridCol w="3340321">
                  <a:extLst>
                    <a:ext uri="{9D8B030D-6E8A-4147-A177-3AD203B41FA5}">
                      <a16:colId xmlns:a16="http://schemas.microsoft.com/office/drawing/2014/main" val="2649841888"/>
                    </a:ext>
                  </a:extLst>
                </a:gridCol>
              </a:tblGrid>
              <a:tr h="286004">
                <a:tc>
                  <a:txBody>
                    <a:bodyPr/>
                    <a:lstStyle/>
                    <a:p>
                      <a:r>
                        <a:rPr lang="en-US" sz="1400" dirty="0"/>
                        <a:t>Talking to patients about CRS</a:t>
                      </a:r>
                    </a:p>
                  </a:txBody>
                  <a:tcPr/>
                </a:tc>
                <a:extLst>
                  <a:ext uri="{0D108BD9-81ED-4DB2-BD59-A6C34878D82A}">
                    <a16:rowId xmlns:a16="http://schemas.microsoft.com/office/drawing/2014/main" val="1741511092"/>
                  </a:ext>
                </a:extLst>
              </a:tr>
              <a:tr h="399622">
                <a:tc>
                  <a:txBody>
                    <a:bodyPr/>
                    <a:lstStyle/>
                    <a:p>
                      <a:pPr marL="285750" indent="-285750" defTabSz="914378">
                        <a:buFont typeface="Arial" panose="020B0604020202020204" pitchFamily="34" charset="0"/>
                        <a:buChar char="•"/>
                      </a:pPr>
                      <a:r>
                        <a:rPr lang="en-US" sz="1400" dirty="0"/>
                        <a:t>Explain it is common but manageable</a:t>
                      </a:r>
                      <a:endParaRPr lang="en-US" sz="1400" dirty="0">
                        <a:ea typeface="+mn-ea"/>
                      </a:endParaRPr>
                    </a:p>
                  </a:txBody>
                  <a:tcPr anchor="ctr"/>
                </a:tc>
                <a:extLst>
                  <a:ext uri="{0D108BD9-81ED-4DB2-BD59-A6C34878D82A}">
                    <a16:rowId xmlns:a16="http://schemas.microsoft.com/office/drawing/2014/main" val="4249204808"/>
                  </a:ext>
                </a:extLst>
              </a:tr>
              <a:tr h="564172">
                <a:tc>
                  <a:txBody>
                    <a:bodyPr/>
                    <a:lstStyle/>
                    <a:p>
                      <a:pPr marL="285750" indent="-285750" defTabSz="914378">
                        <a:buFont typeface="Arial" panose="020B0604020202020204" pitchFamily="34" charset="0"/>
                        <a:buChar char="•"/>
                      </a:pPr>
                      <a:r>
                        <a:rPr lang="en-US" sz="1400" b="0" u="none" strike="noStrike" cap="none" dirty="0">
                          <a:solidFill>
                            <a:schemeClr val="dk1"/>
                          </a:solidFill>
                          <a:sym typeface="Arial"/>
                        </a:rPr>
                        <a:t>Use easily understood examples: “It’s like the flu shot, but worse”</a:t>
                      </a:r>
                      <a:endParaRPr lang="en-US" sz="1400" b="0" i="0" u="none" strike="noStrike" cap="none" dirty="0">
                        <a:solidFill>
                          <a:schemeClr val="dk1"/>
                        </a:solidFill>
                        <a:latin typeface="Arial"/>
                        <a:ea typeface="Arial"/>
                        <a:cs typeface="Arial"/>
                        <a:sym typeface="Arial"/>
                      </a:endParaRPr>
                    </a:p>
                  </a:txBody>
                  <a:tcPr anchor="ctr"/>
                </a:tc>
                <a:extLst>
                  <a:ext uri="{0D108BD9-81ED-4DB2-BD59-A6C34878D82A}">
                    <a16:rowId xmlns:a16="http://schemas.microsoft.com/office/drawing/2014/main" val="2008213170"/>
                  </a:ext>
                </a:extLst>
              </a:tr>
              <a:tr h="399622">
                <a:tc>
                  <a:txBody>
                    <a:bodyPr/>
                    <a:lstStyle/>
                    <a:p>
                      <a:pPr marL="285750" indent="-285750" defTabSz="914378">
                        <a:buFont typeface="Arial" panose="020B0604020202020204" pitchFamily="34" charset="0"/>
                        <a:buChar char="•"/>
                      </a:pPr>
                      <a:r>
                        <a:rPr lang="en-US" sz="1400" dirty="0"/>
                        <a:t>Reassure patients that early intervention for CRS is possible</a:t>
                      </a:r>
                      <a:endParaRPr lang="en-US" sz="1400" dirty="0">
                        <a:ea typeface="+mn-ea"/>
                      </a:endParaRPr>
                    </a:p>
                  </a:txBody>
                  <a:tcPr anchor="ctr"/>
                </a:tc>
                <a:extLst>
                  <a:ext uri="{0D108BD9-81ED-4DB2-BD59-A6C34878D82A}">
                    <a16:rowId xmlns:a16="http://schemas.microsoft.com/office/drawing/2014/main" val="585855573"/>
                  </a:ext>
                </a:extLst>
              </a:tr>
            </a:tbl>
          </a:graphicData>
        </a:graphic>
      </p:graphicFrame>
      <p:sp>
        <p:nvSpPr>
          <p:cNvPr id="6" name="Footer Placeholder 5">
            <a:extLst>
              <a:ext uri="{FF2B5EF4-FFF2-40B4-BE49-F238E27FC236}">
                <a16:creationId xmlns:a16="http://schemas.microsoft.com/office/drawing/2014/main" id="{E8D7326A-3584-4EF7-B78E-AD9695FD11B9}"/>
              </a:ext>
            </a:extLst>
          </p:cNvPr>
          <p:cNvSpPr>
            <a:spLocks noGrp="1"/>
          </p:cNvSpPr>
          <p:nvPr>
            <p:ph type="ftr" sz="quarter" idx="3"/>
          </p:nvPr>
        </p:nvSpPr>
        <p:spPr/>
        <p:txBody>
          <a:bodyPr/>
          <a:lstStyle/>
          <a:p>
            <a:r>
              <a:rPr lang="en-GB" dirty="0"/>
              <a:t>1. Rodriguez-Otero P et al. </a:t>
            </a:r>
            <a:r>
              <a:rPr lang="en-GB" i="1" dirty="0"/>
              <a:t>Lancet Onco</a:t>
            </a:r>
            <a:r>
              <a:rPr lang="en-GB" dirty="0"/>
              <a:t>l. </a:t>
            </a:r>
            <a:r>
              <a:rPr lang="en-GB" dirty="0" err="1"/>
              <a:t>2024;25:E205-E216</a:t>
            </a:r>
            <a:r>
              <a:rPr lang="en-GB" dirty="0"/>
              <a:t>. 2. </a:t>
            </a:r>
            <a:r>
              <a:rPr lang="en-US" dirty="0">
                <a:solidFill>
                  <a:srgbClr val="000000"/>
                </a:solidFill>
                <a:sym typeface="Arial"/>
              </a:rPr>
              <a:t>NCCN Clinical Practice Guidelines in Oncology. Multiple Myeloma. Version 2.2026. https://www.nccn.org/professionals/</a:t>
            </a:r>
            <a:r>
              <a:rPr lang="en-US" dirty="0" err="1">
                <a:solidFill>
                  <a:srgbClr val="000000"/>
                </a:solidFill>
                <a:sym typeface="Arial"/>
              </a:rPr>
              <a:t>physician_gls</a:t>
            </a:r>
            <a:r>
              <a:rPr lang="en-US" dirty="0">
                <a:solidFill>
                  <a:srgbClr val="000000"/>
                </a:solidFill>
                <a:sym typeface="Arial"/>
              </a:rPr>
              <a:t>/pdf/</a:t>
            </a:r>
            <a:r>
              <a:rPr lang="en-US" dirty="0" err="1">
                <a:solidFill>
                  <a:srgbClr val="000000"/>
                </a:solidFill>
                <a:sym typeface="Arial"/>
              </a:rPr>
              <a:t>myeloma.pdf</a:t>
            </a:r>
            <a:r>
              <a:rPr lang="en-US" dirty="0">
                <a:solidFill>
                  <a:srgbClr val="000000"/>
                </a:solidFill>
                <a:sym typeface="Arial"/>
              </a:rPr>
              <a:t>.</a:t>
            </a:r>
            <a:endParaRPr lang="en-GB" dirty="0"/>
          </a:p>
        </p:txBody>
      </p:sp>
    </p:spTree>
    <p:custDataLst>
      <p:tags r:id="rId1"/>
    </p:custDataLst>
    <p:extLst>
      <p:ext uri="{BB962C8B-B14F-4D97-AF65-F5344CB8AC3E}">
        <p14:creationId xmlns:p14="http://schemas.microsoft.com/office/powerpoint/2010/main" val="668707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Take-Homes on Managing </a:t>
            </a:r>
            <a:r>
              <a:rPr lang="en-US" dirty="0"/>
              <a:t>Neurotoxicity </a:t>
            </a:r>
            <a:r>
              <a:rPr lang="en-US" altLang="en-US" dirty="0"/>
              <a:t>With CAR-T in MM</a:t>
            </a:r>
            <a:r>
              <a:rPr lang="en-US" baseline="30000" dirty="0"/>
              <a:t>1,2</a:t>
            </a:r>
          </a:p>
        </p:txBody>
      </p:sp>
      <p:sp>
        <p:nvSpPr>
          <p:cNvPr id="3" name="Content Placeholder 2"/>
          <p:cNvSpPr>
            <a:spLocks noGrp="1"/>
          </p:cNvSpPr>
          <p:nvPr>
            <p:ph type="body" sz="quarter" idx="4294967295"/>
          </p:nvPr>
        </p:nvSpPr>
        <p:spPr>
          <a:xfrm>
            <a:off x="178906" y="756247"/>
            <a:ext cx="4304604" cy="3393499"/>
          </a:xfrm>
        </p:spPr>
        <p:txBody>
          <a:bodyPr>
            <a:noAutofit/>
          </a:bodyPr>
          <a:lstStyle/>
          <a:p>
            <a:pPr marL="342875" indent="-342875">
              <a:spcAft>
                <a:spcPts val="200"/>
              </a:spcAft>
              <a:buSzPct val="100000"/>
            </a:pPr>
            <a:r>
              <a:rPr lang="en-US" sz="1600" b="1" dirty="0"/>
              <a:t>Cause: unclear</a:t>
            </a:r>
          </a:p>
          <a:p>
            <a:pPr lvl="1">
              <a:spcAft>
                <a:spcPts val="200"/>
              </a:spcAft>
              <a:buSzPct val="100000"/>
            </a:pPr>
            <a:r>
              <a:rPr lang="en-US" sz="1600" dirty="0"/>
              <a:t>Cytokine mediated</a:t>
            </a:r>
          </a:p>
          <a:p>
            <a:pPr lvl="1">
              <a:spcAft>
                <a:spcPts val="800"/>
              </a:spcAft>
              <a:buSzPct val="100000"/>
            </a:pPr>
            <a:r>
              <a:rPr lang="en-US" sz="1600" dirty="0"/>
              <a:t>T-cell mediated</a:t>
            </a:r>
          </a:p>
          <a:p>
            <a:pPr marL="342875" indent="-342875">
              <a:spcAft>
                <a:spcPts val="200"/>
              </a:spcAft>
              <a:buSzPct val="100000"/>
            </a:pPr>
            <a:r>
              <a:rPr lang="en-US" sz="1600" b="1" dirty="0"/>
              <a:t>Risk factors: unclear</a:t>
            </a:r>
          </a:p>
          <a:p>
            <a:pPr lvl="1">
              <a:spcAft>
                <a:spcPts val="200"/>
              </a:spcAft>
              <a:buSzPct val="100000"/>
            </a:pPr>
            <a:r>
              <a:rPr lang="en-US" sz="1600" dirty="0"/>
              <a:t>High disease burden</a:t>
            </a:r>
          </a:p>
          <a:p>
            <a:pPr lvl="1">
              <a:spcAft>
                <a:spcPts val="800"/>
              </a:spcAft>
              <a:buSzPct val="100000"/>
            </a:pPr>
            <a:r>
              <a:rPr lang="en-US" sz="1600" dirty="0"/>
              <a:t>Concurrent CRS</a:t>
            </a:r>
          </a:p>
          <a:p>
            <a:pPr marL="342875" indent="-342875">
              <a:spcAft>
                <a:spcPts val="200"/>
              </a:spcAft>
              <a:buSzPct val="100000"/>
            </a:pPr>
            <a:r>
              <a:rPr lang="en-US" sz="1600" b="1" dirty="0"/>
              <a:t>Treatment</a:t>
            </a:r>
          </a:p>
          <a:p>
            <a:pPr lvl="1">
              <a:spcAft>
                <a:spcPts val="200"/>
              </a:spcAft>
              <a:buSzPct val="100000"/>
            </a:pPr>
            <a:r>
              <a:rPr lang="en-US" sz="1600" dirty="0"/>
              <a:t>Corticosteroids first line for ICANS</a:t>
            </a:r>
            <a:br>
              <a:rPr lang="en-US" sz="1600" dirty="0"/>
            </a:br>
            <a:r>
              <a:rPr lang="en-US" sz="1600" dirty="0"/>
              <a:t>(eg, dexamethasone, methylprednisolone)</a:t>
            </a:r>
          </a:p>
          <a:p>
            <a:pPr lvl="1">
              <a:spcAft>
                <a:spcPts val="200"/>
              </a:spcAft>
              <a:buSzPct val="100000"/>
            </a:pPr>
            <a:r>
              <a:rPr lang="en-US" sz="1600" dirty="0"/>
              <a:t>Tocilizumab </a:t>
            </a:r>
            <a:r>
              <a:rPr lang="en-US" sz="1600" b="1" dirty="0"/>
              <a:t>only</a:t>
            </a:r>
            <a:r>
              <a:rPr lang="en-US" sz="1600" dirty="0"/>
              <a:t> if CRS is also present</a:t>
            </a:r>
          </a:p>
          <a:p>
            <a:pPr lvl="1">
              <a:spcAft>
                <a:spcPts val="200"/>
              </a:spcAft>
              <a:buSzPct val="100000"/>
            </a:pPr>
            <a:r>
              <a:rPr lang="en-US" sz="1600" dirty="0"/>
              <a:t>Supportive care</a:t>
            </a:r>
          </a:p>
          <a:p>
            <a:pPr lvl="1">
              <a:spcAft>
                <a:spcPts val="200"/>
              </a:spcAft>
              <a:buSzPct val="100000"/>
            </a:pPr>
            <a:r>
              <a:rPr lang="en-US" sz="1600" dirty="0"/>
              <a:t>Levetiracetam</a:t>
            </a:r>
          </a:p>
          <a:p>
            <a:pPr>
              <a:spcAft>
                <a:spcPts val="0"/>
              </a:spcAft>
              <a:buSzPct val="100000"/>
            </a:pPr>
            <a:endParaRPr lang="en-US" sz="1600" dirty="0"/>
          </a:p>
          <a:p>
            <a:pPr marL="0" indent="0">
              <a:spcAft>
                <a:spcPts val="0"/>
              </a:spcAft>
              <a:buSzPct val="100000"/>
              <a:buNone/>
            </a:pPr>
            <a:endParaRPr lang="en-US" sz="1600" dirty="0"/>
          </a:p>
        </p:txBody>
      </p:sp>
      <p:grpSp>
        <p:nvGrpSpPr>
          <p:cNvPr id="24" name="Group 23"/>
          <p:cNvGrpSpPr>
            <a:grpSpLocks noChangeAspect="1"/>
          </p:cNvGrpSpPr>
          <p:nvPr/>
        </p:nvGrpSpPr>
        <p:grpSpPr>
          <a:xfrm>
            <a:off x="4357772" y="935223"/>
            <a:ext cx="4557629" cy="3378209"/>
            <a:chOff x="256803" y="1002741"/>
            <a:chExt cx="5318638" cy="3942283"/>
          </a:xfrm>
        </p:grpSpPr>
        <p:sp>
          <p:nvSpPr>
            <p:cNvPr id="25" name="Oval 24"/>
            <p:cNvSpPr>
              <a:spLocks noChangeAspect="1"/>
            </p:cNvSpPr>
            <p:nvPr/>
          </p:nvSpPr>
          <p:spPr>
            <a:xfrm>
              <a:off x="1018057" y="1106162"/>
              <a:ext cx="3650088" cy="3647845"/>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sym typeface="Arial"/>
              </a:endParaRPr>
            </a:p>
          </p:txBody>
        </p:sp>
        <p:sp>
          <p:nvSpPr>
            <p:cNvPr id="26" name="Freeform 25"/>
            <p:cNvSpPr/>
            <p:nvPr/>
          </p:nvSpPr>
          <p:spPr>
            <a:xfrm>
              <a:off x="2067316" y="2121147"/>
              <a:ext cx="1551568" cy="1547538"/>
            </a:xfrm>
            <a:custGeom>
              <a:avLst/>
              <a:gdLst>
                <a:gd name="connsiteX0" fmla="*/ 0 w 1544911"/>
                <a:gd name="connsiteY0" fmla="*/ 711957 h 1423914"/>
                <a:gd name="connsiteX1" fmla="*/ 772456 w 1544911"/>
                <a:gd name="connsiteY1" fmla="*/ 0 h 1423914"/>
                <a:gd name="connsiteX2" fmla="*/ 1544912 w 1544911"/>
                <a:gd name="connsiteY2" fmla="*/ 711957 h 1423914"/>
                <a:gd name="connsiteX3" fmla="*/ 772456 w 1544911"/>
                <a:gd name="connsiteY3" fmla="*/ 1423914 h 1423914"/>
                <a:gd name="connsiteX4" fmla="*/ 0 w 1544911"/>
                <a:gd name="connsiteY4" fmla="*/ 711957 h 1423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911" h="1423914">
                  <a:moveTo>
                    <a:pt x="0" y="711957"/>
                  </a:moveTo>
                  <a:cubicBezTo>
                    <a:pt x="0" y="318754"/>
                    <a:pt x="345840" y="0"/>
                    <a:pt x="772456" y="0"/>
                  </a:cubicBezTo>
                  <a:cubicBezTo>
                    <a:pt x="1199072" y="0"/>
                    <a:pt x="1544912" y="318754"/>
                    <a:pt x="1544912" y="711957"/>
                  </a:cubicBezTo>
                  <a:cubicBezTo>
                    <a:pt x="1544912" y="1105160"/>
                    <a:pt x="1199072" y="1423914"/>
                    <a:pt x="772456" y="1423914"/>
                  </a:cubicBezTo>
                  <a:cubicBezTo>
                    <a:pt x="345840" y="1423914"/>
                    <a:pt x="0" y="1105160"/>
                    <a:pt x="0" y="711957"/>
                  </a:cubicBezTo>
                  <a:close/>
                </a:path>
              </a:pathLst>
            </a:custGeom>
            <a:solidFill>
              <a:schemeClr val="accent1"/>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0" tIns="218687" rIns="0" bIns="218687" numCol="1" spcCol="1270" anchor="ctr" anchorCtr="0">
              <a:noAutofit/>
            </a:bodyPr>
            <a:lstStyle/>
            <a:p>
              <a:pPr marL="0" marR="0" lvl="0" indent="0" algn="ctr" defTabSz="355573" rtl="0" eaLnBrk="1" fontAlgn="auto" latinLnBrk="0" hangingPunct="1">
                <a:lnSpc>
                  <a:spcPct val="90000"/>
                </a:lnSpc>
                <a:spcBef>
                  <a:spcPct val="0"/>
                </a:spcBef>
                <a:spcAft>
                  <a:spcPct val="35000"/>
                </a:spcAft>
                <a:buClrTx/>
                <a:buSzTx/>
                <a:buFont typeface="Arial"/>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sym typeface="Arial"/>
                </a:rPr>
                <a:t>Neurotoxicity</a:t>
              </a:r>
            </a:p>
          </p:txBody>
        </p:sp>
        <p:sp>
          <p:nvSpPr>
            <p:cNvPr id="27" name="Rounded Rectangle 26"/>
            <p:cNvSpPr/>
            <p:nvPr/>
          </p:nvSpPr>
          <p:spPr>
            <a:xfrm>
              <a:off x="1937845" y="1002741"/>
              <a:ext cx="1810512" cy="580327"/>
            </a:xfrm>
            <a:prstGeom prst="roundRect">
              <a:avLst/>
            </a:prstGeom>
            <a:solidFill>
              <a:schemeClr val="accent3"/>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30501" tIns="132020" rIns="130501" bIns="132020" numCol="1" spcCol="1270" anchor="ctr" anchorCtr="0">
              <a:noAutofit/>
            </a:bodyPr>
            <a:lstStyle/>
            <a:p>
              <a:pPr marL="0" marR="0" lvl="0" indent="0" algn="ctr" defTabSz="355573" rtl="0" eaLnBrk="1" fontAlgn="auto" latinLnBrk="0" hangingPunct="1">
                <a:lnSpc>
                  <a:spcPct val="90000"/>
                </a:lnSpc>
                <a:spcBef>
                  <a:spcPct val="0"/>
                </a:spcBef>
                <a:spcAft>
                  <a:spcPct val="3500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sym typeface="Arial"/>
                </a:rPr>
                <a:t>Confusion, delirium</a:t>
              </a:r>
            </a:p>
          </p:txBody>
        </p:sp>
        <p:sp>
          <p:nvSpPr>
            <p:cNvPr id="29" name="Rounded Rectangle 28"/>
            <p:cNvSpPr/>
            <p:nvPr/>
          </p:nvSpPr>
          <p:spPr>
            <a:xfrm>
              <a:off x="3764929" y="2133956"/>
              <a:ext cx="1810512" cy="548640"/>
            </a:xfrm>
            <a:prstGeom prst="roundRect">
              <a:avLst/>
            </a:prstGeom>
            <a:solidFill>
              <a:schemeClr val="accent3"/>
            </a:solidFill>
          </p:spPr>
          <p:style>
            <a:lnRef idx="2">
              <a:schemeClr val="lt1">
                <a:hueOff val="0"/>
                <a:satOff val="0"/>
                <a:lumOff val="0"/>
                <a:alphaOff val="0"/>
              </a:schemeClr>
            </a:lnRef>
            <a:fillRef idx="1">
              <a:schemeClr val="accent1">
                <a:shade val="80000"/>
                <a:hueOff val="40450"/>
                <a:satOff val="-8831"/>
                <a:lumOff val="11951"/>
                <a:alphaOff val="0"/>
              </a:schemeClr>
            </a:fillRef>
            <a:effectRef idx="0">
              <a:schemeClr val="accent1">
                <a:shade val="80000"/>
                <a:hueOff val="40450"/>
                <a:satOff val="-8831"/>
                <a:lumOff val="11951"/>
                <a:alphaOff val="0"/>
              </a:schemeClr>
            </a:effectRef>
            <a:fontRef idx="minor">
              <a:schemeClr val="lt1"/>
            </a:fontRef>
          </p:style>
          <p:txBody>
            <a:bodyPr spcFirstLastPara="0" vert="horz" wrap="square" lIns="130501" tIns="132020" rIns="130501" bIns="132020" numCol="1" spcCol="1270" anchor="ctr" anchorCtr="0">
              <a:noAutofit/>
            </a:bodyPr>
            <a:lstStyle/>
            <a:p>
              <a:pPr marL="0" marR="0" lvl="0" indent="0" algn="ctr" defTabSz="800040" rtl="0" eaLnBrk="1" fontAlgn="auto" latinLnBrk="0" hangingPunct="1">
                <a:lnSpc>
                  <a:spcPct val="90000"/>
                </a:lnSpc>
                <a:spcBef>
                  <a:spcPct val="0"/>
                </a:spcBef>
                <a:spcAft>
                  <a:spcPct val="3500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sym typeface="Arial"/>
                </a:rPr>
                <a:t>Expressive aphasia</a:t>
              </a:r>
            </a:p>
          </p:txBody>
        </p:sp>
        <p:sp>
          <p:nvSpPr>
            <p:cNvPr id="30" name="Rounded Rectangle 29"/>
            <p:cNvSpPr/>
            <p:nvPr/>
          </p:nvSpPr>
          <p:spPr>
            <a:xfrm>
              <a:off x="3764929" y="3233483"/>
              <a:ext cx="1810512" cy="580328"/>
            </a:xfrm>
            <a:prstGeom prst="roundRect">
              <a:avLst/>
            </a:prstGeom>
            <a:solidFill>
              <a:schemeClr val="accent3"/>
            </a:solidFill>
          </p:spPr>
          <p:style>
            <a:lnRef idx="2">
              <a:schemeClr val="lt1">
                <a:hueOff val="0"/>
                <a:satOff val="0"/>
                <a:lumOff val="0"/>
                <a:alphaOff val="0"/>
              </a:schemeClr>
            </a:lnRef>
            <a:fillRef idx="1">
              <a:schemeClr val="accent1">
                <a:shade val="80000"/>
                <a:hueOff val="60675"/>
                <a:satOff val="-13247"/>
                <a:lumOff val="17926"/>
                <a:alphaOff val="0"/>
              </a:schemeClr>
            </a:fillRef>
            <a:effectRef idx="0">
              <a:schemeClr val="accent1">
                <a:shade val="80000"/>
                <a:hueOff val="60675"/>
                <a:satOff val="-13247"/>
                <a:lumOff val="17926"/>
                <a:alphaOff val="0"/>
              </a:schemeClr>
            </a:effectRef>
            <a:fontRef idx="minor">
              <a:schemeClr val="lt1"/>
            </a:fontRef>
          </p:style>
          <p:txBody>
            <a:bodyPr spcFirstLastPara="0" vert="horz" wrap="square" lIns="130501" tIns="132020" rIns="130501" bIns="132020" numCol="1" spcCol="1270" anchor="ctr" anchorCtr="0">
              <a:noAutofit/>
            </a:bodyPr>
            <a:lstStyle/>
            <a:p>
              <a:pPr marL="0" marR="0" lvl="0" indent="0" algn="ctr" defTabSz="800040" rtl="0" eaLnBrk="1" fontAlgn="auto" latinLnBrk="0" hangingPunct="1">
                <a:lnSpc>
                  <a:spcPct val="90000"/>
                </a:lnSpc>
                <a:spcBef>
                  <a:spcPct val="0"/>
                </a:spcBef>
                <a:spcAft>
                  <a:spcPct val="3500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sym typeface="Arial"/>
                </a:rPr>
                <a:t>Seizure</a:t>
              </a:r>
            </a:p>
          </p:txBody>
        </p:sp>
        <p:sp>
          <p:nvSpPr>
            <p:cNvPr id="31" name="Rounded Rectangle 30"/>
            <p:cNvSpPr/>
            <p:nvPr/>
          </p:nvSpPr>
          <p:spPr>
            <a:xfrm>
              <a:off x="2948134" y="4364698"/>
              <a:ext cx="1810512" cy="580326"/>
            </a:xfrm>
            <a:prstGeom prst="roundRect">
              <a:avLst/>
            </a:prstGeom>
            <a:solidFill>
              <a:schemeClr val="accent3"/>
            </a:solidFill>
          </p:spPr>
          <p:style>
            <a:lnRef idx="2">
              <a:schemeClr val="lt1">
                <a:hueOff val="0"/>
                <a:satOff val="0"/>
                <a:lumOff val="0"/>
                <a:alphaOff val="0"/>
              </a:schemeClr>
            </a:lnRef>
            <a:fillRef idx="1">
              <a:schemeClr val="accent1">
                <a:shade val="80000"/>
                <a:hueOff val="80901"/>
                <a:satOff val="-17662"/>
                <a:lumOff val="23901"/>
                <a:alphaOff val="0"/>
              </a:schemeClr>
            </a:fillRef>
            <a:effectRef idx="0">
              <a:schemeClr val="accent1">
                <a:shade val="80000"/>
                <a:hueOff val="80901"/>
                <a:satOff val="-17662"/>
                <a:lumOff val="23901"/>
                <a:alphaOff val="0"/>
              </a:schemeClr>
            </a:effectRef>
            <a:fontRef idx="minor">
              <a:schemeClr val="lt1"/>
            </a:fontRef>
          </p:style>
          <p:txBody>
            <a:bodyPr spcFirstLastPara="0" vert="horz" wrap="square" lIns="130501" tIns="132020" rIns="130501" bIns="132020" numCol="1" spcCol="1270" anchor="ctr" anchorCtr="0">
              <a:noAutofit/>
            </a:bodyPr>
            <a:lstStyle/>
            <a:p>
              <a:pPr marL="0" marR="0" lvl="0" indent="0" algn="ctr" defTabSz="800040" rtl="0" eaLnBrk="1" fontAlgn="auto" latinLnBrk="0" hangingPunct="1">
                <a:lnSpc>
                  <a:spcPct val="90000"/>
                </a:lnSpc>
                <a:spcBef>
                  <a:spcPct val="0"/>
                </a:spcBef>
                <a:spcAft>
                  <a:spcPct val="3500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sym typeface="Arial"/>
                </a:rPr>
                <a:t>Tremor</a:t>
              </a:r>
            </a:p>
          </p:txBody>
        </p:sp>
        <p:sp>
          <p:nvSpPr>
            <p:cNvPr id="32" name="Rounded Rectangle 31"/>
            <p:cNvSpPr/>
            <p:nvPr/>
          </p:nvSpPr>
          <p:spPr>
            <a:xfrm>
              <a:off x="898092" y="4364696"/>
              <a:ext cx="1810512" cy="580328"/>
            </a:xfrm>
            <a:prstGeom prst="roundRect">
              <a:avLst/>
            </a:prstGeom>
            <a:solidFill>
              <a:schemeClr val="accent3"/>
            </a:solidFill>
          </p:spPr>
          <p:style>
            <a:lnRef idx="2">
              <a:schemeClr val="lt1">
                <a:hueOff val="0"/>
                <a:satOff val="0"/>
                <a:lumOff val="0"/>
                <a:alphaOff val="0"/>
              </a:schemeClr>
            </a:lnRef>
            <a:fillRef idx="1">
              <a:schemeClr val="accent1">
                <a:shade val="80000"/>
                <a:hueOff val="101126"/>
                <a:satOff val="-22078"/>
                <a:lumOff val="29876"/>
                <a:alphaOff val="0"/>
              </a:schemeClr>
            </a:fillRef>
            <a:effectRef idx="0">
              <a:schemeClr val="accent1">
                <a:shade val="80000"/>
                <a:hueOff val="101126"/>
                <a:satOff val="-22078"/>
                <a:lumOff val="29876"/>
                <a:alphaOff val="0"/>
              </a:schemeClr>
            </a:effectRef>
            <a:fontRef idx="minor">
              <a:schemeClr val="lt1"/>
            </a:fontRef>
          </p:style>
          <p:txBody>
            <a:bodyPr spcFirstLastPara="0" vert="horz" wrap="square" lIns="130041" tIns="132126" rIns="130041" bIns="132126" numCol="1" spcCol="1270" anchor="ctr" anchorCtr="0">
              <a:noAutofit/>
            </a:bodyPr>
            <a:lstStyle/>
            <a:p>
              <a:pPr marL="0" marR="0" lvl="0" indent="0" algn="ctr" defTabSz="800040" rtl="0" eaLnBrk="1" fontAlgn="auto" latinLnBrk="0" hangingPunct="1">
                <a:lnSpc>
                  <a:spcPct val="90000"/>
                </a:lnSpc>
                <a:spcBef>
                  <a:spcPct val="0"/>
                </a:spcBef>
                <a:spcAft>
                  <a:spcPct val="3500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sym typeface="Arial"/>
                </a:rPr>
                <a:t>Decreased LOC, hallucinations</a:t>
              </a:r>
            </a:p>
          </p:txBody>
        </p:sp>
        <p:sp>
          <p:nvSpPr>
            <p:cNvPr id="33" name="Rounded Rectangle 32"/>
            <p:cNvSpPr/>
            <p:nvPr/>
          </p:nvSpPr>
          <p:spPr>
            <a:xfrm>
              <a:off x="256803" y="3244045"/>
              <a:ext cx="1810512" cy="580328"/>
            </a:xfrm>
            <a:prstGeom prst="roundRect">
              <a:avLst/>
            </a:prstGeom>
            <a:solidFill>
              <a:schemeClr val="accent3"/>
            </a:solidFill>
          </p:spPr>
          <p:style>
            <a:lnRef idx="2">
              <a:schemeClr val="lt1">
                <a:hueOff val="0"/>
                <a:satOff val="0"/>
                <a:lumOff val="0"/>
                <a:alphaOff val="0"/>
              </a:schemeClr>
            </a:lnRef>
            <a:fillRef idx="1">
              <a:schemeClr val="accent1">
                <a:shade val="80000"/>
                <a:hueOff val="121351"/>
                <a:satOff val="-26494"/>
                <a:lumOff val="35852"/>
                <a:alphaOff val="0"/>
              </a:schemeClr>
            </a:fillRef>
            <a:effectRef idx="0">
              <a:schemeClr val="accent1">
                <a:shade val="80000"/>
                <a:hueOff val="121351"/>
                <a:satOff val="-26494"/>
                <a:lumOff val="35852"/>
                <a:alphaOff val="0"/>
              </a:schemeClr>
            </a:effectRef>
            <a:fontRef idx="minor">
              <a:schemeClr val="lt1"/>
            </a:fontRef>
          </p:style>
          <p:txBody>
            <a:bodyPr spcFirstLastPara="0" vert="horz" wrap="square" lIns="130041" tIns="132126" rIns="130041" bIns="132126" numCol="1" spcCol="1270" anchor="ctr" anchorCtr="0">
              <a:noAutofit/>
            </a:bodyPr>
            <a:lstStyle/>
            <a:p>
              <a:pPr marL="0" marR="0" lvl="0" indent="0" algn="ctr" defTabSz="800040" rtl="0" eaLnBrk="1" fontAlgn="auto" latinLnBrk="0" hangingPunct="1">
                <a:lnSpc>
                  <a:spcPct val="90000"/>
                </a:lnSpc>
                <a:spcBef>
                  <a:spcPct val="0"/>
                </a:spcBef>
                <a:spcAft>
                  <a:spcPct val="3500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sym typeface="Arial"/>
                </a:rPr>
                <a:t>Encephalopathy</a:t>
              </a:r>
            </a:p>
          </p:txBody>
        </p:sp>
        <p:sp>
          <p:nvSpPr>
            <p:cNvPr id="34" name="Rounded Rectangle 33"/>
            <p:cNvSpPr/>
            <p:nvPr/>
          </p:nvSpPr>
          <p:spPr>
            <a:xfrm>
              <a:off x="256803" y="2123393"/>
              <a:ext cx="1810512" cy="580328"/>
            </a:xfrm>
            <a:prstGeom prst="roundRect">
              <a:avLst/>
            </a:prstGeom>
            <a:solidFill>
              <a:schemeClr val="accent3"/>
            </a:solidFill>
          </p:spPr>
          <p:style>
            <a:lnRef idx="2">
              <a:schemeClr val="lt1">
                <a:hueOff val="0"/>
                <a:satOff val="0"/>
                <a:lumOff val="0"/>
                <a:alphaOff val="0"/>
              </a:schemeClr>
            </a:lnRef>
            <a:fillRef idx="1">
              <a:schemeClr val="accent1">
                <a:shade val="80000"/>
                <a:hueOff val="141576"/>
                <a:satOff val="-30909"/>
                <a:lumOff val="41827"/>
                <a:alphaOff val="0"/>
              </a:schemeClr>
            </a:fillRef>
            <a:effectRef idx="0">
              <a:schemeClr val="accent1">
                <a:shade val="80000"/>
                <a:hueOff val="141576"/>
                <a:satOff val="-30909"/>
                <a:lumOff val="41827"/>
                <a:alphaOff val="0"/>
              </a:schemeClr>
            </a:effectRef>
            <a:fontRef idx="minor">
              <a:schemeClr val="lt1"/>
            </a:fontRef>
          </p:style>
          <p:txBody>
            <a:bodyPr spcFirstLastPara="0" vert="horz" wrap="square" lIns="130501" tIns="132020" rIns="130501" bIns="132020" numCol="1" spcCol="1270" anchor="ctr" anchorCtr="0">
              <a:noAutofit/>
            </a:bodyPr>
            <a:lstStyle/>
            <a:p>
              <a:pPr marL="0" marR="0" lvl="0" indent="0" algn="ctr" defTabSz="800040" rtl="0" eaLnBrk="1" fontAlgn="auto" latinLnBrk="0" hangingPunct="1">
                <a:lnSpc>
                  <a:spcPct val="90000"/>
                </a:lnSpc>
                <a:spcBef>
                  <a:spcPct val="0"/>
                </a:spcBef>
                <a:spcAft>
                  <a:spcPct val="3500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sym typeface="Arial"/>
                </a:rPr>
                <a:t>Difficulty finding words</a:t>
              </a:r>
            </a:p>
          </p:txBody>
        </p:sp>
      </p:grpSp>
      <p:sp>
        <p:nvSpPr>
          <p:cNvPr id="4" name="Footer Placeholder 3">
            <a:extLst>
              <a:ext uri="{FF2B5EF4-FFF2-40B4-BE49-F238E27FC236}">
                <a16:creationId xmlns:a16="http://schemas.microsoft.com/office/drawing/2014/main" id="{D6A54814-CEBA-2B2A-EFCC-10F05E1C7707}"/>
              </a:ext>
            </a:extLst>
          </p:cNvPr>
          <p:cNvSpPr>
            <a:spLocks noGrp="1"/>
          </p:cNvSpPr>
          <p:nvPr>
            <p:ph type="ftr" sz="quarter" idx="3"/>
          </p:nvPr>
        </p:nvSpPr>
        <p:spPr/>
        <p:txBody>
          <a:bodyPr/>
          <a:lstStyle/>
          <a:p>
            <a:r>
              <a:rPr lang="en-GB" dirty="0"/>
              <a:t>1. Bellerive C et al. </a:t>
            </a:r>
            <a:r>
              <a:rPr lang="en-GB" i="1" dirty="0"/>
              <a:t>Clin J Oncol </a:t>
            </a:r>
            <a:r>
              <a:rPr lang="en-GB" i="1" dirty="0" err="1"/>
              <a:t>Nurs</a:t>
            </a:r>
            <a:r>
              <a:rPr lang="en-GB" dirty="0"/>
              <a:t>. </a:t>
            </a:r>
            <a:r>
              <a:rPr lang="en-GB" dirty="0" err="1"/>
              <a:t>2025;29:E7-E16</a:t>
            </a:r>
            <a:r>
              <a:rPr lang="en-GB" dirty="0"/>
              <a:t>. 2. Lin Y et al. </a:t>
            </a:r>
            <a:r>
              <a:rPr lang="en-GB" i="1" dirty="0"/>
              <a:t>Lancet Oncol</a:t>
            </a:r>
            <a:r>
              <a:rPr lang="en-GB" dirty="0"/>
              <a:t>. </a:t>
            </a:r>
            <a:r>
              <a:rPr lang="en-GB" dirty="0" err="1"/>
              <a:t>2024;25:E374-E387</a:t>
            </a:r>
            <a:r>
              <a:rPr lang="en-GB" dirty="0"/>
              <a:t>.</a:t>
            </a:r>
          </a:p>
        </p:txBody>
      </p:sp>
    </p:spTree>
    <p:custDataLst>
      <p:tags r:id="rId1"/>
    </p:custDataLst>
    <p:extLst>
      <p:ext uri="{BB962C8B-B14F-4D97-AF65-F5344CB8AC3E}">
        <p14:creationId xmlns:p14="http://schemas.microsoft.com/office/powerpoint/2010/main" val="3567098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7" name="Google Shape;577;p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1"/>
              </a:buClr>
              <a:buSzPts val="2400"/>
              <a:buFont typeface="Arial"/>
              <a:buNone/>
            </a:pPr>
            <a:r>
              <a:rPr lang="en-US" dirty="0"/>
              <a:t>The NCCN Also Recommends CAR-T for More Heavily Pretreated MM (Late Relapses)</a:t>
            </a:r>
            <a:r>
              <a:rPr lang="en-US" baseline="30000" dirty="0"/>
              <a:t>1,a</a:t>
            </a:r>
            <a:endParaRPr dirty="0"/>
          </a:p>
        </p:txBody>
      </p:sp>
      <p:sp>
        <p:nvSpPr>
          <p:cNvPr id="576" name="Google Shape;576;p49"/>
          <p:cNvSpPr txBox="1">
            <a:spLocks noGrp="1"/>
          </p:cNvSpPr>
          <p:nvPr>
            <p:ph type="ftr" sz="quarter" idx="3"/>
          </p:nvPr>
        </p:nvSpPr>
        <p:spPr>
          <a:prstGeom prst="rect">
            <a:avLst/>
          </a:prstGeom>
          <a:noFill/>
          <a:ln>
            <a:noFill/>
          </a:ln>
        </p:spPr>
        <p:txBody>
          <a:bodyPr spcFirstLastPara="1" wrap="square" lIns="45700"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Please consult guidelines for complete list; this table lists BCMA-targeting and bispecific antibody options.</a:t>
            </a:r>
            <a:b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1. NCCN Clinical Practice Guidelines in Oncology. Multiple Myeloma. Version 2.2026. https://www.nccn.org/professionals/physician_gls/pdf/myeloma.pdf.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aphicFrame>
        <p:nvGraphicFramePr>
          <p:cNvPr id="3" name="Google Shape;580;p49">
            <a:extLst>
              <a:ext uri="{FF2B5EF4-FFF2-40B4-BE49-F238E27FC236}">
                <a16:creationId xmlns:a16="http://schemas.microsoft.com/office/drawing/2014/main" id="{5F2F6E21-AEDA-F19F-EBEE-E30BE238B055}"/>
              </a:ext>
            </a:extLst>
          </p:cNvPr>
          <p:cNvGraphicFramePr/>
          <p:nvPr>
            <p:extLst>
              <p:ext uri="{D42A27DB-BD31-4B8C-83A1-F6EECF244321}">
                <p14:modId xmlns:p14="http://schemas.microsoft.com/office/powerpoint/2010/main" val="2827990119"/>
              </p:ext>
            </p:extLst>
          </p:nvPr>
        </p:nvGraphicFramePr>
        <p:xfrm>
          <a:off x="228599" y="835231"/>
          <a:ext cx="8686800" cy="3649964"/>
        </p:xfrm>
        <a:graphic>
          <a:graphicData uri="http://schemas.openxmlformats.org/drawingml/2006/table">
            <a:tbl>
              <a:tblPr firstRow="1" bandRow="1">
                <a:tableStyleId>{6E25E649-3F16-4E02-A733-19D2CDBF48F0}</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1504062526"/>
                    </a:ext>
                  </a:extLst>
                </a:gridCol>
              </a:tblGrid>
              <a:tr h="252950">
                <a:tc gridSpan="2">
                  <a:txBody>
                    <a:bodyPr/>
                    <a:lstStyle/>
                    <a:p>
                      <a:pPr marL="0" marR="0" lvl="0" indent="0" algn="ctr" rtl="0">
                        <a:spcBef>
                          <a:spcPts val="0"/>
                        </a:spcBef>
                        <a:spcAft>
                          <a:spcPts val="0"/>
                        </a:spcAft>
                        <a:buNone/>
                      </a:pPr>
                      <a:r>
                        <a:rPr lang="en-US" sz="2000" u="none" strike="noStrike" cap="none" dirty="0"/>
                        <a:t>Therapies for Patients With Late Relapses (&gt;3 Prior Therapies)</a:t>
                      </a:r>
                    </a:p>
                  </a:txBody>
                  <a:tcPr marL="91450" marR="91450" marT="45725" marB="45725" anchor="ctr"/>
                </a:tc>
                <a:tc hMerge="1">
                  <a:txBody>
                    <a:bodyPr/>
                    <a:lstStyle/>
                    <a:p>
                      <a:endParaRPr lang="en-US"/>
                    </a:p>
                  </a:txBody>
                  <a:tcPr/>
                </a:tc>
                <a:extLst>
                  <a:ext uri="{0D108BD9-81ED-4DB2-BD59-A6C34878D82A}">
                    <a16:rowId xmlns:a16="http://schemas.microsoft.com/office/drawing/2014/main" val="10000"/>
                  </a:ext>
                </a:extLst>
              </a:tr>
              <a:tr h="431064">
                <a:tc gridSpan="2">
                  <a:txBody>
                    <a:bodyPr/>
                    <a:lstStyle/>
                    <a:p>
                      <a:pPr marL="91440" marR="0" lvl="0" indent="0" algn="ctr" rtl="0">
                        <a:spcBef>
                          <a:spcPts val="0"/>
                        </a:spcBef>
                        <a:spcAft>
                          <a:spcPts val="0"/>
                        </a:spcAft>
                        <a:buClr>
                          <a:schemeClr val="dk1"/>
                        </a:buClr>
                        <a:buSzPts val="1000"/>
                        <a:buFont typeface="Arial"/>
                        <a:buNone/>
                      </a:pPr>
                      <a:r>
                        <a:rPr lang="en-US" sz="1800" b="1" dirty="0"/>
                        <a:t>CAR-T cell therapy: </a:t>
                      </a:r>
                      <a:r>
                        <a:rPr lang="en-US" sz="1800" dirty="0" err="1"/>
                        <a:t>cilta</a:t>
                      </a:r>
                      <a:r>
                        <a:rPr lang="en-US" sz="1800" dirty="0"/>
                        <a:t>-cel or ide-cel (preferred)</a:t>
                      </a:r>
                    </a:p>
                  </a:txBody>
                  <a:tcPr marL="91450" marR="91450" marT="45725" marB="45725" anchor="ctr"/>
                </a:tc>
                <a:tc hMerge="1">
                  <a:txBody>
                    <a:bodyPr/>
                    <a:lstStyle/>
                    <a:p>
                      <a:endParaRPr lang="en-US"/>
                    </a:p>
                  </a:txBody>
                  <a:tcPr/>
                </a:tc>
                <a:extLst>
                  <a:ext uri="{0D108BD9-81ED-4DB2-BD59-A6C34878D82A}">
                    <a16:rowId xmlns:a16="http://schemas.microsoft.com/office/drawing/2014/main" val="10002"/>
                  </a:ext>
                </a:extLst>
              </a:tr>
              <a:tr h="1359600">
                <a:tc rowSpan="2">
                  <a:txBody>
                    <a:bodyPr/>
                    <a:lstStyle/>
                    <a:p>
                      <a:pPr marL="91440" marR="0" lvl="0" indent="0" algn="l" defTabSz="685800" rtl="0" eaLnBrk="1" fontAlgn="auto" latinLnBrk="0" hangingPunct="1">
                        <a:lnSpc>
                          <a:spcPct val="100000"/>
                        </a:lnSpc>
                        <a:spcBef>
                          <a:spcPts val="0"/>
                        </a:spcBef>
                        <a:spcAft>
                          <a:spcPts val="0"/>
                        </a:spcAft>
                        <a:buClr>
                          <a:schemeClr val="dk1"/>
                        </a:buClr>
                        <a:buSzPts val="1000"/>
                        <a:buFont typeface="Arial"/>
                        <a:buNone/>
                        <a:tabLst/>
                        <a:defRPr/>
                      </a:pPr>
                      <a:r>
                        <a:rPr lang="en-US" sz="1800" b="1" u="none" strike="noStrike" cap="none" dirty="0"/>
                        <a:t>After at least 4 prior therapies, including an anti-CD38 monoclonal antibody, a PI, and an IMiD</a:t>
                      </a:r>
                      <a:endParaRPr lang="en-US" sz="1800" b="1" dirty="0"/>
                    </a:p>
                  </a:txBody>
                  <a:tcPr marL="91450" marR="91450" marT="45725" marB="45725" anchor="ctr"/>
                </a:tc>
                <a:tc>
                  <a:txBody>
                    <a:bodyPr/>
                    <a:lstStyle/>
                    <a:p>
                      <a:pPr marL="91440" marR="0" lvl="0" indent="0" algn="l" defTabSz="914400" rtl="0" eaLnBrk="1" fontAlgn="auto" latinLnBrk="0" hangingPunct="1">
                        <a:lnSpc>
                          <a:spcPct val="100000"/>
                        </a:lnSpc>
                        <a:spcBef>
                          <a:spcPts val="0"/>
                        </a:spcBef>
                        <a:spcAft>
                          <a:spcPts val="0"/>
                        </a:spcAft>
                        <a:buClr>
                          <a:schemeClr val="dk1"/>
                        </a:buClr>
                        <a:buSzPts val="1000"/>
                        <a:buFont typeface="Arial"/>
                        <a:buNone/>
                        <a:tabLst/>
                        <a:defRPr/>
                      </a:pPr>
                      <a:r>
                        <a:rPr lang="en-US" sz="1800" b="1" dirty="0"/>
                        <a:t>Bispecific antibodies (preferred)</a:t>
                      </a:r>
                    </a:p>
                    <a:p>
                      <a:pPr marL="262890" marR="0" lvl="0" indent="-171450" algn="l" rtl="0">
                        <a:spcBef>
                          <a:spcPts val="0"/>
                        </a:spcBef>
                        <a:spcAft>
                          <a:spcPts val="0"/>
                        </a:spcAft>
                        <a:buClr>
                          <a:schemeClr val="dk1"/>
                        </a:buClr>
                        <a:buSzPct val="100000"/>
                        <a:buFont typeface="Arial"/>
                        <a:buChar char="•"/>
                      </a:pPr>
                      <a:r>
                        <a:rPr lang="en-US" sz="1800" dirty="0"/>
                        <a:t>Elranatamab-</a:t>
                      </a:r>
                      <a:r>
                        <a:rPr lang="en-US" sz="1800" dirty="0" err="1"/>
                        <a:t>bcmm</a:t>
                      </a:r>
                      <a:endParaRPr lang="en-US" sz="1800" dirty="0"/>
                    </a:p>
                    <a:p>
                      <a:pPr marL="262890" marR="0" lvl="0" indent="-171450" algn="l" rtl="0">
                        <a:spcBef>
                          <a:spcPts val="0"/>
                        </a:spcBef>
                        <a:spcAft>
                          <a:spcPts val="0"/>
                        </a:spcAft>
                        <a:buClr>
                          <a:schemeClr val="dk1"/>
                        </a:buClr>
                        <a:buSzPct val="100000"/>
                        <a:buFont typeface="Arial"/>
                        <a:buChar char="•"/>
                      </a:pPr>
                      <a:r>
                        <a:rPr lang="en-US" sz="1800" dirty="0"/>
                        <a:t>Linvoseltamab-</a:t>
                      </a:r>
                      <a:r>
                        <a:rPr lang="en-US" sz="1800" dirty="0" err="1"/>
                        <a:t>gcpt</a:t>
                      </a:r>
                      <a:endParaRPr lang="en-US" sz="1800" dirty="0"/>
                    </a:p>
                    <a:p>
                      <a:pPr marL="262890" marR="0" lvl="0" indent="-171450" algn="l" rtl="0">
                        <a:spcBef>
                          <a:spcPts val="0"/>
                        </a:spcBef>
                        <a:spcAft>
                          <a:spcPts val="0"/>
                        </a:spcAft>
                        <a:buClr>
                          <a:schemeClr val="dk1"/>
                        </a:buClr>
                        <a:buSzPct val="100000"/>
                        <a:buFont typeface="Arial"/>
                        <a:buChar char="•"/>
                      </a:pPr>
                      <a:r>
                        <a:rPr lang="en-US" sz="1800" dirty="0"/>
                        <a:t>Talquetamab-</a:t>
                      </a:r>
                      <a:r>
                        <a:rPr lang="en-US" sz="1800" dirty="0" err="1"/>
                        <a:t>tgvs</a:t>
                      </a:r>
                      <a:endParaRPr lang="en-US" sz="1800" dirty="0"/>
                    </a:p>
                    <a:p>
                      <a:pPr marL="262890" marR="0" lvl="0" indent="-171450" algn="l" rtl="0">
                        <a:spcBef>
                          <a:spcPts val="0"/>
                        </a:spcBef>
                        <a:spcAft>
                          <a:spcPts val="0"/>
                        </a:spcAft>
                        <a:buClr>
                          <a:schemeClr val="dk1"/>
                        </a:buClr>
                        <a:buSzPct val="100000"/>
                        <a:buFont typeface="Arial"/>
                        <a:buChar char="•"/>
                      </a:pPr>
                      <a:r>
                        <a:rPr lang="en-US" sz="1800" dirty="0"/>
                        <a:t>Teclistamab-</a:t>
                      </a:r>
                      <a:r>
                        <a:rPr lang="en-US" sz="1800" dirty="0" err="1"/>
                        <a:t>cqyv</a:t>
                      </a:r>
                      <a:endParaRPr lang="en-US" sz="1800" dirty="0"/>
                    </a:p>
                  </a:txBody>
                  <a:tcPr marL="91450" marR="91450" marT="45725" marB="45725" anchor="ctr"/>
                </a:tc>
                <a:extLst>
                  <a:ext uri="{0D108BD9-81ED-4DB2-BD59-A6C34878D82A}">
                    <a16:rowId xmlns:a16="http://schemas.microsoft.com/office/drawing/2014/main" val="1479163852"/>
                  </a:ext>
                </a:extLst>
              </a:tr>
              <a:tr h="1359600">
                <a:tc vMerge="1">
                  <a:txBody>
                    <a:bodyPr/>
                    <a:lstStyle/>
                    <a:p>
                      <a:pPr marL="91440" marR="0" lvl="0" indent="0" algn="l" defTabSz="685800" rtl="0" eaLnBrk="1" fontAlgn="auto" latinLnBrk="0" hangingPunct="1">
                        <a:lnSpc>
                          <a:spcPct val="100000"/>
                        </a:lnSpc>
                        <a:spcBef>
                          <a:spcPts val="0"/>
                        </a:spcBef>
                        <a:spcAft>
                          <a:spcPts val="0"/>
                        </a:spcAft>
                        <a:buClr>
                          <a:schemeClr val="dk1"/>
                        </a:buClr>
                        <a:buSzPts val="1000"/>
                        <a:buFont typeface="Arial"/>
                        <a:buNone/>
                        <a:tabLst/>
                        <a:defRPr/>
                      </a:pPr>
                      <a:endParaRPr lang="en-US" sz="2000" b="1" dirty="0"/>
                    </a:p>
                  </a:txBody>
                  <a:tcPr marL="91450" marR="91450" marT="45725" marB="45725" anchor="ctr"/>
                </a:tc>
                <a:tc>
                  <a:txBody>
                    <a:bodyPr/>
                    <a:lstStyle/>
                    <a:p>
                      <a:pPr marL="91440" marR="0" lvl="0" indent="0" algn="l" defTabSz="685800" rtl="0" eaLnBrk="1" fontAlgn="auto" latinLnBrk="0" hangingPunct="1">
                        <a:lnSpc>
                          <a:spcPct val="100000"/>
                        </a:lnSpc>
                        <a:spcBef>
                          <a:spcPts val="0"/>
                        </a:spcBef>
                        <a:spcAft>
                          <a:spcPts val="0"/>
                        </a:spcAft>
                        <a:buClr>
                          <a:schemeClr val="dk1"/>
                        </a:buClr>
                        <a:buSzPct val="100000"/>
                        <a:buFont typeface="Arial"/>
                        <a:buNone/>
                        <a:tabLst/>
                        <a:defRPr/>
                      </a:pPr>
                      <a:r>
                        <a:rPr lang="en-US" sz="1800" b="1" dirty="0"/>
                        <a:t>Useful under certain circumstances</a:t>
                      </a:r>
                      <a:endParaRPr lang="en-US" sz="1800" b="0" dirty="0"/>
                    </a:p>
                    <a:p>
                      <a:pPr marL="262890" marR="0" lvl="0" indent="-171450" algn="l" rtl="0">
                        <a:spcBef>
                          <a:spcPts val="0"/>
                        </a:spcBef>
                        <a:spcAft>
                          <a:spcPts val="0"/>
                        </a:spcAft>
                        <a:buClr>
                          <a:schemeClr val="dk1"/>
                        </a:buClr>
                        <a:buSzPct val="100000"/>
                        <a:buFont typeface="Arial"/>
                        <a:buChar char="•"/>
                      </a:pPr>
                      <a:r>
                        <a:rPr lang="en-US" sz="1800" b="0" dirty="0"/>
                        <a:t>Belantamab mafodotin </a:t>
                      </a:r>
                      <a:r>
                        <a:rPr lang="en-US" sz="1800" dirty="0"/>
                        <a:t>(if available through compassionate use program)</a:t>
                      </a:r>
                      <a:endParaRPr lang="en-US" sz="1800" b="1" dirty="0"/>
                    </a:p>
                  </a:txBody>
                  <a:tcPr marL="91450" marR="91450" marT="45725" marB="45725" anchor="ctr">
                    <a:noFill/>
                  </a:tcPr>
                </a:tc>
                <a:extLst>
                  <a:ext uri="{0D108BD9-81ED-4DB2-BD59-A6C34878D82A}">
                    <a16:rowId xmlns:a16="http://schemas.microsoft.com/office/drawing/2014/main" val="3056424987"/>
                  </a:ext>
                </a:extLst>
              </a:tr>
            </a:tbl>
          </a:graphicData>
        </a:graphic>
      </p:graphicFrame>
      <p:sp>
        <p:nvSpPr>
          <p:cNvPr id="2" name="Rectangle 1">
            <a:extLst>
              <a:ext uri="{FF2B5EF4-FFF2-40B4-BE49-F238E27FC236}">
                <a16:creationId xmlns:a16="http://schemas.microsoft.com/office/drawing/2014/main" id="{679CC411-AD03-62FC-DBA9-C50E8DC6F0C2}"/>
              </a:ext>
            </a:extLst>
          </p:cNvPr>
          <p:cNvSpPr/>
          <p:nvPr/>
        </p:nvSpPr>
        <p:spPr>
          <a:xfrm>
            <a:off x="228599" y="1246273"/>
            <a:ext cx="8686800" cy="43169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307CF187-AD4F-FB82-CDAE-681251640FDC}"/>
              </a:ext>
            </a:extLst>
          </p:cNvPr>
          <p:cNvSpPr txBox="1"/>
          <p:nvPr/>
        </p:nvSpPr>
        <p:spPr>
          <a:xfrm>
            <a:off x="228600" y="1935576"/>
            <a:ext cx="3985182" cy="400110"/>
          </a:xfrm>
          <a:prstGeom prst="wedgeRectCallout">
            <a:avLst>
              <a:gd name="adj1" fmla="val 44955"/>
              <a:gd name="adj2" fmla="val -104779"/>
            </a:avLst>
          </a:prstGeom>
          <a:solidFill>
            <a:schemeClr val="tx2"/>
          </a:solidFill>
          <a:ln w="38100">
            <a:solidFill>
              <a:schemeClr val="accent2"/>
            </a:solidFill>
          </a:ln>
        </p:spPr>
        <p:txBody>
          <a:bodyPr wrap="square" tIns="91440" bIns="91440" rtlCol="0" anchor="ctr">
            <a:spAutoFit/>
          </a:bodyPr>
          <a:lstStyle/>
          <a:p>
            <a:pPr algn="ctr">
              <a:spcAft>
                <a:spcPts val="1200"/>
              </a:spcAft>
            </a:pPr>
            <a:r>
              <a:rPr lang="en-US" sz="1400" b="1" i="1" dirty="0"/>
              <a:t>Supported by CARTITUDE-1 &amp; KarMMa-2</a:t>
            </a:r>
          </a:p>
        </p:txBody>
      </p:sp>
      <p:sp>
        <p:nvSpPr>
          <p:cNvPr id="9" name="Right Brace 8">
            <a:extLst>
              <a:ext uri="{FF2B5EF4-FFF2-40B4-BE49-F238E27FC236}">
                <a16:creationId xmlns:a16="http://schemas.microsoft.com/office/drawing/2014/main" id="{2C3DC0FE-6B7F-087F-B9F3-1829E5D976D8}"/>
              </a:ext>
            </a:extLst>
          </p:cNvPr>
          <p:cNvSpPr/>
          <p:nvPr/>
        </p:nvSpPr>
        <p:spPr>
          <a:xfrm>
            <a:off x="4441371" y="1828800"/>
            <a:ext cx="130629" cy="2286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59147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7F88-F36F-0868-2F12-BBD1A98875DF}"/>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3487DA-C6C2-BB71-10C5-8183081983B3}"/>
              </a:ext>
            </a:extLst>
          </p:cNvPr>
          <p:cNvSpPr>
            <a:spLocks noGrp="1"/>
          </p:cNvSpPr>
          <p:nvPr>
            <p:ph type="ftr" sz="quarter" idx="3"/>
          </p:nvPr>
        </p:nvSpPr>
        <p:spPr>
          <a:xfrm>
            <a:off x="178906" y="4765929"/>
            <a:ext cx="7400454" cy="311476"/>
          </a:xfrm>
        </p:spPr>
        <p:txBody>
          <a:bodyPr/>
          <a:lstStyle/>
          <a:p>
            <a:r>
              <a:rPr lang="en-GB" dirty="0">
                <a:latin typeface="+mj-lt"/>
              </a:rPr>
              <a:t>1. Voorhees P et al. ASCO 2025. Abstract 7505. 2. </a:t>
            </a:r>
            <a:r>
              <a:rPr lang="en-US" b="0" i="0" dirty="0">
                <a:solidFill>
                  <a:srgbClr val="212121"/>
                </a:solidFill>
                <a:effectLst/>
                <a:latin typeface="+mj-lt"/>
              </a:rPr>
              <a:t>Jagannath S</a:t>
            </a:r>
            <a:r>
              <a:rPr lang="en-US" dirty="0">
                <a:solidFill>
                  <a:srgbClr val="212121"/>
                </a:solidFill>
                <a:latin typeface="+mj-lt"/>
              </a:rPr>
              <a:t> </a:t>
            </a:r>
            <a:r>
              <a:rPr lang="en-US" b="0" i="0" dirty="0">
                <a:solidFill>
                  <a:srgbClr val="212121"/>
                </a:solidFill>
                <a:effectLst/>
                <a:latin typeface="+mj-lt"/>
              </a:rPr>
              <a:t>et al. </a:t>
            </a:r>
            <a:r>
              <a:rPr lang="en-US" b="0" i="1" dirty="0">
                <a:solidFill>
                  <a:srgbClr val="212121"/>
                </a:solidFill>
                <a:effectLst/>
                <a:latin typeface="+mj-lt"/>
              </a:rPr>
              <a:t>J Clin Oncol</a:t>
            </a:r>
            <a:r>
              <a:rPr lang="en-US" b="0" i="0" dirty="0">
                <a:solidFill>
                  <a:srgbClr val="212121"/>
                </a:solidFill>
                <a:effectLst/>
                <a:latin typeface="+mj-lt"/>
              </a:rPr>
              <a:t>. 2025; 10.1200/JCO-25-00760.</a:t>
            </a:r>
            <a:endParaRPr lang="en-GB" dirty="0">
              <a:latin typeface="+mj-lt"/>
            </a:endParaRPr>
          </a:p>
        </p:txBody>
      </p:sp>
      <p:sp>
        <p:nvSpPr>
          <p:cNvPr id="5" name="Title 4">
            <a:extLst>
              <a:ext uri="{FF2B5EF4-FFF2-40B4-BE49-F238E27FC236}">
                <a16:creationId xmlns:a16="http://schemas.microsoft.com/office/drawing/2014/main" id="{743EA095-3F24-5CFA-AD0D-E2691382F543}"/>
              </a:ext>
            </a:extLst>
          </p:cNvPr>
          <p:cNvSpPr>
            <a:spLocks noGrp="1"/>
          </p:cNvSpPr>
          <p:nvPr>
            <p:ph type="title"/>
          </p:nvPr>
        </p:nvSpPr>
        <p:spPr/>
        <p:txBody>
          <a:bodyPr/>
          <a:lstStyle/>
          <a:p>
            <a:r>
              <a:rPr lang="en-US" dirty="0"/>
              <a:t>CARTITUDE-1: Long-Term Outcomes Show </a:t>
            </a:r>
            <a:br>
              <a:rPr lang="en-US" dirty="0"/>
            </a:br>
            <a:r>
              <a:rPr lang="en-US" dirty="0"/>
              <a:t>Sustained Clinical Efficacy With a Single Infusion</a:t>
            </a:r>
            <a:r>
              <a:rPr lang="en-US" baseline="30000" dirty="0"/>
              <a:t>1,2</a:t>
            </a:r>
            <a:endParaRPr lang="en-US" dirty="0"/>
          </a:p>
        </p:txBody>
      </p:sp>
      <p:sp>
        <p:nvSpPr>
          <p:cNvPr id="3" name="Text Placeholder 2">
            <a:extLst>
              <a:ext uri="{FF2B5EF4-FFF2-40B4-BE49-F238E27FC236}">
                <a16:creationId xmlns:a16="http://schemas.microsoft.com/office/drawing/2014/main" id="{F7E07B06-5D16-EA65-FC25-A1C7E9B4CBDA}"/>
              </a:ext>
            </a:extLst>
          </p:cNvPr>
          <p:cNvSpPr>
            <a:spLocks noGrp="1"/>
          </p:cNvSpPr>
          <p:nvPr>
            <p:ph type="body" sz="quarter" idx="10"/>
          </p:nvPr>
        </p:nvSpPr>
        <p:spPr>
          <a:xfrm>
            <a:off x="2906205" y="763871"/>
            <a:ext cx="6097217" cy="1761422"/>
          </a:xfrm>
        </p:spPr>
        <p:txBody>
          <a:bodyPr/>
          <a:lstStyle/>
          <a:p>
            <a:r>
              <a:rPr lang="en-US" sz="1400" b="1" dirty="0"/>
              <a:t>Serial MRD assessments were conducted on 12 progression-free patients at a single center</a:t>
            </a:r>
          </a:p>
          <a:p>
            <a:r>
              <a:rPr lang="en-US" sz="1400" b="1" dirty="0"/>
              <a:t>All were MRD-negative (≥10</a:t>
            </a:r>
            <a:r>
              <a:rPr lang="en-US" sz="1400" b="1" baseline="30000" dirty="0"/>
              <a:t>–5</a:t>
            </a:r>
            <a:r>
              <a:rPr lang="en-US" sz="1400" b="1" dirty="0"/>
              <a:t>) and PET/CT imaging-negative (suggestive of potential cure)</a:t>
            </a:r>
          </a:p>
        </p:txBody>
      </p:sp>
      <p:sp>
        <p:nvSpPr>
          <p:cNvPr id="2" name="Text Placeholder 2">
            <a:extLst>
              <a:ext uri="{FF2B5EF4-FFF2-40B4-BE49-F238E27FC236}">
                <a16:creationId xmlns:a16="http://schemas.microsoft.com/office/drawing/2014/main" id="{E37EDA89-B201-6FAE-F6F3-109D73CEB101}"/>
              </a:ext>
            </a:extLst>
          </p:cNvPr>
          <p:cNvSpPr txBox="1">
            <a:spLocks/>
          </p:cNvSpPr>
          <p:nvPr/>
        </p:nvSpPr>
        <p:spPr>
          <a:xfrm>
            <a:off x="220103" y="763871"/>
            <a:ext cx="2390661" cy="2762674"/>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0"/>
              </a:spcBef>
              <a:spcAft>
                <a:spcPts val="1200"/>
              </a:spcAft>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2pPr>
            <a:lvl3pPr marL="900113" indent="-214313" algn="l" defTabSz="685800" rtl="0" eaLnBrk="1" latinLnBrk="0" hangingPunct="1">
              <a:lnSpc>
                <a:spcPct val="100000"/>
              </a:lnSpc>
              <a:spcBef>
                <a:spcPts val="0"/>
              </a:spcBef>
              <a:spcAft>
                <a:spcPts val="1200"/>
              </a:spcAft>
              <a:buFont typeface="Wingdings" pitchFamily="2" charset="2"/>
              <a:buChar char="Ø"/>
              <a:tabLst/>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t>33% of the patients remained progression-free for ≥5 years following a single </a:t>
            </a:r>
            <a:r>
              <a:rPr lang="en-US" sz="1400" dirty="0" err="1"/>
              <a:t>cilta</a:t>
            </a:r>
            <a:r>
              <a:rPr lang="en-US" sz="1400" dirty="0"/>
              <a:t>-cel infusion </a:t>
            </a:r>
            <a:r>
              <a:rPr lang="en-US" sz="1400" b="1" dirty="0"/>
              <a:t>with no maintenance therapy</a:t>
            </a:r>
          </a:p>
          <a:p>
            <a:r>
              <a:rPr lang="en-US" sz="1400" b="1" dirty="0"/>
              <a:t>Approximately half of patients were alive for ≥5 years</a:t>
            </a:r>
          </a:p>
          <a:p>
            <a:endParaRPr lang="en-US" sz="1400" dirty="0"/>
          </a:p>
        </p:txBody>
      </p:sp>
      <p:grpSp>
        <p:nvGrpSpPr>
          <p:cNvPr id="4" name="Group 3">
            <a:extLst>
              <a:ext uri="{FF2B5EF4-FFF2-40B4-BE49-F238E27FC236}">
                <a16:creationId xmlns:a16="http://schemas.microsoft.com/office/drawing/2014/main" id="{ADEE61B7-F36E-C1C3-3E42-4BB518181D7A}"/>
              </a:ext>
            </a:extLst>
          </p:cNvPr>
          <p:cNvGrpSpPr/>
          <p:nvPr/>
        </p:nvGrpSpPr>
        <p:grpSpPr>
          <a:xfrm>
            <a:off x="3364092" y="1999651"/>
            <a:ext cx="5452258" cy="2612747"/>
            <a:chOff x="1938559" y="1819170"/>
            <a:chExt cx="5772645" cy="2766278"/>
          </a:xfrm>
        </p:grpSpPr>
        <p:sp>
          <p:nvSpPr>
            <p:cNvPr id="7" name="Manual Operation 6">
              <a:extLst>
                <a:ext uri="{FF2B5EF4-FFF2-40B4-BE49-F238E27FC236}">
                  <a16:creationId xmlns:a16="http://schemas.microsoft.com/office/drawing/2014/main" id="{89060D0C-CCC1-3AC2-9DB9-371C97B02AC3}"/>
                </a:ext>
              </a:extLst>
            </p:cNvPr>
            <p:cNvSpPr/>
            <p:nvPr/>
          </p:nvSpPr>
          <p:spPr>
            <a:xfrm rot="5400000">
              <a:off x="4326058" y="2673693"/>
              <a:ext cx="1246281" cy="1159106"/>
            </a:xfrm>
            <a:prstGeom prst="flowChartManualOperation">
              <a:avLst/>
            </a:prstGeom>
            <a:gradFill flip="none" rotWithShape="1">
              <a:gsLst>
                <a:gs pos="0">
                  <a:schemeClr val="accent6">
                    <a:lumMod val="0"/>
                    <a:lumOff val="100000"/>
                  </a:schemeClr>
                </a:gs>
                <a:gs pos="58000">
                  <a:schemeClr val="bg1">
                    <a:lumMod val="95000"/>
                  </a:schemeClr>
                </a:gs>
                <a:gs pos="100000">
                  <a:schemeClr val="bg1">
                    <a:lumMod val="75000"/>
                  </a:schemeClr>
                </a:gs>
              </a:gsLst>
              <a:path path="circle">
                <a:fillToRect l="50000" t="-80000" r="50000" b="180000"/>
              </a:path>
              <a:tileRect/>
            </a:gra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72177E0-A624-C2AD-DAFB-5D84DF99F64E}"/>
                </a:ext>
              </a:extLst>
            </p:cNvPr>
            <p:cNvSpPr/>
            <p:nvPr/>
          </p:nvSpPr>
          <p:spPr>
            <a:xfrm>
              <a:off x="1938559" y="1952007"/>
              <a:ext cx="2633441" cy="2633441"/>
            </a:xfrm>
            <a:prstGeom prst="ellipse">
              <a:avLst/>
            </a:prstGeom>
            <a:solidFill>
              <a:schemeClr val="accent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E468D3A-6B6D-5279-F542-45E0F8ECAA0D}"/>
                </a:ext>
              </a:extLst>
            </p:cNvPr>
            <p:cNvSpPr/>
            <p:nvPr/>
          </p:nvSpPr>
          <p:spPr>
            <a:xfrm>
              <a:off x="2496780" y="2510228"/>
              <a:ext cx="1516999" cy="1516999"/>
            </a:xfrm>
            <a:prstGeom prst="ellipse">
              <a:avLst/>
            </a:prstGeom>
            <a:solidFill>
              <a:schemeClr val="bg1"/>
            </a:solid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US" sz="1200" b="1" dirty="0">
                  <a:solidFill>
                    <a:schemeClr val="tx1"/>
                  </a:solidFill>
                </a:rPr>
                <a:t>All patients (12/12) achieved MRD negativity</a:t>
              </a:r>
              <a:br>
                <a:rPr lang="en-US" sz="1200" b="1" dirty="0">
                  <a:solidFill>
                    <a:schemeClr val="tx1"/>
                  </a:solidFill>
                </a:rPr>
              </a:br>
              <a:r>
                <a:rPr lang="en-US" sz="1200" b="1" dirty="0">
                  <a:solidFill>
                    <a:schemeClr val="tx1"/>
                  </a:solidFill>
                </a:rPr>
                <a:t>at 10</a:t>
              </a:r>
              <a:r>
                <a:rPr lang="en-US" sz="1200" b="1" baseline="30000" dirty="0">
                  <a:solidFill>
                    <a:schemeClr val="tx1"/>
                  </a:solidFill>
                </a:rPr>
                <a:t>-5</a:t>
              </a:r>
              <a:endParaRPr lang="en-US" sz="1200" b="1" dirty="0">
                <a:solidFill>
                  <a:schemeClr val="tx1"/>
                </a:solidFill>
              </a:endParaRPr>
            </a:p>
          </p:txBody>
        </p:sp>
        <p:graphicFrame>
          <p:nvGraphicFramePr>
            <p:cNvPr id="11" name="Chart 10">
              <a:extLst>
                <a:ext uri="{FF2B5EF4-FFF2-40B4-BE49-F238E27FC236}">
                  <a16:creationId xmlns:a16="http://schemas.microsoft.com/office/drawing/2014/main" id="{589A34F2-CE8C-F6B1-462F-9F2BCBAA3967}"/>
                </a:ext>
              </a:extLst>
            </p:cNvPr>
            <p:cNvGraphicFramePr/>
            <p:nvPr/>
          </p:nvGraphicFramePr>
          <p:xfrm>
            <a:off x="4382264" y="2114963"/>
            <a:ext cx="3328940" cy="221929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8835A5A8-9B7C-3105-0A5B-14ED678C29B9}"/>
                </a:ext>
              </a:extLst>
            </p:cNvPr>
            <p:cNvSpPr txBox="1"/>
            <p:nvPr/>
          </p:nvSpPr>
          <p:spPr>
            <a:xfrm>
              <a:off x="5841554" y="3435788"/>
              <a:ext cx="490840" cy="400110"/>
            </a:xfrm>
            <a:prstGeom prst="rect">
              <a:avLst/>
            </a:prstGeom>
            <a:noFill/>
          </p:spPr>
          <p:txBody>
            <a:bodyPr wrap="none" tIns="91440" bIns="91440" rtlCol="0" anchor="ctr">
              <a:spAutoFit/>
            </a:bodyPr>
            <a:lstStyle/>
            <a:p>
              <a:pPr marL="0" indent="0" algn="l">
                <a:spcAft>
                  <a:spcPts val="1200"/>
                </a:spcAft>
                <a:buFont typeface="Arial" panose="020B0604020202020204" pitchFamily="34" charset="0"/>
                <a:buNone/>
              </a:pPr>
              <a:r>
                <a:rPr lang="en-US" sz="1400" b="1" dirty="0">
                  <a:solidFill>
                    <a:schemeClr val="bg1"/>
                  </a:solidFill>
                </a:rPr>
                <a:t>10</a:t>
              </a:r>
              <a:r>
                <a:rPr lang="en-US" sz="1400" b="1" baseline="30000" dirty="0">
                  <a:solidFill>
                    <a:schemeClr val="bg1"/>
                  </a:solidFill>
                </a:rPr>
                <a:t>-6</a:t>
              </a:r>
              <a:endParaRPr lang="en-US" sz="1400" b="1" dirty="0">
                <a:solidFill>
                  <a:schemeClr val="bg1"/>
                </a:solidFill>
              </a:endParaRPr>
            </a:p>
          </p:txBody>
        </p:sp>
        <p:sp>
          <p:nvSpPr>
            <p:cNvPr id="13" name="TextBox 12">
              <a:extLst>
                <a:ext uri="{FF2B5EF4-FFF2-40B4-BE49-F238E27FC236}">
                  <a16:creationId xmlns:a16="http://schemas.microsoft.com/office/drawing/2014/main" id="{F9039710-8C4E-E25E-B041-DDD931F4996A}"/>
                </a:ext>
              </a:extLst>
            </p:cNvPr>
            <p:cNvSpPr txBox="1"/>
            <p:nvPr/>
          </p:nvSpPr>
          <p:spPr>
            <a:xfrm>
              <a:off x="5582355" y="2276241"/>
              <a:ext cx="490840" cy="400110"/>
            </a:xfrm>
            <a:prstGeom prst="rect">
              <a:avLst/>
            </a:prstGeom>
            <a:noFill/>
          </p:spPr>
          <p:txBody>
            <a:bodyPr wrap="none" tIns="91440" bIns="91440" rtlCol="0" anchor="ctr">
              <a:spAutoFit/>
            </a:bodyPr>
            <a:lstStyle/>
            <a:p>
              <a:pPr marL="0" indent="0" algn="l">
                <a:spcAft>
                  <a:spcPts val="1200"/>
                </a:spcAft>
                <a:buFont typeface="Arial" panose="020B0604020202020204" pitchFamily="34" charset="0"/>
                <a:buNone/>
              </a:pPr>
              <a:r>
                <a:rPr lang="en-US" sz="1400" b="1" dirty="0"/>
                <a:t>10</a:t>
              </a:r>
              <a:r>
                <a:rPr lang="en-US" sz="1400" b="1" baseline="30000" dirty="0"/>
                <a:t>-5</a:t>
              </a:r>
              <a:endParaRPr lang="en-US" sz="1400" b="1" dirty="0"/>
            </a:p>
          </p:txBody>
        </p:sp>
        <p:sp>
          <p:nvSpPr>
            <p:cNvPr id="14" name="TextBox 13">
              <a:extLst>
                <a:ext uri="{FF2B5EF4-FFF2-40B4-BE49-F238E27FC236}">
                  <a16:creationId xmlns:a16="http://schemas.microsoft.com/office/drawing/2014/main" id="{F8363434-B3E2-B237-26B1-71AB1E2AFACA}"/>
                </a:ext>
              </a:extLst>
            </p:cNvPr>
            <p:cNvSpPr txBox="1"/>
            <p:nvPr/>
          </p:nvSpPr>
          <p:spPr>
            <a:xfrm>
              <a:off x="4851535" y="1819170"/>
              <a:ext cx="2390398" cy="400110"/>
            </a:xfrm>
            <a:prstGeom prst="rect">
              <a:avLst/>
            </a:prstGeom>
            <a:noFill/>
          </p:spPr>
          <p:txBody>
            <a:bodyPr wrap="none" tIns="91440" bIns="91440" rtlCol="0" anchor="ctr">
              <a:spAutoFit/>
            </a:bodyPr>
            <a:lstStyle/>
            <a:p>
              <a:pPr marL="0" indent="0" algn="l">
                <a:spcAft>
                  <a:spcPts val="1200"/>
                </a:spcAft>
                <a:buFont typeface="Arial" panose="020B0604020202020204" pitchFamily="34" charset="0"/>
                <a:buNone/>
              </a:pPr>
              <a:r>
                <a:rPr lang="en-US" sz="1400" b="1" dirty="0"/>
                <a:t>MRD negativity threshold </a:t>
              </a:r>
            </a:p>
          </p:txBody>
        </p:sp>
      </p:grpSp>
    </p:spTree>
    <p:custDataLst>
      <p:tags r:id="rId1"/>
    </p:custDataLst>
    <p:extLst>
      <p:ext uri="{BB962C8B-B14F-4D97-AF65-F5344CB8AC3E}">
        <p14:creationId xmlns:p14="http://schemas.microsoft.com/office/powerpoint/2010/main" val="3340091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7" name="Google Shape;1187;p55"/>
          <p:cNvSpPr txBox="1">
            <a:spLocks noGrp="1"/>
          </p:cNvSpPr>
          <p:nvPr>
            <p:ph type="title"/>
          </p:nvPr>
        </p:nvSpPr>
        <p:spPr>
          <a:noFill/>
          <a:ln>
            <a:noFill/>
          </a:ln>
        </p:spPr>
        <p:txBody>
          <a:bodyPr spcFirstLastPara="1" wrap="square" lIns="91425" tIns="45700" rIns="91425" bIns="45700" anchor="ctr" anchorCtr="0">
            <a:noAutofit/>
          </a:bodyPr>
          <a:lstStyle/>
          <a:p>
            <a:pPr lvl="0"/>
            <a:r>
              <a:rPr lang="en-US" dirty="0"/>
              <a:t>Four Key Take-Homes for Delivery of CAR-T in MM</a:t>
            </a:r>
            <a:endParaRPr lang="en-US" baseline="30000" dirty="0"/>
          </a:p>
        </p:txBody>
      </p:sp>
      <p:sp>
        <p:nvSpPr>
          <p:cNvPr id="8" name="Text Placeholder 7">
            <a:extLst>
              <a:ext uri="{FF2B5EF4-FFF2-40B4-BE49-F238E27FC236}">
                <a16:creationId xmlns:a16="http://schemas.microsoft.com/office/drawing/2014/main" id="{B56B0DB8-2769-9CF1-991F-E2CF2509F897}"/>
              </a:ext>
            </a:extLst>
          </p:cNvPr>
          <p:cNvSpPr>
            <a:spLocks noGrp="1"/>
          </p:cNvSpPr>
          <p:nvPr>
            <p:ph type="body" sz="quarter" idx="10"/>
          </p:nvPr>
        </p:nvSpPr>
        <p:spPr>
          <a:xfrm>
            <a:off x="228600" y="763667"/>
            <a:ext cx="8686800" cy="3865563"/>
          </a:xfrm>
        </p:spPr>
        <p:txBody>
          <a:bodyPr/>
          <a:lstStyle/>
          <a:p>
            <a:pPr marL="342900" lvl="0" indent="-342900">
              <a:spcAft>
                <a:spcPts val="600"/>
              </a:spcAft>
              <a:buSzPct val="100000"/>
              <a:buFont typeface="+mj-lt"/>
              <a:buAutoNum type="arabicPeriod"/>
            </a:pPr>
            <a:r>
              <a:rPr lang="en-US" sz="1600" b="1" dirty="0"/>
              <a:t>Adequate planning and referral to a certified healthcare facility is required </a:t>
            </a:r>
          </a:p>
          <a:p>
            <a:pPr lvl="1">
              <a:spcAft>
                <a:spcPts val="600"/>
              </a:spcAft>
              <a:buSzPct val="100000"/>
              <a:buFont typeface="Arial" panose="020B0604020202020204" pitchFamily="34" charset="0"/>
              <a:buChar char="•"/>
            </a:pPr>
            <a:r>
              <a:rPr lang="en-US" sz="1600" dirty="0"/>
              <a:t>Start the process with at least 1 LOT before use</a:t>
            </a:r>
          </a:p>
          <a:p>
            <a:pPr lvl="1">
              <a:spcAft>
                <a:spcPts val="600"/>
              </a:spcAft>
              <a:buSzPct val="100000"/>
              <a:buFont typeface="Arial" panose="020B0604020202020204" pitchFamily="34" charset="0"/>
              <a:buChar char="•"/>
            </a:pPr>
            <a:r>
              <a:rPr lang="en-US" sz="1600" dirty="0"/>
              <a:t>Consider implications when planning for use in earlier LOTs (</a:t>
            </a:r>
            <a:r>
              <a:rPr lang="en-US" sz="1600" dirty="0" err="1"/>
              <a:t>eg</a:t>
            </a:r>
            <a:r>
              <a:rPr lang="en-US" sz="1600" dirty="0"/>
              <a:t>, bridging)</a:t>
            </a:r>
          </a:p>
          <a:p>
            <a:pPr lvl="1">
              <a:spcAft>
                <a:spcPts val="600"/>
              </a:spcAft>
              <a:buSzPct val="100000"/>
              <a:buFont typeface="Arial" panose="020B0604020202020204" pitchFamily="34" charset="0"/>
              <a:buChar char="•"/>
            </a:pPr>
            <a:r>
              <a:rPr lang="en-US" sz="1600" dirty="0"/>
              <a:t>Nurses are critical to support patients in the decision for treatment</a:t>
            </a:r>
            <a:br>
              <a:rPr lang="en-US" sz="1600" dirty="0"/>
            </a:br>
            <a:endParaRPr lang="en-US" sz="1600" dirty="0"/>
          </a:p>
          <a:p>
            <a:pPr marL="342900" indent="-342900">
              <a:spcAft>
                <a:spcPts val="600"/>
              </a:spcAft>
              <a:buSzPct val="100000"/>
              <a:buFont typeface="+mj-lt"/>
              <a:buAutoNum type="arabicPeriod"/>
            </a:pPr>
            <a:r>
              <a:rPr lang="en-US" sz="1600" b="1" dirty="0"/>
              <a:t>Avoid prophylactic dexamethasone or other systemic corticosteroids; </a:t>
            </a:r>
            <a:br>
              <a:rPr lang="en-US" sz="1600" b="1" dirty="0"/>
            </a:br>
            <a:r>
              <a:rPr lang="en-US" sz="1600" b="1" dirty="0"/>
              <a:t>avoid prior-line alkylators (if possible)</a:t>
            </a:r>
            <a:br>
              <a:rPr lang="en-US" sz="1600" b="1" dirty="0"/>
            </a:br>
            <a:endParaRPr lang="en-US" sz="1600" b="1" dirty="0"/>
          </a:p>
          <a:p>
            <a:pPr marL="342900" indent="-342900">
              <a:spcAft>
                <a:spcPts val="600"/>
              </a:spcAft>
              <a:buSzPct val="100000"/>
              <a:buFont typeface="+mj-lt"/>
              <a:buAutoNum type="arabicPeriod"/>
            </a:pPr>
            <a:r>
              <a:rPr lang="en-US" sz="1600" b="1" dirty="0">
                <a:solidFill>
                  <a:schemeClr val="dk1"/>
                </a:solidFill>
              </a:rPr>
              <a:t>Be familiar with CRS and ICANS management; early use of tocilizumab for grade ≥2, </a:t>
            </a:r>
            <a:r>
              <a:rPr lang="en-US" sz="1600" b="1" dirty="0" err="1">
                <a:solidFill>
                  <a:schemeClr val="dk1"/>
                </a:solidFill>
              </a:rPr>
              <a:t>dex</a:t>
            </a:r>
            <a:r>
              <a:rPr lang="en-US" sz="1600" b="1" dirty="0">
                <a:solidFill>
                  <a:schemeClr val="dk1"/>
                </a:solidFill>
              </a:rPr>
              <a:t> for grade ≥2 ICANS</a:t>
            </a:r>
            <a:br>
              <a:rPr lang="en-US" sz="1600" b="1" dirty="0">
                <a:solidFill>
                  <a:schemeClr val="dk1"/>
                </a:solidFill>
              </a:rPr>
            </a:br>
            <a:r>
              <a:rPr lang="en-US" sz="1600" b="1" dirty="0">
                <a:solidFill>
                  <a:schemeClr val="dk1"/>
                </a:solidFill>
              </a:rPr>
              <a:t> </a:t>
            </a:r>
          </a:p>
          <a:p>
            <a:pPr marL="342900" indent="-342900">
              <a:spcAft>
                <a:spcPts val="600"/>
              </a:spcAft>
              <a:buSzPct val="100000"/>
              <a:buFont typeface="+mj-lt"/>
              <a:buAutoNum type="arabicPeriod"/>
            </a:pPr>
            <a:r>
              <a:rPr lang="en-US" sz="1600" b="1" dirty="0"/>
              <a:t>Be familiar with infection management and long-term follow-up</a:t>
            </a:r>
            <a:endParaRPr lang="en-US" sz="1600" b="1" dirty="0">
              <a:solidFill>
                <a:schemeClr val="dk1"/>
              </a:solidFill>
            </a:endParaRPr>
          </a:p>
        </p:txBody>
      </p:sp>
      <p:sp>
        <p:nvSpPr>
          <p:cNvPr id="11" name="TextBox 10">
            <a:extLst>
              <a:ext uri="{FF2B5EF4-FFF2-40B4-BE49-F238E27FC236}">
                <a16:creationId xmlns:a16="http://schemas.microsoft.com/office/drawing/2014/main" id="{C7530954-7865-BFCC-61F8-53645E68751E}"/>
              </a:ext>
            </a:extLst>
          </p:cNvPr>
          <p:cNvSpPr txBox="1"/>
          <p:nvPr/>
        </p:nvSpPr>
        <p:spPr>
          <a:xfrm>
            <a:off x="1296654" y="4413786"/>
            <a:ext cx="6453035" cy="430887"/>
          </a:xfrm>
          <a:prstGeom prst="rect">
            <a:avLst/>
          </a:prstGeom>
          <a:solidFill>
            <a:schemeClr val="accent2"/>
          </a:solidFill>
        </p:spPr>
        <p:txBody>
          <a:bodyPr wrap="square" tIns="91440" bIns="91440" rtlCol="0" anchor="ctr">
            <a:spAutoFit/>
          </a:bodyPr>
          <a:lstStyle/>
          <a:p>
            <a:pPr marL="0" indent="0" algn="ctr">
              <a:spcAft>
                <a:spcPts val="1200"/>
              </a:spcAft>
              <a:buFont typeface="Arial" panose="020B0604020202020204" pitchFamily="34" charset="0"/>
              <a:buNone/>
            </a:pPr>
            <a:r>
              <a:rPr lang="en-US" sz="1600" b="1" i="1" dirty="0">
                <a:solidFill>
                  <a:schemeClr val="bg1"/>
                </a:solidFill>
              </a:rPr>
              <a:t>New CAR-T therapies on the horizon: anito-cel and others!</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56EFE7-D16D-C2BD-9BFA-0A1DAC0968A7}"/>
              </a:ext>
            </a:extLst>
          </p:cNvPr>
          <p:cNvSpPr>
            <a:spLocks noGrp="1"/>
          </p:cNvSpPr>
          <p:nvPr>
            <p:ph type="body" sz="quarter" idx="11"/>
          </p:nvPr>
        </p:nvSpPr>
        <p:spPr/>
        <p:txBody>
          <a:bodyPr/>
          <a:lstStyle/>
          <a:p>
            <a:r>
              <a:rPr lang="en-US" dirty="0"/>
              <a:t>BCMA ADC Therapy</a:t>
            </a:r>
          </a:p>
          <a:p>
            <a:r>
              <a:rPr lang="en-US" i="1" dirty="0"/>
              <a:t>What Is the Next Step?</a:t>
            </a:r>
          </a:p>
        </p:txBody>
      </p:sp>
    </p:spTree>
    <p:custDataLst>
      <p:tags r:id="rId1"/>
    </p:custDataLst>
    <p:extLst>
      <p:ext uri="{BB962C8B-B14F-4D97-AF65-F5344CB8AC3E}">
        <p14:creationId xmlns:p14="http://schemas.microsoft.com/office/powerpoint/2010/main" val="2749581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ACC35-13BF-4BFB-8C86-436759A54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74CE5-C03A-88E6-91DA-4FFA1859EE83}"/>
              </a:ext>
            </a:extLst>
          </p:cNvPr>
          <p:cNvSpPr>
            <a:spLocks noGrp="1"/>
          </p:cNvSpPr>
          <p:nvPr>
            <p:ph type="title"/>
          </p:nvPr>
        </p:nvSpPr>
        <p:spPr/>
        <p:txBody>
          <a:bodyPr/>
          <a:lstStyle/>
          <a:p>
            <a:r>
              <a:rPr lang="en-US" dirty="0"/>
              <a:t>A Case to Think About—Other BCMA Options in Early Relapse</a:t>
            </a:r>
          </a:p>
        </p:txBody>
      </p:sp>
      <p:sp>
        <p:nvSpPr>
          <p:cNvPr id="3" name="Text Placeholder 2">
            <a:extLst>
              <a:ext uri="{FF2B5EF4-FFF2-40B4-BE49-F238E27FC236}">
                <a16:creationId xmlns:a16="http://schemas.microsoft.com/office/drawing/2014/main" id="{7E80A2D8-715C-B698-7BA1-705F429ECB2D}"/>
              </a:ext>
            </a:extLst>
          </p:cNvPr>
          <p:cNvSpPr>
            <a:spLocks noGrp="1"/>
          </p:cNvSpPr>
          <p:nvPr>
            <p:ph type="body" sz="quarter" idx="10"/>
          </p:nvPr>
        </p:nvSpPr>
        <p:spPr>
          <a:prstGeom prst="snipRoundRect">
            <a:avLst/>
          </a:prstGeom>
          <a:solidFill>
            <a:schemeClr val="accent3">
              <a:lumMod val="20000"/>
              <a:lumOff val="80000"/>
            </a:schemeClr>
          </a:solidFill>
          <a:ln w="28575">
            <a:solidFill>
              <a:schemeClr val="accent3"/>
            </a:solidFill>
          </a:ln>
        </p:spPr>
        <p:txBody>
          <a:bodyPr/>
          <a:lstStyle/>
          <a:p>
            <a:pPr marL="0" indent="0">
              <a:buNone/>
            </a:pPr>
            <a:r>
              <a:rPr lang="en-US" sz="2000" b="1" dirty="0"/>
              <a:t>Think about Matthew, a 77-year-old man with high-risk RRMM </a:t>
            </a:r>
            <a:br>
              <a:rPr lang="en-US" sz="2000" b="1" dirty="0"/>
            </a:br>
            <a:r>
              <a:rPr lang="en-US" sz="2000" b="1" dirty="0"/>
              <a:t>and a PS of 2 progressing after D-VRd, ASCT, and R maintenance </a:t>
            </a:r>
          </a:p>
          <a:p>
            <a:r>
              <a:rPr lang="en-US" sz="2000" dirty="0"/>
              <a:t>Several comorbidities, including renal dysfunction</a:t>
            </a:r>
          </a:p>
          <a:p>
            <a:r>
              <a:rPr lang="en-US" sz="2000" dirty="0"/>
              <a:t>Matthew is in a rural location and though he can travel, he lives alone and does not have a full-time caregiver</a:t>
            </a:r>
          </a:p>
          <a:p>
            <a:pPr lvl="0"/>
            <a:r>
              <a:rPr lang="en-US" sz="2000" b="1" dirty="0"/>
              <a:t>Consider: </a:t>
            </a:r>
            <a:r>
              <a:rPr lang="en-US" sz="2000" dirty="0"/>
              <a:t>Can off-the-shelf BCMA therapy be considered here if CAR-T is not optimal? </a:t>
            </a:r>
          </a:p>
        </p:txBody>
      </p:sp>
    </p:spTree>
    <p:custDataLst>
      <p:tags r:id="rId1"/>
    </p:custDataLst>
    <p:extLst>
      <p:ext uri="{BB962C8B-B14F-4D97-AF65-F5344CB8AC3E}">
        <p14:creationId xmlns:p14="http://schemas.microsoft.com/office/powerpoint/2010/main" val="2107490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fr-FR" dirty="0"/>
              <a:t>1. Lonial S et al. </a:t>
            </a:r>
            <a:r>
              <a:rPr lang="fr-FR" i="1" dirty="0"/>
              <a:t>Lancet Oncol</a:t>
            </a:r>
            <a:r>
              <a:rPr lang="fr-FR" dirty="0"/>
              <a:t>. 2020;21:207-221. </a:t>
            </a:r>
            <a:endParaRPr lang="en-US" dirty="0"/>
          </a:p>
        </p:txBody>
      </p:sp>
      <p:sp>
        <p:nvSpPr>
          <p:cNvPr id="2" name="Title 1"/>
          <p:cNvSpPr>
            <a:spLocks noGrp="1"/>
          </p:cNvSpPr>
          <p:nvPr>
            <p:ph type="title"/>
          </p:nvPr>
        </p:nvSpPr>
        <p:spPr/>
        <p:txBody>
          <a:bodyPr/>
          <a:lstStyle/>
          <a:p>
            <a:r>
              <a:rPr lang="en-US" dirty="0"/>
              <a:t>Belantamab Mafodotin (Belamaf): MOA</a:t>
            </a:r>
            <a:r>
              <a:rPr lang="en-US" baseline="30000" dirty="0"/>
              <a:t>1</a:t>
            </a:r>
          </a:p>
        </p:txBody>
      </p:sp>
      <p:grpSp>
        <p:nvGrpSpPr>
          <p:cNvPr id="4" name="Group 3"/>
          <p:cNvGrpSpPr/>
          <p:nvPr/>
        </p:nvGrpSpPr>
        <p:grpSpPr>
          <a:xfrm>
            <a:off x="128096" y="889799"/>
            <a:ext cx="4924780" cy="3924461"/>
            <a:chOff x="489192" y="1036838"/>
            <a:chExt cx="4171489" cy="3603398"/>
          </a:xfrm>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489192" y="1036838"/>
              <a:ext cx="4122566" cy="360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72608" y="1261914"/>
              <a:ext cx="189186" cy="197818"/>
            </a:xfrm>
            <a:prstGeom prst="rect">
              <a:avLst/>
            </a:prstGeom>
            <a:noFill/>
          </p:spPr>
          <p:txBody>
            <a:bodyPr wrap="square" lIns="0" tIns="0" rIns="0" bIns="0" rtlCol="0">
              <a:spAutoFit/>
            </a:bodyPr>
            <a:lstStyle/>
            <a:p>
              <a:pPr algn="ctr"/>
              <a:r>
                <a:rPr lang="en-US" sz="1400" b="1" dirty="0">
                  <a:solidFill>
                    <a:schemeClr val="bg1"/>
                  </a:solidFill>
                </a:rPr>
                <a:t>1</a:t>
              </a:r>
            </a:p>
          </p:txBody>
        </p:sp>
        <p:sp>
          <p:nvSpPr>
            <p:cNvPr id="10" name="TextBox 9"/>
            <p:cNvSpPr txBox="1"/>
            <p:nvPr/>
          </p:nvSpPr>
          <p:spPr>
            <a:xfrm>
              <a:off x="3373433" y="1268661"/>
              <a:ext cx="189186" cy="197818"/>
            </a:xfrm>
            <a:prstGeom prst="rect">
              <a:avLst/>
            </a:prstGeom>
            <a:noFill/>
          </p:spPr>
          <p:txBody>
            <a:bodyPr wrap="square" lIns="0" tIns="0" rIns="0" bIns="0" rtlCol="0">
              <a:spAutoFit/>
            </a:bodyPr>
            <a:lstStyle/>
            <a:p>
              <a:pPr algn="ctr"/>
              <a:r>
                <a:rPr lang="en-US" sz="1400" b="1" dirty="0">
                  <a:solidFill>
                    <a:schemeClr val="bg1"/>
                  </a:solidFill>
                </a:rPr>
                <a:t>2</a:t>
              </a:r>
            </a:p>
          </p:txBody>
        </p:sp>
        <p:sp>
          <p:nvSpPr>
            <p:cNvPr id="11" name="TextBox 10"/>
            <p:cNvSpPr txBox="1"/>
            <p:nvPr/>
          </p:nvSpPr>
          <p:spPr>
            <a:xfrm>
              <a:off x="3802659" y="2284005"/>
              <a:ext cx="605660" cy="323165"/>
            </a:xfrm>
            <a:prstGeom prst="rect">
              <a:avLst/>
            </a:prstGeom>
            <a:noFill/>
          </p:spPr>
          <p:txBody>
            <a:bodyPr wrap="square" lIns="0" tIns="0" rIns="0" bIns="0" rtlCol="0">
              <a:spAutoFit/>
            </a:bodyPr>
            <a:lstStyle/>
            <a:p>
              <a:pPr algn="ctr"/>
              <a:r>
                <a:rPr lang="en-US" sz="1100" b="1" dirty="0">
                  <a:solidFill>
                    <a:schemeClr val="bg1"/>
                  </a:solidFill>
                </a:rPr>
                <a:t>Effector</a:t>
              </a:r>
            </a:p>
            <a:p>
              <a:pPr algn="ctr"/>
              <a:r>
                <a:rPr lang="en-US" sz="1100" b="1" dirty="0">
                  <a:solidFill>
                    <a:schemeClr val="bg1"/>
                  </a:solidFill>
                </a:rPr>
                <a:t>cell</a:t>
              </a:r>
            </a:p>
          </p:txBody>
        </p:sp>
        <p:sp>
          <p:nvSpPr>
            <p:cNvPr id="12" name="TextBox 11"/>
            <p:cNvSpPr txBox="1"/>
            <p:nvPr/>
          </p:nvSpPr>
          <p:spPr>
            <a:xfrm>
              <a:off x="1745374" y="3304792"/>
              <a:ext cx="605660" cy="381506"/>
            </a:xfrm>
            <a:prstGeom prst="rect">
              <a:avLst/>
            </a:prstGeom>
            <a:noFill/>
          </p:spPr>
          <p:txBody>
            <a:bodyPr wrap="square" lIns="0" tIns="0" rIns="0" bIns="0" rtlCol="0">
              <a:spAutoFit/>
            </a:bodyPr>
            <a:lstStyle/>
            <a:p>
              <a:pPr algn="ctr"/>
              <a:r>
                <a:rPr lang="en-US" sz="900" b="1" dirty="0">
                  <a:solidFill>
                    <a:schemeClr val="bg1"/>
                  </a:solidFill>
                </a:rPr>
                <a:t>Malignant </a:t>
              </a:r>
            </a:p>
            <a:p>
              <a:pPr algn="ctr"/>
              <a:r>
                <a:rPr lang="en-US" sz="900" b="1" dirty="0">
                  <a:solidFill>
                    <a:schemeClr val="bg1"/>
                  </a:solidFill>
                </a:rPr>
                <a:t>plasma </a:t>
              </a:r>
            </a:p>
            <a:p>
              <a:pPr algn="ctr"/>
              <a:r>
                <a:rPr lang="en-US" sz="900" b="1" dirty="0">
                  <a:solidFill>
                    <a:schemeClr val="bg1"/>
                  </a:solidFill>
                </a:rPr>
                <a:t>cell</a:t>
              </a:r>
            </a:p>
          </p:txBody>
        </p:sp>
        <p:sp>
          <p:nvSpPr>
            <p:cNvPr id="13" name="TextBox 12"/>
            <p:cNvSpPr txBox="1"/>
            <p:nvPr/>
          </p:nvSpPr>
          <p:spPr>
            <a:xfrm>
              <a:off x="938237" y="4237830"/>
              <a:ext cx="189186" cy="197818"/>
            </a:xfrm>
            <a:prstGeom prst="rect">
              <a:avLst/>
            </a:prstGeom>
            <a:noFill/>
          </p:spPr>
          <p:txBody>
            <a:bodyPr wrap="square" lIns="0" tIns="0" rIns="0" bIns="0" rtlCol="0">
              <a:spAutoFit/>
            </a:bodyPr>
            <a:lstStyle/>
            <a:p>
              <a:pPr algn="ctr"/>
              <a:r>
                <a:rPr lang="en-US" sz="1400" b="1" dirty="0">
                  <a:solidFill>
                    <a:schemeClr val="bg1"/>
                  </a:solidFill>
                </a:rPr>
                <a:t>3</a:t>
              </a:r>
            </a:p>
          </p:txBody>
        </p:sp>
        <p:sp>
          <p:nvSpPr>
            <p:cNvPr id="14" name="TextBox 13"/>
            <p:cNvSpPr txBox="1"/>
            <p:nvPr/>
          </p:nvSpPr>
          <p:spPr>
            <a:xfrm>
              <a:off x="1504947" y="4361389"/>
              <a:ext cx="1056950" cy="161583"/>
            </a:xfrm>
            <a:prstGeom prst="rect">
              <a:avLst/>
            </a:prstGeom>
            <a:noFill/>
          </p:spPr>
          <p:txBody>
            <a:bodyPr wrap="square" lIns="0" tIns="0" rIns="0" bIns="0" rtlCol="0">
              <a:spAutoFit/>
            </a:bodyPr>
            <a:lstStyle/>
            <a:p>
              <a:pPr algn="ctr"/>
              <a:r>
                <a:rPr lang="en-US" sz="1100" b="1" dirty="0">
                  <a:solidFill>
                    <a:schemeClr val="bg1"/>
                  </a:solidFill>
                </a:rPr>
                <a:t>Markers of ICD</a:t>
              </a:r>
            </a:p>
          </p:txBody>
        </p:sp>
        <p:sp>
          <p:nvSpPr>
            <p:cNvPr id="15" name="TextBox 14"/>
            <p:cNvSpPr txBox="1"/>
            <p:nvPr/>
          </p:nvSpPr>
          <p:spPr>
            <a:xfrm>
              <a:off x="2140824" y="1214460"/>
              <a:ext cx="482161" cy="197818"/>
            </a:xfrm>
            <a:prstGeom prst="rect">
              <a:avLst/>
            </a:prstGeom>
            <a:noFill/>
          </p:spPr>
          <p:txBody>
            <a:bodyPr wrap="square" lIns="0" tIns="0" rIns="0" bIns="0" rtlCol="0">
              <a:spAutoFit/>
            </a:bodyPr>
            <a:lstStyle/>
            <a:p>
              <a:pPr algn="ctr"/>
              <a:r>
                <a:rPr lang="en-US" sz="1400" b="1" dirty="0"/>
                <a:t>ADC</a:t>
              </a:r>
            </a:p>
          </p:txBody>
        </p:sp>
        <p:sp>
          <p:nvSpPr>
            <p:cNvPr id="16" name="TextBox 15"/>
            <p:cNvSpPr txBox="1"/>
            <p:nvPr/>
          </p:nvSpPr>
          <p:spPr>
            <a:xfrm>
              <a:off x="1493126" y="2034923"/>
              <a:ext cx="482161" cy="113039"/>
            </a:xfrm>
            <a:prstGeom prst="rect">
              <a:avLst/>
            </a:prstGeom>
            <a:noFill/>
          </p:spPr>
          <p:txBody>
            <a:bodyPr wrap="square" lIns="0" tIns="0" rIns="0" bIns="0" rtlCol="0">
              <a:spAutoFit/>
            </a:bodyPr>
            <a:lstStyle/>
            <a:p>
              <a:pPr algn="ctr"/>
              <a:r>
                <a:rPr lang="en-US" sz="800" b="1" dirty="0"/>
                <a:t>BCMA</a:t>
              </a:r>
            </a:p>
          </p:txBody>
        </p:sp>
        <p:sp>
          <p:nvSpPr>
            <p:cNvPr id="17" name="TextBox 16"/>
            <p:cNvSpPr txBox="1"/>
            <p:nvPr/>
          </p:nvSpPr>
          <p:spPr>
            <a:xfrm>
              <a:off x="1137410" y="2275332"/>
              <a:ext cx="482161" cy="113039"/>
            </a:xfrm>
            <a:prstGeom prst="rect">
              <a:avLst/>
            </a:prstGeom>
            <a:noFill/>
          </p:spPr>
          <p:txBody>
            <a:bodyPr wrap="square" lIns="0" tIns="0" rIns="0" bIns="0" rtlCol="0">
              <a:spAutoFit/>
            </a:bodyPr>
            <a:lstStyle/>
            <a:p>
              <a:pPr algn="ctr"/>
              <a:r>
                <a:rPr lang="en-US" sz="800" b="1" dirty="0"/>
                <a:t>BCMA</a:t>
              </a:r>
            </a:p>
          </p:txBody>
        </p:sp>
        <p:sp>
          <p:nvSpPr>
            <p:cNvPr id="18" name="TextBox 17"/>
            <p:cNvSpPr txBox="1"/>
            <p:nvPr/>
          </p:nvSpPr>
          <p:spPr>
            <a:xfrm>
              <a:off x="973511" y="2819898"/>
              <a:ext cx="482161" cy="113039"/>
            </a:xfrm>
            <a:prstGeom prst="rect">
              <a:avLst/>
            </a:prstGeom>
            <a:noFill/>
          </p:spPr>
          <p:txBody>
            <a:bodyPr wrap="square" lIns="0" tIns="0" rIns="0" bIns="0" rtlCol="0">
              <a:spAutoFit/>
            </a:bodyPr>
            <a:lstStyle/>
            <a:p>
              <a:pPr algn="ctr"/>
              <a:r>
                <a:rPr lang="en-US" sz="800" b="1" dirty="0"/>
                <a:t>BCMA</a:t>
              </a:r>
            </a:p>
          </p:txBody>
        </p:sp>
        <p:sp>
          <p:nvSpPr>
            <p:cNvPr id="19" name="TextBox 18"/>
            <p:cNvSpPr txBox="1"/>
            <p:nvPr/>
          </p:nvSpPr>
          <p:spPr>
            <a:xfrm>
              <a:off x="2534303" y="2593926"/>
              <a:ext cx="482161" cy="113039"/>
            </a:xfrm>
            <a:prstGeom prst="rect">
              <a:avLst/>
            </a:prstGeom>
            <a:noFill/>
          </p:spPr>
          <p:txBody>
            <a:bodyPr wrap="square" lIns="0" tIns="0" rIns="0" bIns="0" rtlCol="0">
              <a:spAutoFit/>
            </a:bodyPr>
            <a:lstStyle/>
            <a:p>
              <a:pPr algn="ctr"/>
              <a:r>
                <a:rPr lang="en-US" sz="800" b="1" dirty="0"/>
                <a:t>BCMA</a:t>
              </a:r>
            </a:p>
          </p:txBody>
        </p:sp>
        <p:sp>
          <p:nvSpPr>
            <p:cNvPr id="20" name="TextBox 19"/>
            <p:cNvSpPr txBox="1"/>
            <p:nvPr/>
          </p:nvSpPr>
          <p:spPr>
            <a:xfrm>
              <a:off x="2129304" y="2140459"/>
              <a:ext cx="482161" cy="113039"/>
            </a:xfrm>
            <a:prstGeom prst="rect">
              <a:avLst/>
            </a:prstGeom>
            <a:noFill/>
          </p:spPr>
          <p:txBody>
            <a:bodyPr wrap="square" lIns="0" tIns="0" rIns="0" bIns="0" rtlCol="0">
              <a:spAutoFit/>
            </a:bodyPr>
            <a:lstStyle/>
            <a:p>
              <a:pPr algn="ctr"/>
              <a:r>
                <a:rPr lang="en-US" sz="800" b="1" dirty="0"/>
                <a:t>Lysosome</a:t>
              </a:r>
            </a:p>
          </p:txBody>
        </p:sp>
        <p:sp>
          <p:nvSpPr>
            <p:cNvPr id="21" name="TextBox 20"/>
            <p:cNvSpPr txBox="1"/>
            <p:nvPr/>
          </p:nvSpPr>
          <p:spPr>
            <a:xfrm>
              <a:off x="3180688" y="1873332"/>
              <a:ext cx="482161" cy="254338"/>
            </a:xfrm>
            <a:prstGeom prst="rect">
              <a:avLst/>
            </a:prstGeom>
            <a:noFill/>
          </p:spPr>
          <p:txBody>
            <a:bodyPr wrap="square" lIns="0" tIns="0" rIns="0" bIns="0" rtlCol="0">
              <a:spAutoFit/>
            </a:bodyPr>
            <a:lstStyle/>
            <a:p>
              <a:pPr algn="ctr"/>
              <a:r>
                <a:rPr lang="en-US" sz="900" b="1" dirty="0"/>
                <a:t>Fc</a:t>
              </a:r>
            </a:p>
            <a:p>
              <a:pPr algn="ctr"/>
              <a:r>
                <a:rPr lang="en-US" sz="900" b="1" dirty="0"/>
                <a:t>receptor</a:t>
              </a:r>
            </a:p>
          </p:txBody>
        </p:sp>
        <p:sp>
          <p:nvSpPr>
            <p:cNvPr id="22" name="TextBox 21"/>
            <p:cNvSpPr txBox="1"/>
            <p:nvPr/>
          </p:nvSpPr>
          <p:spPr>
            <a:xfrm>
              <a:off x="3739711" y="1711619"/>
              <a:ext cx="920970" cy="197818"/>
            </a:xfrm>
            <a:prstGeom prst="rect">
              <a:avLst/>
            </a:prstGeom>
            <a:noFill/>
          </p:spPr>
          <p:txBody>
            <a:bodyPr wrap="square" lIns="0" tIns="0" rIns="0" bIns="0" rtlCol="0">
              <a:spAutoFit/>
            </a:bodyPr>
            <a:lstStyle/>
            <a:p>
              <a:pPr algn="ctr"/>
              <a:r>
                <a:rPr lang="en-US" sz="1400" b="1" dirty="0"/>
                <a:t>ADCC/ADCP</a:t>
              </a:r>
            </a:p>
          </p:txBody>
        </p:sp>
      </p:grpSp>
      <p:sp>
        <p:nvSpPr>
          <p:cNvPr id="23" name="Rectangle 22">
            <a:extLst>
              <a:ext uri="{FF2B5EF4-FFF2-40B4-BE49-F238E27FC236}">
                <a16:creationId xmlns:a16="http://schemas.microsoft.com/office/drawing/2014/main" id="{5373328D-45F1-9146-A1CA-F2BC4B1185B9}"/>
              </a:ext>
            </a:extLst>
          </p:cNvPr>
          <p:cNvSpPr/>
          <p:nvPr/>
        </p:nvSpPr>
        <p:spPr>
          <a:xfrm>
            <a:off x="5301119" y="772791"/>
            <a:ext cx="3663574" cy="392446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600" b="1" dirty="0">
                <a:solidFill>
                  <a:schemeClr val="tx1"/>
                </a:solidFill>
              </a:rPr>
              <a:t>BCMA-targeting antibody conjugated with a cytotoxic payload (MMAF)</a:t>
            </a:r>
          </a:p>
          <a:p>
            <a:pPr marL="285750" indent="-285750">
              <a:buFont typeface="Arial" panose="020B0604020202020204" pitchFamily="34" charset="0"/>
              <a:buChar char="•"/>
            </a:pPr>
            <a:r>
              <a:rPr lang="en-US" sz="1600" dirty="0">
                <a:solidFill>
                  <a:schemeClr val="tx1"/>
                </a:solidFill>
              </a:rPr>
              <a:t>Payload induced direct cell death</a:t>
            </a:r>
          </a:p>
          <a:p>
            <a:pPr marL="285750" indent="-285750">
              <a:buFont typeface="Arial" panose="020B0604020202020204" pitchFamily="34" charset="0"/>
              <a:buChar char="•"/>
            </a:pPr>
            <a:r>
              <a:rPr lang="en-US" sz="1600" dirty="0">
                <a:solidFill>
                  <a:schemeClr val="tx1"/>
                </a:solidFill>
              </a:rPr>
              <a:t>Antibody engineered to have ADCC, while MMAF induces immunogenic cell death, eliciting an immune response </a:t>
            </a:r>
          </a:p>
          <a:p>
            <a:endParaRPr lang="en-US" sz="1600" dirty="0">
              <a:solidFill>
                <a:schemeClr val="tx1"/>
              </a:solidFill>
            </a:endParaRPr>
          </a:p>
          <a:p>
            <a:r>
              <a:rPr lang="en-US" sz="1600" b="1" dirty="0">
                <a:solidFill>
                  <a:schemeClr val="tx1"/>
                </a:solidFill>
              </a:rPr>
              <a:t>An “off-the-shelf” BCMA option that is useful for patients unable to receive CAR-T (eg, because of frailty or mobility issues)</a:t>
            </a:r>
          </a:p>
        </p:txBody>
      </p:sp>
    </p:spTree>
    <p:custDataLst>
      <p:tags r:id="rId1"/>
    </p:custDataLst>
    <p:extLst>
      <p:ext uri="{BB962C8B-B14F-4D97-AF65-F5344CB8AC3E}">
        <p14:creationId xmlns:p14="http://schemas.microsoft.com/office/powerpoint/2010/main" val="2833411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78F0-0AC6-305B-D638-8988421E9193}"/>
              </a:ext>
            </a:extLst>
          </p:cNvPr>
          <p:cNvSpPr>
            <a:spLocks noGrp="1"/>
          </p:cNvSpPr>
          <p:nvPr>
            <p:ph type="title"/>
          </p:nvPr>
        </p:nvSpPr>
        <p:spPr/>
        <p:txBody>
          <a:bodyPr/>
          <a:lstStyle/>
          <a:p>
            <a:r>
              <a:rPr lang="en-US" dirty="0"/>
              <a:t>Recent Evidence Has Proven the Efficacy of Combination Therapy With Belamaf in RRMM</a:t>
            </a:r>
            <a:r>
              <a:rPr lang="en-US" baseline="30000" dirty="0"/>
              <a:t>1</a:t>
            </a:r>
            <a:endParaRPr lang="en-US" dirty="0"/>
          </a:p>
        </p:txBody>
      </p:sp>
      <p:sp>
        <p:nvSpPr>
          <p:cNvPr id="7" name="Footer Placeholder 6">
            <a:extLst>
              <a:ext uri="{FF2B5EF4-FFF2-40B4-BE49-F238E27FC236}">
                <a16:creationId xmlns:a16="http://schemas.microsoft.com/office/drawing/2014/main" id="{3B625015-C41E-03B6-0BF6-892EB484E738}"/>
              </a:ext>
            </a:extLst>
          </p:cNvPr>
          <p:cNvSpPr>
            <a:spLocks noGrp="1"/>
          </p:cNvSpPr>
          <p:nvPr>
            <p:ph type="ftr" sz="quarter" idx="3"/>
          </p:nvPr>
        </p:nvSpPr>
        <p:spPr>
          <a:noFill/>
        </p:spPr>
        <p:txBody>
          <a:bodyPr/>
          <a:lstStyle/>
          <a:p>
            <a:r>
              <a:rPr lang="en-US" dirty="0"/>
              <a:t>1. Hungria V et al. </a:t>
            </a:r>
            <a:r>
              <a:rPr lang="en-US" i="1" dirty="0"/>
              <a:t>N Engl J Med</a:t>
            </a:r>
            <a:r>
              <a:rPr lang="en-US" dirty="0"/>
              <a:t>. 2024;391:393-407.</a:t>
            </a:r>
          </a:p>
        </p:txBody>
      </p:sp>
      <p:graphicFrame>
        <p:nvGraphicFramePr>
          <p:cNvPr id="8" name="Table 8">
            <a:extLst>
              <a:ext uri="{FF2B5EF4-FFF2-40B4-BE49-F238E27FC236}">
                <a16:creationId xmlns:a16="http://schemas.microsoft.com/office/drawing/2014/main" id="{B1C975D7-46D6-FE21-4798-5A400677A72C}"/>
              </a:ext>
            </a:extLst>
          </p:cNvPr>
          <p:cNvGraphicFramePr>
            <a:graphicFrameLocks noGrp="1"/>
          </p:cNvGraphicFramePr>
          <p:nvPr/>
        </p:nvGraphicFramePr>
        <p:xfrm>
          <a:off x="421388" y="1419395"/>
          <a:ext cx="8301224" cy="3271053"/>
        </p:xfrm>
        <a:graphic>
          <a:graphicData uri="http://schemas.openxmlformats.org/drawingml/2006/table">
            <a:tbl>
              <a:tblPr firstRow="1" bandRow="1">
                <a:tableStyleId>{69012ECD-51FC-41F1-AA8D-1B2483CD663E}</a:tableStyleId>
              </a:tblPr>
              <a:tblGrid>
                <a:gridCol w="4222977">
                  <a:extLst>
                    <a:ext uri="{9D8B030D-6E8A-4147-A177-3AD203B41FA5}">
                      <a16:colId xmlns:a16="http://schemas.microsoft.com/office/drawing/2014/main" val="4047702149"/>
                    </a:ext>
                  </a:extLst>
                </a:gridCol>
                <a:gridCol w="4078247">
                  <a:extLst>
                    <a:ext uri="{9D8B030D-6E8A-4147-A177-3AD203B41FA5}">
                      <a16:colId xmlns:a16="http://schemas.microsoft.com/office/drawing/2014/main" val="1311125605"/>
                    </a:ext>
                  </a:extLst>
                </a:gridCol>
              </a:tblGrid>
              <a:tr h="462163">
                <a:tc gridSpan="2">
                  <a:txBody>
                    <a:bodyPr/>
                    <a:lstStyle/>
                    <a:p>
                      <a:r>
                        <a:rPr lang="en-US" sz="1600" dirty="0"/>
                        <a:t>DREAMM-7: </a:t>
                      </a:r>
                      <a:r>
                        <a:rPr lang="en-US" sz="1600" dirty="0" err="1"/>
                        <a:t>Belamaf</a:t>
                      </a:r>
                      <a:r>
                        <a:rPr lang="en-US" sz="1600" dirty="0"/>
                        <a:t>, bortezomib, and dexamethasone (</a:t>
                      </a:r>
                      <a:r>
                        <a:rPr lang="en-US" sz="1600" dirty="0" err="1"/>
                        <a:t>BVd</a:t>
                      </a:r>
                      <a:r>
                        <a:rPr lang="en-US" sz="1600" dirty="0"/>
                        <a:t>) vs daratumumab/</a:t>
                      </a:r>
                      <a:r>
                        <a:rPr lang="en-US" sz="1600" dirty="0" err="1"/>
                        <a:t>Vd</a:t>
                      </a:r>
                      <a:r>
                        <a:rPr lang="en-US" sz="1600" dirty="0"/>
                        <a:t> (</a:t>
                      </a:r>
                      <a:r>
                        <a:rPr lang="en-US" sz="1600" dirty="0" err="1"/>
                        <a:t>DVd</a:t>
                      </a:r>
                      <a:r>
                        <a:rPr lang="en-US" sz="1600" dirty="0"/>
                        <a:t>) in RRMM</a:t>
                      </a:r>
                    </a:p>
                  </a:txBody>
                  <a:tcPr anchor="ctr"/>
                </a:tc>
                <a:tc hMerge="1">
                  <a:txBody>
                    <a:bodyPr/>
                    <a:lstStyle/>
                    <a:p>
                      <a:pPr algn="ctr"/>
                      <a:endParaRPr lang="en-US" sz="1600" dirty="0"/>
                    </a:p>
                  </a:txBody>
                  <a:tcPr anchor="ctr"/>
                </a:tc>
                <a:extLst>
                  <a:ext uri="{0D108BD9-81ED-4DB2-BD59-A6C34878D82A}">
                    <a16:rowId xmlns:a16="http://schemas.microsoft.com/office/drawing/2014/main" val="2287947773"/>
                  </a:ext>
                </a:extLst>
              </a:tr>
              <a:tr h="798283">
                <a:tc>
                  <a:txBody>
                    <a:bodyPr/>
                    <a:lstStyle/>
                    <a:p>
                      <a:r>
                        <a:rPr lang="en-US" sz="1600" b="1" dirty="0"/>
                        <a:t>Median PFS (primary endpoint) was nearly tripled with </a:t>
                      </a:r>
                      <a:r>
                        <a:rPr lang="en-US" sz="1600" b="1" dirty="0" err="1"/>
                        <a:t>BVd</a:t>
                      </a:r>
                      <a:r>
                        <a:rPr lang="en-US" sz="1600" b="1" dirty="0"/>
                        <a:t> </a:t>
                      </a:r>
                      <a:r>
                        <a:rPr lang="en-US" sz="1600" b="1" dirty="0" err="1"/>
                        <a:t>vesus</a:t>
                      </a:r>
                      <a:r>
                        <a:rPr lang="en-US" sz="1600" b="1" dirty="0"/>
                        <a:t> </a:t>
                      </a:r>
                      <a:r>
                        <a:rPr lang="en-US" sz="1600" b="1" dirty="0" err="1"/>
                        <a:t>DVd</a:t>
                      </a:r>
                      <a:endParaRPr lang="en-US" sz="1600"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rPr>
                        <a:t>36.6 </a:t>
                      </a:r>
                      <a:r>
                        <a:rPr lang="en-US" sz="1600" b="1" kern="1200" dirty="0" err="1">
                          <a:solidFill>
                            <a:schemeClr val="dk1"/>
                          </a:solidFill>
                          <a:effectLst/>
                        </a:rPr>
                        <a:t>mo</a:t>
                      </a:r>
                      <a:r>
                        <a:rPr lang="en-US" sz="1600" b="1" kern="1200" dirty="0">
                          <a:solidFill>
                            <a:schemeClr val="dk1"/>
                          </a:solidFill>
                          <a:effectLst/>
                        </a:rPr>
                        <a:t> vs </a:t>
                      </a:r>
                      <a:r>
                        <a:rPr lang="en-US" sz="1600" b="1" dirty="0"/>
                        <a:t>13.4 </a:t>
                      </a:r>
                      <a:r>
                        <a:rPr lang="en-US" sz="1600" b="1" dirty="0" err="1"/>
                        <a:t>mo</a:t>
                      </a:r>
                      <a:endParaRPr lang="en-US" sz="1600" b="1"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141413"/>
                          </a:solidFill>
                          <a:effectLst/>
                        </a:rPr>
                        <a:t>HR = 0.41; </a:t>
                      </a:r>
                      <a:r>
                        <a:rPr lang="en-US" sz="1600" i="1" dirty="0">
                          <a:solidFill>
                            <a:srgbClr val="141413"/>
                          </a:solidFill>
                          <a:effectLst/>
                        </a:rPr>
                        <a:t>P</a:t>
                      </a:r>
                      <a:r>
                        <a:rPr lang="en-US" sz="1600" dirty="0">
                          <a:solidFill>
                            <a:srgbClr val="141413"/>
                          </a:solidFill>
                          <a:effectLst/>
                        </a:rPr>
                        <a:t> &lt;.001</a:t>
                      </a:r>
                      <a:endParaRPr lang="en-US" sz="1600" i="1" dirty="0">
                        <a:solidFill>
                          <a:srgbClr val="141413"/>
                        </a:solidFill>
                        <a:effectLst/>
                      </a:endParaRPr>
                    </a:p>
                  </a:txBody>
                  <a:tcPr anchor="ctr"/>
                </a:tc>
                <a:extLst>
                  <a:ext uri="{0D108BD9-81ED-4DB2-BD59-A6C34878D82A}">
                    <a16:rowId xmlns:a16="http://schemas.microsoft.com/office/drawing/2014/main" val="3560808550"/>
                  </a:ext>
                </a:extLst>
              </a:tr>
              <a:tr h="798283">
                <a:tc>
                  <a:txBody>
                    <a:bodyPr/>
                    <a:lstStyle/>
                    <a:p>
                      <a:r>
                        <a:rPr lang="en-US" sz="1600" b="1" dirty="0" err="1"/>
                        <a:t>BVd</a:t>
                      </a:r>
                      <a:r>
                        <a:rPr lang="en-US" sz="1600" b="1" dirty="0"/>
                        <a:t> increased OS at 2 years …</a:t>
                      </a:r>
                    </a:p>
                  </a:txBody>
                  <a:tcPr anchor="ctr"/>
                </a:tc>
                <a:tc>
                  <a:txBody>
                    <a:bodyPr/>
                    <a:lstStyle/>
                    <a:p>
                      <a:pPr algn="ctr"/>
                      <a:r>
                        <a:rPr lang="en-US" sz="1600" b="1" dirty="0"/>
                        <a:t>79% vs 67%</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HR = 0.58; </a:t>
                      </a:r>
                      <a:r>
                        <a:rPr lang="en-US" sz="1600" i="1" dirty="0"/>
                        <a:t>P</a:t>
                      </a:r>
                      <a:r>
                        <a:rPr lang="en-US" sz="1600" dirty="0"/>
                        <a:t> = .00023</a:t>
                      </a:r>
                      <a:endParaRPr lang="en-US" sz="1600" i="1" dirty="0"/>
                    </a:p>
                  </a:txBody>
                  <a:tcPr anchor="ctr"/>
                </a:tc>
                <a:extLst>
                  <a:ext uri="{0D108BD9-81ED-4DB2-BD59-A6C34878D82A}">
                    <a16:rowId xmlns:a16="http://schemas.microsoft.com/office/drawing/2014/main" val="671794852"/>
                  </a:ext>
                </a:extLst>
              </a:tr>
              <a:tr h="6146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 as well as OS at 3 years</a:t>
                      </a:r>
                    </a:p>
                  </a:txBody>
                  <a:tcPr anchor="ctr"/>
                </a:tc>
                <a:tc>
                  <a:txBody>
                    <a:bodyPr/>
                    <a:lstStyle/>
                    <a:p>
                      <a:pPr algn="ctr"/>
                      <a:r>
                        <a:rPr lang="en-US" sz="1600" b="1" dirty="0"/>
                        <a:t>74% vs 60%</a:t>
                      </a:r>
                    </a:p>
                  </a:txBody>
                  <a:tcPr anchor="ctr"/>
                </a:tc>
                <a:extLst>
                  <a:ext uri="{0D108BD9-81ED-4DB2-BD59-A6C34878D82A}">
                    <a16:rowId xmlns:a16="http://schemas.microsoft.com/office/drawing/2014/main" val="500801874"/>
                  </a:ext>
                </a:extLst>
              </a:tr>
              <a:tr h="480719">
                <a:tc gridSpan="2">
                  <a:txBody>
                    <a:bodyPr/>
                    <a:lstStyle/>
                    <a:p>
                      <a:pPr algn="ctr"/>
                      <a:r>
                        <a:rPr lang="en-US" sz="1600" dirty="0"/>
                        <a:t>Median OS not reached in either arm</a:t>
                      </a:r>
                      <a:endParaRPr lang="en-US" sz="1600" b="1" dirty="0"/>
                    </a:p>
                  </a:txBody>
                  <a:tcPr anchor="ctr"/>
                </a:tc>
                <a:tc hMerge="1">
                  <a:txBody>
                    <a:bodyPr/>
                    <a:lstStyle/>
                    <a:p>
                      <a:endParaRPr/>
                    </a:p>
                  </a:txBody>
                  <a:tcPr anchor="ct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998071239"/>
                  </a:ext>
                </a:extLst>
              </a:tr>
            </a:tbl>
          </a:graphicData>
        </a:graphic>
      </p:graphicFrame>
      <p:sp>
        <p:nvSpPr>
          <p:cNvPr id="10" name="TextBox 9">
            <a:extLst>
              <a:ext uri="{FF2B5EF4-FFF2-40B4-BE49-F238E27FC236}">
                <a16:creationId xmlns:a16="http://schemas.microsoft.com/office/drawing/2014/main" id="{DDD799C2-00BD-E12B-934E-CDE1060A6781}"/>
              </a:ext>
            </a:extLst>
          </p:cNvPr>
          <p:cNvSpPr txBox="1"/>
          <p:nvPr/>
        </p:nvSpPr>
        <p:spPr>
          <a:xfrm>
            <a:off x="421388" y="868167"/>
            <a:ext cx="8301224" cy="430887"/>
          </a:xfrm>
          <a:prstGeom prst="rect">
            <a:avLst/>
          </a:prstGeom>
          <a:solidFill>
            <a:schemeClr val="accent2"/>
          </a:solidFill>
          <a:ln>
            <a:noFill/>
          </a:ln>
        </p:spPr>
        <p:txBody>
          <a:bodyPr wrap="square" tIns="91440" bIns="91440" rtlCol="0" anchor="ctr">
            <a:spAutoFit/>
          </a:bodyPr>
          <a:lstStyle/>
          <a:p>
            <a:pPr marL="0" indent="0" algn="ctr">
              <a:spcAft>
                <a:spcPts val="1200"/>
              </a:spcAft>
              <a:buFont typeface="Arial" panose="020B0604020202020204" pitchFamily="34" charset="0"/>
              <a:buNone/>
            </a:pPr>
            <a:r>
              <a:rPr lang="en-US" sz="1600" b="1" dirty="0">
                <a:solidFill>
                  <a:schemeClr val="bg1"/>
                </a:solidFill>
              </a:rPr>
              <a:t>Take home: </a:t>
            </a:r>
            <a:r>
              <a:rPr lang="en-US" sz="1600" dirty="0">
                <a:solidFill>
                  <a:schemeClr val="bg1"/>
                </a:solidFill>
              </a:rPr>
              <a:t>Adding belamaf to </a:t>
            </a:r>
            <a:r>
              <a:rPr lang="en-US" sz="1600" dirty="0" err="1">
                <a:solidFill>
                  <a:schemeClr val="bg1"/>
                </a:solidFill>
              </a:rPr>
              <a:t>Vd</a:t>
            </a:r>
            <a:r>
              <a:rPr lang="en-US" sz="1600" dirty="0">
                <a:solidFill>
                  <a:schemeClr val="bg1"/>
                </a:solidFill>
              </a:rPr>
              <a:t> improved PFS and OS compared with </a:t>
            </a:r>
            <a:r>
              <a:rPr lang="en-US" sz="1600" dirty="0" err="1">
                <a:solidFill>
                  <a:schemeClr val="bg1"/>
                </a:solidFill>
              </a:rPr>
              <a:t>DVd</a:t>
            </a:r>
            <a:endParaRPr lang="en-US" sz="1600" dirty="0">
              <a:solidFill>
                <a:schemeClr val="bg1"/>
              </a:solidFill>
            </a:endParaRPr>
          </a:p>
        </p:txBody>
      </p:sp>
      <p:sp>
        <p:nvSpPr>
          <p:cNvPr id="4" name="Left-Right Arrow 3">
            <a:extLst>
              <a:ext uri="{FF2B5EF4-FFF2-40B4-BE49-F238E27FC236}">
                <a16:creationId xmlns:a16="http://schemas.microsoft.com/office/drawing/2014/main" id="{4F27844A-49E3-F122-6BC0-A96912EF3FFB}"/>
              </a:ext>
            </a:extLst>
          </p:cNvPr>
          <p:cNvSpPr/>
          <p:nvPr/>
        </p:nvSpPr>
        <p:spPr>
          <a:xfrm>
            <a:off x="4289196" y="2175764"/>
            <a:ext cx="707011" cy="433633"/>
          </a:xfrm>
          <a:prstGeom prst="lef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Left-Right Arrow 4">
            <a:extLst>
              <a:ext uri="{FF2B5EF4-FFF2-40B4-BE49-F238E27FC236}">
                <a16:creationId xmlns:a16="http://schemas.microsoft.com/office/drawing/2014/main" id="{361C68C3-B699-8B35-0AA6-77228485EA4F}"/>
              </a:ext>
            </a:extLst>
          </p:cNvPr>
          <p:cNvSpPr/>
          <p:nvPr/>
        </p:nvSpPr>
        <p:spPr>
          <a:xfrm>
            <a:off x="4292629" y="2978679"/>
            <a:ext cx="707011" cy="433633"/>
          </a:xfrm>
          <a:prstGeom prst="lef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Left-Right Arrow 5">
            <a:extLst>
              <a:ext uri="{FF2B5EF4-FFF2-40B4-BE49-F238E27FC236}">
                <a16:creationId xmlns:a16="http://schemas.microsoft.com/office/drawing/2014/main" id="{B9F0D1A6-9E94-6147-B78C-09AED0017FDB}"/>
              </a:ext>
            </a:extLst>
          </p:cNvPr>
          <p:cNvSpPr/>
          <p:nvPr/>
        </p:nvSpPr>
        <p:spPr>
          <a:xfrm>
            <a:off x="4289196" y="3735048"/>
            <a:ext cx="707011" cy="433633"/>
          </a:xfrm>
          <a:prstGeom prst="lef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60903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76347C09-921E-8D12-A242-213080876D42}"/>
              </a:ext>
            </a:extLst>
          </p:cNvPr>
          <p:cNvSpPr>
            <a:spLocks noGrp="1"/>
          </p:cNvSpPr>
          <p:nvPr>
            <p:ph type="ftr" sz="quarter" idx="3"/>
          </p:nvPr>
        </p:nvSpPr>
        <p:spPr/>
        <p:txBody>
          <a:bodyPr/>
          <a:lstStyle/>
          <a:p>
            <a:r>
              <a:rPr lang="en-GB" dirty="0"/>
              <a:t>1. Hungria V et al. </a:t>
            </a:r>
            <a:r>
              <a:rPr lang="en-GB" i="1" dirty="0"/>
              <a:t>N Engl J Med</a:t>
            </a:r>
            <a:r>
              <a:rPr lang="en-GB" dirty="0"/>
              <a:t>. 2024;391:393-407. </a:t>
            </a:r>
          </a:p>
        </p:txBody>
      </p:sp>
      <p:sp>
        <p:nvSpPr>
          <p:cNvPr id="4" name="Title 3">
            <a:extLst>
              <a:ext uri="{FF2B5EF4-FFF2-40B4-BE49-F238E27FC236}">
                <a16:creationId xmlns:a16="http://schemas.microsoft.com/office/drawing/2014/main" id="{20D82BEC-AF87-EB7F-2313-AEF4EE660403}"/>
              </a:ext>
            </a:extLst>
          </p:cNvPr>
          <p:cNvSpPr>
            <a:spLocks noGrp="1"/>
          </p:cNvSpPr>
          <p:nvPr>
            <p:ph type="title"/>
          </p:nvPr>
        </p:nvSpPr>
        <p:spPr/>
        <p:txBody>
          <a:bodyPr/>
          <a:lstStyle/>
          <a:p>
            <a:r>
              <a:rPr lang="en-US" dirty="0"/>
              <a:t>Insights on Safety With Belamaf From DREAMM-7</a:t>
            </a:r>
            <a:r>
              <a:rPr lang="en-US" baseline="30000" dirty="0"/>
              <a:t>1</a:t>
            </a:r>
          </a:p>
        </p:txBody>
      </p:sp>
      <p:sp>
        <p:nvSpPr>
          <p:cNvPr id="5" name="Text Placeholder 4">
            <a:extLst>
              <a:ext uri="{FF2B5EF4-FFF2-40B4-BE49-F238E27FC236}">
                <a16:creationId xmlns:a16="http://schemas.microsoft.com/office/drawing/2014/main" id="{0C3E506F-9E66-8B72-F041-7806CE11E37A}"/>
              </a:ext>
            </a:extLst>
          </p:cNvPr>
          <p:cNvSpPr>
            <a:spLocks noGrp="1"/>
          </p:cNvSpPr>
          <p:nvPr>
            <p:ph type="body" sz="quarter" idx="10"/>
          </p:nvPr>
        </p:nvSpPr>
        <p:spPr>
          <a:xfrm>
            <a:off x="228600" y="819151"/>
            <a:ext cx="8686800" cy="2720462"/>
          </a:xfrm>
          <a:prstGeom prst="roundRect">
            <a:avLst/>
          </a:prstGeom>
          <a:solidFill>
            <a:schemeClr val="bg1">
              <a:lumMod val="95000"/>
            </a:schemeClr>
          </a:solidFill>
          <a:ln w="19050">
            <a:solidFill>
              <a:schemeClr val="accent1"/>
            </a:solidFill>
          </a:ln>
        </p:spPr>
        <p:txBody>
          <a:bodyPr/>
          <a:lstStyle/>
          <a:p>
            <a:pPr>
              <a:spcAft>
                <a:spcPts val="600"/>
              </a:spcAft>
            </a:pPr>
            <a:r>
              <a:rPr lang="en-US" sz="2000" dirty="0"/>
              <a:t>Eye-related side effects with </a:t>
            </a:r>
            <a:r>
              <a:rPr lang="en-US" sz="2000" dirty="0" err="1"/>
              <a:t>BVd</a:t>
            </a:r>
            <a:r>
              <a:rPr lang="en-US" sz="2000" dirty="0"/>
              <a:t> were manageable and reversible</a:t>
            </a:r>
          </a:p>
          <a:p>
            <a:pPr lvl="1">
              <a:spcAft>
                <a:spcPts val="600"/>
              </a:spcAft>
            </a:pPr>
            <a:r>
              <a:rPr lang="en-US" sz="2000" dirty="0"/>
              <a:t>Dose modifications did not impact efficacy </a:t>
            </a:r>
          </a:p>
          <a:p>
            <a:pPr>
              <a:spcAft>
                <a:spcPts val="600"/>
              </a:spcAft>
            </a:pPr>
            <a:r>
              <a:rPr lang="en-US" sz="2000" dirty="0"/>
              <a:t>79% of patients experienced eye-related events</a:t>
            </a:r>
          </a:p>
          <a:p>
            <a:pPr>
              <a:spcAft>
                <a:spcPts val="600"/>
              </a:spcAft>
            </a:pPr>
            <a:r>
              <a:rPr lang="en-US" sz="2000" dirty="0"/>
              <a:t>Blurred vision was the most frequent eye-related side effect</a:t>
            </a:r>
          </a:p>
          <a:p>
            <a:pPr lvl="1">
              <a:spcAft>
                <a:spcPts val="600"/>
              </a:spcAft>
            </a:pPr>
            <a:r>
              <a:rPr lang="en-US" sz="2000" dirty="0"/>
              <a:t>24% of grade 3/4 </a:t>
            </a:r>
          </a:p>
          <a:p>
            <a:pPr>
              <a:spcAft>
                <a:spcPts val="600"/>
              </a:spcAft>
            </a:pPr>
            <a:r>
              <a:rPr lang="en-US" sz="2000" dirty="0"/>
              <a:t>Discontinuation due to eye-related side effects was 10%</a:t>
            </a:r>
          </a:p>
        </p:txBody>
      </p:sp>
    </p:spTree>
    <p:custDataLst>
      <p:tags r:id="rId1"/>
    </p:custDataLst>
    <p:extLst>
      <p:ext uri="{BB962C8B-B14F-4D97-AF65-F5344CB8AC3E}">
        <p14:creationId xmlns:p14="http://schemas.microsoft.com/office/powerpoint/2010/main" val="307195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80C3FA6-8F00-5066-9C8C-FC75971E0591}"/>
              </a:ext>
            </a:extLst>
          </p:cNvPr>
          <p:cNvSpPr>
            <a:spLocks noGrp="1"/>
          </p:cNvSpPr>
          <p:nvPr>
            <p:ph type="title"/>
          </p:nvPr>
        </p:nvSpPr>
        <p:spPr>
          <a:xfrm>
            <a:off x="119517" y="1447068"/>
            <a:ext cx="9024483" cy="1923253"/>
          </a:xfrm>
        </p:spPr>
        <p:txBody>
          <a:bodyPr/>
          <a:lstStyle/>
          <a:p>
            <a:pPr defTabSz="914400">
              <a:lnSpc>
                <a:spcPct val="100000"/>
              </a:lnSpc>
              <a:spcBef>
                <a:spcPts val="0"/>
              </a:spcBef>
              <a:buClr>
                <a:srgbClr val="000000"/>
              </a:buClr>
              <a:defRPr/>
            </a:pPr>
            <a:r>
              <a:rPr kumimoji="0" lang="en-US" sz="1400" b="1" i="0" u="none" strike="noStrike" kern="0" cap="none" spc="0" normalizeH="0" baseline="0" noProof="0" dirty="0">
                <a:ln>
                  <a:noFill/>
                </a:ln>
                <a:solidFill>
                  <a:srgbClr val="FFFFFF"/>
                </a:solidFill>
                <a:effectLst/>
                <a:uLnTx/>
                <a:uFillTx/>
                <a:latin typeface="Arial"/>
                <a:cs typeface="Arial"/>
                <a:sym typeface="Arial"/>
              </a:rPr>
              <a:t>Disclosure Policy</a:t>
            </a:r>
            <a:br>
              <a:rPr kumimoji="0" lang="en-US" sz="1400" b="1" i="0" u="none" strike="noStrike" kern="0" cap="none" spc="0" normalizeH="0" baseline="0" noProof="0" dirty="0">
                <a:ln>
                  <a:noFill/>
                </a:ln>
                <a:solidFill>
                  <a:srgbClr val="FFFFFF"/>
                </a:solidFill>
                <a:effectLst/>
                <a:uLnTx/>
                <a:uFillTx/>
                <a:latin typeface="Arial"/>
                <a:cs typeface="Arial"/>
                <a:sym typeface="Arial"/>
              </a:rPr>
            </a:br>
            <a:r>
              <a:rPr lang="en-US" sz="1200" b="0" dirty="0">
                <a:sym typeface="Arial"/>
              </a:rPr>
              <a:t>PVI, PeerView Institute for Medical Education, disclosure policy adheres to The Standards for Integrity and Independence in Accredited Continuing Education. All individuals in a position to control the content of a CE activity, including faculty, planners and reviewers are required to disclose all financial relationships with ineligible companies (commercial interests) that as an entity produces, markets, re-sells or distributes healthcare goods or services consumed by or used on patients. All relevant conflicts of interest have been mitigated prior to the commencement of the activity.</a:t>
            </a:r>
            <a:br>
              <a:rPr lang="en-US" sz="1200" b="0" dirty="0">
                <a:sym typeface="Arial"/>
              </a:rPr>
            </a:br>
            <a:br>
              <a:rPr lang="en-US" sz="1200" dirty="0">
                <a:sym typeface="Arial"/>
              </a:rPr>
            </a:br>
            <a:r>
              <a:rPr lang="en-US" sz="1200" dirty="0">
                <a:sym typeface="Arial"/>
              </a:rPr>
              <a:t>Planning Committee and Reviewer Disclosures</a:t>
            </a:r>
            <a:br>
              <a:rPr lang="en-US" sz="1200" dirty="0">
                <a:sym typeface="Arial"/>
              </a:rPr>
            </a:br>
            <a:r>
              <a:rPr kumimoji="0" lang="en-US" sz="1200" b="0" i="0" u="none" strike="noStrike" kern="0" cap="none" spc="0" normalizeH="0" baseline="0" noProof="0" dirty="0">
                <a:ln>
                  <a:noFill/>
                </a:ln>
                <a:solidFill>
                  <a:prstClr val="white"/>
                </a:solidFill>
                <a:effectLst/>
                <a:uLnTx/>
                <a:uFillTx/>
                <a:latin typeface="Arial"/>
                <a:cs typeface="Arial"/>
                <a:sym typeface="Arial"/>
              </a:rPr>
              <a:t>Planners, independent reviewers, and staff of PVI, PeerView Institute for Medical Education, and HealthTree Foundation for Multiple Myeloma do not have any relevant financial relationships related to this CE activity unless listed below.</a:t>
            </a:r>
            <a:br>
              <a:rPr kumimoji="0" lang="en-US" sz="1200" b="0" i="0" u="none" strike="noStrike" kern="0" cap="none" spc="0" normalizeH="0" baseline="0" noProof="0" dirty="0">
                <a:ln>
                  <a:noFill/>
                </a:ln>
                <a:solidFill>
                  <a:prstClr val="white"/>
                </a:solidFill>
                <a:effectLst/>
                <a:uLnTx/>
                <a:uFillTx/>
                <a:latin typeface="Arial"/>
                <a:cs typeface="Arial"/>
                <a:sym typeface="Arial"/>
              </a:rPr>
            </a:br>
            <a:br>
              <a:rPr kumimoji="0" lang="en-US" sz="1200" b="0" i="0" u="none" strike="noStrike" kern="0" cap="none" spc="0" normalizeH="0" baseline="0" noProof="0" dirty="0">
                <a:ln>
                  <a:noFill/>
                </a:ln>
                <a:solidFill>
                  <a:prstClr val="white"/>
                </a:solidFill>
                <a:effectLst/>
                <a:uLnTx/>
                <a:uFillTx/>
                <a:latin typeface="Arial"/>
                <a:cs typeface="Arial"/>
                <a:sym typeface="Arial"/>
              </a:rPr>
            </a:br>
            <a:r>
              <a:rPr lang="en-US" sz="1200" kern="0" dirty="0">
                <a:solidFill>
                  <a:prstClr val="white"/>
                </a:solidFill>
                <a:latin typeface="Arial"/>
                <a:cs typeface="Arial"/>
                <a:sym typeface="Arial"/>
              </a:rPr>
              <a:t>Chair/Planner</a:t>
            </a:r>
            <a:br>
              <a:rPr lang="en-US" sz="1200" kern="0" dirty="0">
                <a:solidFill>
                  <a:prstClr val="white"/>
                </a:solidFill>
                <a:latin typeface="Arial"/>
                <a:cs typeface="Arial"/>
                <a:sym typeface="Arial"/>
              </a:rPr>
            </a:br>
            <a:r>
              <a:rPr lang="en-US" sz="1200" kern="0" dirty="0">
                <a:solidFill>
                  <a:prstClr val="white"/>
                </a:solidFill>
                <a:latin typeface="Arial"/>
                <a:cs typeface="Arial"/>
                <a:sym typeface="Arial"/>
              </a:rPr>
              <a:t>Beth </a:t>
            </a:r>
            <a:r>
              <a:rPr lang="en-US" sz="1200" kern="0" dirty="0" err="1">
                <a:solidFill>
                  <a:prstClr val="white"/>
                </a:solidFill>
                <a:latin typeface="Arial"/>
                <a:cs typeface="Arial"/>
                <a:sym typeface="Arial"/>
              </a:rPr>
              <a:t>Faiman</a:t>
            </a:r>
            <a:r>
              <a:rPr lang="en-US" sz="1200" kern="0" dirty="0">
                <a:solidFill>
                  <a:prstClr val="white"/>
                </a:solidFill>
                <a:latin typeface="Arial"/>
                <a:cs typeface="Arial"/>
                <a:sym typeface="Arial"/>
              </a:rPr>
              <a:t>, PhD, MSN, APN-BC, </a:t>
            </a:r>
            <a:r>
              <a:rPr lang="en-US" sz="1200" kern="0" dirty="0" err="1">
                <a:solidFill>
                  <a:prstClr val="white"/>
                </a:solidFill>
                <a:latin typeface="Arial"/>
                <a:cs typeface="Arial"/>
                <a:sym typeface="Arial"/>
              </a:rPr>
              <a:t>AOCN</a:t>
            </a:r>
            <a:r>
              <a:rPr lang="en-US" sz="1200" kern="0" dirty="0">
                <a:solidFill>
                  <a:prstClr val="white"/>
                </a:solidFill>
                <a:latin typeface="Arial"/>
                <a:cs typeface="Arial"/>
                <a:sym typeface="Arial"/>
              </a:rPr>
              <a:t>, </a:t>
            </a:r>
            <a:r>
              <a:rPr lang="en-US" sz="1200" kern="0" dirty="0" err="1">
                <a:solidFill>
                  <a:prstClr val="white"/>
                </a:solidFill>
                <a:latin typeface="Arial"/>
                <a:cs typeface="Arial"/>
                <a:sym typeface="Arial"/>
              </a:rPr>
              <a:t>BMTCN</a:t>
            </a:r>
            <a:r>
              <a:rPr lang="en-US" sz="1200" kern="0" dirty="0">
                <a:solidFill>
                  <a:prstClr val="white"/>
                </a:solidFill>
                <a:latin typeface="Arial"/>
                <a:cs typeface="Arial"/>
                <a:sym typeface="Arial"/>
              </a:rPr>
              <a:t>, FAAN, </a:t>
            </a:r>
            <a:r>
              <a:rPr lang="en-US" sz="1200" kern="0" dirty="0" err="1">
                <a:solidFill>
                  <a:prstClr val="white"/>
                </a:solidFill>
                <a:latin typeface="Arial"/>
                <a:cs typeface="Arial"/>
                <a:sym typeface="Arial"/>
              </a:rPr>
              <a:t>FAPO</a:t>
            </a:r>
            <a:br>
              <a:rPr lang="en-US" sz="1200" b="0" kern="0" dirty="0">
                <a:solidFill>
                  <a:prstClr val="white"/>
                </a:solidFill>
                <a:latin typeface="Arial"/>
                <a:cs typeface="Arial"/>
                <a:sym typeface="Arial"/>
              </a:rPr>
            </a:br>
            <a:r>
              <a:rPr lang="en-US" sz="1200" b="0" kern="0" dirty="0">
                <a:solidFill>
                  <a:prstClr val="white"/>
                </a:solidFill>
                <a:latin typeface="Arial"/>
                <a:cs typeface="Arial"/>
                <a:sym typeface="Arial"/>
              </a:rPr>
              <a:t>Cleveland Clinic Taussig Cancer Institute</a:t>
            </a:r>
            <a:br>
              <a:rPr lang="en-US" sz="1200" b="0" kern="0" dirty="0">
                <a:solidFill>
                  <a:prstClr val="white"/>
                </a:solidFill>
                <a:latin typeface="Arial"/>
                <a:cs typeface="Arial"/>
                <a:sym typeface="Arial"/>
              </a:rPr>
            </a:br>
            <a:r>
              <a:rPr lang="en-US" sz="1200" b="0" kern="0" dirty="0">
                <a:solidFill>
                  <a:prstClr val="white"/>
                </a:solidFill>
                <a:latin typeface="Arial"/>
                <a:cs typeface="Arial"/>
                <a:sym typeface="Arial"/>
              </a:rPr>
              <a:t>Department of Hematology and Medical Oncology</a:t>
            </a:r>
            <a:br>
              <a:rPr lang="en-US" sz="1200" b="0" kern="0" dirty="0">
                <a:solidFill>
                  <a:prstClr val="white"/>
                </a:solidFill>
                <a:latin typeface="Arial"/>
                <a:cs typeface="Arial"/>
                <a:sym typeface="Arial"/>
              </a:rPr>
            </a:br>
            <a:r>
              <a:rPr lang="en-US" sz="1200" b="0" kern="0" dirty="0">
                <a:solidFill>
                  <a:prstClr val="white"/>
                </a:solidFill>
                <a:latin typeface="Arial"/>
                <a:cs typeface="Arial"/>
                <a:sym typeface="Arial"/>
              </a:rPr>
              <a:t>Member, Population and Cancer Prevention Program</a:t>
            </a:r>
            <a:br>
              <a:rPr lang="en-US" sz="1200" b="0" kern="0" dirty="0">
                <a:solidFill>
                  <a:prstClr val="white"/>
                </a:solidFill>
                <a:latin typeface="Arial"/>
                <a:cs typeface="Arial"/>
                <a:sym typeface="Arial"/>
              </a:rPr>
            </a:br>
            <a:r>
              <a:rPr lang="en-US" sz="1200" b="0" kern="0" dirty="0">
                <a:solidFill>
                  <a:prstClr val="white"/>
                </a:solidFill>
                <a:latin typeface="Arial"/>
                <a:cs typeface="Arial"/>
                <a:sym typeface="Arial"/>
              </a:rPr>
              <a:t>Case Comprehensive Cancer Center</a:t>
            </a:r>
            <a:br>
              <a:rPr lang="en-US" sz="1200" b="0" kern="0" dirty="0">
                <a:solidFill>
                  <a:prstClr val="white"/>
                </a:solidFill>
                <a:latin typeface="Arial"/>
                <a:cs typeface="Arial"/>
                <a:sym typeface="Arial"/>
              </a:rPr>
            </a:br>
            <a:r>
              <a:rPr lang="en-US" sz="1200" b="0" kern="0" dirty="0">
                <a:solidFill>
                  <a:prstClr val="white"/>
                </a:solidFill>
                <a:latin typeface="Arial"/>
                <a:cs typeface="Arial"/>
                <a:sym typeface="Arial"/>
              </a:rPr>
              <a:t>Cleveland, Ohio</a:t>
            </a:r>
            <a:br>
              <a:rPr lang="en-US" sz="1200" b="0" kern="0" dirty="0">
                <a:solidFill>
                  <a:prstClr val="white"/>
                </a:solidFill>
                <a:latin typeface="Arial"/>
                <a:cs typeface="Arial"/>
                <a:sym typeface="Arial"/>
              </a:rPr>
            </a:br>
            <a:br>
              <a:rPr lang="en-US" sz="1200" b="0" kern="0" dirty="0">
                <a:solidFill>
                  <a:prstClr val="white"/>
                </a:solidFill>
                <a:latin typeface="Arial"/>
                <a:cs typeface="Arial"/>
                <a:sym typeface="Arial"/>
              </a:rPr>
            </a:br>
            <a:r>
              <a:rPr lang="en-US" sz="1200" kern="0" dirty="0">
                <a:solidFill>
                  <a:prstClr val="white"/>
                </a:solidFill>
                <a:latin typeface="Arial"/>
                <a:cs typeface="Arial"/>
                <a:sym typeface="Arial"/>
              </a:rPr>
              <a:t>Beth </a:t>
            </a:r>
            <a:r>
              <a:rPr lang="en-US" sz="1200" kern="0" dirty="0" err="1">
                <a:solidFill>
                  <a:prstClr val="white"/>
                </a:solidFill>
                <a:latin typeface="Arial"/>
                <a:cs typeface="Arial"/>
                <a:sym typeface="Arial"/>
              </a:rPr>
              <a:t>Faiman</a:t>
            </a:r>
            <a:r>
              <a:rPr lang="en-US" sz="1200" kern="0" dirty="0">
                <a:solidFill>
                  <a:prstClr val="white"/>
                </a:solidFill>
                <a:latin typeface="Arial"/>
                <a:cs typeface="Arial"/>
                <a:sym typeface="Arial"/>
              </a:rPr>
              <a:t>, PhD, MSN, APN-BC, </a:t>
            </a:r>
            <a:r>
              <a:rPr lang="en-US" sz="1200" kern="0" dirty="0" err="1">
                <a:solidFill>
                  <a:prstClr val="white"/>
                </a:solidFill>
                <a:latin typeface="Arial"/>
                <a:cs typeface="Arial"/>
                <a:sym typeface="Arial"/>
              </a:rPr>
              <a:t>AOCN</a:t>
            </a:r>
            <a:r>
              <a:rPr lang="en-US" sz="1200" kern="0" dirty="0">
                <a:solidFill>
                  <a:prstClr val="white"/>
                </a:solidFill>
                <a:latin typeface="Arial"/>
                <a:cs typeface="Arial"/>
                <a:sym typeface="Arial"/>
              </a:rPr>
              <a:t>, </a:t>
            </a:r>
            <a:r>
              <a:rPr lang="en-US" sz="1200" kern="0" dirty="0" err="1">
                <a:solidFill>
                  <a:prstClr val="white"/>
                </a:solidFill>
                <a:latin typeface="Arial"/>
                <a:cs typeface="Arial"/>
                <a:sym typeface="Arial"/>
              </a:rPr>
              <a:t>BMTCN</a:t>
            </a:r>
            <a:r>
              <a:rPr lang="en-US" sz="1200" kern="0" dirty="0">
                <a:solidFill>
                  <a:prstClr val="white"/>
                </a:solidFill>
                <a:latin typeface="Arial"/>
                <a:cs typeface="Arial"/>
                <a:sym typeface="Arial"/>
              </a:rPr>
              <a:t>, FAAN, </a:t>
            </a:r>
            <a:r>
              <a:rPr lang="en-US" sz="1200" kern="0" dirty="0" err="1">
                <a:solidFill>
                  <a:prstClr val="white"/>
                </a:solidFill>
                <a:latin typeface="Arial"/>
                <a:cs typeface="Arial"/>
                <a:sym typeface="Arial"/>
              </a:rPr>
              <a:t>FAPO</a:t>
            </a:r>
            <a:r>
              <a:rPr lang="en-US" sz="1200" kern="0" dirty="0">
                <a:solidFill>
                  <a:prstClr val="white"/>
                </a:solidFill>
                <a:latin typeface="Arial"/>
                <a:cs typeface="Arial"/>
                <a:sym typeface="Arial"/>
              </a:rPr>
              <a:t>, </a:t>
            </a:r>
            <a:r>
              <a:rPr lang="en-US" sz="1200" b="0" kern="0" dirty="0">
                <a:solidFill>
                  <a:prstClr val="white"/>
                </a:solidFill>
                <a:latin typeface="Arial"/>
                <a:cs typeface="Arial"/>
                <a:sym typeface="Arial"/>
              </a:rPr>
              <a:t>has a financial interest/relationship or affiliation in the form of:</a:t>
            </a:r>
            <a:br>
              <a:rPr lang="en-US" sz="1200" b="0" kern="0" dirty="0">
                <a:solidFill>
                  <a:prstClr val="white"/>
                </a:solidFill>
                <a:latin typeface="Arial"/>
                <a:cs typeface="Arial"/>
                <a:sym typeface="Arial"/>
              </a:rPr>
            </a:br>
            <a:br>
              <a:rPr lang="en-US" sz="1200" b="0" kern="0" dirty="0">
                <a:solidFill>
                  <a:prstClr val="white"/>
                </a:solidFill>
                <a:latin typeface="Arial"/>
                <a:cs typeface="Arial"/>
                <a:sym typeface="Arial"/>
              </a:rPr>
            </a:br>
            <a:r>
              <a:rPr lang="en-US" sz="1200" b="0" i="1" kern="0" dirty="0">
                <a:solidFill>
                  <a:prstClr val="white"/>
                </a:solidFill>
                <a:latin typeface="Arial"/>
                <a:cs typeface="Arial"/>
                <a:sym typeface="Arial"/>
              </a:rPr>
              <a:t>Consultant and/or Advisor </a:t>
            </a:r>
            <a:r>
              <a:rPr lang="en-US" sz="1200" b="0" kern="0" dirty="0">
                <a:solidFill>
                  <a:prstClr val="white"/>
                </a:solidFill>
                <a:latin typeface="Arial"/>
                <a:cs typeface="Arial"/>
                <a:sym typeface="Arial"/>
              </a:rPr>
              <a:t>for Bristol Myers Squibb; GSK; Janssen Pharmaceuticals, Inc.; </a:t>
            </a:r>
            <a:r>
              <a:rPr lang="en-US" sz="1200" b="0" kern="0" dirty="0" err="1">
                <a:solidFill>
                  <a:prstClr val="white"/>
                </a:solidFill>
                <a:latin typeface="Arial"/>
                <a:cs typeface="Arial"/>
                <a:sym typeface="Arial"/>
              </a:rPr>
              <a:t>Karyopharm</a:t>
            </a:r>
            <a:r>
              <a:rPr lang="en-US" sz="1200" b="0" kern="0" dirty="0">
                <a:solidFill>
                  <a:prstClr val="white"/>
                </a:solidFill>
                <a:latin typeface="Arial"/>
                <a:cs typeface="Arial"/>
                <a:sym typeface="Arial"/>
              </a:rPr>
              <a:t> Therapeutics; and Sanofi.</a:t>
            </a:r>
            <a:br>
              <a:rPr lang="en-US" sz="1200" b="0" kern="0" dirty="0">
                <a:solidFill>
                  <a:prstClr val="white"/>
                </a:solidFill>
                <a:latin typeface="Arial"/>
                <a:cs typeface="Arial"/>
                <a:sym typeface="Arial"/>
              </a:rPr>
            </a:br>
            <a:endParaRPr lang="en-US" sz="1200" b="0" dirty="0"/>
          </a:p>
        </p:txBody>
      </p:sp>
      <p:sp>
        <p:nvSpPr>
          <p:cNvPr id="9" name="TextBox 8">
            <a:extLst>
              <a:ext uri="{FF2B5EF4-FFF2-40B4-BE49-F238E27FC236}">
                <a16:creationId xmlns:a16="http://schemas.microsoft.com/office/drawing/2014/main" id="{6E28AF6D-27BE-8118-B221-09F35DA7B371}"/>
              </a:ext>
            </a:extLst>
          </p:cNvPr>
          <p:cNvSpPr txBox="1"/>
          <p:nvPr/>
        </p:nvSpPr>
        <p:spPr>
          <a:xfrm>
            <a:off x="119517" y="-2986382"/>
            <a:ext cx="4218101" cy="1646605"/>
          </a:xfrm>
          <a:prstGeom prst="rect">
            <a:avLst/>
          </a:prstGeom>
          <a:solidFill>
            <a:srgbClr val="FF0000"/>
          </a:solidFill>
        </p:spPr>
        <p:txBody>
          <a:bodyPr wrap="square" rtlCol="0">
            <a:spAutoFit/>
          </a:bodyPr>
          <a:lstStyle/>
          <a:p>
            <a:pPr>
              <a:spcAft>
                <a:spcPts val="300"/>
              </a:spcAft>
              <a:buSzPts val="1600"/>
              <a:defRPr/>
            </a:pPr>
            <a:r>
              <a:rPr lang="en-US" sz="1600" b="1" dirty="0">
                <a:latin typeface="Arial" panose="020B0604020202020204" pitchFamily="34" charset="0"/>
                <a:cs typeface="Arial" panose="020B0604020202020204" pitchFamily="34" charset="0"/>
              </a:rPr>
              <a:t>For PVI-accredited regional meetings, we need to include the following disclosure slides:</a:t>
            </a:r>
          </a:p>
          <a:p>
            <a:pPr marL="285750" indent="-285750">
              <a:spcAft>
                <a:spcPts val="300"/>
              </a:spcAft>
              <a:buSzPts val="1600"/>
              <a:buFont typeface="Arial"/>
              <a:buChar char="•"/>
              <a:defRPr/>
            </a:pPr>
            <a:r>
              <a:rPr kumimoji="0" lang="en-US" sz="16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Disclosure Policy and Planning Committee and Reviewer Disclosures</a:t>
            </a:r>
          </a:p>
          <a:p>
            <a:pPr marL="285750" indent="-285750">
              <a:spcAft>
                <a:spcPts val="300"/>
              </a:spcAft>
              <a:buSzPts val="1600"/>
              <a:buFont typeface="Arial"/>
              <a:buChar char="•"/>
              <a:defRPr/>
            </a:pPr>
            <a:r>
              <a:rPr lang="en-US" sz="1600" kern="0" dirty="0">
                <a:solidFill>
                  <a:srgbClr val="000000"/>
                </a:solidFill>
                <a:latin typeface="Arial" panose="020B0604020202020204" pitchFamily="34" charset="0"/>
                <a:cs typeface="Arial" panose="020B0604020202020204" pitchFamily="34" charset="0"/>
                <a:sym typeface="Arial"/>
              </a:rPr>
              <a:t>Faculty disclosures</a:t>
            </a:r>
          </a:p>
        </p:txBody>
      </p:sp>
      <p:sp>
        <p:nvSpPr>
          <p:cNvPr id="14" name="Content Placeholder 5">
            <a:extLst>
              <a:ext uri="{FF2B5EF4-FFF2-40B4-BE49-F238E27FC236}">
                <a16:creationId xmlns:a16="http://schemas.microsoft.com/office/drawing/2014/main" id="{57C091BE-8272-22FE-7822-CC82319167F7}"/>
              </a:ext>
            </a:extLst>
          </p:cNvPr>
          <p:cNvSpPr txBox="1">
            <a:spLocks/>
          </p:cNvSpPr>
          <p:nvPr/>
        </p:nvSpPr>
        <p:spPr>
          <a:xfrm>
            <a:off x="239713" y="2649493"/>
            <a:ext cx="8664575" cy="1569661"/>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0"/>
              </a:spcBef>
              <a:spcAft>
                <a:spcPts val="1200"/>
              </a:spcAft>
              <a:buFont typeface="Arial" panose="020B0604020202020204" pitchFamily="34" charset="0"/>
              <a:buChar char="•"/>
              <a:defRPr lang="en-US" sz="1800" kern="1200" dirty="0" smtClean="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0"/>
              </a:spcBef>
              <a:spcAft>
                <a:spcPts val="1200"/>
              </a:spcAft>
              <a:buFont typeface="System Font Regular"/>
              <a:buChar char="–"/>
              <a:defRPr lang="en-US" sz="1800" kern="1200" dirty="0" smtClean="0">
                <a:solidFill>
                  <a:schemeClr val="bg1"/>
                </a:solidFill>
                <a:latin typeface="Arial" panose="020B0604020202020204" pitchFamily="34" charset="0"/>
                <a:ea typeface="+mn-ea"/>
                <a:cs typeface="Arial" panose="020B0604020202020204" pitchFamily="34" charset="0"/>
              </a:defRPr>
            </a:lvl2pPr>
            <a:lvl3pPr marL="900113" indent="-214313" algn="l" defTabSz="685800" rtl="0" eaLnBrk="1" latinLnBrk="0" hangingPunct="1">
              <a:lnSpc>
                <a:spcPct val="100000"/>
              </a:lnSpc>
              <a:spcBef>
                <a:spcPts val="0"/>
              </a:spcBef>
              <a:spcAft>
                <a:spcPts val="1200"/>
              </a:spcAft>
              <a:buFont typeface="Wingdings" pitchFamily="2" charset="2"/>
              <a:buChar char="Ø"/>
              <a:tabLst/>
              <a:defRPr lang="en-US" sz="1800" kern="1200" dirty="0" smtClean="0">
                <a:solidFill>
                  <a:schemeClr val="bg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0"/>
              </a:spcBef>
              <a:spcAft>
                <a:spcPts val="1200"/>
              </a:spcAft>
              <a:buFont typeface="Arial" panose="020B0604020202020204" pitchFamily="34" charset="0"/>
              <a:buChar char="•"/>
              <a:defRPr lang="en-US" sz="1800" kern="1200" dirty="0" smtClean="0">
                <a:solidFill>
                  <a:schemeClr val="bg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0"/>
              </a:spcBef>
              <a:spcAft>
                <a:spcPts val="1200"/>
              </a:spcAft>
              <a:buFont typeface="System Font Regular"/>
              <a:buChar char="–"/>
              <a:defRPr lang="en-GB" sz="1800" kern="1200" dirty="0">
                <a:solidFill>
                  <a:schemeClr val="bg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2" name="TextBox 1">
            <a:extLst>
              <a:ext uri="{FF2B5EF4-FFF2-40B4-BE49-F238E27FC236}">
                <a16:creationId xmlns:a16="http://schemas.microsoft.com/office/drawing/2014/main" id="{A085DB25-4F9D-06C0-C1F5-65390792D76A}"/>
              </a:ext>
            </a:extLst>
          </p:cNvPr>
          <p:cNvSpPr txBox="1"/>
          <p:nvPr/>
        </p:nvSpPr>
        <p:spPr>
          <a:xfrm>
            <a:off x="4588216" y="-2578579"/>
            <a:ext cx="4218101" cy="830997"/>
          </a:xfrm>
          <a:prstGeom prst="rect">
            <a:avLst/>
          </a:prstGeom>
          <a:solidFill>
            <a:srgbClr val="FF0000"/>
          </a:solidFill>
        </p:spPr>
        <p:txBody>
          <a:bodyPr wrap="square" rtlCol="0">
            <a:spAutoFit/>
          </a:bodyPr>
          <a:lstStyle/>
          <a:p>
            <a:pPr>
              <a:spcAft>
                <a:spcPts val="300"/>
              </a:spcAft>
              <a:buSzPts val="1600"/>
              <a:defRPr/>
            </a:pPr>
            <a:r>
              <a:rPr lang="en-US" sz="1600" b="1" dirty="0">
                <a:latin typeface="Arial" panose="020B0604020202020204" pitchFamily="34" charset="0"/>
                <a:cs typeface="Arial" panose="020B0604020202020204" pitchFamily="34" charset="0"/>
              </a:rPr>
              <a:t>Condense housekeeping slides into as few slides as possible. You may go down to 8 points if needed</a:t>
            </a:r>
            <a:endParaRPr lang="en-US" sz="1600" kern="0" dirty="0">
              <a:solidFill>
                <a:srgbClr val="000000"/>
              </a:solidFill>
              <a:latin typeface="Arial" panose="020B0604020202020204" pitchFamily="34" charset="0"/>
              <a:cs typeface="Arial" panose="020B0604020202020204" pitchFamily="34" charset="0"/>
              <a:sym typeface="Arial"/>
            </a:endParaRPr>
          </a:p>
        </p:txBody>
      </p:sp>
      <p:sp>
        <p:nvSpPr>
          <p:cNvPr id="5" name="Title 9">
            <a:extLst>
              <a:ext uri="{FF2B5EF4-FFF2-40B4-BE49-F238E27FC236}">
                <a16:creationId xmlns:a16="http://schemas.microsoft.com/office/drawing/2014/main" id="{1A56F5CA-B453-2D3F-8A07-A3F0FA15261C}"/>
              </a:ext>
            </a:extLst>
          </p:cNvPr>
          <p:cNvSpPr txBox="1">
            <a:spLocks/>
          </p:cNvSpPr>
          <p:nvPr/>
        </p:nvSpPr>
        <p:spPr>
          <a:xfrm>
            <a:off x="119834" y="2270522"/>
            <a:ext cx="8784453" cy="60245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8" name="TextBox 7">
            <a:extLst>
              <a:ext uri="{FF2B5EF4-FFF2-40B4-BE49-F238E27FC236}">
                <a16:creationId xmlns:a16="http://schemas.microsoft.com/office/drawing/2014/main" id="{4D33D9E8-6DF2-C0B8-1C70-84BBFD63BBFA}"/>
              </a:ext>
            </a:extLst>
          </p:cNvPr>
          <p:cNvSpPr txBox="1"/>
          <p:nvPr/>
        </p:nvSpPr>
        <p:spPr>
          <a:xfrm>
            <a:off x="130947" y="4809974"/>
            <a:ext cx="8675370" cy="300814"/>
          </a:xfrm>
          <a:prstGeom prst="rect">
            <a:avLst/>
          </a:prstGeom>
          <a:noFill/>
        </p:spPr>
        <p:txBody>
          <a:bodyPr wrap="square" tIns="91440" bIns="91440" rtlCol="0" anchor="ct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Arial"/>
                <a:sym typeface="Arial"/>
              </a:rPr>
              <a:t>All relevant conflicts of interest have been mitigated prior to the commencement of the activity.</a:t>
            </a:r>
          </a:p>
        </p:txBody>
      </p:sp>
    </p:spTree>
    <p:extLst>
      <p:ext uri="{BB962C8B-B14F-4D97-AF65-F5344CB8AC3E}">
        <p14:creationId xmlns:p14="http://schemas.microsoft.com/office/powerpoint/2010/main" val="567166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80EF38AD-F642-5901-DFFD-F33A15596F89}"/>
              </a:ext>
            </a:extLst>
          </p:cNvPr>
          <p:cNvCxnSpPr>
            <a:cxnSpLocks/>
          </p:cNvCxnSpPr>
          <p:nvPr/>
        </p:nvCxnSpPr>
        <p:spPr>
          <a:xfrm>
            <a:off x="1705101" y="2579095"/>
            <a:ext cx="0" cy="13209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8B8C12F-614E-ECB5-1500-E952492DD327}"/>
              </a:ext>
            </a:extLst>
          </p:cNvPr>
          <p:cNvCxnSpPr>
            <a:cxnSpLocks/>
          </p:cNvCxnSpPr>
          <p:nvPr/>
        </p:nvCxnSpPr>
        <p:spPr>
          <a:xfrm>
            <a:off x="7597431" y="2579095"/>
            <a:ext cx="0" cy="13209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When Discussing Belamaf With Patients, </a:t>
            </a:r>
            <a:br>
              <a:rPr lang="en-US" dirty="0"/>
            </a:br>
            <a:r>
              <a:rPr lang="en-US" dirty="0"/>
              <a:t>Prepare to Share and Explain Eye Examination Schedule</a:t>
            </a:r>
            <a:r>
              <a:rPr lang="en-US" baseline="30000" dirty="0"/>
              <a:t>1</a:t>
            </a:r>
          </a:p>
        </p:txBody>
      </p:sp>
      <p:sp>
        <p:nvSpPr>
          <p:cNvPr id="23" name="TextBox 22"/>
          <p:cNvSpPr txBox="1"/>
          <p:nvPr/>
        </p:nvSpPr>
        <p:spPr>
          <a:xfrm>
            <a:off x="1371182" y="1858938"/>
            <a:ext cx="667840" cy="523220"/>
          </a:xfrm>
          <a:prstGeom prst="rect">
            <a:avLst/>
          </a:prstGeom>
          <a:noFill/>
        </p:spPr>
        <p:txBody>
          <a:bodyPr wrap="square" rtlCol="0">
            <a:spAutoFit/>
          </a:bodyPr>
          <a:lstStyle/>
          <a:p>
            <a:pPr algn="ctr"/>
            <a:r>
              <a:rPr lang="en-US" sz="1400" b="1" dirty="0">
                <a:latin typeface="Arial" panose="020B0604020202020204" pitchFamily="34" charset="0"/>
              </a:rPr>
              <a:t>First </a:t>
            </a:r>
          </a:p>
          <a:p>
            <a:pPr algn="ctr"/>
            <a:r>
              <a:rPr lang="en-US" sz="1400" b="1" dirty="0">
                <a:latin typeface="Arial" panose="020B0604020202020204" pitchFamily="34" charset="0"/>
              </a:rPr>
              <a:t>dose</a:t>
            </a:r>
          </a:p>
        </p:txBody>
      </p:sp>
      <p:sp>
        <p:nvSpPr>
          <p:cNvPr id="24" name="TextBox 23"/>
          <p:cNvSpPr txBox="1"/>
          <p:nvPr/>
        </p:nvSpPr>
        <p:spPr>
          <a:xfrm>
            <a:off x="3190529" y="1853388"/>
            <a:ext cx="1030663" cy="523220"/>
          </a:xfrm>
          <a:prstGeom prst="rect">
            <a:avLst/>
          </a:prstGeom>
          <a:noFill/>
        </p:spPr>
        <p:txBody>
          <a:bodyPr wrap="square" rtlCol="0">
            <a:spAutoFit/>
          </a:bodyPr>
          <a:lstStyle/>
          <a:p>
            <a:pPr algn="ctr"/>
            <a:r>
              <a:rPr lang="en-US" sz="1400" b="1" dirty="0">
                <a:latin typeface="Arial" panose="020B0604020202020204" pitchFamily="34" charset="0"/>
              </a:rPr>
              <a:t>Second</a:t>
            </a:r>
          </a:p>
          <a:p>
            <a:pPr algn="ctr"/>
            <a:r>
              <a:rPr lang="en-US" sz="1400" b="1" dirty="0">
                <a:latin typeface="Arial" panose="020B0604020202020204" pitchFamily="34" charset="0"/>
              </a:rPr>
              <a:t>dose</a:t>
            </a:r>
          </a:p>
        </p:txBody>
      </p:sp>
      <p:sp>
        <p:nvSpPr>
          <p:cNvPr id="25" name="TextBox 24"/>
          <p:cNvSpPr txBox="1"/>
          <p:nvPr/>
        </p:nvSpPr>
        <p:spPr>
          <a:xfrm>
            <a:off x="5283945" y="1831779"/>
            <a:ext cx="743713" cy="523220"/>
          </a:xfrm>
          <a:prstGeom prst="rect">
            <a:avLst/>
          </a:prstGeom>
          <a:noFill/>
        </p:spPr>
        <p:txBody>
          <a:bodyPr wrap="square" rtlCol="0">
            <a:spAutoFit/>
          </a:bodyPr>
          <a:lstStyle/>
          <a:p>
            <a:pPr algn="ctr"/>
            <a:r>
              <a:rPr lang="en-US" sz="1400" b="1" dirty="0">
                <a:latin typeface="Arial" panose="020B0604020202020204" pitchFamily="34" charset="0"/>
              </a:rPr>
              <a:t>Third</a:t>
            </a:r>
          </a:p>
          <a:p>
            <a:pPr algn="ctr"/>
            <a:r>
              <a:rPr lang="en-US" sz="1400" b="1" dirty="0">
                <a:latin typeface="Arial" panose="020B0604020202020204" pitchFamily="34" charset="0"/>
              </a:rPr>
              <a:t>dose</a:t>
            </a:r>
          </a:p>
        </p:txBody>
      </p:sp>
      <p:sp>
        <p:nvSpPr>
          <p:cNvPr id="26" name="TextBox 25"/>
          <p:cNvSpPr txBox="1"/>
          <p:nvPr/>
        </p:nvSpPr>
        <p:spPr>
          <a:xfrm>
            <a:off x="7069876" y="1844428"/>
            <a:ext cx="1008406" cy="523220"/>
          </a:xfrm>
          <a:prstGeom prst="rect">
            <a:avLst/>
          </a:prstGeom>
          <a:noFill/>
        </p:spPr>
        <p:txBody>
          <a:bodyPr wrap="square" rtlCol="0">
            <a:spAutoFit/>
          </a:bodyPr>
          <a:lstStyle/>
          <a:p>
            <a:pPr algn="ctr"/>
            <a:r>
              <a:rPr lang="en-US" sz="1400" b="1" dirty="0">
                <a:latin typeface="Arial" panose="020B0604020202020204" pitchFamily="34" charset="0"/>
              </a:rPr>
              <a:t>Sixth dose</a:t>
            </a:r>
          </a:p>
        </p:txBody>
      </p:sp>
      <p:sp>
        <p:nvSpPr>
          <p:cNvPr id="27" name="TextBox 26"/>
          <p:cNvSpPr txBox="1"/>
          <p:nvPr/>
        </p:nvSpPr>
        <p:spPr>
          <a:xfrm>
            <a:off x="6038014" y="3376797"/>
            <a:ext cx="1499107" cy="307777"/>
          </a:xfrm>
          <a:prstGeom prst="rect">
            <a:avLst/>
          </a:prstGeom>
          <a:noFill/>
        </p:spPr>
        <p:txBody>
          <a:bodyPr wrap="square" rtlCol="0">
            <a:spAutoFit/>
          </a:bodyPr>
          <a:lstStyle/>
          <a:p>
            <a:pPr algn="ctr"/>
            <a:r>
              <a:rPr lang="en-US" sz="1400" dirty="0">
                <a:latin typeface="Arial" panose="020B0604020202020204" pitchFamily="34" charset="0"/>
              </a:rPr>
              <a:t>Eye exam</a:t>
            </a:r>
          </a:p>
        </p:txBody>
      </p:sp>
      <p:sp>
        <p:nvSpPr>
          <p:cNvPr id="28" name="TextBox 27"/>
          <p:cNvSpPr txBox="1"/>
          <p:nvPr/>
        </p:nvSpPr>
        <p:spPr>
          <a:xfrm>
            <a:off x="4073329" y="3376797"/>
            <a:ext cx="1540492" cy="307777"/>
          </a:xfrm>
          <a:prstGeom prst="rect">
            <a:avLst/>
          </a:prstGeom>
          <a:noFill/>
        </p:spPr>
        <p:txBody>
          <a:bodyPr wrap="square" rtlCol="0">
            <a:spAutoFit/>
          </a:bodyPr>
          <a:lstStyle/>
          <a:p>
            <a:pPr algn="ctr"/>
            <a:r>
              <a:rPr lang="en-US" sz="1400" dirty="0">
                <a:latin typeface="Arial" panose="020B0604020202020204" pitchFamily="34" charset="0"/>
              </a:rPr>
              <a:t>Eye exam</a:t>
            </a:r>
          </a:p>
        </p:txBody>
      </p:sp>
      <p:sp>
        <p:nvSpPr>
          <p:cNvPr id="29" name="TextBox 28"/>
          <p:cNvSpPr txBox="1"/>
          <p:nvPr/>
        </p:nvSpPr>
        <p:spPr>
          <a:xfrm>
            <a:off x="2087283" y="3376797"/>
            <a:ext cx="1618303" cy="307777"/>
          </a:xfrm>
          <a:prstGeom prst="rect">
            <a:avLst/>
          </a:prstGeom>
          <a:noFill/>
        </p:spPr>
        <p:txBody>
          <a:bodyPr wrap="square" rtlCol="0">
            <a:spAutoFit/>
          </a:bodyPr>
          <a:lstStyle/>
          <a:p>
            <a:pPr algn="ctr"/>
            <a:r>
              <a:rPr lang="en-US" sz="1400" dirty="0">
                <a:latin typeface="Arial" panose="020B0604020202020204" pitchFamily="34" charset="0"/>
              </a:rPr>
              <a:t>Eye exam</a:t>
            </a:r>
          </a:p>
        </p:txBody>
      </p:sp>
      <p:sp>
        <p:nvSpPr>
          <p:cNvPr id="30" name="TextBox 29"/>
          <p:cNvSpPr txBox="1"/>
          <p:nvPr/>
        </p:nvSpPr>
        <p:spPr>
          <a:xfrm>
            <a:off x="-10676" y="3376797"/>
            <a:ext cx="1229876" cy="523220"/>
          </a:xfrm>
          <a:prstGeom prst="rect">
            <a:avLst/>
          </a:prstGeom>
          <a:noFill/>
        </p:spPr>
        <p:txBody>
          <a:bodyPr wrap="square" rtlCol="0">
            <a:spAutoFit/>
          </a:bodyPr>
          <a:lstStyle/>
          <a:p>
            <a:pPr algn="ctr"/>
            <a:r>
              <a:rPr lang="en-US" sz="1400" b="1" dirty="0">
                <a:latin typeface="Arial" panose="020B0604020202020204" pitchFamily="34" charset="0"/>
              </a:rPr>
              <a:t>Baseline eye exam</a:t>
            </a:r>
            <a:endParaRPr lang="en-US" sz="1400" dirty="0">
              <a:latin typeface="Arial" panose="020B0604020202020204" pitchFamily="34" charset="0"/>
            </a:endParaRPr>
          </a:p>
        </p:txBody>
      </p:sp>
      <p:sp>
        <p:nvSpPr>
          <p:cNvPr id="32" name="TextBox 31"/>
          <p:cNvSpPr txBox="1"/>
          <p:nvPr/>
        </p:nvSpPr>
        <p:spPr>
          <a:xfrm>
            <a:off x="617450" y="3946099"/>
            <a:ext cx="2507584" cy="738664"/>
          </a:xfrm>
          <a:prstGeom prst="rect">
            <a:avLst/>
          </a:prstGeom>
          <a:solidFill>
            <a:schemeClr val="accent1">
              <a:lumMod val="10000"/>
              <a:lumOff val="90000"/>
            </a:schemeClr>
          </a:solidFill>
          <a:ln>
            <a:solidFill>
              <a:schemeClr val="tx1"/>
            </a:solidFill>
          </a:ln>
        </p:spPr>
        <p:txBody>
          <a:bodyPr wrap="square" rtlCol="0" anchor="ctr">
            <a:spAutoFit/>
          </a:bodyPr>
          <a:lstStyle/>
          <a:p>
            <a:pPr algn="ctr"/>
            <a:r>
              <a:rPr lang="en-US" sz="1400" i="1" dirty="0">
                <a:solidFill>
                  <a:srgbClr val="000000"/>
                </a:solidFill>
                <a:latin typeface="Arial" panose="020B0604020202020204" pitchFamily="34" charset="0"/>
              </a:rPr>
              <a:t>Use preservative-free lubricant eye drops </a:t>
            </a:r>
            <a:r>
              <a:rPr lang="en-US" sz="1400" b="1" i="1" dirty="0">
                <a:solidFill>
                  <a:srgbClr val="000000"/>
                </a:solidFill>
                <a:latin typeface="Arial" panose="020B0604020202020204" pitchFamily="34" charset="0"/>
              </a:rPr>
              <a:t>(no benefit with steroid drops)</a:t>
            </a:r>
            <a:endParaRPr lang="en-US" sz="1400" dirty="0"/>
          </a:p>
        </p:txBody>
      </p:sp>
      <p:sp>
        <p:nvSpPr>
          <p:cNvPr id="33" name="Right Arrow 32"/>
          <p:cNvSpPr/>
          <p:nvPr/>
        </p:nvSpPr>
        <p:spPr>
          <a:xfrm>
            <a:off x="231736" y="2191497"/>
            <a:ext cx="8680527" cy="1387851"/>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p>
        </p:txBody>
      </p:sp>
      <p:sp>
        <p:nvSpPr>
          <p:cNvPr id="34" name="Oval 33"/>
          <p:cNvSpPr/>
          <p:nvPr/>
        </p:nvSpPr>
        <p:spPr>
          <a:xfrm>
            <a:off x="231736" y="2530677"/>
            <a:ext cx="731520" cy="731520"/>
          </a:xfrm>
          <a:prstGeom prst="ellipse">
            <a:avLst/>
          </a:prstGeom>
          <a:solidFill>
            <a:schemeClr val="bg1"/>
          </a:solidFill>
          <a:ln>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5" name="Oval 34"/>
          <p:cNvSpPr/>
          <p:nvPr/>
        </p:nvSpPr>
        <p:spPr>
          <a:xfrm>
            <a:off x="1340089" y="2530677"/>
            <a:ext cx="731520" cy="731520"/>
          </a:xfrm>
          <a:prstGeom prst="ellipse">
            <a:avLst/>
          </a:prstGeom>
          <a:solidFill>
            <a:schemeClr val="bg1"/>
          </a:solidFill>
          <a:ln>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6" name="Oval 35"/>
          <p:cNvSpPr/>
          <p:nvPr/>
        </p:nvSpPr>
        <p:spPr>
          <a:xfrm>
            <a:off x="2530674" y="2530677"/>
            <a:ext cx="731520" cy="731520"/>
          </a:xfrm>
          <a:prstGeom prst="ellipse">
            <a:avLst/>
          </a:prstGeom>
          <a:solidFill>
            <a:schemeClr val="bg1"/>
          </a:solidFill>
          <a:ln>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7" name="Oval 36"/>
          <p:cNvSpPr/>
          <p:nvPr/>
        </p:nvSpPr>
        <p:spPr>
          <a:xfrm>
            <a:off x="3340100" y="2530677"/>
            <a:ext cx="731520" cy="731520"/>
          </a:xfrm>
          <a:prstGeom prst="ellipse">
            <a:avLst/>
          </a:prstGeom>
          <a:solidFill>
            <a:schemeClr val="bg1"/>
          </a:solidFill>
          <a:ln>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8" name="Oval 37"/>
          <p:cNvSpPr/>
          <p:nvPr/>
        </p:nvSpPr>
        <p:spPr>
          <a:xfrm>
            <a:off x="4477815" y="2530677"/>
            <a:ext cx="731520" cy="731520"/>
          </a:xfrm>
          <a:prstGeom prst="ellipse">
            <a:avLst/>
          </a:prstGeom>
          <a:solidFill>
            <a:schemeClr val="bg1"/>
          </a:solidFill>
          <a:ln>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9" name="Oval 38"/>
          <p:cNvSpPr/>
          <p:nvPr/>
        </p:nvSpPr>
        <p:spPr>
          <a:xfrm>
            <a:off x="5290041" y="2530677"/>
            <a:ext cx="731520" cy="731520"/>
          </a:xfrm>
          <a:prstGeom prst="ellipse">
            <a:avLst/>
          </a:prstGeom>
          <a:solidFill>
            <a:schemeClr val="bg1"/>
          </a:solidFill>
          <a:ln>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Oval 39"/>
          <p:cNvSpPr/>
          <p:nvPr/>
        </p:nvSpPr>
        <p:spPr>
          <a:xfrm>
            <a:off x="6415188" y="2530677"/>
            <a:ext cx="731520" cy="731520"/>
          </a:xfrm>
          <a:prstGeom prst="ellipse">
            <a:avLst/>
          </a:prstGeom>
          <a:solidFill>
            <a:schemeClr val="bg1"/>
          </a:solidFill>
          <a:ln>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1" name="Oval 40"/>
          <p:cNvSpPr/>
          <p:nvPr/>
        </p:nvSpPr>
        <p:spPr>
          <a:xfrm>
            <a:off x="7213198" y="2530677"/>
            <a:ext cx="731520" cy="731520"/>
          </a:xfrm>
          <a:prstGeom prst="ellipse">
            <a:avLst/>
          </a:prstGeom>
          <a:solidFill>
            <a:schemeClr val="bg1"/>
          </a:solidFill>
          <a:ln>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42"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auto">
          <a:xfrm>
            <a:off x="1481074" y="2661970"/>
            <a:ext cx="448056" cy="44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auto">
          <a:xfrm>
            <a:off x="368896" y="265739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Isosceles Triangle 50"/>
          <p:cNvSpPr/>
          <p:nvPr/>
        </p:nvSpPr>
        <p:spPr>
          <a:xfrm>
            <a:off x="448518" y="3306593"/>
            <a:ext cx="249929" cy="114211"/>
          </a:xfrm>
          <a:prstGeom prst="triangl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2" name="Isosceles Triangle 51"/>
          <p:cNvSpPr/>
          <p:nvPr/>
        </p:nvSpPr>
        <p:spPr>
          <a:xfrm>
            <a:off x="6655984" y="3306593"/>
            <a:ext cx="249929" cy="114211"/>
          </a:xfrm>
          <a:prstGeom prst="triangl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3" name="Isosceles Triangle 52"/>
          <p:cNvSpPr/>
          <p:nvPr/>
        </p:nvSpPr>
        <p:spPr>
          <a:xfrm>
            <a:off x="2771470" y="3306593"/>
            <a:ext cx="249929" cy="114211"/>
          </a:xfrm>
          <a:prstGeom prst="triangl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4" name="Isosceles Triangle 53"/>
          <p:cNvSpPr/>
          <p:nvPr/>
        </p:nvSpPr>
        <p:spPr>
          <a:xfrm>
            <a:off x="4718611" y="3306593"/>
            <a:ext cx="249929" cy="114211"/>
          </a:xfrm>
          <a:prstGeom prst="triangl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6" name="Isosceles Triangle 55"/>
          <p:cNvSpPr/>
          <p:nvPr/>
        </p:nvSpPr>
        <p:spPr>
          <a:xfrm flipV="1">
            <a:off x="1580138" y="2389518"/>
            <a:ext cx="249929" cy="114211"/>
          </a:xfrm>
          <a:prstGeom prst="triangl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7" name="Isosceles Triangle 56"/>
          <p:cNvSpPr/>
          <p:nvPr/>
        </p:nvSpPr>
        <p:spPr>
          <a:xfrm flipV="1">
            <a:off x="3580896" y="2389518"/>
            <a:ext cx="249929" cy="114211"/>
          </a:xfrm>
          <a:prstGeom prst="triangl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8" name="Isosceles Triangle 57"/>
          <p:cNvSpPr/>
          <p:nvPr/>
        </p:nvSpPr>
        <p:spPr>
          <a:xfrm flipV="1">
            <a:off x="5530837" y="2389518"/>
            <a:ext cx="249929" cy="114211"/>
          </a:xfrm>
          <a:prstGeom prst="triangl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9" name="Isosceles Triangle 58"/>
          <p:cNvSpPr/>
          <p:nvPr/>
        </p:nvSpPr>
        <p:spPr>
          <a:xfrm flipV="1">
            <a:off x="7453994" y="2389518"/>
            <a:ext cx="249929" cy="114211"/>
          </a:xfrm>
          <a:prstGeom prst="triangl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0" name="Picture 4"/>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auto">
          <a:xfrm>
            <a:off x="2667834" y="265739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auto">
          <a:xfrm>
            <a:off x="4614975" y="265739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4"/>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auto">
          <a:xfrm>
            <a:off x="6552348" y="265739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auto">
          <a:xfrm>
            <a:off x="3481832" y="2661970"/>
            <a:ext cx="448056" cy="44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auto">
          <a:xfrm>
            <a:off x="5431773" y="2661970"/>
            <a:ext cx="448056" cy="44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auto">
          <a:xfrm>
            <a:off x="7354930" y="2661970"/>
            <a:ext cx="448056" cy="44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a:extLst>
              <a:ext uri="{FF2B5EF4-FFF2-40B4-BE49-F238E27FC236}">
                <a16:creationId xmlns:a16="http://schemas.microsoft.com/office/drawing/2014/main" id="{FC6B8228-8A65-547A-554D-F04B99F872E9}"/>
              </a:ext>
            </a:extLst>
          </p:cNvPr>
          <p:cNvSpPr txBox="1"/>
          <p:nvPr/>
        </p:nvSpPr>
        <p:spPr>
          <a:xfrm>
            <a:off x="922333" y="903565"/>
            <a:ext cx="6880653" cy="646331"/>
          </a:xfrm>
          <a:prstGeom prst="rect">
            <a:avLst/>
          </a:prstGeom>
          <a:noFill/>
        </p:spPr>
        <p:txBody>
          <a:bodyPr wrap="square" rtlCol="0">
            <a:spAutoFit/>
          </a:bodyPr>
          <a:lstStyle/>
          <a:p>
            <a:pPr algn="ctr"/>
            <a:r>
              <a:rPr lang="en-US" sz="1800" i="1" dirty="0">
                <a:latin typeface="Arial" panose="020B0604020202020204" pitchFamily="34" charset="0"/>
              </a:rPr>
              <a:t>Based on DREAMM-7: ocular examinations at baseline and every</a:t>
            </a:r>
            <a:r>
              <a:rPr lang="en-US" sz="1800" b="1" i="1" dirty="0">
                <a:latin typeface="Arial" panose="020B0604020202020204" pitchFamily="34" charset="0"/>
              </a:rPr>
              <a:t> 3 weeks prior to each dose to </a:t>
            </a:r>
            <a:r>
              <a:rPr lang="en-US" sz="1800" b="1" i="1" u="sng" dirty="0">
                <a:latin typeface="Arial" panose="020B0604020202020204" pitchFamily="34" charset="0"/>
              </a:rPr>
              <a:t>at least the sixth dose</a:t>
            </a:r>
          </a:p>
        </p:txBody>
      </p:sp>
      <p:sp>
        <p:nvSpPr>
          <p:cNvPr id="3" name="TextBox 2">
            <a:extLst>
              <a:ext uri="{FF2B5EF4-FFF2-40B4-BE49-F238E27FC236}">
                <a16:creationId xmlns:a16="http://schemas.microsoft.com/office/drawing/2014/main" id="{87722E7D-BDFD-5A16-C513-7B813ABB4E9F}"/>
              </a:ext>
            </a:extLst>
          </p:cNvPr>
          <p:cNvSpPr txBox="1"/>
          <p:nvPr/>
        </p:nvSpPr>
        <p:spPr>
          <a:xfrm>
            <a:off x="6151781" y="1790070"/>
            <a:ext cx="1008406" cy="584775"/>
          </a:xfrm>
          <a:prstGeom prst="rect">
            <a:avLst/>
          </a:prstGeom>
          <a:noFill/>
        </p:spPr>
        <p:txBody>
          <a:bodyPr wrap="square" rtlCol="0">
            <a:spAutoFit/>
          </a:bodyPr>
          <a:lstStyle/>
          <a:p>
            <a:pPr algn="ctr"/>
            <a:endParaRPr lang="en-US" sz="1400" b="1" dirty="0">
              <a:latin typeface="Arial" panose="020B0604020202020204" pitchFamily="34" charset="0"/>
            </a:endParaRPr>
          </a:p>
          <a:p>
            <a:pPr algn="ctr"/>
            <a:r>
              <a:rPr lang="en-US" sz="1800" b="1" dirty="0">
                <a:latin typeface="Arial" panose="020B0604020202020204" pitchFamily="34" charset="0"/>
              </a:rPr>
              <a:t>…</a:t>
            </a:r>
          </a:p>
        </p:txBody>
      </p:sp>
      <p:sp>
        <p:nvSpPr>
          <p:cNvPr id="4" name="TextBox 3">
            <a:extLst>
              <a:ext uri="{FF2B5EF4-FFF2-40B4-BE49-F238E27FC236}">
                <a16:creationId xmlns:a16="http://schemas.microsoft.com/office/drawing/2014/main" id="{22535A09-1038-F6B4-84F9-D055CCD5E70D}"/>
              </a:ext>
            </a:extLst>
          </p:cNvPr>
          <p:cNvSpPr txBox="1"/>
          <p:nvPr/>
        </p:nvSpPr>
        <p:spPr>
          <a:xfrm>
            <a:off x="6223397" y="3993616"/>
            <a:ext cx="2903953" cy="523220"/>
          </a:xfrm>
          <a:prstGeom prst="rect">
            <a:avLst/>
          </a:prstGeom>
          <a:noFill/>
        </p:spPr>
        <p:txBody>
          <a:bodyPr wrap="square" rtlCol="0">
            <a:spAutoFit/>
          </a:bodyPr>
          <a:lstStyle/>
          <a:p>
            <a:pPr algn="ctr"/>
            <a:r>
              <a:rPr lang="en-US" sz="1400" b="1" dirty="0">
                <a:latin typeface="Arial" panose="020B0604020202020204" pitchFamily="34" charset="0"/>
              </a:rPr>
              <a:t>If no ocular findings, ocular exam every 3 months</a:t>
            </a:r>
          </a:p>
        </p:txBody>
      </p:sp>
      <p:sp>
        <p:nvSpPr>
          <p:cNvPr id="5" name="Footer Placeholder 7">
            <a:extLst>
              <a:ext uri="{FF2B5EF4-FFF2-40B4-BE49-F238E27FC236}">
                <a16:creationId xmlns:a16="http://schemas.microsoft.com/office/drawing/2014/main" id="{F7AC5160-328D-9EB6-2849-65E2B4B3B670}"/>
              </a:ext>
            </a:extLst>
          </p:cNvPr>
          <p:cNvSpPr txBox="1">
            <a:spLocks/>
          </p:cNvSpPr>
          <p:nvPr/>
        </p:nvSpPr>
        <p:spPr>
          <a:xfrm>
            <a:off x="178906" y="4765929"/>
            <a:ext cx="8736494" cy="311476"/>
          </a:xfrm>
          <a:prstGeom prst="rect">
            <a:avLst/>
          </a:prstGeom>
        </p:spPr>
        <p:txBody>
          <a:bodyPr vert="horz" lIns="45720" tIns="45720" rIns="45720" bIns="45720" rtlCol="0" anchor="b"/>
          <a:lstStyle>
            <a:defPPr>
              <a:defRPr lang="en-US"/>
            </a:defPPr>
            <a:lvl1pPr marL="0" algn="l" defTabSz="6858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t>1. Hungria V et al. </a:t>
            </a:r>
            <a:r>
              <a:rPr lang="en-GB" i="1"/>
              <a:t>N Engl J Med</a:t>
            </a:r>
            <a:r>
              <a:rPr lang="en-GB"/>
              <a:t>. 2024;391:393-407. </a:t>
            </a:r>
            <a:endParaRPr lang="en-GB" dirty="0"/>
          </a:p>
        </p:txBody>
      </p:sp>
    </p:spTree>
    <p:custDataLst>
      <p:tags r:id="rId1"/>
    </p:custDataLst>
    <p:extLst>
      <p:ext uri="{BB962C8B-B14F-4D97-AF65-F5344CB8AC3E}">
        <p14:creationId xmlns:p14="http://schemas.microsoft.com/office/powerpoint/2010/main" val="157973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15ABAF0-86DC-544D-3F09-684EE379C70F}"/>
              </a:ext>
            </a:extLst>
          </p:cNvPr>
          <p:cNvSpPr>
            <a:spLocks noGrp="1"/>
          </p:cNvSpPr>
          <p:nvPr>
            <p:ph type="ftr" sz="quarter" idx="3"/>
          </p:nvPr>
        </p:nvSpPr>
        <p:spPr>
          <a:xfrm>
            <a:off x="178906" y="4427898"/>
            <a:ext cx="8736494" cy="649507"/>
          </a:xfrm>
        </p:spPr>
        <p:txBody>
          <a:bodyPr/>
          <a:lstStyle/>
          <a:p>
            <a:r>
              <a:rPr lang="en-GB" baseline="30000" dirty="0"/>
              <a:t>a</a:t>
            </a:r>
            <a:r>
              <a:rPr lang="en-GB" dirty="0"/>
              <a:t> Reduce starting dose of dexamethasone to 10 mg for patients aged &gt;75 years with a body mass index of &lt;18.5 kg/m</a:t>
            </a:r>
            <a:r>
              <a:rPr lang="en-GB" baseline="30000" dirty="0"/>
              <a:t>2</a:t>
            </a:r>
            <a:r>
              <a:rPr lang="en-GB" dirty="0"/>
              <a:t>, previous unacceptable side effects associated </a:t>
            </a:r>
          </a:p>
          <a:p>
            <a:r>
              <a:rPr lang="en-GB" dirty="0"/>
              <a:t>with glucocorticoid therapy, or inability to tolerate the starting dose.</a:t>
            </a:r>
          </a:p>
          <a:p>
            <a:r>
              <a:rPr lang="en-GB" dirty="0"/>
              <a:t>1. Hungria V et al. </a:t>
            </a:r>
            <a:r>
              <a:rPr lang="en-GB" i="1" dirty="0"/>
              <a:t>N Engl J Med.</a:t>
            </a:r>
            <a:r>
              <a:rPr lang="en-GB" dirty="0"/>
              <a:t> 2024;391:393-407.</a:t>
            </a:r>
          </a:p>
        </p:txBody>
      </p:sp>
      <p:sp>
        <p:nvSpPr>
          <p:cNvPr id="4" name="Title 3">
            <a:extLst>
              <a:ext uri="{FF2B5EF4-FFF2-40B4-BE49-F238E27FC236}">
                <a16:creationId xmlns:a16="http://schemas.microsoft.com/office/drawing/2014/main" id="{B123BF2D-4F75-E251-ED67-47AD469C1746}"/>
              </a:ext>
            </a:extLst>
          </p:cNvPr>
          <p:cNvSpPr>
            <a:spLocks noGrp="1"/>
          </p:cNvSpPr>
          <p:nvPr>
            <p:ph type="title"/>
          </p:nvPr>
        </p:nvSpPr>
        <p:spPr/>
        <p:txBody>
          <a:bodyPr/>
          <a:lstStyle/>
          <a:p>
            <a:r>
              <a:rPr lang="en-US" dirty="0"/>
              <a:t>Dosing Principles With </a:t>
            </a:r>
            <a:r>
              <a:rPr lang="en-US" b="1" dirty="0" err="1"/>
              <a:t>B</a:t>
            </a:r>
            <a:r>
              <a:rPr lang="en-US" dirty="0" err="1"/>
              <a:t>Vd</a:t>
            </a:r>
            <a:r>
              <a:rPr lang="en-US" dirty="0"/>
              <a:t> Based on DREAMM-7</a:t>
            </a:r>
            <a:r>
              <a:rPr lang="en-US" baseline="30000" dirty="0"/>
              <a:t>1</a:t>
            </a:r>
          </a:p>
        </p:txBody>
      </p:sp>
      <p:sp>
        <p:nvSpPr>
          <p:cNvPr id="3" name="TextBox 2">
            <a:extLst>
              <a:ext uri="{FF2B5EF4-FFF2-40B4-BE49-F238E27FC236}">
                <a16:creationId xmlns:a16="http://schemas.microsoft.com/office/drawing/2014/main" id="{A7477741-F8A4-DCA5-6E25-AA92F2C6D88E}"/>
              </a:ext>
            </a:extLst>
          </p:cNvPr>
          <p:cNvSpPr txBox="1"/>
          <p:nvPr/>
        </p:nvSpPr>
        <p:spPr>
          <a:xfrm>
            <a:off x="735341" y="1824646"/>
            <a:ext cx="2283475" cy="2682786"/>
          </a:xfrm>
          <a:prstGeom prst="rect">
            <a:avLst/>
          </a:prstGeom>
          <a:noFill/>
        </p:spPr>
        <p:txBody>
          <a:bodyPr wrap="square">
            <a:spAutoFit/>
          </a:bodyPr>
          <a:lstStyle/>
          <a:p>
            <a:pPr algn="ctr">
              <a:spcAft>
                <a:spcPts val="500"/>
              </a:spcAft>
            </a:pPr>
            <a:r>
              <a:rPr lang="en-US" sz="1600" dirty="0"/>
              <a:t>2.5 mg/kg IV on day 1 of 21-day cycles (Q3W) until the occurrence of disease progression</a:t>
            </a:r>
          </a:p>
          <a:p>
            <a:pPr algn="ctr">
              <a:spcAft>
                <a:spcPts val="500"/>
              </a:spcAft>
            </a:pPr>
            <a:endParaRPr lang="en-US" sz="1600" b="1" dirty="0"/>
          </a:p>
          <a:p>
            <a:pPr algn="ctr">
              <a:spcAft>
                <a:spcPts val="500"/>
              </a:spcAft>
            </a:pPr>
            <a:r>
              <a:rPr lang="en-US" sz="1600" b="1" dirty="0"/>
              <a:t>Dose could be reduced to 1.9 mg/kg or dose delay to manage AEs</a:t>
            </a:r>
          </a:p>
        </p:txBody>
      </p:sp>
      <p:sp>
        <p:nvSpPr>
          <p:cNvPr id="11" name="TextBox 10">
            <a:extLst>
              <a:ext uri="{FF2B5EF4-FFF2-40B4-BE49-F238E27FC236}">
                <a16:creationId xmlns:a16="http://schemas.microsoft.com/office/drawing/2014/main" id="{4EEBE108-7E75-12A3-0C19-5DAF3A64EA32}"/>
              </a:ext>
            </a:extLst>
          </p:cNvPr>
          <p:cNvSpPr txBox="1"/>
          <p:nvPr/>
        </p:nvSpPr>
        <p:spPr>
          <a:xfrm>
            <a:off x="5990490" y="1753450"/>
            <a:ext cx="2555632" cy="1077218"/>
          </a:xfrm>
          <a:prstGeom prst="rect">
            <a:avLst/>
          </a:prstGeom>
          <a:noFill/>
        </p:spPr>
        <p:txBody>
          <a:bodyPr wrap="square">
            <a:spAutoFit/>
          </a:bodyPr>
          <a:lstStyle/>
          <a:p>
            <a:pPr algn="ctr">
              <a:spcAft>
                <a:spcPts val="500"/>
              </a:spcAft>
            </a:pPr>
            <a:r>
              <a:rPr lang="en-US" sz="1600" dirty="0"/>
              <a:t>20 mg (IV or PO) on the day of and the day after bortezomib in cycles </a:t>
            </a:r>
            <a:br>
              <a:rPr lang="en-US" sz="1600" dirty="0"/>
            </a:br>
            <a:r>
              <a:rPr lang="en-US" sz="1600" dirty="0"/>
              <a:t>1-8 </a:t>
            </a:r>
            <a:r>
              <a:rPr kumimoji="0" lang="en-US" altLang="en-US" sz="1600" b="0" i="0" u="none" strike="noStrike" kern="1200" cap="none" spc="0" normalizeH="0" baseline="0" noProof="0" dirty="0">
                <a:ln>
                  <a:noFill/>
                </a:ln>
                <a:effectLst/>
                <a:uLnTx/>
                <a:uFillTx/>
              </a:rPr>
              <a:t>(21-day cycles)</a:t>
            </a:r>
            <a:r>
              <a:rPr lang="en-US" sz="1600" baseline="30000" dirty="0"/>
              <a:t>a</a:t>
            </a:r>
          </a:p>
        </p:txBody>
      </p:sp>
      <p:sp>
        <p:nvSpPr>
          <p:cNvPr id="12" name="TextBox 11">
            <a:extLst>
              <a:ext uri="{FF2B5EF4-FFF2-40B4-BE49-F238E27FC236}">
                <a16:creationId xmlns:a16="http://schemas.microsoft.com/office/drawing/2014/main" id="{4325FD01-7C1C-9861-C5A2-564A1E75798C}"/>
              </a:ext>
            </a:extLst>
          </p:cNvPr>
          <p:cNvSpPr txBox="1"/>
          <p:nvPr/>
        </p:nvSpPr>
        <p:spPr>
          <a:xfrm>
            <a:off x="3473305" y="1738188"/>
            <a:ext cx="2286000" cy="1077218"/>
          </a:xfrm>
          <a:prstGeom prst="rect">
            <a:avLst/>
          </a:prstGeom>
          <a:noFill/>
        </p:spPr>
        <p:txBody>
          <a:bodyPr wrap="square">
            <a:spAutoFit/>
          </a:bodyPr>
          <a:lstStyle/>
          <a:p>
            <a:pPr algn="ctr">
              <a:spcAft>
                <a:spcPts val="500"/>
              </a:spcAft>
            </a:pPr>
            <a:r>
              <a:rPr lang="en-US" sz="1600" dirty="0"/>
              <a:t>1.3 mg/m</a:t>
            </a:r>
            <a:r>
              <a:rPr lang="en-US" sz="1600" baseline="30000" dirty="0"/>
              <a:t>2</a:t>
            </a:r>
            <a:r>
              <a:rPr lang="en-US" sz="1600" dirty="0"/>
              <a:t> SC </a:t>
            </a:r>
            <a:r>
              <a:rPr kumimoji="0" lang="en-US" altLang="en-US" sz="1600" b="0" i="0" u="none" strike="noStrike" kern="1200" cap="none" spc="0" normalizeH="0" baseline="0" noProof="0" dirty="0">
                <a:ln>
                  <a:noFill/>
                </a:ln>
                <a:effectLst/>
                <a:uLnTx/>
                <a:uFillTx/>
              </a:rPr>
              <a:t>on days 1, 4, 8, and 11 of cycles 1-8 </a:t>
            </a:r>
            <a:br>
              <a:rPr kumimoji="0" lang="en-US" altLang="en-US" sz="1600" b="0" i="0" u="none" strike="noStrike" kern="1200" cap="none" spc="0" normalizeH="0" baseline="0" noProof="0" dirty="0">
                <a:ln>
                  <a:noFill/>
                </a:ln>
                <a:effectLst/>
                <a:uLnTx/>
                <a:uFillTx/>
              </a:rPr>
            </a:br>
            <a:r>
              <a:rPr kumimoji="0" lang="en-US" altLang="en-US" sz="1600" b="0" i="0" u="none" strike="noStrike" kern="1200" cap="none" spc="0" normalizeH="0" baseline="0" noProof="0" dirty="0">
                <a:ln>
                  <a:noFill/>
                </a:ln>
                <a:effectLst/>
                <a:uLnTx/>
                <a:uFillTx/>
              </a:rPr>
              <a:t>(21-day cycles)</a:t>
            </a:r>
          </a:p>
        </p:txBody>
      </p:sp>
      <p:grpSp>
        <p:nvGrpSpPr>
          <p:cNvPr id="7" name="Group 6">
            <a:extLst>
              <a:ext uri="{FF2B5EF4-FFF2-40B4-BE49-F238E27FC236}">
                <a16:creationId xmlns:a16="http://schemas.microsoft.com/office/drawing/2014/main" id="{56591F56-B098-7DBD-9EDF-4825BBA58361}"/>
              </a:ext>
            </a:extLst>
          </p:cNvPr>
          <p:cNvGrpSpPr/>
          <p:nvPr/>
        </p:nvGrpSpPr>
        <p:grpSpPr>
          <a:xfrm>
            <a:off x="1019909" y="859483"/>
            <a:ext cx="7104182" cy="790379"/>
            <a:chOff x="1160585" y="2843211"/>
            <a:chExt cx="7104182" cy="790379"/>
          </a:xfrm>
        </p:grpSpPr>
        <p:grpSp>
          <p:nvGrpSpPr>
            <p:cNvPr id="26" name="Group 25">
              <a:extLst>
                <a:ext uri="{FF2B5EF4-FFF2-40B4-BE49-F238E27FC236}">
                  <a16:creationId xmlns:a16="http://schemas.microsoft.com/office/drawing/2014/main" id="{1A8A88DC-3EFA-42B6-9F04-76E228EF66F1}"/>
                </a:ext>
              </a:extLst>
            </p:cNvPr>
            <p:cNvGrpSpPr/>
            <p:nvPr/>
          </p:nvGrpSpPr>
          <p:grpSpPr>
            <a:xfrm>
              <a:off x="1160585" y="2843211"/>
              <a:ext cx="1711570" cy="790379"/>
              <a:chOff x="1934306" y="913907"/>
              <a:chExt cx="1711570" cy="790379"/>
            </a:xfrm>
          </p:grpSpPr>
          <p:sp>
            <p:nvSpPr>
              <p:cNvPr id="27" name="Rounded Rectangle 26">
                <a:extLst>
                  <a:ext uri="{FF2B5EF4-FFF2-40B4-BE49-F238E27FC236}">
                    <a16:creationId xmlns:a16="http://schemas.microsoft.com/office/drawing/2014/main" id="{83EE8881-2AC3-B91C-C9B1-D33BF08FDC57}"/>
                  </a:ext>
                </a:extLst>
              </p:cNvPr>
              <p:cNvSpPr/>
              <p:nvPr/>
            </p:nvSpPr>
            <p:spPr>
              <a:xfrm>
                <a:off x="1934306" y="913907"/>
                <a:ext cx="1711570" cy="435029"/>
              </a:xfrm>
              <a:prstGeom prst="roundRect">
                <a:avLst>
                  <a:gd name="adj" fmla="val 50000"/>
                </a:avLst>
              </a:prstGeom>
              <a:solidFill>
                <a:schemeClr val="accent4"/>
              </a:solidFill>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bg1"/>
                    </a:solidFill>
                  </a:rPr>
                  <a:t>Belantamab mafodotin</a:t>
                </a:r>
              </a:p>
            </p:txBody>
          </p:sp>
          <p:sp>
            <p:nvSpPr>
              <p:cNvPr id="28" name="Down Arrow 27">
                <a:extLst>
                  <a:ext uri="{FF2B5EF4-FFF2-40B4-BE49-F238E27FC236}">
                    <a16:creationId xmlns:a16="http://schemas.microsoft.com/office/drawing/2014/main" id="{F7F678A1-B24F-2BF3-0E01-638CFE235E33}"/>
                  </a:ext>
                </a:extLst>
              </p:cNvPr>
              <p:cNvSpPr/>
              <p:nvPr/>
            </p:nvSpPr>
            <p:spPr>
              <a:xfrm>
                <a:off x="2559497" y="1335588"/>
                <a:ext cx="484632" cy="368698"/>
              </a:xfrm>
              <a:prstGeom prst="downArrow">
                <a:avLst/>
              </a:prstGeom>
              <a:solidFill>
                <a:schemeClr val="accent4"/>
              </a:solidFill>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7FB7EE09-68E2-62F4-9237-6391A0BE0312}"/>
                </a:ext>
              </a:extLst>
            </p:cNvPr>
            <p:cNvGrpSpPr/>
            <p:nvPr/>
          </p:nvGrpSpPr>
          <p:grpSpPr>
            <a:xfrm>
              <a:off x="3894991" y="2843211"/>
              <a:ext cx="1711570" cy="790379"/>
              <a:chOff x="1934306" y="913907"/>
              <a:chExt cx="1711570" cy="790379"/>
            </a:xfrm>
          </p:grpSpPr>
          <p:sp>
            <p:nvSpPr>
              <p:cNvPr id="23" name="Rounded Rectangle 22">
                <a:extLst>
                  <a:ext uri="{FF2B5EF4-FFF2-40B4-BE49-F238E27FC236}">
                    <a16:creationId xmlns:a16="http://schemas.microsoft.com/office/drawing/2014/main" id="{83ACF040-3F5F-E7D6-FC41-8EDC8A544B7E}"/>
                  </a:ext>
                </a:extLst>
              </p:cNvPr>
              <p:cNvSpPr/>
              <p:nvPr/>
            </p:nvSpPr>
            <p:spPr>
              <a:xfrm>
                <a:off x="1934306" y="913907"/>
                <a:ext cx="1711570" cy="435029"/>
              </a:xfrm>
              <a:prstGeom prst="roundRect">
                <a:avLst>
                  <a:gd name="adj" fmla="val 50000"/>
                </a:avLst>
              </a:prstGeom>
              <a:solidFill>
                <a:schemeClr val="accent5"/>
              </a:solidFill>
              <a:ln>
                <a:solidFill>
                  <a:schemeClr val="accent5"/>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bg1"/>
                    </a:solidFill>
                  </a:rPr>
                  <a:t>Bortezomib</a:t>
                </a:r>
              </a:p>
            </p:txBody>
          </p:sp>
          <p:sp>
            <p:nvSpPr>
              <p:cNvPr id="24" name="Down Arrow 23">
                <a:extLst>
                  <a:ext uri="{FF2B5EF4-FFF2-40B4-BE49-F238E27FC236}">
                    <a16:creationId xmlns:a16="http://schemas.microsoft.com/office/drawing/2014/main" id="{C7DB0312-F073-9B73-02B5-4902AE02F0F5}"/>
                  </a:ext>
                </a:extLst>
              </p:cNvPr>
              <p:cNvSpPr/>
              <p:nvPr/>
            </p:nvSpPr>
            <p:spPr>
              <a:xfrm>
                <a:off x="2559497" y="1335588"/>
                <a:ext cx="484632" cy="368698"/>
              </a:xfrm>
              <a:prstGeom prst="downArrow">
                <a:avLst/>
              </a:prstGeom>
              <a:solidFill>
                <a:schemeClr val="accent5"/>
              </a:solidFill>
              <a:ln>
                <a:solidFill>
                  <a:schemeClr val="accent5"/>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6244169-2B28-37FD-57FE-542D588B80AD}"/>
                </a:ext>
              </a:extLst>
            </p:cNvPr>
            <p:cNvGrpSpPr/>
            <p:nvPr/>
          </p:nvGrpSpPr>
          <p:grpSpPr>
            <a:xfrm>
              <a:off x="6553197" y="2843211"/>
              <a:ext cx="1711570" cy="790379"/>
              <a:chOff x="1934306" y="913907"/>
              <a:chExt cx="1711570" cy="790379"/>
            </a:xfrm>
          </p:grpSpPr>
          <p:sp>
            <p:nvSpPr>
              <p:cNvPr id="19" name="Rounded Rectangle 18">
                <a:extLst>
                  <a:ext uri="{FF2B5EF4-FFF2-40B4-BE49-F238E27FC236}">
                    <a16:creationId xmlns:a16="http://schemas.microsoft.com/office/drawing/2014/main" id="{5D6D9AC2-742B-2BD0-A7FB-3BFA3EF6C7C8}"/>
                  </a:ext>
                </a:extLst>
              </p:cNvPr>
              <p:cNvSpPr/>
              <p:nvPr/>
            </p:nvSpPr>
            <p:spPr>
              <a:xfrm>
                <a:off x="1934306" y="913907"/>
                <a:ext cx="1711570" cy="435029"/>
              </a:xfrm>
              <a:prstGeom prst="roundRect">
                <a:avLst>
                  <a:gd name="adj" fmla="val 50000"/>
                </a:avLst>
              </a:prstGeom>
              <a:solidFill>
                <a:schemeClr val="accent6"/>
              </a:solidFill>
              <a:ln>
                <a:solidFill>
                  <a:schemeClr val="accent6"/>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bg1"/>
                    </a:solidFill>
                  </a:rPr>
                  <a:t>Dexamethasone</a:t>
                </a:r>
              </a:p>
            </p:txBody>
          </p:sp>
          <p:sp>
            <p:nvSpPr>
              <p:cNvPr id="20" name="Down Arrow 19">
                <a:extLst>
                  <a:ext uri="{FF2B5EF4-FFF2-40B4-BE49-F238E27FC236}">
                    <a16:creationId xmlns:a16="http://schemas.microsoft.com/office/drawing/2014/main" id="{33EABEFC-D816-073C-9455-9C5DA695514C}"/>
                  </a:ext>
                </a:extLst>
              </p:cNvPr>
              <p:cNvSpPr/>
              <p:nvPr/>
            </p:nvSpPr>
            <p:spPr>
              <a:xfrm>
                <a:off x="2559497" y="1335588"/>
                <a:ext cx="484632" cy="368698"/>
              </a:xfrm>
              <a:prstGeom prst="downArrow">
                <a:avLst/>
              </a:prstGeom>
              <a:solidFill>
                <a:schemeClr val="accent6"/>
              </a:solidFill>
              <a:ln>
                <a:solidFill>
                  <a:schemeClr val="accent6"/>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ABBEBA1E-FAC0-DB60-44EC-DC591F931B29}"/>
              </a:ext>
            </a:extLst>
          </p:cNvPr>
          <p:cNvSpPr txBox="1"/>
          <p:nvPr/>
        </p:nvSpPr>
        <p:spPr>
          <a:xfrm>
            <a:off x="4987430" y="3589987"/>
            <a:ext cx="3421229" cy="615553"/>
          </a:xfrm>
          <a:prstGeom prst="rect">
            <a:avLst/>
          </a:prstGeom>
          <a:noFill/>
          <a:ln w="28575">
            <a:solidFill>
              <a:schemeClr val="accent2"/>
            </a:solidFill>
          </a:ln>
        </p:spPr>
        <p:txBody>
          <a:bodyPr wrap="square" tIns="91440" bIns="91440" rtlCol="0" anchor="ctr">
            <a:spAutoFit/>
          </a:bodyPr>
          <a:lstStyle/>
          <a:p>
            <a:pPr marL="0" indent="0" algn="l">
              <a:spcAft>
                <a:spcPts val="1200"/>
              </a:spcAft>
              <a:buFont typeface="Arial" panose="020B0604020202020204" pitchFamily="34" charset="0"/>
              <a:buNone/>
            </a:pPr>
            <a:r>
              <a:rPr lang="en-US" sz="1400" b="1" dirty="0"/>
              <a:t>Allows for effective BCMA targeting, reversible ocular AEs, no CRS, ICANS</a:t>
            </a:r>
          </a:p>
        </p:txBody>
      </p:sp>
    </p:spTree>
    <p:custDataLst>
      <p:tags r:id="rId1"/>
    </p:custDataLst>
    <p:extLst>
      <p:ext uri="{BB962C8B-B14F-4D97-AF65-F5344CB8AC3E}">
        <p14:creationId xmlns:p14="http://schemas.microsoft.com/office/powerpoint/2010/main" val="3506240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B629E-BB0A-B310-90FA-DB3A4DDE17C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BAD21AA-7B1D-5714-952C-08D794D166EF}"/>
              </a:ext>
            </a:extLst>
          </p:cNvPr>
          <p:cNvSpPr>
            <a:spLocks noGrp="1"/>
          </p:cNvSpPr>
          <p:nvPr>
            <p:ph type="body" sz="quarter" idx="11"/>
          </p:nvPr>
        </p:nvSpPr>
        <p:spPr/>
        <p:txBody>
          <a:bodyPr/>
          <a:lstStyle/>
          <a:p>
            <a:r>
              <a:rPr lang="en-US" dirty="0"/>
              <a:t>Off-the-Shelf in Later Relapse</a:t>
            </a:r>
          </a:p>
          <a:p>
            <a:r>
              <a:rPr lang="en-US" i="1" dirty="0"/>
              <a:t>BCMA Bispecifics and Beyond</a:t>
            </a:r>
          </a:p>
        </p:txBody>
      </p:sp>
    </p:spTree>
    <p:custDataLst>
      <p:tags r:id="rId1"/>
    </p:custDataLst>
    <p:extLst>
      <p:ext uri="{BB962C8B-B14F-4D97-AF65-F5344CB8AC3E}">
        <p14:creationId xmlns:p14="http://schemas.microsoft.com/office/powerpoint/2010/main" val="2243863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5">
          <a:extLst>
            <a:ext uri="{FF2B5EF4-FFF2-40B4-BE49-F238E27FC236}">
              <a16:creationId xmlns:a16="http://schemas.microsoft.com/office/drawing/2014/main" id="{008D1B2F-4570-6FFB-A283-CC4D4EF60A4C}"/>
            </a:ext>
          </a:extLst>
        </p:cNvPr>
        <p:cNvGrpSpPr/>
        <p:nvPr/>
      </p:nvGrpSpPr>
      <p:grpSpPr>
        <a:xfrm>
          <a:off x="0" y="0"/>
          <a:ext cx="0" cy="0"/>
          <a:chOff x="0" y="0"/>
          <a:chExt cx="0" cy="0"/>
        </a:xfrm>
      </p:grpSpPr>
      <p:sp>
        <p:nvSpPr>
          <p:cNvPr id="577" name="Google Shape;577;p49">
            <a:extLst>
              <a:ext uri="{FF2B5EF4-FFF2-40B4-BE49-F238E27FC236}">
                <a16:creationId xmlns:a16="http://schemas.microsoft.com/office/drawing/2014/main" id="{F4DC514B-B2D5-4112-03B4-64F96DBE3B8D}"/>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spcBef>
                <a:spcPts val="0"/>
              </a:spcBef>
              <a:buClr>
                <a:schemeClr val="accent1"/>
              </a:buClr>
              <a:buSzPts val="2400"/>
            </a:pPr>
            <a:r>
              <a:rPr lang="en-US" dirty="0"/>
              <a:t>The NCCN Also Recommends Bispecifics for More Heavily Pretreated MM (Late Relapses)</a:t>
            </a:r>
            <a:r>
              <a:rPr lang="en-US" baseline="30000" dirty="0"/>
              <a:t>1,a</a:t>
            </a:r>
            <a:endParaRPr dirty="0"/>
          </a:p>
        </p:txBody>
      </p:sp>
      <p:sp>
        <p:nvSpPr>
          <p:cNvPr id="576" name="Google Shape;576;p49">
            <a:extLst>
              <a:ext uri="{FF2B5EF4-FFF2-40B4-BE49-F238E27FC236}">
                <a16:creationId xmlns:a16="http://schemas.microsoft.com/office/drawing/2014/main" id="{43ED3CBF-414A-086F-F7DC-B1AB09216D43}"/>
              </a:ext>
            </a:extLst>
          </p:cNvPr>
          <p:cNvSpPr txBox="1">
            <a:spLocks noGrp="1"/>
          </p:cNvSpPr>
          <p:nvPr>
            <p:ph type="ftr" sz="quarter" idx="3"/>
          </p:nvPr>
        </p:nvSpPr>
        <p:spPr>
          <a:prstGeom prst="rect">
            <a:avLst/>
          </a:prstGeom>
          <a:noFill/>
          <a:ln>
            <a:noFill/>
          </a:ln>
        </p:spPr>
        <p:txBody>
          <a:bodyPr spcFirstLastPara="1" wrap="square" lIns="45700"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Please consult guidelines for complete list; this table lists BCMA-targeting and bispecific antibody options</a:t>
            </a:r>
            <a:b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1. NCCN Clinical Practice Guidelines in Oncology. Multiple Myeloma. Version 2.2026. https://www.nccn.org/professionals/physician_gls/pdf/myeloma.pdf.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aphicFrame>
        <p:nvGraphicFramePr>
          <p:cNvPr id="3" name="Google Shape;580;p49">
            <a:extLst>
              <a:ext uri="{FF2B5EF4-FFF2-40B4-BE49-F238E27FC236}">
                <a16:creationId xmlns:a16="http://schemas.microsoft.com/office/drawing/2014/main" id="{3DC6A8B7-796C-B1FE-93AE-6C69208E1B9C}"/>
              </a:ext>
            </a:extLst>
          </p:cNvPr>
          <p:cNvGraphicFramePr/>
          <p:nvPr>
            <p:extLst>
              <p:ext uri="{D42A27DB-BD31-4B8C-83A1-F6EECF244321}">
                <p14:modId xmlns:p14="http://schemas.microsoft.com/office/powerpoint/2010/main" val="4173548512"/>
              </p:ext>
            </p:extLst>
          </p:nvPr>
        </p:nvGraphicFramePr>
        <p:xfrm>
          <a:off x="228599" y="835231"/>
          <a:ext cx="8686800" cy="3649964"/>
        </p:xfrm>
        <a:graphic>
          <a:graphicData uri="http://schemas.openxmlformats.org/drawingml/2006/table">
            <a:tbl>
              <a:tblPr firstRow="1" bandRow="1">
                <a:tableStyleId>{6E25E649-3F16-4E02-A733-19D2CDBF48F0}</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1504062526"/>
                    </a:ext>
                  </a:extLst>
                </a:gridCol>
              </a:tblGrid>
              <a:tr h="252950">
                <a:tc gridSpan="2">
                  <a:txBody>
                    <a:bodyPr/>
                    <a:lstStyle/>
                    <a:p>
                      <a:pPr marL="0" marR="0" lvl="0" indent="0" algn="ctr" rtl="0">
                        <a:spcBef>
                          <a:spcPts val="0"/>
                        </a:spcBef>
                        <a:spcAft>
                          <a:spcPts val="0"/>
                        </a:spcAft>
                        <a:buNone/>
                      </a:pPr>
                      <a:r>
                        <a:rPr lang="en-US" sz="2000" u="none" strike="noStrike" cap="none" dirty="0"/>
                        <a:t>Therapies for Patients With Late Relapses (&gt;3 Prior Therapies)</a:t>
                      </a:r>
                    </a:p>
                  </a:txBody>
                  <a:tcPr marL="91450" marR="91450" marT="45725" marB="45725" anchor="ctr"/>
                </a:tc>
                <a:tc hMerge="1">
                  <a:txBody>
                    <a:bodyPr/>
                    <a:lstStyle/>
                    <a:p>
                      <a:endParaRPr lang="en-US"/>
                    </a:p>
                  </a:txBody>
                  <a:tcPr/>
                </a:tc>
                <a:extLst>
                  <a:ext uri="{0D108BD9-81ED-4DB2-BD59-A6C34878D82A}">
                    <a16:rowId xmlns:a16="http://schemas.microsoft.com/office/drawing/2014/main" val="10000"/>
                  </a:ext>
                </a:extLst>
              </a:tr>
              <a:tr h="431064">
                <a:tc gridSpan="2">
                  <a:txBody>
                    <a:bodyPr/>
                    <a:lstStyle/>
                    <a:p>
                      <a:pPr marL="91440" marR="0" lvl="0" indent="0" algn="ctr" rtl="0">
                        <a:spcBef>
                          <a:spcPts val="0"/>
                        </a:spcBef>
                        <a:spcAft>
                          <a:spcPts val="0"/>
                        </a:spcAft>
                        <a:buClr>
                          <a:schemeClr val="dk1"/>
                        </a:buClr>
                        <a:buSzPts val="1000"/>
                        <a:buFont typeface="Arial"/>
                        <a:buNone/>
                      </a:pPr>
                      <a:r>
                        <a:rPr lang="en-US" sz="1800" b="1" dirty="0"/>
                        <a:t>CAR-T cell therapy: </a:t>
                      </a:r>
                      <a:r>
                        <a:rPr lang="en-US" sz="1800" dirty="0" err="1"/>
                        <a:t>cilta</a:t>
                      </a:r>
                      <a:r>
                        <a:rPr lang="en-US" sz="1800" dirty="0"/>
                        <a:t>-cel or ide-cel (preferred)</a:t>
                      </a:r>
                    </a:p>
                  </a:txBody>
                  <a:tcPr marL="91450" marR="91450" marT="45725" marB="45725" anchor="ctr"/>
                </a:tc>
                <a:tc hMerge="1">
                  <a:txBody>
                    <a:bodyPr/>
                    <a:lstStyle/>
                    <a:p>
                      <a:endParaRPr lang="en-US"/>
                    </a:p>
                  </a:txBody>
                  <a:tcPr/>
                </a:tc>
                <a:extLst>
                  <a:ext uri="{0D108BD9-81ED-4DB2-BD59-A6C34878D82A}">
                    <a16:rowId xmlns:a16="http://schemas.microsoft.com/office/drawing/2014/main" val="10002"/>
                  </a:ext>
                </a:extLst>
              </a:tr>
              <a:tr h="1359600">
                <a:tc rowSpan="2">
                  <a:txBody>
                    <a:bodyPr/>
                    <a:lstStyle/>
                    <a:p>
                      <a:pPr marL="91440" marR="0" lvl="0" indent="0" algn="l" defTabSz="685800" rtl="0" eaLnBrk="1" fontAlgn="auto" latinLnBrk="0" hangingPunct="1">
                        <a:lnSpc>
                          <a:spcPct val="100000"/>
                        </a:lnSpc>
                        <a:spcBef>
                          <a:spcPts val="0"/>
                        </a:spcBef>
                        <a:spcAft>
                          <a:spcPts val="0"/>
                        </a:spcAft>
                        <a:buClr>
                          <a:schemeClr val="dk1"/>
                        </a:buClr>
                        <a:buSzPts val="1000"/>
                        <a:buFont typeface="Arial"/>
                        <a:buNone/>
                        <a:tabLst/>
                        <a:defRPr/>
                      </a:pPr>
                      <a:r>
                        <a:rPr lang="en-US" sz="1800" b="1" u="none" strike="noStrike" cap="none" dirty="0"/>
                        <a:t>After at least 4 prior therapies, including an anti-CD38 monoclonal antibody, a PI, and an IMiD</a:t>
                      </a:r>
                      <a:endParaRPr lang="en-US" sz="1800" b="1" dirty="0"/>
                    </a:p>
                  </a:txBody>
                  <a:tcPr marL="91450" marR="91450" marT="45725" marB="45725" anchor="ctr"/>
                </a:tc>
                <a:tc>
                  <a:txBody>
                    <a:bodyPr/>
                    <a:lstStyle/>
                    <a:p>
                      <a:pPr marL="91440" marR="0" lvl="0" indent="0" algn="l" defTabSz="914400" rtl="0" eaLnBrk="1" fontAlgn="auto" latinLnBrk="0" hangingPunct="1">
                        <a:lnSpc>
                          <a:spcPct val="100000"/>
                        </a:lnSpc>
                        <a:spcBef>
                          <a:spcPts val="0"/>
                        </a:spcBef>
                        <a:spcAft>
                          <a:spcPts val="0"/>
                        </a:spcAft>
                        <a:buClr>
                          <a:schemeClr val="dk1"/>
                        </a:buClr>
                        <a:buSzPts val="1000"/>
                        <a:buFont typeface="Arial"/>
                        <a:buNone/>
                        <a:tabLst/>
                        <a:defRPr/>
                      </a:pPr>
                      <a:r>
                        <a:rPr lang="en-US" sz="1800" b="1" dirty="0"/>
                        <a:t>Bispecific antibodies (preferred)</a:t>
                      </a:r>
                    </a:p>
                    <a:p>
                      <a:pPr marL="262890" marR="0" lvl="0" indent="-171450" algn="l" rtl="0">
                        <a:spcBef>
                          <a:spcPts val="0"/>
                        </a:spcBef>
                        <a:spcAft>
                          <a:spcPts val="0"/>
                        </a:spcAft>
                        <a:buClr>
                          <a:schemeClr val="dk1"/>
                        </a:buClr>
                        <a:buSzPct val="100000"/>
                        <a:buFont typeface="Arial"/>
                        <a:buChar char="•"/>
                      </a:pPr>
                      <a:r>
                        <a:rPr lang="en-US" sz="1800" dirty="0"/>
                        <a:t>Elranatamab-bcmm</a:t>
                      </a:r>
                    </a:p>
                    <a:p>
                      <a:pPr marL="262890" marR="0" lvl="0" indent="-171450" algn="l" rtl="0">
                        <a:spcBef>
                          <a:spcPts val="0"/>
                        </a:spcBef>
                        <a:spcAft>
                          <a:spcPts val="0"/>
                        </a:spcAft>
                        <a:buClr>
                          <a:schemeClr val="dk1"/>
                        </a:buClr>
                        <a:buSzPct val="100000"/>
                        <a:buFont typeface="Arial"/>
                        <a:buChar char="•"/>
                      </a:pPr>
                      <a:r>
                        <a:rPr lang="en-US" sz="1800" dirty="0"/>
                        <a:t>Linvoseltamab-</a:t>
                      </a:r>
                      <a:r>
                        <a:rPr lang="en-US" sz="1800" dirty="0" err="1"/>
                        <a:t>gcpt</a:t>
                      </a:r>
                      <a:endParaRPr lang="en-US" sz="1800" dirty="0"/>
                    </a:p>
                    <a:p>
                      <a:pPr marL="262890" marR="0" lvl="0" indent="-171450" algn="l" rtl="0">
                        <a:spcBef>
                          <a:spcPts val="0"/>
                        </a:spcBef>
                        <a:spcAft>
                          <a:spcPts val="0"/>
                        </a:spcAft>
                        <a:buClr>
                          <a:schemeClr val="dk1"/>
                        </a:buClr>
                        <a:buSzPct val="100000"/>
                        <a:buFont typeface="Arial"/>
                        <a:buChar char="•"/>
                      </a:pPr>
                      <a:r>
                        <a:rPr lang="en-US" sz="1800" dirty="0"/>
                        <a:t>Talquetamab-</a:t>
                      </a:r>
                      <a:r>
                        <a:rPr lang="en-US" sz="1800" dirty="0" err="1"/>
                        <a:t>tgvs</a:t>
                      </a:r>
                      <a:endParaRPr lang="en-US" sz="1800" dirty="0"/>
                    </a:p>
                    <a:p>
                      <a:pPr marL="262890" marR="0" lvl="0" indent="-171450" algn="l" rtl="0">
                        <a:spcBef>
                          <a:spcPts val="0"/>
                        </a:spcBef>
                        <a:spcAft>
                          <a:spcPts val="0"/>
                        </a:spcAft>
                        <a:buClr>
                          <a:schemeClr val="dk1"/>
                        </a:buClr>
                        <a:buSzPct val="100000"/>
                        <a:buFont typeface="Arial"/>
                        <a:buChar char="•"/>
                      </a:pPr>
                      <a:r>
                        <a:rPr lang="en-US" sz="1800" dirty="0"/>
                        <a:t>Teclistamab-cqyv</a:t>
                      </a:r>
                    </a:p>
                  </a:txBody>
                  <a:tcPr marL="91450" marR="91450" marT="45725" marB="45725" anchor="ctr"/>
                </a:tc>
                <a:extLst>
                  <a:ext uri="{0D108BD9-81ED-4DB2-BD59-A6C34878D82A}">
                    <a16:rowId xmlns:a16="http://schemas.microsoft.com/office/drawing/2014/main" val="1479163852"/>
                  </a:ext>
                </a:extLst>
              </a:tr>
              <a:tr h="1359600">
                <a:tc vMerge="1">
                  <a:txBody>
                    <a:bodyPr/>
                    <a:lstStyle/>
                    <a:p>
                      <a:pPr marL="91440" marR="0" lvl="0" indent="0" algn="l" defTabSz="685800" rtl="0" eaLnBrk="1" fontAlgn="auto" latinLnBrk="0" hangingPunct="1">
                        <a:lnSpc>
                          <a:spcPct val="100000"/>
                        </a:lnSpc>
                        <a:spcBef>
                          <a:spcPts val="0"/>
                        </a:spcBef>
                        <a:spcAft>
                          <a:spcPts val="0"/>
                        </a:spcAft>
                        <a:buClr>
                          <a:schemeClr val="dk1"/>
                        </a:buClr>
                        <a:buSzPts val="1000"/>
                        <a:buFont typeface="Arial"/>
                        <a:buNone/>
                        <a:tabLst/>
                        <a:defRPr/>
                      </a:pPr>
                      <a:endParaRPr lang="en-US" sz="2000" b="1" dirty="0"/>
                    </a:p>
                  </a:txBody>
                  <a:tcPr marL="91450" marR="91450" marT="45725" marB="45725" anchor="ctr"/>
                </a:tc>
                <a:tc>
                  <a:txBody>
                    <a:bodyPr/>
                    <a:lstStyle/>
                    <a:p>
                      <a:pPr marL="91440" marR="0" lvl="0" indent="0" algn="l" defTabSz="685800" rtl="0" eaLnBrk="1" fontAlgn="auto" latinLnBrk="0" hangingPunct="1">
                        <a:lnSpc>
                          <a:spcPct val="100000"/>
                        </a:lnSpc>
                        <a:spcBef>
                          <a:spcPts val="0"/>
                        </a:spcBef>
                        <a:spcAft>
                          <a:spcPts val="0"/>
                        </a:spcAft>
                        <a:buClr>
                          <a:schemeClr val="dk1"/>
                        </a:buClr>
                        <a:buSzPct val="100000"/>
                        <a:buFont typeface="Arial"/>
                        <a:buNone/>
                        <a:tabLst/>
                        <a:defRPr/>
                      </a:pPr>
                      <a:r>
                        <a:rPr lang="en-US" sz="1800" b="1" dirty="0"/>
                        <a:t>Useful under certain circumstances</a:t>
                      </a:r>
                      <a:endParaRPr lang="en-US" sz="1800" b="0" dirty="0"/>
                    </a:p>
                    <a:p>
                      <a:pPr marL="262890" marR="0" lvl="0" indent="-171450" algn="l" rtl="0">
                        <a:spcBef>
                          <a:spcPts val="0"/>
                        </a:spcBef>
                        <a:spcAft>
                          <a:spcPts val="0"/>
                        </a:spcAft>
                        <a:buClr>
                          <a:schemeClr val="dk1"/>
                        </a:buClr>
                        <a:buSzPct val="100000"/>
                        <a:buFont typeface="Arial"/>
                        <a:buChar char="•"/>
                      </a:pPr>
                      <a:r>
                        <a:rPr lang="en-US" sz="1800" b="0" dirty="0"/>
                        <a:t>Belantamab mafodotin </a:t>
                      </a:r>
                      <a:r>
                        <a:rPr lang="en-US" sz="1800" dirty="0"/>
                        <a:t>(if available through compassionate use program)</a:t>
                      </a:r>
                      <a:endParaRPr lang="en-US" sz="1800" b="1" dirty="0"/>
                    </a:p>
                  </a:txBody>
                  <a:tcPr marL="91450" marR="91450" marT="45725" marB="45725" anchor="ctr">
                    <a:noFill/>
                  </a:tcPr>
                </a:tc>
                <a:extLst>
                  <a:ext uri="{0D108BD9-81ED-4DB2-BD59-A6C34878D82A}">
                    <a16:rowId xmlns:a16="http://schemas.microsoft.com/office/drawing/2014/main" val="3056424987"/>
                  </a:ext>
                </a:extLst>
              </a:tr>
            </a:tbl>
          </a:graphicData>
        </a:graphic>
      </p:graphicFrame>
      <p:sp>
        <p:nvSpPr>
          <p:cNvPr id="9" name="Right Brace 8">
            <a:extLst>
              <a:ext uri="{FF2B5EF4-FFF2-40B4-BE49-F238E27FC236}">
                <a16:creationId xmlns:a16="http://schemas.microsoft.com/office/drawing/2014/main" id="{51D24B10-C979-D0BE-7AF6-62574E31E1A0}"/>
              </a:ext>
            </a:extLst>
          </p:cNvPr>
          <p:cNvSpPr/>
          <p:nvPr/>
        </p:nvSpPr>
        <p:spPr>
          <a:xfrm>
            <a:off x="4441371" y="1828800"/>
            <a:ext cx="130629" cy="2286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a:extLst>
              <a:ext uri="{FF2B5EF4-FFF2-40B4-BE49-F238E27FC236}">
                <a16:creationId xmlns:a16="http://schemas.microsoft.com/office/drawing/2014/main" id="{4F45678E-B0D5-0E3D-8ED0-E7BCF3154F0C}"/>
              </a:ext>
            </a:extLst>
          </p:cNvPr>
          <p:cNvSpPr/>
          <p:nvPr/>
        </p:nvSpPr>
        <p:spPr>
          <a:xfrm>
            <a:off x="4699160" y="1988294"/>
            <a:ext cx="2552462" cy="108853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AA1CF4CD-7C1F-B29F-3E5F-5C1C1BD92C9A}"/>
              </a:ext>
            </a:extLst>
          </p:cNvPr>
          <p:cNvSpPr txBox="1"/>
          <p:nvPr/>
        </p:nvSpPr>
        <p:spPr>
          <a:xfrm>
            <a:off x="228599" y="1877319"/>
            <a:ext cx="3746809" cy="615553"/>
          </a:xfrm>
          <a:prstGeom prst="wedgeRectCallout">
            <a:avLst>
              <a:gd name="adj1" fmla="val 67489"/>
              <a:gd name="adj2" fmla="val 35973"/>
            </a:avLst>
          </a:prstGeom>
          <a:solidFill>
            <a:schemeClr val="bg1"/>
          </a:solidFill>
          <a:ln w="38100">
            <a:solidFill>
              <a:schemeClr val="accent2"/>
            </a:solidFill>
          </a:ln>
        </p:spPr>
        <p:txBody>
          <a:bodyPr wrap="square" tIns="91440" bIns="91440" rtlCol="0" anchor="ctr">
            <a:spAutoFit/>
          </a:bodyPr>
          <a:lstStyle/>
          <a:p>
            <a:pPr algn="ctr">
              <a:spcAft>
                <a:spcPts val="1200"/>
              </a:spcAft>
            </a:pPr>
            <a:r>
              <a:rPr lang="en-US" sz="1400" b="1" i="1" dirty="0"/>
              <a:t>Supported by </a:t>
            </a:r>
            <a:r>
              <a:rPr lang="en-US" sz="1400" b="1" i="1" dirty="0" err="1"/>
              <a:t>MagnetisMM</a:t>
            </a:r>
            <a:r>
              <a:rPr lang="en-US" sz="1400" b="1" i="1" dirty="0"/>
              <a:t>, </a:t>
            </a:r>
            <a:r>
              <a:rPr lang="en-US" sz="1400" b="1" i="1" dirty="0" err="1"/>
              <a:t>MajestTIC</a:t>
            </a:r>
            <a:r>
              <a:rPr lang="en-US" sz="1400" b="1" i="1" dirty="0"/>
              <a:t>, Linker-MM1, and </a:t>
            </a:r>
            <a:r>
              <a:rPr lang="en-US" sz="1400" b="1" i="1" dirty="0" err="1"/>
              <a:t>MonumenTAL</a:t>
            </a:r>
            <a:r>
              <a:rPr lang="en-US" sz="1400" b="1" i="1" dirty="0"/>
              <a:t> trials</a:t>
            </a:r>
          </a:p>
        </p:txBody>
      </p:sp>
    </p:spTree>
    <p:custDataLst>
      <p:tags r:id="rId1"/>
    </p:custDataLst>
    <p:extLst>
      <p:ext uri="{BB962C8B-B14F-4D97-AF65-F5344CB8AC3E}">
        <p14:creationId xmlns:p14="http://schemas.microsoft.com/office/powerpoint/2010/main" val="3454298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4DA1E-56CE-4480-469B-F54FA21C3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46BDF-306C-47C9-B891-5301133B9BDB}"/>
              </a:ext>
            </a:extLst>
          </p:cNvPr>
          <p:cNvSpPr>
            <a:spLocks noGrp="1"/>
          </p:cNvSpPr>
          <p:nvPr>
            <p:ph type="title"/>
          </p:nvPr>
        </p:nvSpPr>
        <p:spPr/>
        <p:txBody>
          <a:bodyPr/>
          <a:lstStyle/>
          <a:p>
            <a:r>
              <a:rPr lang="en-US" dirty="0"/>
              <a:t>A Case to Think About—A Heavily Pretreated Patient</a:t>
            </a:r>
          </a:p>
        </p:txBody>
      </p:sp>
      <p:sp>
        <p:nvSpPr>
          <p:cNvPr id="3" name="Text Placeholder 2">
            <a:extLst>
              <a:ext uri="{FF2B5EF4-FFF2-40B4-BE49-F238E27FC236}">
                <a16:creationId xmlns:a16="http://schemas.microsoft.com/office/drawing/2014/main" id="{601F7EF2-8FE5-537B-0A3F-A91DA4C78B53}"/>
              </a:ext>
            </a:extLst>
          </p:cNvPr>
          <p:cNvSpPr>
            <a:spLocks noGrp="1"/>
          </p:cNvSpPr>
          <p:nvPr>
            <p:ph type="body" sz="quarter" idx="10"/>
          </p:nvPr>
        </p:nvSpPr>
        <p:spPr>
          <a:prstGeom prst="snipRoundRect">
            <a:avLst/>
          </a:prstGeom>
          <a:solidFill>
            <a:schemeClr val="accent3">
              <a:lumMod val="20000"/>
              <a:lumOff val="80000"/>
            </a:schemeClr>
          </a:solidFill>
          <a:ln w="28575">
            <a:solidFill>
              <a:schemeClr val="accent3"/>
            </a:solidFill>
          </a:ln>
        </p:spPr>
        <p:txBody>
          <a:bodyPr/>
          <a:lstStyle/>
          <a:p>
            <a:pPr marL="0" indent="0">
              <a:buNone/>
            </a:pPr>
            <a:r>
              <a:rPr lang="en-US" sz="2000" b="1" dirty="0"/>
              <a:t>Pamela is a 78-year-old woman with triple-class refractory MM and high-risk cytogenetics who is progressing after 4 lines of prior therapy (BCMA naïve). </a:t>
            </a:r>
          </a:p>
          <a:p>
            <a:r>
              <a:rPr lang="en-US" sz="2000" dirty="0"/>
              <a:t>She has limited family support but is able to access her local clinic</a:t>
            </a:r>
          </a:p>
          <a:p>
            <a:r>
              <a:rPr lang="en-US" sz="2000" dirty="0"/>
              <a:t>Her most recent progression was very rapid (</a:t>
            </a:r>
            <a:r>
              <a:rPr kumimoji="0" lang="en-US" sz="2000" i="0" u="sng" strike="noStrike" kern="0" cap="none" spc="0" normalizeH="0" baseline="0" noProof="0" dirty="0">
                <a:ln>
                  <a:noFill/>
                </a:ln>
                <a:solidFill>
                  <a:srgbClr val="000000"/>
                </a:solidFill>
                <a:effectLst/>
                <a:uLnTx/>
                <a:uFillTx/>
                <a:latin typeface="Arial"/>
                <a:cs typeface="Arial"/>
                <a:sym typeface="Arial"/>
              </a:rPr>
              <a:t>DOR = 3 months</a:t>
            </a:r>
            <a:r>
              <a:rPr kumimoji="0" lang="en-US" sz="2000" i="0" strike="noStrike" kern="0" cap="none" spc="0" normalizeH="0" baseline="0" noProof="0" dirty="0">
                <a:ln>
                  <a:noFill/>
                </a:ln>
                <a:solidFill>
                  <a:srgbClr val="000000"/>
                </a:solidFill>
                <a:effectLst/>
                <a:uLnTx/>
                <a:uFillTx/>
                <a:latin typeface="Arial"/>
                <a:cs typeface="Arial"/>
                <a:sym typeface="Arial"/>
              </a:rPr>
              <a:t>)</a:t>
            </a:r>
            <a:endParaRPr lang="en-US" sz="2000" dirty="0"/>
          </a:p>
          <a:p>
            <a:pPr lvl="0"/>
            <a:r>
              <a:rPr lang="en-US" sz="2000" b="1" dirty="0"/>
              <a:t>Consider: </a:t>
            </a:r>
            <a:r>
              <a:rPr lang="en-US" sz="2000" dirty="0"/>
              <a:t>Assuming she cannot wait for CAR-T but has questions about inpatient/outpatient treatment with a bispecific antibody, how do you respond?</a:t>
            </a:r>
          </a:p>
        </p:txBody>
      </p:sp>
    </p:spTree>
    <p:custDataLst>
      <p:tags r:id="rId1"/>
    </p:custDataLst>
    <p:extLst>
      <p:ext uri="{BB962C8B-B14F-4D97-AF65-F5344CB8AC3E}">
        <p14:creationId xmlns:p14="http://schemas.microsoft.com/office/powerpoint/2010/main" val="3263574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5593-86B5-511F-4B6C-EA788F9829EC}"/>
              </a:ext>
            </a:extLst>
          </p:cNvPr>
          <p:cNvSpPr>
            <a:spLocks noGrp="1"/>
          </p:cNvSpPr>
          <p:nvPr>
            <p:ph type="title"/>
          </p:nvPr>
        </p:nvSpPr>
        <p:spPr/>
        <p:txBody>
          <a:bodyPr/>
          <a:lstStyle/>
          <a:p>
            <a:r>
              <a:rPr lang="en-US" dirty="0"/>
              <a:t>Step-Up and Subsequent Dosing With Teclistamab</a:t>
            </a:r>
            <a:r>
              <a:rPr lang="en-US" baseline="30000" dirty="0"/>
              <a:t>1</a:t>
            </a:r>
            <a:endParaRPr lang="en-US" dirty="0"/>
          </a:p>
        </p:txBody>
      </p:sp>
      <p:sp>
        <p:nvSpPr>
          <p:cNvPr id="4" name="TextBox 3">
            <a:extLst>
              <a:ext uri="{FF2B5EF4-FFF2-40B4-BE49-F238E27FC236}">
                <a16:creationId xmlns:a16="http://schemas.microsoft.com/office/drawing/2014/main" id="{6D4FB2F6-9132-03DE-97DD-76DA842E58F6}"/>
              </a:ext>
            </a:extLst>
          </p:cNvPr>
          <p:cNvSpPr txBox="1"/>
          <p:nvPr/>
        </p:nvSpPr>
        <p:spPr>
          <a:xfrm>
            <a:off x="3805175" y="3384077"/>
            <a:ext cx="4841467" cy="1512974"/>
          </a:xfrm>
          <a:prstGeom prst="rect">
            <a:avLst/>
          </a:prstGeom>
          <a:noFill/>
        </p:spPr>
        <p:txBody>
          <a:bodyPr wrap="square" tIns="91440" bIns="91440" rtlCol="0" anchor="ctr">
            <a:noAutofit/>
          </a:bodyPr>
          <a:lstStyle/>
          <a:p>
            <a:pPr marL="0" marR="0" lvl="0" indent="0" algn="l" defTabSz="685800" rtl="0" eaLnBrk="1" fontAlgn="auto" latinLnBrk="0" hangingPunct="1">
              <a:lnSpc>
                <a:spcPct val="100000"/>
              </a:lnSpc>
              <a:spcBef>
                <a:spcPts val="0"/>
              </a:spcBef>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Notes</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1450" marR="0" lvl="0" indent="-171450" algn="l" defTabSz="685800" rtl="0" eaLnBrk="1" fontAlgn="auto" latinLnBrk="0" hangingPunct="1">
              <a:lnSpc>
                <a:spcPct val="100000"/>
              </a:lnSpc>
              <a:spcBef>
                <a:spcPts val="0"/>
              </a:spcBef>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Step-up dose 2 may be given between 2 to 4 days after step-up dose 1; may also be given up to 7 days after step-up dose 1 to allow for resolution of AEs</a:t>
            </a:r>
          </a:p>
          <a:p>
            <a:pPr marL="171450" marR="0" lvl="0" indent="-171450" algn="l" defTabSz="685800" rtl="0" eaLnBrk="1" fontAlgn="auto" latinLnBrk="0" hangingPunct="1">
              <a:lnSpc>
                <a:spcPct val="100000"/>
              </a:lnSpc>
              <a:spcBef>
                <a:spcPts val="0"/>
              </a:spcBef>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First treatment dose may be given between 2 to 4 days after step-up dose 2; may be given up to 7 days after step-up dose 2 to allow for resolution of AEs</a:t>
            </a:r>
          </a:p>
          <a:p>
            <a:pPr marL="0" marR="0" lvl="0" indent="0" algn="l" defTabSz="685800" rtl="0" eaLnBrk="1" fontAlgn="auto" latinLnBrk="0" hangingPunct="1">
              <a:lnSpc>
                <a:spcPct val="100000"/>
              </a:lnSpc>
              <a:spcBef>
                <a:spcPts val="0"/>
              </a:spcBef>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B49FE082-F083-BFE1-399A-6A6F4648648A}"/>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Tecvayli</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(teclistamab) Prescribing Information. https://www.accessdata.fda.gov/drugsatfda_docs/label/2024/761291s008lbl.pdf. </a:t>
            </a:r>
          </a:p>
        </p:txBody>
      </p:sp>
      <p:sp>
        <p:nvSpPr>
          <p:cNvPr id="9" name="TextBox 8">
            <a:extLst>
              <a:ext uri="{FF2B5EF4-FFF2-40B4-BE49-F238E27FC236}">
                <a16:creationId xmlns:a16="http://schemas.microsoft.com/office/drawing/2014/main" id="{B54832A8-3BBE-D009-C72F-72BA69D57FF4}"/>
              </a:ext>
            </a:extLst>
          </p:cNvPr>
          <p:cNvSpPr txBox="1"/>
          <p:nvPr/>
        </p:nvSpPr>
        <p:spPr>
          <a:xfrm>
            <a:off x="1473200" y="-304800"/>
            <a:ext cx="0" cy="0"/>
          </a:xfrm>
          <a:prstGeom prst="rect">
            <a:avLst/>
          </a:prstGeom>
          <a:noFill/>
        </p:spPr>
        <p:txBody>
          <a:bodyPr wrap="none" tIns="91440" bIns="91440" rtlCol="0" anchor="ctr">
            <a:noAutofit/>
          </a:body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5F3B3919-52E3-2B02-4458-80438F2EE302}"/>
              </a:ext>
            </a:extLst>
          </p:cNvPr>
          <p:cNvSpPr txBox="1"/>
          <p:nvPr/>
        </p:nvSpPr>
        <p:spPr>
          <a:xfrm>
            <a:off x="277732" y="3797189"/>
            <a:ext cx="3447190" cy="308861"/>
          </a:xfrm>
          <a:prstGeom prst="rect">
            <a:avLst/>
          </a:prstGeom>
          <a:noFill/>
        </p:spPr>
        <p:txBody>
          <a:bodyPr wrap="square" tIns="91440" bIns="91440" rtlCol="0" anchor="ctr">
            <a:noAutofit/>
          </a:bodyPr>
          <a:lstStyle/>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48-hour hospitalization after each step-up dose</a:t>
            </a:r>
          </a:p>
        </p:txBody>
      </p:sp>
      <p:sp>
        <p:nvSpPr>
          <p:cNvPr id="14" name="Right Arrow 13">
            <a:extLst>
              <a:ext uri="{FF2B5EF4-FFF2-40B4-BE49-F238E27FC236}">
                <a16:creationId xmlns:a16="http://schemas.microsoft.com/office/drawing/2014/main" id="{FA34AEBF-4C97-24ED-03C7-A56235594F8B}"/>
              </a:ext>
            </a:extLst>
          </p:cNvPr>
          <p:cNvSpPr/>
          <p:nvPr/>
        </p:nvSpPr>
        <p:spPr>
          <a:xfrm>
            <a:off x="281361" y="1361770"/>
            <a:ext cx="1632824" cy="1450297"/>
          </a:xfrm>
          <a:prstGeom prst="rightArrow">
            <a:avLst/>
          </a:prstGeom>
          <a:solidFill>
            <a:schemeClr val="accent2">
              <a:lumMod val="20000"/>
              <a:lumOff val="80000"/>
            </a:schemeClr>
          </a:solidFill>
          <a:ln>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 Step-up dose 1: </a:t>
            </a: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0.06 mg/kg</a:t>
            </a:r>
          </a:p>
        </p:txBody>
      </p:sp>
      <p:sp>
        <p:nvSpPr>
          <p:cNvPr id="15" name="Right Arrow 14">
            <a:extLst>
              <a:ext uri="{FF2B5EF4-FFF2-40B4-BE49-F238E27FC236}">
                <a16:creationId xmlns:a16="http://schemas.microsoft.com/office/drawing/2014/main" id="{3E637579-0485-3CDD-1970-0C79644316C8}"/>
              </a:ext>
            </a:extLst>
          </p:cNvPr>
          <p:cNvSpPr/>
          <p:nvPr/>
        </p:nvSpPr>
        <p:spPr>
          <a:xfrm>
            <a:off x="1924680" y="1361770"/>
            <a:ext cx="1621776" cy="1450297"/>
          </a:xfrm>
          <a:prstGeom prst="rightArrow">
            <a:avLst/>
          </a:prstGeom>
          <a:solidFill>
            <a:schemeClr val="accent2">
              <a:lumMod val="40000"/>
              <a:lumOff val="60000"/>
            </a:schemeClr>
          </a:solidFill>
          <a:ln>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 Step-up dose 2: </a:t>
            </a: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0.3 mg/kg</a:t>
            </a:r>
          </a:p>
        </p:txBody>
      </p:sp>
      <p:sp>
        <p:nvSpPr>
          <p:cNvPr id="16" name="Right Arrow 15">
            <a:extLst>
              <a:ext uri="{FF2B5EF4-FFF2-40B4-BE49-F238E27FC236}">
                <a16:creationId xmlns:a16="http://schemas.microsoft.com/office/drawing/2014/main" id="{2859C160-FC53-4C10-567B-4A3B273B9681}"/>
              </a:ext>
            </a:extLst>
          </p:cNvPr>
          <p:cNvSpPr/>
          <p:nvPr/>
        </p:nvSpPr>
        <p:spPr>
          <a:xfrm>
            <a:off x="3562081" y="1361989"/>
            <a:ext cx="1792502" cy="1449858"/>
          </a:xfrm>
          <a:prstGeom prst="rightArrow">
            <a:avLst/>
          </a:prstGeom>
          <a:solidFill>
            <a:schemeClr val="accent2"/>
          </a:solidFill>
          <a:ln>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Treatment dose 1: </a:t>
            </a:r>
            <a:r>
              <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rPr>
              <a:t>1.5 mg/kg</a:t>
            </a:r>
          </a:p>
        </p:txBody>
      </p:sp>
      <p:cxnSp>
        <p:nvCxnSpPr>
          <p:cNvPr id="17" name="Straight Connector 16">
            <a:extLst>
              <a:ext uri="{FF2B5EF4-FFF2-40B4-BE49-F238E27FC236}">
                <a16:creationId xmlns:a16="http://schemas.microsoft.com/office/drawing/2014/main" id="{7AAE61E6-4796-3238-034E-51F6A98DA4BF}"/>
              </a:ext>
            </a:extLst>
          </p:cNvPr>
          <p:cNvCxnSpPr>
            <a:cxnSpLocks/>
          </p:cNvCxnSpPr>
          <p:nvPr/>
        </p:nvCxnSpPr>
        <p:spPr>
          <a:xfrm>
            <a:off x="291301" y="3061384"/>
            <a:ext cx="8192299"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377A5E-92C9-AF17-816A-532F86693C4F}"/>
              </a:ext>
            </a:extLst>
          </p:cNvPr>
          <p:cNvCxnSpPr>
            <a:cxnSpLocks/>
          </p:cNvCxnSpPr>
          <p:nvPr/>
        </p:nvCxnSpPr>
        <p:spPr>
          <a:xfrm>
            <a:off x="281913" y="2923703"/>
            <a:ext cx="0" cy="275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F88C96-B194-A4C8-66F3-174EDCEA167E}"/>
              </a:ext>
            </a:extLst>
          </p:cNvPr>
          <p:cNvCxnSpPr>
            <a:cxnSpLocks/>
          </p:cNvCxnSpPr>
          <p:nvPr/>
        </p:nvCxnSpPr>
        <p:spPr>
          <a:xfrm>
            <a:off x="1914463" y="2923703"/>
            <a:ext cx="0" cy="275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5FD008-4EF1-5AB3-CA56-188DB1D9A7C7}"/>
              </a:ext>
            </a:extLst>
          </p:cNvPr>
          <p:cNvCxnSpPr>
            <a:cxnSpLocks/>
          </p:cNvCxnSpPr>
          <p:nvPr/>
        </p:nvCxnSpPr>
        <p:spPr>
          <a:xfrm>
            <a:off x="3551195" y="2923703"/>
            <a:ext cx="0" cy="275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D585D9A-8742-0E86-36EB-BE48D4493BCE}"/>
              </a:ext>
            </a:extLst>
          </p:cNvPr>
          <p:cNvSpPr txBox="1"/>
          <p:nvPr/>
        </p:nvSpPr>
        <p:spPr>
          <a:xfrm>
            <a:off x="3178241" y="3193621"/>
            <a:ext cx="681652" cy="169277"/>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Day 5-9</a:t>
            </a: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1F1E4514-9B2D-E8EC-D1BC-8460146AB9A8}"/>
              </a:ext>
            </a:extLst>
          </p:cNvPr>
          <p:cNvSpPr txBox="1"/>
          <p:nvPr/>
        </p:nvSpPr>
        <p:spPr>
          <a:xfrm>
            <a:off x="1583792" y="3242372"/>
            <a:ext cx="681652" cy="194229"/>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Day 3-5</a:t>
            </a: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2AC460CE-7B55-1B6A-28A8-583D72D16EC4}"/>
              </a:ext>
            </a:extLst>
          </p:cNvPr>
          <p:cNvSpPr txBox="1"/>
          <p:nvPr/>
        </p:nvSpPr>
        <p:spPr>
          <a:xfrm>
            <a:off x="-63094" y="3160426"/>
            <a:ext cx="681652" cy="209318"/>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Day 1</a:t>
            </a: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F85A4F41-0535-066E-41DB-8835A19CC5EB}"/>
              </a:ext>
            </a:extLst>
          </p:cNvPr>
          <p:cNvSpPr txBox="1"/>
          <p:nvPr/>
        </p:nvSpPr>
        <p:spPr>
          <a:xfrm>
            <a:off x="2970713" y="2706699"/>
            <a:ext cx="1235621" cy="194229"/>
          </a:xfrm>
          <a:prstGeom prst="rect">
            <a:avLst/>
          </a:prstGeom>
          <a:solidFill>
            <a:schemeClr val="bg1"/>
          </a:solid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Minimum 2 days</a:t>
            </a:r>
            <a:endPar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B4AEF5F4-78B8-4B4C-8EC7-13A74671FFFF}"/>
              </a:ext>
            </a:extLst>
          </p:cNvPr>
          <p:cNvSpPr/>
          <p:nvPr/>
        </p:nvSpPr>
        <p:spPr>
          <a:xfrm>
            <a:off x="333492" y="852244"/>
            <a:ext cx="4482659" cy="261257"/>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Step-up dosing schedule</a:t>
            </a:r>
          </a:p>
        </p:txBody>
      </p:sp>
      <p:sp>
        <p:nvSpPr>
          <p:cNvPr id="27" name="Rectangle 26">
            <a:extLst>
              <a:ext uri="{FF2B5EF4-FFF2-40B4-BE49-F238E27FC236}">
                <a16:creationId xmlns:a16="http://schemas.microsoft.com/office/drawing/2014/main" id="{DE030C4F-CBA7-D561-5FE7-DDB4E8871281}"/>
              </a:ext>
            </a:extLst>
          </p:cNvPr>
          <p:cNvSpPr/>
          <p:nvPr/>
        </p:nvSpPr>
        <p:spPr>
          <a:xfrm>
            <a:off x="4816152" y="852244"/>
            <a:ext cx="1988392" cy="261257"/>
          </a:xfrm>
          <a:prstGeom prst="rect">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Dosing QW</a:t>
            </a:r>
          </a:p>
        </p:txBody>
      </p:sp>
      <p:sp>
        <p:nvSpPr>
          <p:cNvPr id="28" name="Rectangle 27">
            <a:extLst>
              <a:ext uri="{FF2B5EF4-FFF2-40B4-BE49-F238E27FC236}">
                <a16:creationId xmlns:a16="http://schemas.microsoft.com/office/drawing/2014/main" id="{A58E4533-846E-A8E4-B928-ED8267CD6A82}"/>
              </a:ext>
            </a:extLst>
          </p:cNvPr>
          <p:cNvSpPr/>
          <p:nvPr/>
        </p:nvSpPr>
        <p:spPr>
          <a:xfrm>
            <a:off x="6709145" y="852243"/>
            <a:ext cx="2186896" cy="261257"/>
          </a:xfrm>
          <a:prstGeom prst="rect">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Dosing Q2W</a:t>
            </a:r>
          </a:p>
        </p:txBody>
      </p:sp>
      <p:sp>
        <p:nvSpPr>
          <p:cNvPr id="29" name="TextBox 28">
            <a:extLst>
              <a:ext uri="{FF2B5EF4-FFF2-40B4-BE49-F238E27FC236}">
                <a16:creationId xmlns:a16="http://schemas.microsoft.com/office/drawing/2014/main" id="{6F9141BE-6FB5-AD1A-560E-1FA778ACBEEC}"/>
              </a:ext>
            </a:extLst>
          </p:cNvPr>
          <p:cNvSpPr txBox="1"/>
          <p:nvPr/>
        </p:nvSpPr>
        <p:spPr>
          <a:xfrm>
            <a:off x="291302" y="3627854"/>
            <a:ext cx="3255155" cy="169277"/>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Minimum 2 days between step-up doses</a:t>
            </a:r>
          </a:p>
        </p:txBody>
      </p:sp>
      <p:sp>
        <p:nvSpPr>
          <p:cNvPr id="30" name="Left Bracket 29">
            <a:extLst>
              <a:ext uri="{FF2B5EF4-FFF2-40B4-BE49-F238E27FC236}">
                <a16:creationId xmlns:a16="http://schemas.microsoft.com/office/drawing/2014/main" id="{16B7C1A8-A8E8-95F0-EDF6-21C7ECDA54D7}"/>
              </a:ext>
            </a:extLst>
          </p:cNvPr>
          <p:cNvSpPr/>
          <p:nvPr/>
        </p:nvSpPr>
        <p:spPr>
          <a:xfrm rot="16200000">
            <a:off x="1832154" y="1886167"/>
            <a:ext cx="184929" cy="3274910"/>
          </a:xfrm>
          <a:prstGeom prst="leftBracket">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Right Arrow 31">
            <a:extLst>
              <a:ext uri="{FF2B5EF4-FFF2-40B4-BE49-F238E27FC236}">
                <a16:creationId xmlns:a16="http://schemas.microsoft.com/office/drawing/2014/main" id="{DAA6CF68-3B81-3283-241E-4E71B95437A1}"/>
              </a:ext>
            </a:extLst>
          </p:cNvPr>
          <p:cNvSpPr/>
          <p:nvPr/>
        </p:nvSpPr>
        <p:spPr>
          <a:xfrm>
            <a:off x="6811961" y="1498605"/>
            <a:ext cx="2103433" cy="1398948"/>
          </a:xfrm>
          <a:prstGeom prst="rightArrow">
            <a:avLst/>
          </a:prstGeom>
          <a:solidFill>
            <a:schemeClr val="accent4">
              <a:lumMod val="50000"/>
            </a:schemeClr>
          </a:solidFill>
          <a:ln>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defRPr/>
            </a:pPr>
            <a:r>
              <a:rPr lang="en-US" sz="1100" b="1" dirty="0">
                <a:solidFill>
                  <a:srgbClr val="FFFFFF"/>
                </a:solidFill>
                <a:latin typeface="Arial" panose="020B0604020202020204"/>
              </a:rPr>
              <a:t>Patients achieving and maintaining ≥CR for a at least 6 </a:t>
            </a:r>
            <a:r>
              <a:rPr lang="en-US" sz="1100" b="1" dirty="0" err="1">
                <a:solidFill>
                  <a:srgbClr val="FFFFFF"/>
                </a:solidFill>
                <a:latin typeface="Arial" panose="020B0604020202020204"/>
              </a:rPr>
              <a:t>mo</a:t>
            </a:r>
            <a:endParaRPr lang="en-US" sz="1100" b="1" dirty="0">
              <a:solidFill>
                <a:srgbClr val="FFFFFF"/>
              </a:solidFill>
              <a:latin typeface="Arial" panose="020B0604020202020204"/>
            </a:endParaRPr>
          </a:p>
          <a:p>
            <a:pPr algn="ctr">
              <a:defRPr/>
            </a:pPr>
            <a:r>
              <a:rPr lang="en-US" sz="1100" dirty="0">
                <a:solidFill>
                  <a:srgbClr val="FFFFFF"/>
                </a:solidFill>
                <a:latin typeface="Arial" panose="020B0604020202020204"/>
              </a:rPr>
              <a:t>1.5 mg/kg</a:t>
            </a:r>
          </a:p>
        </p:txBody>
      </p:sp>
      <p:sp>
        <p:nvSpPr>
          <p:cNvPr id="33" name="Right Arrow 32">
            <a:extLst>
              <a:ext uri="{FF2B5EF4-FFF2-40B4-BE49-F238E27FC236}">
                <a16:creationId xmlns:a16="http://schemas.microsoft.com/office/drawing/2014/main" id="{864DC62C-79EF-88A9-B4DA-E0FAE9798CBA}"/>
              </a:ext>
            </a:extLst>
          </p:cNvPr>
          <p:cNvSpPr/>
          <p:nvPr/>
        </p:nvSpPr>
        <p:spPr>
          <a:xfrm>
            <a:off x="5363801" y="1506319"/>
            <a:ext cx="1440743" cy="1391233"/>
          </a:xfrm>
          <a:prstGeom prst="rightArrow">
            <a:avLst/>
          </a:prstGeom>
          <a:solidFill>
            <a:schemeClr val="accent4">
              <a:lumMod val="75000"/>
            </a:schemeClr>
          </a:solidFill>
          <a:ln>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defRPr/>
            </a:pPr>
            <a:r>
              <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rPr>
              <a:t>1.5 mg/kg</a:t>
            </a:r>
          </a:p>
        </p:txBody>
      </p:sp>
      <p:cxnSp>
        <p:nvCxnSpPr>
          <p:cNvPr id="36" name="Straight Connector 35">
            <a:extLst>
              <a:ext uri="{FF2B5EF4-FFF2-40B4-BE49-F238E27FC236}">
                <a16:creationId xmlns:a16="http://schemas.microsoft.com/office/drawing/2014/main" id="{CDDD5AF1-A4E8-3C78-8BCA-B8C854C69A54}"/>
              </a:ext>
            </a:extLst>
          </p:cNvPr>
          <p:cNvCxnSpPr>
            <a:cxnSpLocks/>
          </p:cNvCxnSpPr>
          <p:nvPr/>
        </p:nvCxnSpPr>
        <p:spPr>
          <a:xfrm>
            <a:off x="5386711" y="2871507"/>
            <a:ext cx="0" cy="275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6605FAC-452D-8930-0CBA-CA0E95748D51}"/>
              </a:ext>
            </a:extLst>
          </p:cNvPr>
          <p:cNvSpPr txBox="1"/>
          <p:nvPr/>
        </p:nvSpPr>
        <p:spPr>
          <a:xfrm>
            <a:off x="5013757" y="3141425"/>
            <a:ext cx="681652" cy="169277"/>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Week 3</a:t>
            </a: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39" name="Straight Connector 38">
            <a:extLst>
              <a:ext uri="{FF2B5EF4-FFF2-40B4-BE49-F238E27FC236}">
                <a16:creationId xmlns:a16="http://schemas.microsoft.com/office/drawing/2014/main" id="{F6ECC3F6-337D-F0F6-CA0A-63884FB6AF8E}"/>
              </a:ext>
            </a:extLst>
          </p:cNvPr>
          <p:cNvCxnSpPr>
            <a:cxnSpLocks/>
          </p:cNvCxnSpPr>
          <p:nvPr/>
        </p:nvCxnSpPr>
        <p:spPr>
          <a:xfrm>
            <a:off x="6866330" y="2884632"/>
            <a:ext cx="0" cy="275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BBAC044-654F-9C4D-D60E-04CFCF5EE622}"/>
              </a:ext>
            </a:extLst>
          </p:cNvPr>
          <p:cNvSpPr txBox="1"/>
          <p:nvPr/>
        </p:nvSpPr>
        <p:spPr>
          <a:xfrm>
            <a:off x="6493376" y="3154550"/>
            <a:ext cx="681652" cy="169277"/>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Month 6</a:t>
            </a: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624779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114F-323C-12D7-1603-0752C3BEE4DC}"/>
              </a:ext>
            </a:extLst>
          </p:cNvPr>
          <p:cNvSpPr>
            <a:spLocks noGrp="1"/>
          </p:cNvSpPr>
          <p:nvPr>
            <p:ph type="title"/>
          </p:nvPr>
        </p:nvSpPr>
        <p:spPr/>
        <p:txBody>
          <a:bodyPr/>
          <a:lstStyle/>
          <a:p>
            <a:r>
              <a:rPr lang="en-US" dirty="0"/>
              <a:t>Step-Up and Subsequent Dosing With Elranatamab</a:t>
            </a:r>
            <a:r>
              <a:rPr lang="en-US" baseline="30000" dirty="0"/>
              <a:t>1</a:t>
            </a:r>
            <a:endParaRPr lang="en-US" dirty="0"/>
          </a:p>
        </p:txBody>
      </p:sp>
      <p:sp>
        <p:nvSpPr>
          <p:cNvPr id="10" name="Footer Placeholder 9">
            <a:extLst>
              <a:ext uri="{FF2B5EF4-FFF2-40B4-BE49-F238E27FC236}">
                <a16:creationId xmlns:a16="http://schemas.microsoft.com/office/drawing/2014/main" id="{184B6544-9FB3-E186-1EC0-9D9AB89F76B0}"/>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Elrexfio</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(elranatamab) Prescribing Information. https://www.accessdata.fda.gov/drugsatfda_docs/label/2023/761345Orig1s000lbl.pdf.</a:t>
            </a:r>
          </a:p>
        </p:txBody>
      </p:sp>
      <p:sp>
        <p:nvSpPr>
          <p:cNvPr id="6" name="TextBox 5">
            <a:extLst>
              <a:ext uri="{FF2B5EF4-FFF2-40B4-BE49-F238E27FC236}">
                <a16:creationId xmlns:a16="http://schemas.microsoft.com/office/drawing/2014/main" id="{0FF7F333-AC56-F6E9-2815-57385A7DCFB7}"/>
              </a:ext>
            </a:extLst>
          </p:cNvPr>
          <p:cNvSpPr txBox="1"/>
          <p:nvPr/>
        </p:nvSpPr>
        <p:spPr>
          <a:xfrm>
            <a:off x="158378" y="3909461"/>
            <a:ext cx="171653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48-hour hospitalization after step-up dose 1</a:t>
            </a:r>
          </a:p>
        </p:txBody>
      </p:sp>
      <p:sp>
        <p:nvSpPr>
          <p:cNvPr id="11" name="TextBox 10">
            <a:extLst>
              <a:ext uri="{FF2B5EF4-FFF2-40B4-BE49-F238E27FC236}">
                <a16:creationId xmlns:a16="http://schemas.microsoft.com/office/drawing/2014/main" id="{112C1A91-9643-E3DB-7E28-47A8269BED03}"/>
              </a:ext>
            </a:extLst>
          </p:cNvPr>
          <p:cNvSpPr txBox="1"/>
          <p:nvPr/>
        </p:nvSpPr>
        <p:spPr>
          <a:xfrm>
            <a:off x="1928734" y="3909461"/>
            <a:ext cx="163535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24-hour hospitalization after step-up dose 2</a:t>
            </a:r>
          </a:p>
        </p:txBody>
      </p:sp>
      <p:sp>
        <p:nvSpPr>
          <p:cNvPr id="13" name="TextBox 12">
            <a:extLst>
              <a:ext uri="{FF2B5EF4-FFF2-40B4-BE49-F238E27FC236}">
                <a16:creationId xmlns:a16="http://schemas.microsoft.com/office/drawing/2014/main" id="{07AF9EAC-DD32-511C-E52A-7D1545BEFE33}"/>
              </a:ext>
            </a:extLst>
          </p:cNvPr>
          <p:cNvSpPr txBox="1"/>
          <p:nvPr/>
        </p:nvSpPr>
        <p:spPr>
          <a:xfrm>
            <a:off x="406436" y="3185863"/>
            <a:ext cx="1529578" cy="338554"/>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Minimum 2 days between step-up doses</a:t>
            </a:r>
          </a:p>
        </p:txBody>
      </p:sp>
      <p:sp>
        <p:nvSpPr>
          <p:cNvPr id="14" name="Left Bracket 13">
            <a:extLst>
              <a:ext uri="{FF2B5EF4-FFF2-40B4-BE49-F238E27FC236}">
                <a16:creationId xmlns:a16="http://schemas.microsoft.com/office/drawing/2014/main" id="{930D8464-9F47-BB81-392A-425DF9374DEE}"/>
              </a:ext>
            </a:extLst>
          </p:cNvPr>
          <p:cNvSpPr/>
          <p:nvPr/>
        </p:nvSpPr>
        <p:spPr>
          <a:xfrm rot="16200000">
            <a:off x="1168165" y="2410796"/>
            <a:ext cx="81305" cy="1439835"/>
          </a:xfrm>
          <a:prstGeom prst="leftBracket">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EEB46804-D4DB-18F4-5E37-2CB245518C66}"/>
              </a:ext>
            </a:extLst>
          </p:cNvPr>
          <p:cNvSpPr txBox="1"/>
          <p:nvPr/>
        </p:nvSpPr>
        <p:spPr>
          <a:xfrm>
            <a:off x="1965615" y="3185863"/>
            <a:ext cx="1635355" cy="507831"/>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Minimum 3 days between step-up dose 2 and first treatment dose</a:t>
            </a:r>
          </a:p>
        </p:txBody>
      </p:sp>
      <p:sp>
        <p:nvSpPr>
          <p:cNvPr id="16" name="Left Bracket 15">
            <a:extLst>
              <a:ext uri="{FF2B5EF4-FFF2-40B4-BE49-F238E27FC236}">
                <a16:creationId xmlns:a16="http://schemas.microsoft.com/office/drawing/2014/main" id="{CCCA9E2B-0AD4-B434-15B5-2D7A1DFE7BA7}"/>
              </a:ext>
            </a:extLst>
          </p:cNvPr>
          <p:cNvSpPr/>
          <p:nvPr/>
        </p:nvSpPr>
        <p:spPr>
          <a:xfrm rot="16200000">
            <a:off x="2644880" y="2410796"/>
            <a:ext cx="81305" cy="1439835"/>
          </a:xfrm>
          <a:prstGeom prst="leftBracket">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Right Arrow 16">
            <a:extLst>
              <a:ext uri="{FF2B5EF4-FFF2-40B4-BE49-F238E27FC236}">
                <a16:creationId xmlns:a16="http://schemas.microsoft.com/office/drawing/2014/main" id="{ACC322F3-1311-149D-9247-2FD51D2B1CE2}"/>
              </a:ext>
            </a:extLst>
          </p:cNvPr>
          <p:cNvSpPr/>
          <p:nvPr/>
        </p:nvSpPr>
        <p:spPr>
          <a:xfrm>
            <a:off x="488899" y="1271401"/>
            <a:ext cx="1395817" cy="1263983"/>
          </a:xfrm>
          <a:prstGeom prst="rightArrow">
            <a:avLst/>
          </a:prstGeom>
          <a:noFill/>
          <a:ln>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 Step-up </a:t>
            </a:r>
            <a:b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dose 1: </a:t>
            </a: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12 mg</a:t>
            </a:r>
          </a:p>
        </p:txBody>
      </p:sp>
      <p:sp>
        <p:nvSpPr>
          <p:cNvPr id="18" name="Right Arrow 17">
            <a:extLst>
              <a:ext uri="{FF2B5EF4-FFF2-40B4-BE49-F238E27FC236}">
                <a16:creationId xmlns:a16="http://schemas.microsoft.com/office/drawing/2014/main" id="{53FC0F39-A38D-ECA9-B994-F1DB0F1E409A}"/>
              </a:ext>
            </a:extLst>
          </p:cNvPr>
          <p:cNvSpPr/>
          <p:nvPr/>
        </p:nvSpPr>
        <p:spPr>
          <a:xfrm>
            <a:off x="1928734" y="1271400"/>
            <a:ext cx="1448159" cy="1263983"/>
          </a:xfrm>
          <a:prstGeom prst="rightArrow">
            <a:avLst/>
          </a:prstGeom>
          <a:solidFill>
            <a:schemeClr val="accent4">
              <a:lumMod val="20000"/>
              <a:lumOff val="80000"/>
            </a:schemeClr>
          </a:solidFill>
          <a:ln>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Step-up </a:t>
            </a:r>
            <a:b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dose 2: </a:t>
            </a: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32 mg</a:t>
            </a:r>
          </a:p>
        </p:txBody>
      </p:sp>
      <p:sp>
        <p:nvSpPr>
          <p:cNvPr id="19" name="Right Arrow 18">
            <a:extLst>
              <a:ext uri="{FF2B5EF4-FFF2-40B4-BE49-F238E27FC236}">
                <a16:creationId xmlns:a16="http://schemas.microsoft.com/office/drawing/2014/main" id="{901D39DE-699B-526E-5B21-AC8C4A8F9792}"/>
              </a:ext>
            </a:extLst>
          </p:cNvPr>
          <p:cNvSpPr/>
          <p:nvPr/>
        </p:nvSpPr>
        <p:spPr>
          <a:xfrm>
            <a:off x="3384310" y="1269044"/>
            <a:ext cx="1440746" cy="1260000"/>
          </a:xfrm>
          <a:prstGeom prst="rightArrow">
            <a:avLst/>
          </a:prstGeom>
          <a:solidFill>
            <a:schemeClr val="accent4">
              <a:lumMod val="75000"/>
            </a:schemeClr>
          </a:solidFill>
          <a:ln>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Treatment </a:t>
            </a:r>
            <a:b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dose 1: </a:t>
            </a:r>
            <a:r>
              <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rPr>
              <a:t>76 mg</a:t>
            </a:r>
          </a:p>
        </p:txBody>
      </p:sp>
      <p:sp>
        <p:nvSpPr>
          <p:cNvPr id="20" name="Right Arrow 19">
            <a:extLst>
              <a:ext uri="{FF2B5EF4-FFF2-40B4-BE49-F238E27FC236}">
                <a16:creationId xmlns:a16="http://schemas.microsoft.com/office/drawing/2014/main" id="{2F682E51-5DE0-4F9C-001A-502C835C337F}"/>
              </a:ext>
            </a:extLst>
          </p:cNvPr>
          <p:cNvSpPr/>
          <p:nvPr/>
        </p:nvSpPr>
        <p:spPr>
          <a:xfrm>
            <a:off x="6280633" y="1270323"/>
            <a:ext cx="2664692" cy="1260000"/>
          </a:xfrm>
          <a:prstGeom prst="rightArrow">
            <a:avLst/>
          </a:prstGeom>
          <a:solidFill>
            <a:schemeClr val="accent4">
              <a:lumMod val="50000"/>
            </a:schemeClr>
          </a:solidFill>
          <a:ln>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rPr>
              <a:t>Week 25 and Q2W thereafter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76 mg</a:t>
            </a: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1" name="Straight Connector 20">
            <a:extLst>
              <a:ext uri="{FF2B5EF4-FFF2-40B4-BE49-F238E27FC236}">
                <a16:creationId xmlns:a16="http://schemas.microsoft.com/office/drawing/2014/main" id="{BD09F8C8-8B96-6445-34EE-2F0652DF0FF6}"/>
              </a:ext>
            </a:extLst>
          </p:cNvPr>
          <p:cNvCxnSpPr>
            <a:cxnSpLocks/>
          </p:cNvCxnSpPr>
          <p:nvPr/>
        </p:nvCxnSpPr>
        <p:spPr>
          <a:xfrm>
            <a:off x="488900" y="2737452"/>
            <a:ext cx="8407154"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E658CE0-D6BF-AF76-DD48-A9FB4D715321}"/>
              </a:ext>
            </a:extLst>
          </p:cNvPr>
          <p:cNvCxnSpPr>
            <a:cxnSpLocks/>
          </p:cNvCxnSpPr>
          <p:nvPr/>
        </p:nvCxnSpPr>
        <p:spPr>
          <a:xfrm>
            <a:off x="480574" y="2617458"/>
            <a:ext cx="0" cy="2399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0C33D4-DC41-B2E3-CA8A-790C945CE9CC}"/>
              </a:ext>
            </a:extLst>
          </p:cNvPr>
          <p:cNvCxnSpPr>
            <a:cxnSpLocks/>
          </p:cNvCxnSpPr>
          <p:nvPr/>
        </p:nvCxnSpPr>
        <p:spPr>
          <a:xfrm>
            <a:off x="1928735" y="2617458"/>
            <a:ext cx="0" cy="2399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67475-E6D1-F110-6813-83457F1A6F7B}"/>
              </a:ext>
            </a:extLst>
          </p:cNvPr>
          <p:cNvCxnSpPr>
            <a:cxnSpLocks/>
          </p:cNvCxnSpPr>
          <p:nvPr/>
        </p:nvCxnSpPr>
        <p:spPr>
          <a:xfrm>
            <a:off x="3376895" y="2617458"/>
            <a:ext cx="0" cy="2399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464A70-F95A-3966-922F-C5209FA745CC}"/>
              </a:ext>
            </a:extLst>
          </p:cNvPr>
          <p:cNvCxnSpPr>
            <a:cxnSpLocks/>
          </p:cNvCxnSpPr>
          <p:nvPr/>
        </p:nvCxnSpPr>
        <p:spPr>
          <a:xfrm>
            <a:off x="4825056" y="2617458"/>
            <a:ext cx="0" cy="2399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967B0F7-3B53-EF3F-F16C-495B0FF3798C}"/>
              </a:ext>
            </a:extLst>
          </p:cNvPr>
          <p:cNvCxnSpPr>
            <a:cxnSpLocks/>
          </p:cNvCxnSpPr>
          <p:nvPr/>
        </p:nvCxnSpPr>
        <p:spPr>
          <a:xfrm>
            <a:off x="6273217" y="2607797"/>
            <a:ext cx="0" cy="2399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A75AFC9-A4C5-4655-8DED-7591110827D2}"/>
              </a:ext>
            </a:extLst>
          </p:cNvPr>
          <p:cNvSpPr txBox="1"/>
          <p:nvPr/>
        </p:nvSpPr>
        <p:spPr>
          <a:xfrm>
            <a:off x="4518358" y="2885475"/>
            <a:ext cx="604560" cy="169276"/>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Week 3</a:t>
            </a: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33D78D8D-3227-346C-F969-EB35BA7CBE02}"/>
              </a:ext>
            </a:extLst>
          </p:cNvPr>
          <p:cNvSpPr txBox="1"/>
          <p:nvPr/>
        </p:nvSpPr>
        <p:spPr>
          <a:xfrm>
            <a:off x="3074613" y="2785200"/>
            <a:ext cx="604560" cy="338554"/>
          </a:xfrm>
          <a:prstGeom prst="rect">
            <a:avLst/>
          </a:prstGeom>
          <a:solidFill>
            <a:schemeClr val="bg1"/>
          </a:solid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Day 8 (week 2)</a:t>
            </a: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1519A750-E289-6FDD-53C7-CCAE150FBBE6}"/>
              </a:ext>
            </a:extLst>
          </p:cNvPr>
          <p:cNvSpPr txBox="1"/>
          <p:nvPr/>
        </p:nvSpPr>
        <p:spPr>
          <a:xfrm>
            <a:off x="1626455" y="2885475"/>
            <a:ext cx="604560" cy="169276"/>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Day 4</a:t>
            </a: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5BB42B68-5D14-3ABC-B80F-CD2ADF6D71FD}"/>
              </a:ext>
            </a:extLst>
          </p:cNvPr>
          <p:cNvSpPr txBox="1"/>
          <p:nvPr/>
        </p:nvSpPr>
        <p:spPr>
          <a:xfrm>
            <a:off x="198675" y="2878900"/>
            <a:ext cx="604560" cy="182428"/>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Day 1</a:t>
            </a: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E8A91A6A-CF3A-DAB9-6D5F-A2502C3D4DB7}"/>
              </a:ext>
            </a:extLst>
          </p:cNvPr>
          <p:cNvSpPr txBox="1"/>
          <p:nvPr/>
        </p:nvSpPr>
        <p:spPr>
          <a:xfrm>
            <a:off x="5923538" y="2874003"/>
            <a:ext cx="701335" cy="175851"/>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Week 25</a:t>
            </a: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DCCC8575-27CC-F059-4A97-C6F19496B7D2}"/>
              </a:ext>
            </a:extLst>
          </p:cNvPr>
          <p:cNvSpPr txBox="1"/>
          <p:nvPr/>
        </p:nvSpPr>
        <p:spPr>
          <a:xfrm>
            <a:off x="6684407" y="2818903"/>
            <a:ext cx="2218165" cy="677108"/>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83359"/>
                </a:solidFill>
                <a:effectLst/>
                <a:uLnTx/>
                <a:uFillTx/>
                <a:latin typeface="Arial" panose="020B0604020202020204"/>
                <a:ea typeface="+mn-ea"/>
                <a:cs typeface="+mn-cs"/>
              </a:rPr>
              <a:t>At </a:t>
            </a:r>
            <a:r>
              <a:rPr kumimoji="0" lang="en-US" sz="1100" b="1" i="0" u="none" strike="noStrike" kern="1200" cap="none" spc="0" normalizeH="0" baseline="0" noProof="0" dirty="0">
                <a:ln>
                  <a:noFill/>
                </a:ln>
                <a:solidFill>
                  <a:srgbClr val="083359"/>
                </a:solidFill>
                <a:effectLst/>
                <a:uLnTx/>
                <a:uFillTx/>
                <a:latin typeface="Arial" panose="020B0604020202020204"/>
                <a:ea typeface="+mn-ea"/>
                <a:cs typeface="+mn-cs"/>
              </a:rPr>
              <a:t>week 25</a:t>
            </a:r>
            <a:r>
              <a:rPr kumimoji="0" lang="en-US" sz="1100" b="0" i="0" u="none" strike="noStrike" kern="1200" cap="none" spc="0" normalizeH="0" baseline="0" noProof="0" dirty="0">
                <a:ln>
                  <a:noFill/>
                </a:ln>
                <a:solidFill>
                  <a:srgbClr val="083359"/>
                </a:solidFill>
                <a:effectLst/>
                <a:uLnTx/>
                <a:uFillTx/>
                <a:latin typeface="Arial" panose="020B0604020202020204"/>
                <a:ea typeface="+mn-ea"/>
                <a:cs typeface="+mn-cs"/>
              </a:rPr>
              <a:t>, dose frequency can be reduced to every other week in patients who have maintained PR or better for at least 2 mo </a:t>
            </a:r>
          </a:p>
        </p:txBody>
      </p:sp>
      <p:sp>
        <p:nvSpPr>
          <p:cNvPr id="33" name="Right Arrow 32">
            <a:extLst>
              <a:ext uri="{FF2B5EF4-FFF2-40B4-BE49-F238E27FC236}">
                <a16:creationId xmlns:a16="http://schemas.microsoft.com/office/drawing/2014/main" id="{3B9FA605-A240-E417-B794-FEC6260D51E0}"/>
              </a:ext>
            </a:extLst>
          </p:cNvPr>
          <p:cNvSpPr/>
          <p:nvPr/>
        </p:nvSpPr>
        <p:spPr>
          <a:xfrm>
            <a:off x="4832473" y="1278038"/>
            <a:ext cx="1440743" cy="1260000"/>
          </a:xfrm>
          <a:prstGeom prst="rightArrow">
            <a:avLst/>
          </a:prstGeom>
          <a:solidFill>
            <a:schemeClr val="accent4">
              <a:lumMod val="75000"/>
            </a:schemeClr>
          </a:solidFill>
          <a:ln>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rPr>
              <a:t>Week 3 though week 24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76 mg</a:t>
            </a:r>
          </a:p>
        </p:txBody>
      </p:sp>
      <p:sp>
        <p:nvSpPr>
          <p:cNvPr id="34" name="Rectangle 33">
            <a:extLst>
              <a:ext uri="{FF2B5EF4-FFF2-40B4-BE49-F238E27FC236}">
                <a16:creationId xmlns:a16="http://schemas.microsoft.com/office/drawing/2014/main" id="{1914FCCB-A6AD-588D-4B97-8138F1853FD7}"/>
              </a:ext>
            </a:extLst>
          </p:cNvPr>
          <p:cNvSpPr/>
          <p:nvPr/>
        </p:nvSpPr>
        <p:spPr>
          <a:xfrm>
            <a:off x="333492" y="852244"/>
            <a:ext cx="4482659" cy="261257"/>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Step-up dosing schedule</a:t>
            </a:r>
          </a:p>
        </p:txBody>
      </p:sp>
      <p:sp>
        <p:nvSpPr>
          <p:cNvPr id="35" name="Rectangle 34">
            <a:extLst>
              <a:ext uri="{FF2B5EF4-FFF2-40B4-BE49-F238E27FC236}">
                <a16:creationId xmlns:a16="http://schemas.microsoft.com/office/drawing/2014/main" id="{B408B4A0-FD29-80F0-8A74-9B9C322F442D}"/>
              </a:ext>
            </a:extLst>
          </p:cNvPr>
          <p:cNvSpPr/>
          <p:nvPr/>
        </p:nvSpPr>
        <p:spPr>
          <a:xfrm>
            <a:off x="4816152" y="852244"/>
            <a:ext cx="1457064" cy="261257"/>
          </a:xfrm>
          <a:prstGeom prst="rect">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Dosing QW</a:t>
            </a:r>
          </a:p>
        </p:txBody>
      </p:sp>
      <p:sp>
        <p:nvSpPr>
          <p:cNvPr id="36" name="Rectangle 35">
            <a:extLst>
              <a:ext uri="{FF2B5EF4-FFF2-40B4-BE49-F238E27FC236}">
                <a16:creationId xmlns:a16="http://schemas.microsoft.com/office/drawing/2014/main" id="{B34527DA-488E-B6E2-8D68-88A463754997}"/>
              </a:ext>
            </a:extLst>
          </p:cNvPr>
          <p:cNvSpPr/>
          <p:nvPr/>
        </p:nvSpPr>
        <p:spPr>
          <a:xfrm>
            <a:off x="6273215" y="852243"/>
            <a:ext cx="2622825" cy="261257"/>
          </a:xfrm>
          <a:prstGeom prst="rect">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Dosing Q2W</a:t>
            </a:r>
          </a:p>
        </p:txBody>
      </p:sp>
      <p:sp>
        <p:nvSpPr>
          <p:cNvPr id="37" name="TextBox 36">
            <a:extLst>
              <a:ext uri="{FF2B5EF4-FFF2-40B4-BE49-F238E27FC236}">
                <a16:creationId xmlns:a16="http://schemas.microsoft.com/office/drawing/2014/main" id="{394EA518-1C51-B751-4583-4B50E2549CBE}"/>
              </a:ext>
            </a:extLst>
          </p:cNvPr>
          <p:cNvSpPr txBox="1"/>
          <p:nvPr/>
        </p:nvSpPr>
        <p:spPr>
          <a:xfrm>
            <a:off x="4832473" y="3185863"/>
            <a:ext cx="1635355" cy="507831"/>
          </a:xfrm>
          <a:prstGeom prst="rect">
            <a:avLst/>
          </a:prstGeom>
          <a:noFill/>
        </p:spPr>
        <p:txBody>
          <a:bodyPr vert="horz" wrap="square" lIns="0" tIns="0" rIns="0" bIns="0" rtlCol="0" anchor="ctr">
            <a:spAutoFit/>
          </a:bodyPr>
          <a:lstStyle/>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Minimum 6 days between subsequent treatment doses</a:t>
            </a:r>
          </a:p>
        </p:txBody>
      </p:sp>
      <p:sp>
        <p:nvSpPr>
          <p:cNvPr id="38" name="Left Bracket 37">
            <a:extLst>
              <a:ext uri="{FF2B5EF4-FFF2-40B4-BE49-F238E27FC236}">
                <a16:creationId xmlns:a16="http://schemas.microsoft.com/office/drawing/2014/main" id="{C6909C99-C4B5-03F1-62D6-0414507174EA}"/>
              </a:ext>
            </a:extLst>
          </p:cNvPr>
          <p:cNvSpPr/>
          <p:nvPr/>
        </p:nvSpPr>
        <p:spPr>
          <a:xfrm rot="16200000">
            <a:off x="5511738" y="2404359"/>
            <a:ext cx="81305" cy="1439835"/>
          </a:xfrm>
          <a:prstGeom prst="leftBracket">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39" name="Straight Connector 38">
            <a:extLst>
              <a:ext uri="{FF2B5EF4-FFF2-40B4-BE49-F238E27FC236}">
                <a16:creationId xmlns:a16="http://schemas.microsoft.com/office/drawing/2014/main" id="{47C02DD3-0DB8-E546-3A07-B63926EF0865}"/>
              </a:ext>
            </a:extLst>
          </p:cNvPr>
          <p:cNvCxnSpPr/>
          <p:nvPr/>
        </p:nvCxnSpPr>
        <p:spPr>
          <a:xfrm flipH="1">
            <a:off x="5500075" y="2622921"/>
            <a:ext cx="94343" cy="23032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E767886-3B91-0DDA-B96E-26CAD0ADFE42}"/>
              </a:ext>
            </a:extLst>
          </p:cNvPr>
          <p:cNvCxnSpPr/>
          <p:nvPr/>
        </p:nvCxnSpPr>
        <p:spPr>
          <a:xfrm flipH="1">
            <a:off x="5458799" y="2617458"/>
            <a:ext cx="94343" cy="2303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3D37DAC-CB4D-669F-91C8-8E160DE474A7}"/>
              </a:ext>
            </a:extLst>
          </p:cNvPr>
          <p:cNvCxnSpPr/>
          <p:nvPr/>
        </p:nvCxnSpPr>
        <p:spPr>
          <a:xfrm flipH="1">
            <a:off x="5544684" y="2627925"/>
            <a:ext cx="94343" cy="2303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13640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70E5A-0110-D377-4161-0E7A6A83D7B7}"/>
              </a:ext>
            </a:extLst>
          </p:cNvPr>
          <p:cNvSpPr>
            <a:spLocks noGrp="1"/>
          </p:cNvSpPr>
          <p:nvPr>
            <p:ph type="title"/>
          </p:nvPr>
        </p:nvSpPr>
        <p:spPr/>
        <p:txBody>
          <a:bodyPr/>
          <a:lstStyle/>
          <a:p>
            <a:r>
              <a:rPr lang="en-US" dirty="0"/>
              <a:t>Talquetamab Step-Up Dosing and Administration Principles</a:t>
            </a:r>
            <a:r>
              <a:rPr lang="en-US" baseline="30000" dirty="0"/>
              <a:t>1,a</a:t>
            </a:r>
            <a:endParaRPr lang="en-US" dirty="0"/>
          </a:p>
        </p:txBody>
      </p:sp>
      <p:sp>
        <p:nvSpPr>
          <p:cNvPr id="5" name="TextBox 4">
            <a:extLst>
              <a:ext uri="{FF2B5EF4-FFF2-40B4-BE49-F238E27FC236}">
                <a16:creationId xmlns:a16="http://schemas.microsoft.com/office/drawing/2014/main" id="{CDD208BA-8F11-3D07-5CFE-67D3D1D4367D}"/>
              </a:ext>
            </a:extLst>
          </p:cNvPr>
          <p:cNvSpPr txBox="1"/>
          <p:nvPr/>
        </p:nvSpPr>
        <p:spPr>
          <a:xfrm>
            <a:off x="436149" y="3499068"/>
            <a:ext cx="8455613" cy="612603"/>
          </a:xfrm>
          <a:prstGeom prst="rect">
            <a:avLst/>
          </a:prstGeom>
          <a:ln w="19050"/>
        </p:spPr>
        <p:style>
          <a:lnRef idx="2">
            <a:schemeClr val="accent6"/>
          </a:lnRef>
          <a:fillRef idx="1">
            <a:schemeClr val="lt1"/>
          </a:fillRef>
          <a:effectRef idx="0">
            <a:schemeClr val="accent6"/>
          </a:effectRef>
          <a:fontRef idx="minor">
            <a:schemeClr val="dk1"/>
          </a:fontRef>
        </p:style>
        <p:txBody>
          <a:bodyPr wrap="square" tIns="91440" bIns="91440" rtlCol="0" anchor="ctr">
            <a:noAutofit/>
          </a:bodyPr>
          <a:lstStyle/>
          <a:p>
            <a:pPr marL="0" indent="0" algn="ctr">
              <a:spcAft>
                <a:spcPts val="1200"/>
              </a:spcAft>
              <a:buFont typeface="Arial" panose="020B0604020202020204" pitchFamily="34" charset="0"/>
              <a:buNone/>
            </a:pPr>
            <a:r>
              <a:rPr lang="en-US" sz="1400" b="1" dirty="0"/>
              <a:t>    Patients should be hospitalized for 48 hours after all doses within the step-up dosing schedule</a:t>
            </a:r>
            <a:endParaRPr lang="en-US" sz="1050" b="1" dirty="0"/>
          </a:p>
        </p:txBody>
      </p:sp>
      <p:sp>
        <p:nvSpPr>
          <p:cNvPr id="7" name="5-Point Star 6">
            <a:extLst>
              <a:ext uri="{FF2B5EF4-FFF2-40B4-BE49-F238E27FC236}">
                <a16:creationId xmlns:a16="http://schemas.microsoft.com/office/drawing/2014/main" id="{45152883-E8E9-71C2-26ED-9B2984F1831F}"/>
              </a:ext>
            </a:extLst>
          </p:cNvPr>
          <p:cNvSpPr/>
          <p:nvPr/>
        </p:nvSpPr>
        <p:spPr>
          <a:xfrm>
            <a:off x="52774" y="3368453"/>
            <a:ext cx="770830" cy="715836"/>
          </a:xfrm>
          <a:prstGeom prst="star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FB1DA2A-8F66-059A-1EA9-1A2106BD8D16}"/>
              </a:ext>
            </a:extLst>
          </p:cNvPr>
          <p:cNvGrpSpPr/>
          <p:nvPr/>
        </p:nvGrpSpPr>
        <p:grpSpPr>
          <a:xfrm>
            <a:off x="117419" y="1059211"/>
            <a:ext cx="8774345" cy="2002117"/>
            <a:chOff x="13053" y="919804"/>
            <a:chExt cx="8901889" cy="1857792"/>
          </a:xfrm>
        </p:grpSpPr>
        <p:sp>
          <p:nvSpPr>
            <p:cNvPr id="9" name="Right Arrow 8">
              <a:extLst>
                <a:ext uri="{FF2B5EF4-FFF2-40B4-BE49-F238E27FC236}">
                  <a16:creationId xmlns:a16="http://schemas.microsoft.com/office/drawing/2014/main" id="{4CAA58F2-2A3A-2E81-56F9-07F1BD8A0DC0}"/>
                </a:ext>
              </a:extLst>
            </p:cNvPr>
            <p:cNvSpPr/>
            <p:nvPr/>
          </p:nvSpPr>
          <p:spPr>
            <a:xfrm>
              <a:off x="307496" y="1116698"/>
              <a:ext cx="1416107" cy="1172867"/>
            </a:xfrm>
            <a:prstGeom prst="rightArrow">
              <a:avLst/>
            </a:prstGeom>
            <a:solidFill>
              <a:schemeClr val="accent5">
                <a:lumMod val="20000"/>
                <a:lumOff val="80000"/>
              </a:schemeClr>
            </a:solidFill>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US" sz="1100" b="1" dirty="0">
                  <a:solidFill>
                    <a:schemeClr val="tx1"/>
                  </a:solidFill>
                </a:rPr>
                <a:t>Step-up dose 1: </a:t>
              </a:r>
              <a:r>
                <a:rPr lang="en-US" sz="1100" dirty="0">
                  <a:solidFill>
                    <a:schemeClr val="tx1"/>
                  </a:solidFill>
                </a:rPr>
                <a:t>0.01 mg/kg</a:t>
              </a:r>
            </a:p>
          </p:txBody>
        </p:sp>
        <p:sp>
          <p:nvSpPr>
            <p:cNvPr id="10" name="Right Arrow 9">
              <a:extLst>
                <a:ext uri="{FF2B5EF4-FFF2-40B4-BE49-F238E27FC236}">
                  <a16:creationId xmlns:a16="http://schemas.microsoft.com/office/drawing/2014/main" id="{73B9572C-C903-0E37-ECE9-19F37703AE6C}"/>
                </a:ext>
              </a:extLst>
            </p:cNvPr>
            <p:cNvSpPr/>
            <p:nvPr/>
          </p:nvSpPr>
          <p:spPr>
            <a:xfrm>
              <a:off x="1768260" y="1116697"/>
              <a:ext cx="1469209" cy="1172867"/>
            </a:xfrm>
            <a:prstGeom prst="rightArrow">
              <a:avLst/>
            </a:prstGeom>
            <a:solidFill>
              <a:schemeClr val="accent5">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US" sz="1100" b="1" dirty="0">
                  <a:solidFill>
                    <a:schemeClr val="tx1"/>
                  </a:solidFill>
                </a:rPr>
                <a:t>Step-up dose 2: </a:t>
              </a:r>
              <a:r>
                <a:rPr lang="en-US" sz="1100" dirty="0">
                  <a:solidFill>
                    <a:schemeClr val="tx1"/>
                  </a:solidFill>
                </a:rPr>
                <a:t>0.06 mg/kg</a:t>
              </a:r>
            </a:p>
          </p:txBody>
        </p:sp>
        <p:sp>
          <p:nvSpPr>
            <p:cNvPr id="11" name="Right Arrow 10">
              <a:extLst>
                <a:ext uri="{FF2B5EF4-FFF2-40B4-BE49-F238E27FC236}">
                  <a16:creationId xmlns:a16="http://schemas.microsoft.com/office/drawing/2014/main" id="{8BD0B3D7-E96B-9296-261A-42B5799382FA}"/>
                </a:ext>
              </a:extLst>
            </p:cNvPr>
            <p:cNvSpPr/>
            <p:nvPr/>
          </p:nvSpPr>
          <p:spPr>
            <a:xfrm>
              <a:off x="3237472" y="945479"/>
              <a:ext cx="1479499" cy="723777"/>
            </a:xfrm>
            <a:prstGeom prst="rightArrow">
              <a:avLst/>
            </a:prstGeom>
            <a:solidFill>
              <a:schemeClr val="accent5"/>
            </a:solidFill>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US" sz="1100" b="1" dirty="0">
                  <a:solidFill>
                    <a:schemeClr val="bg1"/>
                  </a:solidFill>
                </a:rPr>
                <a:t>Treatment dose 1: </a:t>
              </a:r>
              <a:r>
                <a:rPr lang="en-US" sz="1100" dirty="0">
                  <a:solidFill>
                    <a:schemeClr val="bg1"/>
                  </a:solidFill>
                </a:rPr>
                <a:t>0.4 mg/kg</a:t>
              </a:r>
            </a:p>
          </p:txBody>
        </p:sp>
        <p:sp>
          <p:nvSpPr>
            <p:cNvPr id="12" name="Right Arrow 11">
              <a:extLst>
                <a:ext uri="{FF2B5EF4-FFF2-40B4-BE49-F238E27FC236}">
                  <a16:creationId xmlns:a16="http://schemas.microsoft.com/office/drawing/2014/main" id="{06DF336E-DDCA-9535-4959-E73666416C9F}"/>
                </a:ext>
              </a:extLst>
            </p:cNvPr>
            <p:cNvSpPr/>
            <p:nvPr/>
          </p:nvSpPr>
          <p:spPr>
            <a:xfrm>
              <a:off x="3237472" y="1718261"/>
              <a:ext cx="1479499" cy="723777"/>
            </a:xfrm>
            <a:prstGeom prst="rightArrow">
              <a:avLst/>
            </a:prstGeom>
            <a:solidFill>
              <a:schemeClr val="accent5"/>
            </a:solidFill>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US" sz="1100" b="1" dirty="0">
                  <a:solidFill>
                    <a:schemeClr val="bg1"/>
                  </a:solidFill>
                </a:rPr>
                <a:t>Step-up dose 3: </a:t>
              </a:r>
              <a:br>
                <a:rPr lang="en-US" sz="1100" b="1" dirty="0">
                  <a:solidFill>
                    <a:schemeClr val="bg1"/>
                  </a:solidFill>
                </a:rPr>
              </a:br>
              <a:r>
                <a:rPr lang="en-US" sz="1100" dirty="0">
                  <a:solidFill>
                    <a:schemeClr val="bg1"/>
                  </a:solidFill>
                </a:rPr>
                <a:t>0.4 mg/kg</a:t>
              </a:r>
            </a:p>
          </p:txBody>
        </p:sp>
        <p:sp>
          <p:nvSpPr>
            <p:cNvPr id="13" name="Right Arrow 12">
              <a:extLst>
                <a:ext uri="{FF2B5EF4-FFF2-40B4-BE49-F238E27FC236}">
                  <a16:creationId xmlns:a16="http://schemas.microsoft.com/office/drawing/2014/main" id="{BC4FE526-55D2-0D81-EBB6-423D21AE4C1E}"/>
                </a:ext>
              </a:extLst>
            </p:cNvPr>
            <p:cNvSpPr/>
            <p:nvPr/>
          </p:nvSpPr>
          <p:spPr>
            <a:xfrm>
              <a:off x="4726114" y="1718261"/>
              <a:ext cx="1448829" cy="723777"/>
            </a:xfrm>
            <a:prstGeom prst="rightArrow">
              <a:avLst/>
            </a:prstGeom>
            <a:solidFill>
              <a:schemeClr val="accent1"/>
            </a:solidFill>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US" sz="1100" b="1" dirty="0">
                  <a:solidFill>
                    <a:schemeClr val="bg1"/>
                  </a:solidFill>
                </a:rPr>
                <a:t>Treatment dose 1: </a:t>
              </a:r>
              <a:r>
                <a:rPr lang="en-US" sz="1100" dirty="0">
                  <a:solidFill>
                    <a:schemeClr val="bg1"/>
                  </a:solidFill>
                </a:rPr>
                <a:t>0.8 mg/kg</a:t>
              </a:r>
            </a:p>
          </p:txBody>
        </p:sp>
        <p:sp>
          <p:nvSpPr>
            <p:cNvPr id="14" name="Right Arrow 13">
              <a:extLst>
                <a:ext uri="{FF2B5EF4-FFF2-40B4-BE49-F238E27FC236}">
                  <a16:creationId xmlns:a16="http://schemas.microsoft.com/office/drawing/2014/main" id="{A72D6CD2-EA06-B629-5869-3A15569AE12F}"/>
                </a:ext>
              </a:extLst>
            </p:cNvPr>
            <p:cNvSpPr/>
            <p:nvPr/>
          </p:nvSpPr>
          <p:spPr>
            <a:xfrm>
              <a:off x="6211516" y="1718261"/>
              <a:ext cx="2703426" cy="723777"/>
            </a:xfrm>
            <a:prstGeom prst="rightArrow">
              <a:avLst/>
            </a:prstGeom>
            <a:solidFill>
              <a:schemeClr val="accent1"/>
            </a:solidFill>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US" sz="1100" b="1" dirty="0">
                  <a:solidFill>
                    <a:schemeClr val="bg1"/>
                  </a:solidFill>
                </a:rPr>
                <a:t>Subsequent treatment doses: </a:t>
              </a:r>
            </a:p>
            <a:p>
              <a:pPr algn="ctr"/>
              <a:r>
                <a:rPr lang="en-US" sz="1100" dirty="0">
                  <a:solidFill>
                    <a:schemeClr val="bg1"/>
                  </a:solidFill>
                </a:rPr>
                <a:t>0.8 mg/kg Q2W</a:t>
              </a:r>
              <a:r>
                <a:rPr lang="en-US" sz="1100" baseline="30000" dirty="0">
                  <a:solidFill>
                    <a:schemeClr val="bg1"/>
                  </a:solidFill>
                </a:rPr>
                <a:t>d</a:t>
              </a:r>
              <a:endParaRPr lang="en-US" sz="1100" dirty="0">
                <a:solidFill>
                  <a:schemeClr val="bg1"/>
                </a:solidFill>
              </a:endParaRPr>
            </a:p>
          </p:txBody>
        </p:sp>
        <p:sp>
          <p:nvSpPr>
            <p:cNvPr id="15" name="Right Arrow 14">
              <a:extLst>
                <a:ext uri="{FF2B5EF4-FFF2-40B4-BE49-F238E27FC236}">
                  <a16:creationId xmlns:a16="http://schemas.microsoft.com/office/drawing/2014/main" id="{D90DB9DF-2ACC-D529-3879-722E55AD17A5}"/>
                </a:ext>
              </a:extLst>
            </p:cNvPr>
            <p:cNvSpPr/>
            <p:nvPr/>
          </p:nvSpPr>
          <p:spPr>
            <a:xfrm>
              <a:off x="4762685" y="962116"/>
              <a:ext cx="4152255" cy="723777"/>
            </a:xfrm>
            <a:prstGeom prst="rightArrow">
              <a:avLst/>
            </a:prstGeom>
            <a:solidFill>
              <a:schemeClr val="accent5"/>
            </a:solidFill>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US" sz="1100" b="1" dirty="0">
                  <a:solidFill>
                    <a:schemeClr val="bg1"/>
                  </a:solidFill>
                </a:rPr>
                <a:t>Subsequent treatment doses: </a:t>
              </a:r>
              <a:r>
                <a:rPr lang="en-US" sz="1100" dirty="0">
                  <a:solidFill>
                    <a:schemeClr val="bg1"/>
                  </a:solidFill>
                </a:rPr>
                <a:t>0.4 mg/kg QW</a:t>
              </a:r>
            </a:p>
          </p:txBody>
        </p:sp>
        <p:cxnSp>
          <p:nvCxnSpPr>
            <p:cNvPr id="16" name="Straight Connector 15">
              <a:extLst>
                <a:ext uri="{FF2B5EF4-FFF2-40B4-BE49-F238E27FC236}">
                  <a16:creationId xmlns:a16="http://schemas.microsoft.com/office/drawing/2014/main" id="{8D7127C6-D1BF-148D-6862-F538379663CD}"/>
                </a:ext>
              </a:extLst>
            </p:cNvPr>
            <p:cNvCxnSpPr>
              <a:cxnSpLocks/>
            </p:cNvCxnSpPr>
            <p:nvPr/>
          </p:nvCxnSpPr>
          <p:spPr>
            <a:xfrm>
              <a:off x="307497" y="2477067"/>
              <a:ext cx="8529360"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4FAB48-80C6-2F5F-8367-A99F6A33ADD3}"/>
                </a:ext>
              </a:extLst>
            </p:cNvPr>
            <p:cNvCxnSpPr>
              <a:cxnSpLocks/>
            </p:cNvCxnSpPr>
            <p:nvPr/>
          </p:nvCxnSpPr>
          <p:spPr>
            <a:xfrm>
              <a:off x="299050" y="2365723"/>
              <a:ext cx="0" cy="222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2195D5A-B243-5709-5050-79B499F514FA}"/>
                </a:ext>
              </a:extLst>
            </p:cNvPr>
            <p:cNvCxnSpPr>
              <a:cxnSpLocks/>
            </p:cNvCxnSpPr>
            <p:nvPr/>
          </p:nvCxnSpPr>
          <p:spPr>
            <a:xfrm>
              <a:off x="1768261" y="2365723"/>
              <a:ext cx="0" cy="222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80A436-43A1-6DFD-A9E7-6505C4E6ABD2}"/>
                </a:ext>
              </a:extLst>
            </p:cNvPr>
            <p:cNvCxnSpPr>
              <a:cxnSpLocks/>
            </p:cNvCxnSpPr>
            <p:nvPr/>
          </p:nvCxnSpPr>
          <p:spPr>
            <a:xfrm>
              <a:off x="3237472" y="2365723"/>
              <a:ext cx="0" cy="222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D5138D-582F-5FAE-B93C-47ED8438B63A}"/>
                </a:ext>
              </a:extLst>
            </p:cNvPr>
            <p:cNvCxnSpPr>
              <a:cxnSpLocks/>
            </p:cNvCxnSpPr>
            <p:nvPr/>
          </p:nvCxnSpPr>
          <p:spPr>
            <a:xfrm>
              <a:off x="4706683" y="2365723"/>
              <a:ext cx="0" cy="222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2C8A8A-114B-2CE4-8496-BE3C1554B425}"/>
                </a:ext>
              </a:extLst>
            </p:cNvPr>
            <p:cNvCxnSpPr>
              <a:cxnSpLocks/>
            </p:cNvCxnSpPr>
            <p:nvPr/>
          </p:nvCxnSpPr>
          <p:spPr>
            <a:xfrm>
              <a:off x="6175894" y="2356758"/>
              <a:ext cx="0" cy="222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20EF3D8-C415-D2BA-D906-586AD8E3A37A}"/>
                </a:ext>
              </a:extLst>
            </p:cNvPr>
            <p:cNvSpPr txBox="1"/>
            <p:nvPr/>
          </p:nvSpPr>
          <p:spPr>
            <a:xfrm>
              <a:off x="4395527" y="2608319"/>
              <a:ext cx="613348" cy="169277"/>
            </a:xfrm>
            <a:prstGeom prst="rect">
              <a:avLst/>
            </a:prstGeom>
            <a:noFill/>
          </p:spPr>
          <p:txBody>
            <a:bodyPr vert="horz" wrap="square" lIns="0" tIns="0" rIns="0" bIns="0" rtlCol="0" anchor="ctr">
              <a:spAutoFit/>
            </a:bodyPr>
            <a:lstStyle/>
            <a:p>
              <a:pPr marL="0" indent="0" algn="ctr">
                <a:spcAft>
                  <a:spcPts val="200"/>
                </a:spcAft>
                <a:buFont typeface="Arial" panose="020B0604020202020204" pitchFamily="34" charset="0"/>
                <a:buNone/>
              </a:pPr>
              <a:r>
                <a:rPr lang="en-US" sz="1100" b="1" dirty="0"/>
                <a:t>Day 10</a:t>
              </a:r>
              <a:r>
                <a:rPr lang="en-US" sz="1100" b="1" baseline="30000" dirty="0"/>
                <a:t>c</a:t>
              </a:r>
              <a:endParaRPr lang="en-US" sz="1100" dirty="0"/>
            </a:p>
          </p:txBody>
        </p:sp>
        <p:sp>
          <p:nvSpPr>
            <p:cNvPr id="23" name="TextBox 22">
              <a:extLst>
                <a:ext uri="{FF2B5EF4-FFF2-40B4-BE49-F238E27FC236}">
                  <a16:creationId xmlns:a16="http://schemas.microsoft.com/office/drawing/2014/main" id="{2A683F44-554A-82E1-6B6A-84C49843BA32}"/>
                </a:ext>
              </a:extLst>
            </p:cNvPr>
            <p:cNvSpPr txBox="1"/>
            <p:nvPr/>
          </p:nvSpPr>
          <p:spPr>
            <a:xfrm>
              <a:off x="2930798" y="2608319"/>
              <a:ext cx="613348" cy="169277"/>
            </a:xfrm>
            <a:prstGeom prst="rect">
              <a:avLst/>
            </a:prstGeom>
            <a:noFill/>
          </p:spPr>
          <p:txBody>
            <a:bodyPr vert="horz" wrap="square" lIns="0" tIns="0" rIns="0" bIns="0" rtlCol="0" anchor="ctr">
              <a:spAutoFit/>
            </a:bodyPr>
            <a:lstStyle/>
            <a:p>
              <a:pPr marL="0" indent="0" algn="ctr">
                <a:spcAft>
                  <a:spcPts val="200"/>
                </a:spcAft>
                <a:buFont typeface="Arial" panose="020B0604020202020204" pitchFamily="34" charset="0"/>
                <a:buNone/>
              </a:pPr>
              <a:r>
                <a:rPr lang="en-US" sz="1100" b="1" dirty="0"/>
                <a:t>Day 7</a:t>
              </a:r>
              <a:r>
                <a:rPr lang="en-US" sz="1100" b="1" baseline="30000" dirty="0"/>
                <a:t>b</a:t>
              </a:r>
              <a:endParaRPr lang="en-US" sz="1100" dirty="0"/>
            </a:p>
          </p:txBody>
        </p:sp>
        <p:sp>
          <p:nvSpPr>
            <p:cNvPr id="24" name="TextBox 23">
              <a:extLst>
                <a:ext uri="{FF2B5EF4-FFF2-40B4-BE49-F238E27FC236}">
                  <a16:creationId xmlns:a16="http://schemas.microsoft.com/office/drawing/2014/main" id="{39CEE37A-4CAC-104A-A919-6094787C0425}"/>
                </a:ext>
              </a:extLst>
            </p:cNvPr>
            <p:cNvSpPr txBox="1"/>
            <p:nvPr/>
          </p:nvSpPr>
          <p:spPr>
            <a:xfrm>
              <a:off x="1461587" y="2608319"/>
              <a:ext cx="613348" cy="169277"/>
            </a:xfrm>
            <a:prstGeom prst="rect">
              <a:avLst/>
            </a:prstGeom>
            <a:noFill/>
          </p:spPr>
          <p:txBody>
            <a:bodyPr vert="horz" wrap="square" lIns="0" tIns="0" rIns="0" bIns="0" rtlCol="0" anchor="ctr">
              <a:spAutoFit/>
            </a:bodyPr>
            <a:lstStyle/>
            <a:p>
              <a:pPr marL="0" indent="0" algn="ctr">
                <a:spcAft>
                  <a:spcPts val="200"/>
                </a:spcAft>
                <a:buFont typeface="Arial" panose="020B0604020202020204" pitchFamily="34" charset="0"/>
                <a:buNone/>
              </a:pPr>
              <a:r>
                <a:rPr lang="en-US" sz="1100" b="1" dirty="0"/>
                <a:t>Day 4</a:t>
              </a:r>
              <a:r>
                <a:rPr lang="en-US" sz="1100" b="1" baseline="30000" dirty="0"/>
                <a:t>b</a:t>
              </a:r>
              <a:endParaRPr lang="en-US" sz="1100" dirty="0"/>
            </a:p>
          </p:txBody>
        </p:sp>
        <p:sp>
          <p:nvSpPr>
            <p:cNvPr id="25" name="TextBox 24">
              <a:extLst>
                <a:ext uri="{FF2B5EF4-FFF2-40B4-BE49-F238E27FC236}">
                  <a16:creationId xmlns:a16="http://schemas.microsoft.com/office/drawing/2014/main" id="{B39AC4ED-BA55-5A5A-AAA6-827753BE0DF0}"/>
                </a:ext>
              </a:extLst>
            </p:cNvPr>
            <p:cNvSpPr txBox="1"/>
            <p:nvPr/>
          </p:nvSpPr>
          <p:spPr>
            <a:xfrm>
              <a:off x="13053" y="2608319"/>
              <a:ext cx="613348" cy="169277"/>
            </a:xfrm>
            <a:prstGeom prst="rect">
              <a:avLst/>
            </a:prstGeom>
            <a:noFill/>
          </p:spPr>
          <p:txBody>
            <a:bodyPr vert="horz" wrap="square" lIns="0" tIns="0" rIns="0" bIns="0" rtlCol="0" anchor="ctr">
              <a:spAutoFit/>
            </a:bodyPr>
            <a:lstStyle/>
            <a:p>
              <a:pPr marL="0" indent="0" algn="ctr">
                <a:spcAft>
                  <a:spcPts val="200"/>
                </a:spcAft>
                <a:buFont typeface="Arial" panose="020B0604020202020204" pitchFamily="34" charset="0"/>
                <a:buNone/>
              </a:pPr>
              <a:r>
                <a:rPr lang="en-US" sz="1100" b="1" dirty="0"/>
                <a:t>Day 1</a:t>
              </a:r>
              <a:endParaRPr lang="en-US" sz="1100" dirty="0"/>
            </a:p>
          </p:txBody>
        </p:sp>
        <p:sp>
          <p:nvSpPr>
            <p:cNvPr id="26" name="TextBox 25">
              <a:extLst>
                <a:ext uri="{FF2B5EF4-FFF2-40B4-BE49-F238E27FC236}">
                  <a16:creationId xmlns:a16="http://schemas.microsoft.com/office/drawing/2014/main" id="{2C0C20CE-890C-C95A-D426-0D14DE04EE57}"/>
                </a:ext>
              </a:extLst>
            </p:cNvPr>
            <p:cNvSpPr txBox="1"/>
            <p:nvPr/>
          </p:nvSpPr>
          <p:spPr>
            <a:xfrm>
              <a:off x="3237472" y="919804"/>
              <a:ext cx="1127386" cy="169277"/>
            </a:xfrm>
            <a:prstGeom prst="rect">
              <a:avLst/>
            </a:prstGeom>
            <a:noFill/>
          </p:spPr>
          <p:txBody>
            <a:bodyPr vert="horz" wrap="square" lIns="0" tIns="0" rIns="0" bIns="0" rtlCol="0" anchor="ctr">
              <a:spAutoFit/>
            </a:bodyPr>
            <a:lstStyle/>
            <a:p>
              <a:pPr marL="0" indent="0" algn="ctr">
                <a:spcAft>
                  <a:spcPts val="200"/>
                </a:spcAft>
                <a:buFont typeface="Arial" panose="020B0604020202020204" pitchFamily="34" charset="0"/>
                <a:buNone/>
              </a:pPr>
              <a:r>
                <a:rPr lang="en-US" sz="1100" b="1" dirty="0"/>
                <a:t>0.4 mg/kg QW</a:t>
              </a:r>
              <a:endParaRPr lang="en-US" sz="1100" dirty="0"/>
            </a:p>
          </p:txBody>
        </p:sp>
        <p:sp>
          <p:nvSpPr>
            <p:cNvPr id="27" name="TextBox 26">
              <a:extLst>
                <a:ext uri="{FF2B5EF4-FFF2-40B4-BE49-F238E27FC236}">
                  <a16:creationId xmlns:a16="http://schemas.microsoft.com/office/drawing/2014/main" id="{194FC8AB-7D71-0097-A0D1-CB3034389FB9}"/>
                </a:ext>
              </a:extLst>
            </p:cNvPr>
            <p:cNvSpPr txBox="1"/>
            <p:nvPr/>
          </p:nvSpPr>
          <p:spPr>
            <a:xfrm>
              <a:off x="3200884" y="1693883"/>
              <a:ext cx="1127386" cy="169277"/>
            </a:xfrm>
            <a:prstGeom prst="rect">
              <a:avLst/>
            </a:prstGeom>
            <a:noFill/>
          </p:spPr>
          <p:txBody>
            <a:bodyPr vert="horz" wrap="square" lIns="0" tIns="0" rIns="0" bIns="0" rtlCol="0" anchor="ctr">
              <a:spAutoFit/>
            </a:bodyPr>
            <a:lstStyle/>
            <a:p>
              <a:pPr marL="0" indent="0" algn="ctr">
                <a:spcAft>
                  <a:spcPts val="200"/>
                </a:spcAft>
                <a:buFont typeface="Arial" panose="020B0604020202020204" pitchFamily="34" charset="0"/>
                <a:buNone/>
              </a:pPr>
              <a:r>
                <a:rPr lang="en-US" sz="1100" b="1" dirty="0"/>
                <a:t>0.8 mg/kg Q2W</a:t>
              </a:r>
              <a:endParaRPr lang="en-US" sz="1100" dirty="0"/>
            </a:p>
          </p:txBody>
        </p:sp>
        <p:sp>
          <p:nvSpPr>
            <p:cNvPr id="28" name="TextBox 27">
              <a:extLst>
                <a:ext uri="{FF2B5EF4-FFF2-40B4-BE49-F238E27FC236}">
                  <a16:creationId xmlns:a16="http://schemas.microsoft.com/office/drawing/2014/main" id="{AE733535-BE21-334C-7774-912CB76D9F93}"/>
                </a:ext>
              </a:extLst>
            </p:cNvPr>
            <p:cNvSpPr txBox="1"/>
            <p:nvPr/>
          </p:nvSpPr>
          <p:spPr>
            <a:xfrm>
              <a:off x="6014914" y="2597672"/>
              <a:ext cx="1796725" cy="169277"/>
            </a:xfrm>
            <a:prstGeom prst="rect">
              <a:avLst/>
            </a:prstGeom>
            <a:noFill/>
          </p:spPr>
          <p:txBody>
            <a:bodyPr vert="horz" wrap="square" lIns="0" tIns="0" rIns="0" bIns="0" rtlCol="0" anchor="ctr">
              <a:spAutoFit/>
            </a:bodyPr>
            <a:lstStyle/>
            <a:p>
              <a:pPr marL="0" indent="0" algn="ctr">
                <a:spcAft>
                  <a:spcPts val="200"/>
                </a:spcAft>
                <a:buFont typeface="Arial" panose="020B0604020202020204" pitchFamily="34" charset="0"/>
                <a:buNone/>
              </a:pPr>
              <a:r>
                <a:rPr lang="en-US" sz="1100" b="1" dirty="0"/>
                <a:t>2 weeks after first dose</a:t>
              </a:r>
              <a:endParaRPr lang="en-US" sz="1100" dirty="0"/>
            </a:p>
          </p:txBody>
        </p:sp>
        <p:sp>
          <p:nvSpPr>
            <p:cNvPr id="29" name="TextBox 28">
              <a:extLst>
                <a:ext uri="{FF2B5EF4-FFF2-40B4-BE49-F238E27FC236}">
                  <a16:creationId xmlns:a16="http://schemas.microsoft.com/office/drawing/2014/main" id="{FAAAC79A-65AA-3A39-749F-DC4EF74ABF39}"/>
                </a:ext>
              </a:extLst>
            </p:cNvPr>
            <p:cNvSpPr txBox="1"/>
            <p:nvPr/>
          </p:nvSpPr>
          <p:spPr>
            <a:xfrm>
              <a:off x="4714754" y="1544763"/>
              <a:ext cx="1860779" cy="169277"/>
            </a:xfrm>
            <a:prstGeom prst="rect">
              <a:avLst/>
            </a:prstGeom>
            <a:noFill/>
          </p:spPr>
          <p:txBody>
            <a:bodyPr vert="horz" wrap="square" lIns="0" tIns="0" rIns="0" bIns="0" rtlCol="0" anchor="ctr">
              <a:spAutoFit/>
            </a:bodyPr>
            <a:lstStyle/>
            <a:p>
              <a:pPr marL="0" indent="0" algn="ctr">
                <a:spcAft>
                  <a:spcPts val="200"/>
                </a:spcAft>
                <a:buFont typeface="Arial" panose="020B0604020202020204" pitchFamily="34" charset="0"/>
                <a:buNone/>
              </a:pPr>
              <a:r>
                <a:rPr lang="en-US" sz="1100" b="1" dirty="0"/>
                <a:t>1 week after first dose</a:t>
              </a:r>
              <a:endParaRPr lang="en-US" sz="1100" dirty="0"/>
            </a:p>
          </p:txBody>
        </p:sp>
      </p:grpSp>
      <p:sp>
        <p:nvSpPr>
          <p:cNvPr id="4" name="Footer Placeholder 3">
            <a:extLst>
              <a:ext uri="{FF2B5EF4-FFF2-40B4-BE49-F238E27FC236}">
                <a16:creationId xmlns:a16="http://schemas.microsoft.com/office/drawing/2014/main" id="{EC33D55F-4DA7-858B-07C9-E5523BC6F5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30000" noProof="0" dirty="0">
                <a:ln>
                  <a:noFill/>
                </a:ln>
                <a:solidFill>
                  <a:srgbClr val="000000"/>
                </a:solidFill>
                <a:effectLst/>
                <a:uLnTx/>
                <a:uFillTx/>
                <a:latin typeface="Arial"/>
                <a:cs typeface="Arial"/>
                <a:sym typeface="Arial"/>
              </a:rPr>
              <a:t>a</a:t>
            </a:r>
            <a:r>
              <a:rPr kumimoji="0" lang="en-US" sz="800" b="0" i="0" u="none" strike="noStrike" kern="0" cap="none" spc="0" normalizeH="0" baseline="0" noProof="0" dirty="0">
                <a:ln>
                  <a:noFill/>
                </a:ln>
                <a:solidFill>
                  <a:srgbClr val="000000"/>
                </a:solidFill>
                <a:effectLst/>
                <a:uLnTx/>
                <a:uFillTx/>
                <a:latin typeface="Arial"/>
                <a:cs typeface="Arial"/>
                <a:sym typeface="Arial"/>
              </a:rPr>
              <a:t> </a:t>
            </a:r>
            <a:r>
              <a:rPr lang="en-US" sz="800" dirty="0"/>
              <a:t>Based on actual body weight. </a:t>
            </a:r>
            <a:r>
              <a:rPr lang="en-US" sz="800" baseline="30000" dirty="0"/>
              <a:t>b </a:t>
            </a:r>
            <a:r>
              <a:rPr lang="en-US" sz="800" dirty="0"/>
              <a:t>Dose may be administered between 2 and 4 days after the previous dose and may be given up to 7 days after the previous dose to allow for resolution of adverse reactions. </a:t>
            </a:r>
            <a:r>
              <a:rPr lang="en-US" sz="800" baseline="30000" dirty="0"/>
              <a:t>c</a:t>
            </a:r>
            <a:r>
              <a:rPr lang="en-US" sz="800" dirty="0"/>
              <a:t> Dose may be administered between 2 and 7 days after step-up dose 3. </a:t>
            </a:r>
            <a:r>
              <a:rPr lang="en-US" sz="800" baseline="30000" dirty="0"/>
              <a:t>d</a:t>
            </a:r>
            <a:r>
              <a:rPr lang="en-US" sz="800" dirty="0"/>
              <a:t> Maintain a minimum of 12 days between Q2W doses.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1. </a:t>
            </a:r>
            <a:r>
              <a:rPr lang="en-GB" dirty="0" err="1"/>
              <a:t>Talvey</a:t>
            </a:r>
            <a:r>
              <a:rPr lang="en-GB" dirty="0"/>
              <a:t> (</a:t>
            </a:r>
            <a:r>
              <a:rPr lang="en-GB" dirty="0" err="1"/>
              <a:t>talquetamab</a:t>
            </a:r>
            <a:r>
              <a:rPr lang="en-GB" dirty="0"/>
              <a:t>) Prescribing Information. https://www.accessdata.fda.gov/drugsatfda_docs/label/2023/761342s000lbl.pdf.</a:t>
            </a:r>
          </a:p>
        </p:txBody>
      </p:sp>
    </p:spTree>
    <p:custDataLst>
      <p:tags r:id="rId1"/>
    </p:custDataLst>
    <p:extLst>
      <p:ext uri="{BB962C8B-B14F-4D97-AF65-F5344CB8AC3E}">
        <p14:creationId xmlns:p14="http://schemas.microsoft.com/office/powerpoint/2010/main" val="469281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FE4F-2021-839B-2970-C8089F5C09ED}"/>
              </a:ext>
            </a:extLst>
          </p:cNvPr>
          <p:cNvSpPr>
            <a:spLocks noGrp="1"/>
          </p:cNvSpPr>
          <p:nvPr>
            <p:ph type="title"/>
          </p:nvPr>
        </p:nvSpPr>
        <p:spPr/>
        <p:txBody>
          <a:bodyPr/>
          <a:lstStyle/>
          <a:p>
            <a:r>
              <a:rPr lang="en-US" dirty="0"/>
              <a:t>Dosing With Linvoseltamab</a:t>
            </a:r>
            <a:r>
              <a:rPr lang="en-US" baseline="30000" dirty="0"/>
              <a:t>1</a:t>
            </a:r>
          </a:p>
        </p:txBody>
      </p:sp>
      <p:sp>
        <p:nvSpPr>
          <p:cNvPr id="7" name="Footer Placeholder 6">
            <a:extLst>
              <a:ext uri="{FF2B5EF4-FFF2-40B4-BE49-F238E27FC236}">
                <a16:creationId xmlns:a16="http://schemas.microsoft.com/office/drawing/2014/main" id="{835849FF-F5C2-1EAB-9CED-D1D62B85F2A3}"/>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Shah M et al. ASH 2024. Abstract 3369.</a:t>
            </a:r>
          </a:p>
        </p:txBody>
      </p:sp>
      <p:sp>
        <p:nvSpPr>
          <p:cNvPr id="6" name="TextBox 5">
            <a:extLst>
              <a:ext uri="{FF2B5EF4-FFF2-40B4-BE49-F238E27FC236}">
                <a16:creationId xmlns:a16="http://schemas.microsoft.com/office/drawing/2014/main" id="{28FBF76B-9E6E-EC37-2361-4D5883F3A097}"/>
              </a:ext>
            </a:extLst>
          </p:cNvPr>
          <p:cNvSpPr txBox="1"/>
          <p:nvPr/>
        </p:nvSpPr>
        <p:spPr>
          <a:xfrm>
            <a:off x="6992470" y="2969737"/>
            <a:ext cx="1922929" cy="1200329"/>
          </a:xfrm>
          <a:prstGeom prst="rect">
            <a:avLst/>
          </a:prstGeom>
          <a:solidFill>
            <a:schemeClr val="accent1">
              <a:lumMod val="10000"/>
              <a:lumOff val="90000"/>
            </a:schemeClr>
          </a:solid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none" strike="noStrike" kern="0" cap="none" spc="0" normalizeH="0" baseline="0" noProof="0" dirty="0">
                <a:ln>
                  <a:noFill/>
                </a:ln>
                <a:solidFill>
                  <a:srgbClr val="000000"/>
                </a:solidFill>
                <a:effectLst/>
                <a:uLnTx/>
                <a:uFillTx/>
                <a:latin typeface="Arial"/>
                <a:ea typeface="+mn-ea"/>
                <a:cs typeface="Arial"/>
                <a:sym typeface="Arial"/>
              </a:rPr>
              <a:t>Customized dosing based on depth of response</a:t>
            </a:r>
          </a:p>
        </p:txBody>
      </p:sp>
      <p:sp>
        <p:nvSpPr>
          <p:cNvPr id="8" name="TextBox 7">
            <a:extLst>
              <a:ext uri="{FF2B5EF4-FFF2-40B4-BE49-F238E27FC236}">
                <a16:creationId xmlns:a16="http://schemas.microsoft.com/office/drawing/2014/main" id="{3D071D6C-91C9-F8A5-E2C1-C446E05E6B68}"/>
              </a:ext>
            </a:extLst>
          </p:cNvPr>
          <p:cNvSpPr txBox="1"/>
          <p:nvPr/>
        </p:nvSpPr>
        <p:spPr>
          <a:xfrm>
            <a:off x="160504" y="3000515"/>
            <a:ext cx="275474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Predictable timing and low rate of CRS allows for an </a:t>
            </a: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inpatient monitoring schedule </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of 1 day at week 1 and week 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9" name="Group 8">
            <a:extLst>
              <a:ext uri="{FF2B5EF4-FFF2-40B4-BE49-F238E27FC236}">
                <a16:creationId xmlns:a16="http://schemas.microsoft.com/office/drawing/2014/main" id="{CF45A6D8-9C10-D2A2-EA4A-CF344FEE132C}"/>
              </a:ext>
            </a:extLst>
          </p:cNvPr>
          <p:cNvGrpSpPr/>
          <p:nvPr/>
        </p:nvGrpSpPr>
        <p:grpSpPr>
          <a:xfrm>
            <a:off x="265471" y="992223"/>
            <a:ext cx="8667196" cy="1840680"/>
            <a:chOff x="265471" y="992223"/>
            <a:chExt cx="8667196" cy="1840680"/>
          </a:xfrm>
        </p:grpSpPr>
        <p:sp>
          <p:nvSpPr>
            <p:cNvPr id="10" name="Rounded Rectangle 9">
              <a:extLst>
                <a:ext uri="{FF2B5EF4-FFF2-40B4-BE49-F238E27FC236}">
                  <a16:creationId xmlns:a16="http://schemas.microsoft.com/office/drawing/2014/main" id="{1F54C73F-552A-349E-F777-FE4E7E0527F6}"/>
                </a:ext>
              </a:extLst>
            </p:cNvPr>
            <p:cNvSpPr/>
            <p:nvPr/>
          </p:nvSpPr>
          <p:spPr>
            <a:xfrm>
              <a:off x="265471" y="992223"/>
              <a:ext cx="1193811" cy="475176"/>
            </a:xfrm>
            <a:prstGeom prst="roundRect">
              <a:avLst>
                <a:gd name="adj" fmla="val 50000"/>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Weeks 1-2</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Step-up doses</a:t>
              </a:r>
            </a:p>
          </p:txBody>
        </p:sp>
        <p:sp>
          <p:nvSpPr>
            <p:cNvPr id="11" name="Rounded Rectangle 10">
              <a:extLst>
                <a:ext uri="{FF2B5EF4-FFF2-40B4-BE49-F238E27FC236}">
                  <a16:creationId xmlns:a16="http://schemas.microsoft.com/office/drawing/2014/main" id="{4E7DEC68-1FA3-99E2-BCAC-E34D3CD761FA}"/>
                </a:ext>
              </a:extLst>
            </p:cNvPr>
            <p:cNvSpPr/>
            <p:nvPr/>
          </p:nvSpPr>
          <p:spPr>
            <a:xfrm>
              <a:off x="1512824" y="992223"/>
              <a:ext cx="3009072" cy="475176"/>
            </a:xfrm>
            <a:prstGeom prst="roundRect">
              <a:avLst>
                <a:gd name="adj" fmla="val 50000"/>
              </a:avLst>
            </a:prstGeom>
            <a:solidFill>
              <a:schemeClr val="accent2">
                <a:lumMod val="7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Weeks 3-13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200 mg</a:t>
              </a:r>
            </a:p>
          </p:txBody>
        </p:sp>
        <p:sp>
          <p:nvSpPr>
            <p:cNvPr id="12" name="Rounded Rectangle 11">
              <a:extLst>
                <a:ext uri="{FF2B5EF4-FFF2-40B4-BE49-F238E27FC236}">
                  <a16:creationId xmlns:a16="http://schemas.microsoft.com/office/drawing/2014/main" id="{410C055E-21F6-6AD3-3F53-92D4E9DCCF61}"/>
                </a:ext>
              </a:extLst>
            </p:cNvPr>
            <p:cNvSpPr/>
            <p:nvPr/>
          </p:nvSpPr>
          <p:spPr>
            <a:xfrm>
              <a:off x="4571999" y="992223"/>
              <a:ext cx="2105641" cy="475176"/>
            </a:xfrm>
            <a:prstGeom prst="roundRect">
              <a:avLst>
                <a:gd name="adj" fmla="val 50000"/>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Weeks 14-23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200 mg</a:t>
              </a:r>
            </a:p>
          </p:txBody>
        </p:sp>
        <p:sp>
          <p:nvSpPr>
            <p:cNvPr id="13" name="Rounded Rectangle 12">
              <a:extLst>
                <a:ext uri="{FF2B5EF4-FFF2-40B4-BE49-F238E27FC236}">
                  <a16:creationId xmlns:a16="http://schemas.microsoft.com/office/drawing/2014/main" id="{72E6829A-2058-A582-22C2-68CAA365F68B}"/>
                </a:ext>
              </a:extLst>
            </p:cNvPr>
            <p:cNvSpPr/>
            <p:nvPr/>
          </p:nvSpPr>
          <p:spPr>
            <a:xfrm>
              <a:off x="6727743" y="992223"/>
              <a:ext cx="2187656" cy="475176"/>
            </a:xfrm>
            <a:prstGeom prst="roundRect">
              <a:avLst>
                <a:gd name="adj" fmla="val 50000"/>
              </a:avLst>
            </a:prstGeom>
            <a:solidFill>
              <a:schemeClr val="accent2">
                <a:lumMod val="40000"/>
                <a:lumOff val="6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83359"/>
                  </a:solidFill>
                  <a:effectLst/>
                  <a:uLnTx/>
                  <a:uFillTx/>
                  <a:latin typeface="Arial" panose="020B0604020202020204"/>
                  <a:ea typeface="+mn-ea"/>
                  <a:cs typeface="+mn-cs"/>
                </a:rPr>
                <a:t>Weeks 24 onwards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83359"/>
                  </a:solidFill>
                  <a:effectLst/>
                  <a:uLnTx/>
                  <a:uFillTx/>
                  <a:latin typeface="Arial" panose="020B0604020202020204"/>
                  <a:ea typeface="+mn-ea"/>
                  <a:cs typeface="+mn-cs"/>
                </a:rPr>
                <a:t>200 mg</a:t>
              </a:r>
            </a:p>
          </p:txBody>
        </p:sp>
        <p:grpSp>
          <p:nvGrpSpPr>
            <p:cNvPr id="14" name="Group 13">
              <a:extLst>
                <a:ext uri="{FF2B5EF4-FFF2-40B4-BE49-F238E27FC236}">
                  <a16:creationId xmlns:a16="http://schemas.microsoft.com/office/drawing/2014/main" id="{8F6CFBAA-1C39-0C9D-EBEF-3DDA5FE224C5}"/>
                </a:ext>
              </a:extLst>
            </p:cNvPr>
            <p:cNvGrpSpPr/>
            <p:nvPr/>
          </p:nvGrpSpPr>
          <p:grpSpPr>
            <a:xfrm>
              <a:off x="265471" y="1640910"/>
              <a:ext cx="580036" cy="651353"/>
              <a:chOff x="1010769" y="1640910"/>
              <a:chExt cx="580036" cy="651353"/>
            </a:xfrm>
          </p:grpSpPr>
          <p:sp>
            <p:nvSpPr>
              <p:cNvPr id="74" name="Rectangle 73">
                <a:extLst>
                  <a:ext uri="{FF2B5EF4-FFF2-40B4-BE49-F238E27FC236}">
                    <a16:creationId xmlns:a16="http://schemas.microsoft.com/office/drawing/2014/main" id="{F6205CF2-B5EC-0857-CF46-B59E15210D6D}"/>
                  </a:ext>
                </a:extLst>
              </p:cNvPr>
              <p:cNvSpPr/>
              <p:nvPr/>
            </p:nvSpPr>
            <p:spPr>
              <a:xfrm>
                <a:off x="1010769" y="1640910"/>
                <a:ext cx="580036"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83359"/>
                    </a:solidFill>
                    <a:effectLst/>
                    <a:uLnTx/>
                    <a:uFillTx/>
                    <a:latin typeface="Arial" panose="020B0604020202020204"/>
                    <a:ea typeface="+mn-ea"/>
                    <a:cs typeface="+mn-cs"/>
                  </a:rPr>
                  <a:t>5 mg</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rPr>
                  <a:t>Day 1</a:t>
                </a:r>
              </a:p>
            </p:txBody>
          </p:sp>
          <p:sp>
            <p:nvSpPr>
              <p:cNvPr id="75" name="Down Arrow 74">
                <a:extLst>
                  <a:ext uri="{FF2B5EF4-FFF2-40B4-BE49-F238E27FC236}">
                    <a16:creationId xmlns:a16="http://schemas.microsoft.com/office/drawing/2014/main" id="{D791F0FC-8FCF-DECA-F5C3-6613E13EC2D1}"/>
                  </a:ext>
                </a:extLst>
              </p:cNvPr>
              <p:cNvSpPr/>
              <p:nvPr/>
            </p:nvSpPr>
            <p:spPr>
              <a:xfrm>
                <a:off x="1219368" y="1817560"/>
                <a:ext cx="162838" cy="311866"/>
              </a:xfrm>
              <a:prstGeom prst="downArrow">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5" name="Group 14">
              <a:extLst>
                <a:ext uri="{FF2B5EF4-FFF2-40B4-BE49-F238E27FC236}">
                  <a16:creationId xmlns:a16="http://schemas.microsoft.com/office/drawing/2014/main" id="{A5B4B718-962C-3E6F-8BD8-9CF4C650F5E8}"/>
                </a:ext>
              </a:extLst>
            </p:cNvPr>
            <p:cNvGrpSpPr/>
            <p:nvPr/>
          </p:nvGrpSpPr>
          <p:grpSpPr>
            <a:xfrm>
              <a:off x="866720" y="1640910"/>
              <a:ext cx="580036" cy="651353"/>
              <a:chOff x="1010769" y="1640910"/>
              <a:chExt cx="580036" cy="651353"/>
            </a:xfrm>
          </p:grpSpPr>
          <p:sp>
            <p:nvSpPr>
              <p:cNvPr id="72" name="Rectangle 71">
                <a:extLst>
                  <a:ext uri="{FF2B5EF4-FFF2-40B4-BE49-F238E27FC236}">
                    <a16:creationId xmlns:a16="http://schemas.microsoft.com/office/drawing/2014/main" id="{4AB0091D-3BE6-C19B-B1C0-E83139E1FB3E}"/>
                  </a:ext>
                </a:extLst>
              </p:cNvPr>
              <p:cNvSpPr/>
              <p:nvPr/>
            </p:nvSpPr>
            <p:spPr>
              <a:xfrm>
                <a:off x="1010769" y="1640910"/>
                <a:ext cx="580036"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83359"/>
                    </a:solidFill>
                    <a:effectLst/>
                    <a:uLnTx/>
                    <a:uFillTx/>
                    <a:latin typeface="Arial" panose="020B0604020202020204"/>
                    <a:ea typeface="+mn-ea"/>
                    <a:cs typeface="+mn-cs"/>
                  </a:rPr>
                  <a:t>25 mg</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rPr>
                  <a:t>Day 8</a:t>
                </a:r>
              </a:p>
            </p:txBody>
          </p:sp>
          <p:sp>
            <p:nvSpPr>
              <p:cNvPr id="73" name="Down Arrow 72">
                <a:extLst>
                  <a:ext uri="{FF2B5EF4-FFF2-40B4-BE49-F238E27FC236}">
                    <a16:creationId xmlns:a16="http://schemas.microsoft.com/office/drawing/2014/main" id="{531154E4-77D1-EF1D-7864-ACEFDD9BC5DD}"/>
                  </a:ext>
                </a:extLst>
              </p:cNvPr>
              <p:cNvSpPr/>
              <p:nvPr/>
            </p:nvSpPr>
            <p:spPr>
              <a:xfrm>
                <a:off x="1219368" y="1817560"/>
                <a:ext cx="162838" cy="311866"/>
              </a:xfrm>
              <a:prstGeom prst="downArrow">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6" name="Rectangle 15">
              <a:extLst>
                <a:ext uri="{FF2B5EF4-FFF2-40B4-BE49-F238E27FC236}">
                  <a16:creationId xmlns:a16="http://schemas.microsoft.com/office/drawing/2014/main" id="{D1F5C336-8C72-112F-D1C1-B5FC3C339132}"/>
                </a:ext>
              </a:extLst>
            </p:cNvPr>
            <p:cNvSpPr/>
            <p:nvPr/>
          </p:nvSpPr>
          <p:spPr>
            <a:xfrm>
              <a:off x="1467969"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5498902D-4BE6-9353-35D3-F51F47AF84D8}"/>
                </a:ext>
              </a:extLst>
            </p:cNvPr>
            <p:cNvSpPr/>
            <p:nvPr/>
          </p:nvSpPr>
          <p:spPr>
            <a:xfrm>
              <a:off x="1736417"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791E1C94-A655-EFE5-6FE1-BF085645DAEE}"/>
                </a:ext>
              </a:extLst>
            </p:cNvPr>
            <p:cNvSpPr/>
            <p:nvPr/>
          </p:nvSpPr>
          <p:spPr>
            <a:xfrm>
              <a:off x="2004865"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2561561E-BF9E-6A5F-7345-7B0CED35C857}"/>
                </a:ext>
              </a:extLst>
            </p:cNvPr>
            <p:cNvSpPr/>
            <p:nvPr/>
          </p:nvSpPr>
          <p:spPr>
            <a:xfrm>
              <a:off x="2273312"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DA0A0135-EA32-2CBB-6CF9-4DC8840F24F1}"/>
                </a:ext>
              </a:extLst>
            </p:cNvPr>
            <p:cNvSpPr/>
            <p:nvPr/>
          </p:nvSpPr>
          <p:spPr>
            <a:xfrm>
              <a:off x="2541760"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438FA3BB-5A9D-B4B8-54FD-B8CFC7BC3275}"/>
                </a:ext>
              </a:extLst>
            </p:cNvPr>
            <p:cNvSpPr/>
            <p:nvPr/>
          </p:nvSpPr>
          <p:spPr>
            <a:xfrm>
              <a:off x="2806014"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FFC32643-822F-873B-C77F-41A61E334C23}"/>
                </a:ext>
              </a:extLst>
            </p:cNvPr>
            <p:cNvSpPr/>
            <p:nvPr/>
          </p:nvSpPr>
          <p:spPr>
            <a:xfrm>
              <a:off x="3070268"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680CF356-7E34-88CF-5325-DB4A461D9844}"/>
                </a:ext>
              </a:extLst>
            </p:cNvPr>
            <p:cNvSpPr/>
            <p:nvPr/>
          </p:nvSpPr>
          <p:spPr>
            <a:xfrm>
              <a:off x="3338715"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54A3D7C9-12FC-5CBF-4D85-B38C0B808499}"/>
                </a:ext>
              </a:extLst>
            </p:cNvPr>
            <p:cNvSpPr/>
            <p:nvPr/>
          </p:nvSpPr>
          <p:spPr>
            <a:xfrm>
              <a:off x="3611357"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08E36C8D-AE2B-3563-65D9-E322F6B97284}"/>
                </a:ext>
              </a:extLst>
            </p:cNvPr>
            <p:cNvSpPr/>
            <p:nvPr/>
          </p:nvSpPr>
          <p:spPr>
            <a:xfrm>
              <a:off x="3875610"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B3DE083F-1BDE-3EB8-54EA-67BE67521733}"/>
                </a:ext>
              </a:extLst>
            </p:cNvPr>
            <p:cNvSpPr/>
            <p:nvPr/>
          </p:nvSpPr>
          <p:spPr>
            <a:xfrm>
              <a:off x="4139863"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3A6B285E-61E7-17B2-64AE-8123C0B9DB96}"/>
                </a:ext>
              </a:extLst>
            </p:cNvPr>
            <p:cNvSpPr/>
            <p:nvPr/>
          </p:nvSpPr>
          <p:spPr>
            <a:xfrm>
              <a:off x="4399922"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15044B91-ED1F-3C07-DE66-BBB161398774}"/>
                </a:ext>
              </a:extLst>
            </p:cNvPr>
            <p:cNvSpPr/>
            <p:nvPr/>
          </p:nvSpPr>
          <p:spPr>
            <a:xfrm>
              <a:off x="4672564"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80A121E9-2841-DF9E-E87A-34C47BC0B74E}"/>
                </a:ext>
              </a:extLst>
            </p:cNvPr>
            <p:cNvSpPr/>
            <p:nvPr/>
          </p:nvSpPr>
          <p:spPr>
            <a:xfrm>
              <a:off x="4941012"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BE9E628F-1871-D5F1-3596-B407659F4BD9}"/>
                </a:ext>
              </a:extLst>
            </p:cNvPr>
            <p:cNvSpPr/>
            <p:nvPr/>
          </p:nvSpPr>
          <p:spPr>
            <a:xfrm>
              <a:off x="5217848"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95EE7278-49F4-8CB3-924F-DCF4C51824D5}"/>
                </a:ext>
              </a:extLst>
            </p:cNvPr>
            <p:cNvSpPr/>
            <p:nvPr/>
          </p:nvSpPr>
          <p:spPr>
            <a:xfrm>
              <a:off x="5482102"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D8DA7E0A-01CE-8BC0-9B58-1A43AE7D0C48}"/>
                </a:ext>
              </a:extLst>
            </p:cNvPr>
            <p:cNvSpPr/>
            <p:nvPr/>
          </p:nvSpPr>
          <p:spPr>
            <a:xfrm>
              <a:off x="6006414"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83A62C6F-5347-2461-1B67-FE4C810F0CCD}"/>
                </a:ext>
              </a:extLst>
            </p:cNvPr>
            <p:cNvSpPr/>
            <p:nvPr/>
          </p:nvSpPr>
          <p:spPr>
            <a:xfrm>
              <a:off x="5746354"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4EE01577-D64D-0732-D722-E9726EFD79D3}"/>
                </a:ext>
              </a:extLst>
            </p:cNvPr>
            <p:cNvSpPr/>
            <p:nvPr/>
          </p:nvSpPr>
          <p:spPr>
            <a:xfrm>
              <a:off x="6543310"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1FCB5172-9BE1-C5A2-8547-E3728AAED062}"/>
                </a:ext>
              </a:extLst>
            </p:cNvPr>
            <p:cNvSpPr/>
            <p:nvPr/>
          </p:nvSpPr>
          <p:spPr>
            <a:xfrm>
              <a:off x="6274861"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72D0A41E-6625-09A8-EF78-EF88609539ED}"/>
                </a:ext>
              </a:extLst>
            </p:cNvPr>
            <p:cNvSpPr/>
            <p:nvPr/>
          </p:nvSpPr>
          <p:spPr>
            <a:xfrm>
              <a:off x="6811756"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37" name="Rectangle 36">
              <a:extLst>
                <a:ext uri="{FF2B5EF4-FFF2-40B4-BE49-F238E27FC236}">
                  <a16:creationId xmlns:a16="http://schemas.microsoft.com/office/drawing/2014/main" id="{A8B7EF85-4A65-57D9-0BCD-F693D5C93442}"/>
                </a:ext>
              </a:extLst>
            </p:cNvPr>
            <p:cNvSpPr/>
            <p:nvPr/>
          </p:nvSpPr>
          <p:spPr>
            <a:xfrm>
              <a:off x="7080206"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B5B33BBC-62E3-4B01-163E-A6C4FDA80C04}"/>
                </a:ext>
              </a:extLst>
            </p:cNvPr>
            <p:cNvSpPr/>
            <p:nvPr/>
          </p:nvSpPr>
          <p:spPr>
            <a:xfrm>
              <a:off x="7344457"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95A66FC0-3440-9C94-AF9B-44EDF9E1A258}"/>
                </a:ext>
              </a:extLst>
            </p:cNvPr>
            <p:cNvSpPr/>
            <p:nvPr/>
          </p:nvSpPr>
          <p:spPr>
            <a:xfrm>
              <a:off x="7604518"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52E7AD23-ACAC-1974-58E0-0E537E611AEC}"/>
                </a:ext>
              </a:extLst>
            </p:cNvPr>
            <p:cNvSpPr/>
            <p:nvPr/>
          </p:nvSpPr>
          <p:spPr>
            <a:xfrm>
              <a:off x="7877158"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7A41BB40-1697-D65F-E092-2EFE67F6B7AE}"/>
                </a:ext>
              </a:extLst>
            </p:cNvPr>
            <p:cNvSpPr/>
            <p:nvPr/>
          </p:nvSpPr>
          <p:spPr>
            <a:xfrm>
              <a:off x="8153995"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42" name="Rectangle 41">
              <a:extLst>
                <a:ext uri="{FF2B5EF4-FFF2-40B4-BE49-F238E27FC236}">
                  <a16:creationId xmlns:a16="http://schemas.microsoft.com/office/drawing/2014/main" id="{E453F605-1315-4E42-C5BD-821D53413E9A}"/>
                </a:ext>
              </a:extLst>
            </p:cNvPr>
            <p:cNvSpPr/>
            <p:nvPr/>
          </p:nvSpPr>
          <p:spPr>
            <a:xfrm>
              <a:off x="8678307"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sp>
          <p:nvSpPr>
            <p:cNvPr id="43" name="Rectangle 42">
              <a:extLst>
                <a:ext uri="{FF2B5EF4-FFF2-40B4-BE49-F238E27FC236}">
                  <a16:creationId xmlns:a16="http://schemas.microsoft.com/office/drawing/2014/main" id="{7288FAB2-5D29-8CC4-E2ED-0C056875151A}"/>
                </a:ext>
              </a:extLst>
            </p:cNvPr>
            <p:cNvSpPr/>
            <p:nvPr/>
          </p:nvSpPr>
          <p:spPr>
            <a:xfrm>
              <a:off x="8418250" y="1640910"/>
              <a:ext cx="254360" cy="65135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endParaRPr>
            </a:p>
          </p:txBody>
        </p:sp>
        <p:pic>
          <p:nvPicPr>
            <p:cNvPr id="44" name="Picture 43">
              <a:extLst>
                <a:ext uri="{FF2B5EF4-FFF2-40B4-BE49-F238E27FC236}">
                  <a16:creationId xmlns:a16="http://schemas.microsoft.com/office/drawing/2014/main" id="{4759B40D-AB12-E882-BB52-491EA65BF0A0}"/>
                </a:ext>
              </a:extLst>
            </p:cNvPr>
            <p:cNvPicPr>
              <a:picLocks noChangeAspect="1"/>
            </p:cNvPicPr>
            <p:nvPr/>
          </p:nvPicPr>
          <p:blipFill>
            <a:blip r:embed="rId3">
              <a:duotone>
                <a:schemeClr val="accent2">
                  <a:shade val="45000"/>
                  <a:satMod val="135000"/>
                </a:schemeClr>
                <a:prstClr val="white"/>
              </a:duotone>
            </a:blip>
            <a:stretch>
              <a:fillRect/>
            </a:stretch>
          </p:blipFill>
          <p:spPr>
            <a:xfrm>
              <a:off x="8519526" y="1810653"/>
              <a:ext cx="311866" cy="311866"/>
            </a:xfrm>
            <a:prstGeom prst="rect">
              <a:avLst/>
            </a:prstGeom>
          </p:spPr>
        </p:pic>
        <p:pic>
          <p:nvPicPr>
            <p:cNvPr id="45" name="Picture 44">
              <a:extLst>
                <a:ext uri="{FF2B5EF4-FFF2-40B4-BE49-F238E27FC236}">
                  <a16:creationId xmlns:a16="http://schemas.microsoft.com/office/drawing/2014/main" id="{7240577A-4143-5073-D2BF-DEE6F2BB4E09}"/>
                </a:ext>
              </a:extLst>
            </p:cNvPr>
            <p:cNvPicPr>
              <a:picLocks noChangeAspect="1"/>
            </p:cNvPicPr>
            <p:nvPr/>
          </p:nvPicPr>
          <p:blipFill>
            <a:blip r:embed="rId3">
              <a:duotone>
                <a:schemeClr val="accent2">
                  <a:shade val="45000"/>
                  <a:satMod val="135000"/>
                </a:schemeClr>
                <a:prstClr val="white"/>
              </a:duotone>
            </a:blip>
            <a:stretch>
              <a:fillRect/>
            </a:stretch>
          </p:blipFill>
          <p:spPr>
            <a:xfrm>
              <a:off x="7578073" y="1810653"/>
              <a:ext cx="311866" cy="311866"/>
            </a:xfrm>
            <a:prstGeom prst="rect">
              <a:avLst/>
            </a:prstGeom>
          </p:spPr>
        </p:pic>
        <p:pic>
          <p:nvPicPr>
            <p:cNvPr id="46" name="Picture 45">
              <a:extLst>
                <a:ext uri="{FF2B5EF4-FFF2-40B4-BE49-F238E27FC236}">
                  <a16:creationId xmlns:a16="http://schemas.microsoft.com/office/drawing/2014/main" id="{6FB9EA98-3776-F08E-67BA-02B7A5298E39}"/>
                </a:ext>
              </a:extLst>
            </p:cNvPr>
            <p:cNvPicPr>
              <a:picLocks noChangeAspect="1"/>
            </p:cNvPicPr>
            <p:nvPr/>
          </p:nvPicPr>
          <p:blipFill>
            <a:blip r:embed="rId3">
              <a:duotone>
                <a:schemeClr val="accent2">
                  <a:shade val="45000"/>
                  <a:satMod val="135000"/>
                </a:schemeClr>
                <a:prstClr val="white"/>
              </a:duotone>
            </a:blip>
            <a:stretch>
              <a:fillRect/>
            </a:stretch>
          </p:blipFill>
          <p:spPr>
            <a:xfrm>
              <a:off x="6517585" y="1810653"/>
              <a:ext cx="311866" cy="311866"/>
            </a:xfrm>
            <a:prstGeom prst="rect">
              <a:avLst/>
            </a:prstGeom>
          </p:spPr>
        </p:pic>
        <p:pic>
          <p:nvPicPr>
            <p:cNvPr id="47" name="Picture 46">
              <a:extLst>
                <a:ext uri="{FF2B5EF4-FFF2-40B4-BE49-F238E27FC236}">
                  <a16:creationId xmlns:a16="http://schemas.microsoft.com/office/drawing/2014/main" id="{8C50BA07-2B40-EB79-EA7B-9BD4DADEB27F}"/>
                </a:ext>
              </a:extLst>
            </p:cNvPr>
            <p:cNvPicPr>
              <a:picLocks noChangeAspect="1"/>
            </p:cNvPicPr>
            <p:nvPr/>
          </p:nvPicPr>
          <p:blipFill>
            <a:blip r:embed="rId3">
              <a:duotone>
                <a:schemeClr val="accent2">
                  <a:shade val="45000"/>
                  <a:satMod val="135000"/>
                </a:schemeClr>
                <a:prstClr val="white"/>
              </a:duotone>
            </a:blip>
            <a:stretch>
              <a:fillRect/>
            </a:stretch>
          </p:blipFill>
          <p:spPr>
            <a:xfrm>
              <a:off x="5976520" y="1810653"/>
              <a:ext cx="311866" cy="311866"/>
            </a:xfrm>
            <a:prstGeom prst="rect">
              <a:avLst/>
            </a:prstGeom>
          </p:spPr>
        </p:pic>
        <p:pic>
          <p:nvPicPr>
            <p:cNvPr id="48" name="Picture 47">
              <a:extLst>
                <a:ext uri="{FF2B5EF4-FFF2-40B4-BE49-F238E27FC236}">
                  <a16:creationId xmlns:a16="http://schemas.microsoft.com/office/drawing/2014/main" id="{A7F937E3-A9A4-EA8C-33EB-39B2F9272DC0}"/>
                </a:ext>
              </a:extLst>
            </p:cNvPr>
            <p:cNvPicPr>
              <a:picLocks noChangeAspect="1"/>
            </p:cNvPicPr>
            <p:nvPr/>
          </p:nvPicPr>
          <p:blipFill>
            <a:blip r:embed="rId3">
              <a:duotone>
                <a:schemeClr val="accent2">
                  <a:shade val="45000"/>
                  <a:satMod val="135000"/>
                </a:schemeClr>
                <a:prstClr val="white"/>
              </a:duotone>
            </a:blip>
            <a:stretch>
              <a:fillRect/>
            </a:stretch>
          </p:blipFill>
          <p:spPr>
            <a:xfrm>
              <a:off x="5457098" y="1810653"/>
              <a:ext cx="311866" cy="311866"/>
            </a:xfrm>
            <a:prstGeom prst="rect">
              <a:avLst/>
            </a:prstGeom>
          </p:spPr>
        </p:pic>
        <p:pic>
          <p:nvPicPr>
            <p:cNvPr id="49" name="Picture 48">
              <a:extLst>
                <a:ext uri="{FF2B5EF4-FFF2-40B4-BE49-F238E27FC236}">
                  <a16:creationId xmlns:a16="http://schemas.microsoft.com/office/drawing/2014/main" id="{FF784E92-3681-8067-AC6A-337203A89B58}"/>
                </a:ext>
              </a:extLst>
            </p:cNvPr>
            <p:cNvPicPr>
              <a:picLocks noChangeAspect="1"/>
            </p:cNvPicPr>
            <p:nvPr/>
          </p:nvPicPr>
          <p:blipFill>
            <a:blip r:embed="rId3">
              <a:duotone>
                <a:schemeClr val="accent2">
                  <a:shade val="45000"/>
                  <a:satMod val="135000"/>
                </a:schemeClr>
                <a:prstClr val="white"/>
              </a:duotone>
            </a:blip>
            <a:stretch>
              <a:fillRect/>
            </a:stretch>
          </p:blipFill>
          <p:spPr>
            <a:xfrm>
              <a:off x="4916033" y="1810653"/>
              <a:ext cx="311866" cy="311866"/>
            </a:xfrm>
            <a:prstGeom prst="rect">
              <a:avLst/>
            </a:prstGeom>
          </p:spPr>
        </p:pic>
        <p:pic>
          <p:nvPicPr>
            <p:cNvPr id="50" name="Picture 49">
              <a:extLst>
                <a:ext uri="{FF2B5EF4-FFF2-40B4-BE49-F238E27FC236}">
                  <a16:creationId xmlns:a16="http://schemas.microsoft.com/office/drawing/2014/main" id="{6346A712-CCF8-392B-6951-312D5107EC30}"/>
                </a:ext>
              </a:extLst>
            </p:cNvPr>
            <p:cNvPicPr>
              <a:picLocks noChangeAspect="1"/>
            </p:cNvPicPr>
            <p:nvPr/>
          </p:nvPicPr>
          <p:blipFill>
            <a:blip r:embed="rId3">
              <a:duotone>
                <a:schemeClr val="accent2">
                  <a:shade val="45000"/>
                  <a:satMod val="135000"/>
                </a:schemeClr>
                <a:prstClr val="white"/>
              </a:duotone>
            </a:blip>
            <a:stretch>
              <a:fillRect/>
            </a:stretch>
          </p:blipFill>
          <p:spPr>
            <a:xfrm>
              <a:off x="4369558" y="1810653"/>
              <a:ext cx="311866" cy="311866"/>
            </a:xfrm>
            <a:prstGeom prst="rect">
              <a:avLst/>
            </a:prstGeom>
          </p:spPr>
        </p:pic>
        <p:pic>
          <p:nvPicPr>
            <p:cNvPr id="51" name="Picture 50">
              <a:extLst>
                <a:ext uri="{FF2B5EF4-FFF2-40B4-BE49-F238E27FC236}">
                  <a16:creationId xmlns:a16="http://schemas.microsoft.com/office/drawing/2014/main" id="{D7A1A7C9-FF48-68E1-2B19-90D849ECB791}"/>
                </a:ext>
              </a:extLst>
            </p:cNvPr>
            <p:cNvPicPr>
              <a:picLocks noChangeAspect="1"/>
            </p:cNvPicPr>
            <p:nvPr/>
          </p:nvPicPr>
          <p:blipFill>
            <a:blip r:embed="rId3">
              <a:duotone>
                <a:schemeClr val="accent2">
                  <a:shade val="45000"/>
                  <a:satMod val="135000"/>
                </a:schemeClr>
                <a:prstClr val="white"/>
              </a:duotone>
            </a:blip>
            <a:stretch>
              <a:fillRect/>
            </a:stretch>
          </p:blipFill>
          <p:spPr>
            <a:xfrm>
              <a:off x="4109846" y="1810653"/>
              <a:ext cx="311866" cy="311866"/>
            </a:xfrm>
            <a:prstGeom prst="rect">
              <a:avLst/>
            </a:prstGeom>
          </p:spPr>
        </p:pic>
        <p:pic>
          <p:nvPicPr>
            <p:cNvPr id="52" name="Picture 51">
              <a:extLst>
                <a:ext uri="{FF2B5EF4-FFF2-40B4-BE49-F238E27FC236}">
                  <a16:creationId xmlns:a16="http://schemas.microsoft.com/office/drawing/2014/main" id="{978F37A3-9822-32E6-54CB-6C51EF286BDA}"/>
                </a:ext>
              </a:extLst>
            </p:cNvPr>
            <p:cNvPicPr>
              <a:picLocks noChangeAspect="1"/>
            </p:cNvPicPr>
            <p:nvPr/>
          </p:nvPicPr>
          <p:blipFill>
            <a:blip r:embed="rId3">
              <a:duotone>
                <a:schemeClr val="accent2">
                  <a:shade val="45000"/>
                  <a:satMod val="135000"/>
                </a:schemeClr>
                <a:prstClr val="white"/>
              </a:duotone>
            </a:blip>
            <a:stretch>
              <a:fillRect/>
            </a:stretch>
          </p:blipFill>
          <p:spPr>
            <a:xfrm>
              <a:off x="3844725" y="1810653"/>
              <a:ext cx="311866" cy="311866"/>
            </a:xfrm>
            <a:prstGeom prst="rect">
              <a:avLst/>
            </a:prstGeom>
          </p:spPr>
        </p:pic>
        <p:pic>
          <p:nvPicPr>
            <p:cNvPr id="53" name="Picture 52">
              <a:extLst>
                <a:ext uri="{FF2B5EF4-FFF2-40B4-BE49-F238E27FC236}">
                  <a16:creationId xmlns:a16="http://schemas.microsoft.com/office/drawing/2014/main" id="{E56132FD-DC07-74A8-E372-8DC48B62A9D9}"/>
                </a:ext>
              </a:extLst>
            </p:cNvPr>
            <p:cNvPicPr>
              <a:picLocks noChangeAspect="1"/>
            </p:cNvPicPr>
            <p:nvPr/>
          </p:nvPicPr>
          <p:blipFill>
            <a:blip r:embed="rId3">
              <a:duotone>
                <a:schemeClr val="accent2">
                  <a:shade val="45000"/>
                  <a:satMod val="135000"/>
                </a:schemeClr>
                <a:prstClr val="white"/>
              </a:duotone>
            </a:blip>
            <a:stretch>
              <a:fillRect/>
            </a:stretch>
          </p:blipFill>
          <p:spPr>
            <a:xfrm>
              <a:off x="3579603" y="1810653"/>
              <a:ext cx="311866" cy="311866"/>
            </a:xfrm>
            <a:prstGeom prst="rect">
              <a:avLst/>
            </a:prstGeom>
          </p:spPr>
        </p:pic>
        <p:pic>
          <p:nvPicPr>
            <p:cNvPr id="54" name="Picture 53">
              <a:extLst>
                <a:ext uri="{FF2B5EF4-FFF2-40B4-BE49-F238E27FC236}">
                  <a16:creationId xmlns:a16="http://schemas.microsoft.com/office/drawing/2014/main" id="{8C89C08A-8461-3AD8-582E-D8F0783CA85A}"/>
                </a:ext>
              </a:extLst>
            </p:cNvPr>
            <p:cNvPicPr>
              <a:picLocks noChangeAspect="1"/>
            </p:cNvPicPr>
            <p:nvPr/>
          </p:nvPicPr>
          <p:blipFill>
            <a:blip r:embed="rId3">
              <a:duotone>
                <a:schemeClr val="accent2">
                  <a:shade val="45000"/>
                  <a:satMod val="135000"/>
                </a:schemeClr>
                <a:prstClr val="white"/>
              </a:duotone>
            </a:blip>
            <a:stretch>
              <a:fillRect/>
            </a:stretch>
          </p:blipFill>
          <p:spPr>
            <a:xfrm>
              <a:off x="3314481" y="1810653"/>
              <a:ext cx="311866" cy="311866"/>
            </a:xfrm>
            <a:prstGeom prst="rect">
              <a:avLst/>
            </a:prstGeom>
          </p:spPr>
        </p:pic>
        <p:pic>
          <p:nvPicPr>
            <p:cNvPr id="55" name="Picture 54">
              <a:extLst>
                <a:ext uri="{FF2B5EF4-FFF2-40B4-BE49-F238E27FC236}">
                  <a16:creationId xmlns:a16="http://schemas.microsoft.com/office/drawing/2014/main" id="{03067134-1C1C-7BFE-02EA-9674F8B05BD8}"/>
                </a:ext>
              </a:extLst>
            </p:cNvPr>
            <p:cNvPicPr>
              <a:picLocks noChangeAspect="1"/>
            </p:cNvPicPr>
            <p:nvPr/>
          </p:nvPicPr>
          <p:blipFill>
            <a:blip r:embed="rId3">
              <a:duotone>
                <a:schemeClr val="accent2">
                  <a:shade val="45000"/>
                  <a:satMod val="135000"/>
                </a:schemeClr>
                <a:prstClr val="white"/>
              </a:duotone>
            </a:blip>
            <a:stretch>
              <a:fillRect/>
            </a:stretch>
          </p:blipFill>
          <p:spPr>
            <a:xfrm>
              <a:off x="3038538" y="1810653"/>
              <a:ext cx="311866" cy="311866"/>
            </a:xfrm>
            <a:prstGeom prst="rect">
              <a:avLst/>
            </a:prstGeom>
          </p:spPr>
        </p:pic>
        <p:pic>
          <p:nvPicPr>
            <p:cNvPr id="56" name="Picture 55">
              <a:extLst>
                <a:ext uri="{FF2B5EF4-FFF2-40B4-BE49-F238E27FC236}">
                  <a16:creationId xmlns:a16="http://schemas.microsoft.com/office/drawing/2014/main" id="{B4DA6906-7566-0625-CE64-BA8AC52699A1}"/>
                </a:ext>
              </a:extLst>
            </p:cNvPr>
            <p:cNvPicPr>
              <a:picLocks noChangeAspect="1"/>
            </p:cNvPicPr>
            <p:nvPr/>
          </p:nvPicPr>
          <p:blipFill>
            <a:blip r:embed="rId3">
              <a:duotone>
                <a:schemeClr val="accent2">
                  <a:shade val="45000"/>
                  <a:satMod val="135000"/>
                </a:schemeClr>
                <a:prstClr val="white"/>
              </a:duotone>
            </a:blip>
            <a:stretch>
              <a:fillRect/>
            </a:stretch>
          </p:blipFill>
          <p:spPr>
            <a:xfrm>
              <a:off x="2778826" y="1810653"/>
              <a:ext cx="311866" cy="311866"/>
            </a:xfrm>
            <a:prstGeom prst="rect">
              <a:avLst/>
            </a:prstGeom>
          </p:spPr>
        </p:pic>
        <p:pic>
          <p:nvPicPr>
            <p:cNvPr id="57" name="Picture 56">
              <a:extLst>
                <a:ext uri="{FF2B5EF4-FFF2-40B4-BE49-F238E27FC236}">
                  <a16:creationId xmlns:a16="http://schemas.microsoft.com/office/drawing/2014/main" id="{25DAFE80-C3BC-E031-A83E-1E5A91D3C81B}"/>
                </a:ext>
              </a:extLst>
            </p:cNvPr>
            <p:cNvPicPr>
              <a:picLocks noChangeAspect="1"/>
            </p:cNvPicPr>
            <p:nvPr/>
          </p:nvPicPr>
          <p:blipFill>
            <a:blip r:embed="rId3">
              <a:duotone>
                <a:schemeClr val="accent2">
                  <a:shade val="45000"/>
                  <a:satMod val="135000"/>
                </a:schemeClr>
                <a:prstClr val="white"/>
              </a:duotone>
            </a:blip>
            <a:stretch>
              <a:fillRect/>
            </a:stretch>
          </p:blipFill>
          <p:spPr>
            <a:xfrm>
              <a:off x="2519115" y="1810653"/>
              <a:ext cx="311866" cy="311866"/>
            </a:xfrm>
            <a:prstGeom prst="rect">
              <a:avLst/>
            </a:prstGeom>
          </p:spPr>
        </p:pic>
        <p:pic>
          <p:nvPicPr>
            <p:cNvPr id="58" name="Picture 57">
              <a:extLst>
                <a:ext uri="{FF2B5EF4-FFF2-40B4-BE49-F238E27FC236}">
                  <a16:creationId xmlns:a16="http://schemas.microsoft.com/office/drawing/2014/main" id="{6F5C0956-5D03-5373-4580-91D7FA2575DA}"/>
                </a:ext>
              </a:extLst>
            </p:cNvPr>
            <p:cNvPicPr>
              <a:picLocks noChangeAspect="1"/>
            </p:cNvPicPr>
            <p:nvPr/>
          </p:nvPicPr>
          <p:blipFill>
            <a:blip r:embed="rId3">
              <a:duotone>
                <a:schemeClr val="accent2">
                  <a:shade val="45000"/>
                  <a:satMod val="135000"/>
                </a:schemeClr>
                <a:prstClr val="white"/>
              </a:duotone>
            </a:blip>
            <a:stretch>
              <a:fillRect/>
            </a:stretch>
          </p:blipFill>
          <p:spPr>
            <a:xfrm>
              <a:off x="2243172" y="1810653"/>
              <a:ext cx="311866" cy="311866"/>
            </a:xfrm>
            <a:prstGeom prst="rect">
              <a:avLst/>
            </a:prstGeom>
          </p:spPr>
        </p:pic>
        <p:pic>
          <p:nvPicPr>
            <p:cNvPr id="59" name="Picture 58">
              <a:extLst>
                <a:ext uri="{FF2B5EF4-FFF2-40B4-BE49-F238E27FC236}">
                  <a16:creationId xmlns:a16="http://schemas.microsoft.com/office/drawing/2014/main" id="{3DB5E29A-CE80-BA92-7433-34834E7C1FDA}"/>
                </a:ext>
              </a:extLst>
            </p:cNvPr>
            <p:cNvPicPr>
              <a:picLocks noChangeAspect="1"/>
            </p:cNvPicPr>
            <p:nvPr/>
          </p:nvPicPr>
          <p:blipFill>
            <a:blip r:embed="rId3">
              <a:duotone>
                <a:schemeClr val="accent2">
                  <a:shade val="45000"/>
                  <a:satMod val="135000"/>
                </a:schemeClr>
                <a:prstClr val="white"/>
              </a:duotone>
            </a:blip>
            <a:stretch>
              <a:fillRect/>
            </a:stretch>
          </p:blipFill>
          <p:spPr>
            <a:xfrm>
              <a:off x="1972640" y="1810653"/>
              <a:ext cx="311866" cy="311866"/>
            </a:xfrm>
            <a:prstGeom prst="rect">
              <a:avLst/>
            </a:prstGeom>
          </p:spPr>
        </p:pic>
        <p:pic>
          <p:nvPicPr>
            <p:cNvPr id="60" name="Picture 59">
              <a:extLst>
                <a:ext uri="{FF2B5EF4-FFF2-40B4-BE49-F238E27FC236}">
                  <a16:creationId xmlns:a16="http://schemas.microsoft.com/office/drawing/2014/main" id="{5C0972D7-EDC4-8956-1F1B-19B8DB5954EC}"/>
                </a:ext>
              </a:extLst>
            </p:cNvPr>
            <p:cNvPicPr>
              <a:picLocks noChangeAspect="1"/>
            </p:cNvPicPr>
            <p:nvPr/>
          </p:nvPicPr>
          <p:blipFill>
            <a:blip r:embed="rId3">
              <a:duotone>
                <a:schemeClr val="accent2">
                  <a:shade val="45000"/>
                  <a:satMod val="135000"/>
                </a:schemeClr>
                <a:prstClr val="white"/>
              </a:duotone>
            </a:blip>
            <a:stretch>
              <a:fillRect/>
            </a:stretch>
          </p:blipFill>
          <p:spPr>
            <a:xfrm>
              <a:off x="1712929" y="1810653"/>
              <a:ext cx="311866" cy="311866"/>
            </a:xfrm>
            <a:prstGeom prst="rect">
              <a:avLst/>
            </a:prstGeom>
          </p:spPr>
        </p:pic>
        <p:pic>
          <p:nvPicPr>
            <p:cNvPr id="61" name="Picture 60">
              <a:extLst>
                <a:ext uri="{FF2B5EF4-FFF2-40B4-BE49-F238E27FC236}">
                  <a16:creationId xmlns:a16="http://schemas.microsoft.com/office/drawing/2014/main" id="{8C7127B4-11EC-8899-3FD5-7C945A6444CC}"/>
                </a:ext>
              </a:extLst>
            </p:cNvPr>
            <p:cNvPicPr>
              <a:picLocks noChangeAspect="1"/>
            </p:cNvPicPr>
            <p:nvPr/>
          </p:nvPicPr>
          <p:blipFill>
            <a:blip r:embed="rId3">
              <a:duotone>
                <a:schemeClr val="accent2">
                  <a:shade val="45000"/>
                  <a:satMod val="135000"/>
                </a:schemeClr>
                <a:prstClr val="white"/>
              </a:duotone>
            </a:blip>
            <a:stretch>
              <a:fillRect/>
            </a:stretch>
          </p:blipFill>
          <p:spPr>
            <a:xfrm>
              <a:off x="1436985" y="1810653"/>
              <a:ext cx="311866" cy="311866"/>
            </a:xfrm>
            <a:prstGeom prst="rect">
              <a:avLst/>
            </a:prstGeom>
          </p:spPr>
        </p:pic>
        <p:sp>
          <p:nvSpPr>
            <p:cNvPr id="62" name="TextBox 61">
              <a:extLst>
                <a:ext uri="{FF2B5EF4-FFF2-40B4-BE49-F238E27FC236}">
                  <a16:creationId xmlns:a16="http://schemas.microsoft.com/office/drawing/2014/main" id="{376F46F5-A215-88AC-58B6-1B6E2923A8F2}"/>
                </a:ext>
              </a:extLst>
            </p:cNvPr>
            <p:cNvSpPr txBox="1"/>
            <p:nvPr/>
          </p:nvSpPr>
          <p:spPr>
            <a:xfrm>
              <a:off x="265472" y="2382049"/>
              <a:ext cx="1171514" cy="336333"/>
            </a:xfrm>
            <a:prstGeom prst="rect">
              <a:avLst/>
            </a:prstGeom>
            <a:noFill/>
          </p:spPr>
          <p:txBody>
            <a:bodyPr wrap="none" tIns="91440" bIns="91440" rtlCol="0" anchor="ctr">
              <a:noAutofit/>
            </a:bodyPr>
            <a:lstStyle/>
            <a:p>
              <a:pPr marL="0" marR="0" lvl="0" indent="0" algn="ctr"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rPr>
                <a:t>24-hour</a:t>
              </a:r>
              <a:br>
                <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rPr>
              </a:br>
              <a:r>
                <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rPr>
                <a:t>hospitalization</a:t>
              </a:r>
            </a:p>
          </p:txBody>
        </p:sp>
        <p:cxnSp>
          <p:nvCxnSpPr>
            <p:cNvPr id="63" name="Straight Connector 62">
              <a:extLst>
                <a:ext uri="{FF2B5EF4-FFF2-40B4-BE49-F238E27FC236}">
                  <a16:creationId xmlns:a16="http://schemas.microsoft.com/office/drawing/2014/main" id="{668BED55-ED18-DDF8-608F-49BD2DA9D07A}"/>
                </a:ext>
              </a:extLst>
            </p:cNvPr>
            <p:cNvCxnSpPr>
              <a:cxnSpLocks/>
            </p:cNvCxnSpPr>
            <p:nvPr/>
          </p:nvCxnSpPr>
          <p:spPr>
            <a:xfrm>
              <a:off x="1467969" y="2416196"/>
              <a:ext cx="318631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D3EADA0-D515-6EF6-4223-3FDF2D9956EA}"/>
                </a:ext>
              </a:extLst>
            </p:cNvPr>
            <p:cNvCxnSpPr/>
            <p:nvPr/>
          </p:nvCxnSpPr>
          <p:spPr>
            <a:xfrm>
              <a:off x="1472202" y="2359526"/>
              <a:ext cx="0" cy="11697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8AD4D5D-19EE-E8C5-D1C9-AFA076ED0D1C}"/>
                </a:ext>
              </a:extLst>
            </p:cNvPr>
            <p:cNvCxnSpPr/>
            <p:nvPr/>
          </p:nvCxnSpPr>
          <p:spPr>
            <a:xfrm>
              <a:off x="4655669" y="2359526"/>
              <a:ext cx="0" cy="11697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3028578-F075-5CF0-2922-382617BB5F6A}"/>
                </a:ext>
              </a:extLst>
            </p:cNvPr>
            <p:cNvCxnSpPr/>
            <p:nvPr/>
          </p:nvCxnSpPr>
          <p:spPr>
            <a:xfrm>
              <a:off x="4681069" y="2359526"/>
              <a:ext cx="0" cy="11697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A3096C-9C69-284C-A4C3-045AB717FBCB}"/>
                </a:ext>
              </a:extLst>
            </p:cNvPr>
            <p:cNvCxnSpPr/>
            <p:nvPr/>
          </p:nvCxnSpPr>
          <p:spPr>
            <a:xfrm>
              <a:off x="6793503" y="2359526"/>
              <a:ext cx="0" cy="11697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1992D91-91A1-DAB8-5C94-5F029BA36648}"/>
                </a:ext>
              </a:extLst>
            </p:cNvPr>
            <p:cNvCxnSpPr>
              <a:cxnSpLocks/>
            </p:cNvCxnSpPr>
            <p:nvPr/>
          </p:nvCxnSpPr>
          <p:spPr>
            <a:xfrm>
              <a:off x="4681069" y="2416196"/>
              <a:ext cx="210681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D820B87-85E7-D509-3A54-9D58464F8099}"/>
                </a:ext>
              </a:extLst>
            </p:cNvPr>
            <p:cNvSpPr txBox="1"/>
            <p:nvPr/>
          </p:nvSpPr>
          <p:spPr>
            <a:xfrm>
              <a:off x="2475368" y="2335946"/>
              <a:ext cx="1171514" cy="189700"/>
            </a:xfrm>
            <a:prstGeom prst="rect">
              <a:avLst/>
            </a:prstGeom>
            <a:solidFill>
              <a:schemeClr val="bg1"/>
            </a:solidFill>
          </p:spPr>
          <p:txBody>
            <a:bodyPr wrap="none" tIns="91440" bIns="91440" rtlCol="0" anchor="ctr">
              <a:noAutofit/>
            </a:bodyPr>
            <a:lstStyle/>
            <a:p>
              <a:pPr marL="0" marR="0" lvl="0" indent="0" algn="ctr"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rPr>
                <a:t>Once a week</a:t>
              </a:r>
            </a:p>
          </p:txBody>
        </p:sp>
        <p:sp>
          <p:nvSpPr>
            <p:cNvPr id="70" name="TextBox 69">
              <a:extLst>
                <a:ext uri="{FF2B5EF4-FFF2-40B4-BE49-F238E27FC236}">
                  <a16:creationId xmlns:a16="http://schemas.microsoft.com/office/drawing/2014/main" id="{A94A7998-4DE3-9C56-DD97-6C1D220DDA00}"/>
                </a:ext>
              </a:extLst>
            </p:cNvPr>
            <p:cNvSpPr txBox="1"/>
            <p:nvPr/>
          </p:nvSpPr>
          <p:spPr>
            <a:xfrm>
              <a:off x="5148718" y="2335946"/>
              <a:ext cx="1171514" cy="189700"/>
            </a:xfrm>
            <a:prstGeom prst="rect">
              <a:avLst/>
            </a:prstGeom>
            <a:solidFill>
              <a:schemeClr val="bg1"/>
            </a:solidFill>
          </p:spPr>
          <p:txBody>
            <a:bodyPr wrap="none" tIns="91440" bIns="91440" rtlCol="0" anchor="ctr">
              <a:noAutofit/>
            </a:bodyPr>
            <a:lstStyle/>
            <a:p>
              <a:pPr marL="0" marR="0" lvl="0" indent="0" algn="ctr"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83359"/>
                  </a:solidFill>
                  <a:effectLst/>
                  <a:uLnTx/>
                  <a:uFillTx/>
                  <a:latin typeface="Arial" panose="020B0604020202020204"/>
                  <a:ea typeface="+mn-ea"/>
                  <a:cs typeface="+mn-cs"/>
                </a:rPr>
                <a:t>Every 2 weeks</a:t>
              </a:r>
            </a:p>
          </p:txBody>
        </p:sp>
        <p:sp>
          <p:nvSpPr>
            <p:cNvPr id="71" name="Rounded Rectangle 70">
              <a:extLst>
                <a:ext uri="{FF2B5EF4-FFF2-40B4-BE49-F238E27FC236}">
                  <a16:creationId xmlns:a16="http://schemas.microsoft.com/office/drawing/2014/main" id="{DAE433C2-F8CB-DEFA-8E78-760C8267678B}"/>
                </a:ext>
              </a:extLst>
            </p:cNvPr>
            <p:cNvSpPr/>
            <p:nvPr/>
          </p:nvSpPr>
          <p:spPr>
            <a:xfrm>
              <a:off x="6992469" y="2357727"/>
              <a:ext cx="1922930" cy="475176"/>
            </a:xfrm>
            <a:prstGeom prst="roundRect">
              <a:avLst>
                <a:gd name="adj" fmla="val 29474"/>
              </a:avLst>
            </a:prstGeom>
            <a:solidFill>
              <a:schemeClr val="bg1"/>
            </a:solidFill>
            <a:ln>
              <a:solidFill>
                <a:schemeClr val="accent2">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83359"/>
                  </a:solidFill>
                  <a:effectLst/>
                  <a:uLnTx/>
                  <a:uFillTx/>
                  <a:latin typeface="Arial" panose="020B0604020202020204"/>
                  <a:ea typeface="+mn-ea"/>
                  <a:cs typeface="+mn-cs"/>
                </a:rPr>
                <a:t>≥VGPR </a:t>
              </a:r>
              <a:r>
                <a:rPr kumimoji="0" lang="en-US" sz="1100" b="1" i="0" u="none" strike="noStrike" kern="1200" cap="none" spc="0" normalizeH="0" baseline="0" noProof="0" dirty="0">
                  <a:ln>
                    <a:noFill/>
                  </a:ln>
                  <a:solidFill>
                    <a:srgbClr val="083359"/>
                  </a:solidFill>
                  <a:effectLst/>
                  <a:uLnTx/>
                  <a:uFillTx/>
                  <a:latin typeface="Arial" panose="020B0604020202020204"/>
                  <a:ea typeface="+mn-ea"/>
                  <a:cs typeface="+mn-cs"/>
                  <a:sym typeface="Wingdings" pitchFamily="2" charset="2"/>
                </a:rPr>
                <a:t> Every 4 weeks</a:t>
              </a:r>
              <a:br>
                <a:rPr kumimoji="0" lang="en-US" sz="1100" b="1" i="0" u="none" strike="noStrike" kern="1200" cap="none" spc="0" normalizeH="0" baseline="0" noProof="0" dirty="0">
                  <a:ln>
                    <a:noFill/>
                  </a:ln>
                  <a:solidFill>
                    <a:srgbClr val="083359"/>
                  </a:solidFill>
                  <a:effectLst/>
                  <a:uLnTx/>
                  <a:uFillTx/>
                  <a:latin typeface="Arial" panose="020B0604020202020204"/>
                  <a:ea typeface="+mn-ea"/>
                  <a:cs typeface="+mn-cs"/>
                  <a:sym typeface="Wingdings" pitchFamily="2" charset="2"/>
                </a:rPr>
              </a:br>
              <a:r>
                <a:rPr kumimoji="0" lang="en-US" sz="1100" b="1" i="0" u="none" strike="noStrike" kern="1200" cap="none" spc="0" normalizeH="0" baseline="0" noProof="0" dirty="0">
                  <a:ln>
                    <a:noFill/>
                  </a:ln>
                  <a:solidFill>
                    <a:srgbClr val="083359"/>
                  </a:solidFill>
                  <a:effectLst/>
                  <a:uLnTx/>
                  <a:uFillTx/>
                  <a:latin typeface="Arial" panose="020B0604020202020204"/>
                  <a:ea typeface="+mn-ea"/>
                  <a:cs typeface="+mn-cs"/>
                  <a:sym typeface="Wingdings" pitchFamily="2" charset="2"/>
                </a:rPr>
                <a:t>&lt;VGPR  Every 2 weeks</a:t>
              </a:r>
              <a:endParaRPr kumimoji="0" lang="en-US" sz="1100" b="1" i="0" u="none" strike="noStrike" kern="1200" cap="none" spc="0" normalizeH="0" baseline="0" noProof="0" dirty="0">
                <a:ln>
                  <a:noFill/>
                </a:ln>
                <a:solidFill>
                  <a:srgbClr val="083359"/>
                </a:solidFill>
                <a:effectLst/>
                <a:uLnTx/>
                <a:uFillTx/>
                <a:latin typeface="Arial" panose="020B0604020202020204"/>
                <a:ea typeface="+mn-ea"/>
                <a:cs typeface="+mn-cs"/>
              </a:endParaRPr>
            </a:p>
          </p:txBody>
        </p:sp>
      </p:grpSp>
    </p:spTree>
    <p:custDataLst>
      <p:tags r:id="rId1"/>
    </p:custDataLst>
    <p:extLst>
      <p:ext uri="{BB962C8B-B14F-4D97-AF65-F5344CB8AC3E}">
        <p14:creationId xmlns:p14="http://schemas.microsoft.com/office/powerpoint/2010/main" val="4229348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44E54-E168-788F-0ACB-CA68DE0D2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14C39-FBE8-662D-8678-CAB9E9D9858C}"/>
              </a:ext>
            </a:extLst>
          </p:cNvPr>
          <p:cNvSpPr>
            <a:spLocks noGrp="1"/>
          </p:cNvSpPr>
          <p:nvPr>
            <p:ph type="title"/>
          </p:nvPr>
        </p:nvSpPr>
        <p:spPr/>
        <p:txBody>
          <a:bodyPr/>
          <a:lstStyle/>
          <a:p>
            <a:r>
              <a:rPr lang="en-US" dirty="0"/>
              <a:t>Principles of CRS Management With Bispecifics</a:t>
            </a:r>
            <a:r>
              <a:rPr lang="en-US" baseline="30000" dirty="0"/>
              <a:t>1,2</a:t>
            </a:r>
            <a:endParaRPr lang="en-US" dirty="0"/>
          </a:p>
        </p:txBody>
      </p:sp>
      <p:sp>
        <p:nvSpPr>
          <p:cNvPr id="7" name="TextBox 6">
            <a:extLst>
              <a:ext uri="{FF2B5EF4-FFF2-40B4-BE49-F238E27FC236}">
                <a16:creationId xmlns:a16="http://schemas.microsoft.com/office/drawing/2014/main" id="{2EB3DFF3-1FB9-6A58-7DE2-533919149142}"/>
              </a:ext>
            </a:extLst>
          </p:cNvPr>
          <p:cNvSpPr txBox="1"/>
          <p:nvPr/>
        </p:nvSpPr>
        <p:spPr>
          <a:xfrm>
            <a:off x="363385" y="818784"/>
            <a:ext cx="8333876" cy="338554"/>
          </a:xfrm>
          <a:prstGeom prst="rect">
            <a:avLst/>
          </a:prstGeom>
          <a:solidFill>
            <a:schemeClr val="accent2"/>
          </a:solidFill>
        </p:spPr>
        <p:txBody>
          <a:bodyPr wrap="square">
            <a:spAutoFit/>
          </a:bodyPr>
          <a:lstStyle/>
          <a:p>
            <a:pPr algn="ctr"/>
            <a:r>
              <a:rPr sz="1600" b="1" dirty="0">
                <a:solidFill>
                  <a:schemeClr val="bg1"/>
                </a:solidFill>
              </a:rPr>
              <a:t>Monitor for CRS (especially during step-up</a:t>
            </a:r>
            <a:r>
              <a:rPr lang="en-US" sz="1600" b="1" dirty="0">
                <a:solidFill>
                  <a:schemeClr val="bg1"/>
                </a:solidFill>
              </a:rPr>
              <a:t> and</a:t>
            </a:r>
            <a:r>
              <a:rPr sz="1600" b="1" dirty="0">
                <a:solidFill>
                  <a:schemeClr val="bg1"/>
                </a:solidFill>
              </a:rPr>
              <a:t> first full do</a:t>
            </a:r>
            <a:r>
              <a:rPr lang="en-US" sz="1600" b="1" dirty="0">
                <a:solidFill>
                  <a:schemeClr val="bg1"/>
                </a:solidFill>
              </a:rPr>
              <a:t>ses)</a:t>
            </a:r>
            <a:endParaRPr sz="1600" dirty="0">
              <a:solidFill>
                <a:schemeClr val="bg1"/>
              </a:solidFill>
            </a:endParaRPr>
          </a:p>
        </p:txBody>
      </p:sp>
      <p:sp>
        <p:nvSpPr>
          <p:cNvPr id="10" name="Footer Placeholder 9">
            <a:extLst>
              <a:ext uri="{FF2B5EF4-FFF2-40B4-BE49-F238E27FC236}">
                <a16:creationId xmlns:a16="http://schemas.microsoft.com/office/drawing/2014/main" id="{09A9D462-66FA-6393-37B9-3D824D32FC51}"/>
              </a:ext>
            </a:extLst>
          </p:cNvPr>
          <p:cNvSpPr>
            <a:spLocks noGrp="1"/>
          </p:cNvSpPr>
          <p:nvPr>
            <p:ph type="ftr" sz="quarter" idx="3"/>
          </p:nvPr>
        </p:nvSpPr>
        <p:spPr/>
        <p:txBody>
          <a:bodyPr/>
          <a:lstStyle/>
          <a:p>
            <a:r>
              <a:rPr lang="en-GB" dirty="0"/>
              <a:t>1. Crombie J et al. </a:t>
            </a:r>
            <a:r>
              <a:rPr lang="en-GB" i="1" dirty="0"/>
              <a:t>Blood</a:t>
            </a:r>
            <a:r>
              <a:rPr lang="en-GB" dirty="0"/>
              <a:t>. 2024;143:1565-1575. 2. Rodriguez-Otero P. </a:t>
            </a:r>
            <a:r>
              <a:rPr lang="en-GB" i="1" dirty="0"/>
              <a:t>Lancet Oncol</a:t>
            </a:r>
            <a:r>
              <a:rPr lang="en-GB" dirty="0"/>
              <a:t>. 2024;25:e205-e216. 3. Kowalski A et al. ASH 2024. Abstract 932.</a:t>
            </a:r>
          </a:p>
        </p:txBody>
      </p:sp>
      <p:sp>
        <p:nvSpPr>
          <p:cNvPr id="12" name="TextBox 11">
            <a:extLst>
              <a:ext uri="{FF2B5EF4-FFF2-40B4-BE49-F238E27FC236}">
                <a16:creationId xmlns:a16="http://schemas.microsoft.com/office/drawing/2014/main" id="{A68121EA-EE30-0E99-578C-4B4B62FE6F47}"/>
              </a:ext>
            </a:extLst>
          </p:cNvPr>
          <p:cNvSpPr txBox="1"/>
          <p:nvPr/>
        </p:nvSpPr>
        <p:spPr>
          <a:xfrm>
            <a:off x="350794" y="3386024"/>
            <a:ext cx="8442409" cy="338554"/>
          </a:xfrm>
          <a:prstGeom prst="rect">
            <a:avLst/>
          </a:prstGeom>
          <a:noFill/>
        </p:spPr>
        <p:txBody>
          <a:bodyPr wrap="square">
            <a:spAutoFit/>
          </a:bodyPr>
          <a:lstStyle/>
          <a:p>
            <a:pPr marL="285750" indent="-285750">
              <a:buFont typeface="Arial" panose="020B0604020202020204" pitchFamily="34" charset="0"/>
              <a:buChar char="•"/>
            </a:pPr>
            <a:r>
              <a:rPr lang="en-US" sz="1600" b="1" dirty="0"/>
              <a:t>In the MM setting, tocilizumab prophylaxis can significantly reduce rates of CRS</a:t>
            </a:r>
            <a:r>
              <a:rPr lang="en-US" sz="1600" b="1" baseline="30000" dirty="0"/>
              <a:t>3</a:t>
            </a:r>
            <a:endParaRPr lang="en-US" sz="1600" b="1" dirty="0"/>
          </a:p>
        </p:txBody>
      </p:sp>
      <p:graphicFrame>
        <p:nvGraphicFramePr>
          <p:cNvPr id="6" name="Table 5">
            <a:extLst>
              <a:ext uri="{FF2B5EF4-FFF2-40B4-BE49-F238E27FC236}">
                <a16:creationId xmlns:a16="http://schemas.microsoft.com/office/drawing/2014/main" id="{59567AC9-A82F-CFAD-B2D0-C923FE2A5853}"/>
              </a:ext>
            </a:extLst>
          </p:cNvPr>
          <p:cNvGraphicFramePr>
            <a:graphicFrameLocks noGrp="1"/>
          </p:cNvGraphicFramePr>
          <p:nvPr>
            <p:extLst>
              <p:ext uri="{D42A27DB-BD31-4B8C-83A1-F6EECF244321}">
                <p14:modId xmlns:p14="http://schemas.microsoft.com/office/powerpoint/2010/main" val="3879262897"/>
              </p:ext>
            </p:extLst>
          </p:nvPr>
        </p:nvGraphicFramePr>
        <p:xfrm>
          <a:off x="366631" y="1326801"/>
          <a:ext cx="8410737" cy="1889760"/>
        </p:xfrm>
        <a:graphic>
          <a:graphicData uri="http://schemas.openxmlformats.org/drawingml/2006/table">
            <a:tbl>
              <a:tblPr firstRow="1" bandRow="1">
                <a:tableStyleId>{85BE263C-DBD7-4A20-BB59-AAB30ACAA65A}</a:tableStyleId>
              </a:tblPr>
              <a:tblGrid>
                <a:gridCol w="2438400">
                  <a:extLst>
                    <a:ext uri="{9D8B030D-6E8A-4147-A177-3AD203B41FA5}">
                      <a16:colId xmlns:a16="http://schemas.microsoft.com/office/drawing/2014/main" val="2567801908"/>
                    </a:ext>
                  </a:extLst>
                </a:gridCol>
                <a:gridCol w="2895600">
                  <a:extLst>
                    <a:ext uri="{9D8B030D-6E8A-4147-A177-3AD203B41FA5}">
                      <a16:colId xmlns:a16="http://schemas.microsoft.com/office/drawing/2014/main" val="3545930123"/>
                    </a:ext>
                  </a:extLst>
                </a:gridCol>
                <a:gridCol w="3076737">
                  <a:extLst>
                    <a:ext uri="{9D8B030D-6E8A-4147-A177-3AD203B41FA5}">
                      <a16:colId xmlns:a16="http://schemas.microsoft.com/office/drawing/2014/main" val="459656469"/>
                    </a:ext>
                  </a:extLst>
                </a:gridCol>
              </a:tblGrid>
              <a:tr h="324754">
                <a:tc>
                  <a:txBody>
                    <a:bodyPr/>
                    <a:lstStyle/>
                    <a:p>
                      <a:pPr algn="ctr"/>
                      <a:r>
                        <a:rPr lang="en-US" sz="1600" b="1" dirty="0"/>
                        <a:t>Grade 1 </a:t>
                      </a:r>
                      <a:br>
                        <a:rPr lang="en-US" sz="1600" b="1" dirty="0"/>
                      </a:br>
                      <a:r>
                        <a:rPr lang="en-US" sz="1600" b="1" dirty="0"/>
                        <a:t>(fever only)</a:t>
                      </a:r>
                      <a:endParaRPr lang="en-US" sz="1400" dirty="0"/>
                    </a:p>
                  </a:txBody>
                  <a:tcPr anchor="ctr"/>
                </a:tc>
                <a:tc>
                  <a:txBody>
                    <a:bodyPr/>
                    <a:lstStyle/>
                    <a:p>
                      <a:pPr algn="ctr"/>
                      <a:r>
                        <a:rPr lang="en-US" sz="1600" b="1" dirty="0"/>
                        <a:t>Grade 2 </a:t>
                      </a:r>
                      <a:br>
                        <a:rPr lang="en-US" sz="1600" b="1" dirty="0"/>
                      </a:br>
                      <a:r>
                        <a:rPr lang="en-US" sz="1600" b="1" dirty="0"/>
                        <a:t>(hypotension needing fluids/low-flow O2)</a:t>
                      </a:r>
                      <a:endParaRPr lang="en-US" sz="1400" dirty="0"/>
                    </a:p>
                  </a:txBody>
                  <a:tcPr anchor="ctr"/>
                </a:tc>
                <a:tc>
                  <a:txBody>
                    <a:bodyPr/>
                    <a:lstStyle/>
                    <a:p>
                      <a:pPr algn="ctr"/>
                      <a:r>
                        <a:rPr lang="en-US" sz="1600" b="1" dirty="0"/>
                        <a:t>Grade ≥3 </a:t>
                      </a:r>
                      <a:br>
                        <a:rPr lang="en-US" sz="1600" b="1" dirty="0"/>
                      </a:br>
                      <a:r>
                        <a:rPr lang="en-US" sz="1600" b="1" dirty="0"/>
                        <a:t>(vasopressors, high-flow O2, ICU care)</a:t>
                      </a:r>
                      <a:endParaRPr lang="en-US" sz="1400" dirty="0"/>
                    </a:p>
                  </a:txBody>
                  <a:tcPr anchor="ctr"/>
                </a:tc>
                <a:extLst>
                  <a:ext uri="{0D108BD9-81ED-4DB2-BD59-A6C34878D82A}">
                    <a16:rowId xmlns:a16="http://schemas.microsoft.com/office/drawing/2014/main" val="4219682963"/>
                  </a:ext>
                </a:extLst>
              </a:tr>
              <a:tr h="324754">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Supportive care</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Consider tocilizumab</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Continue TCE therapy</a:t>
                      </a:r>
                      <a:endParaRPr lang="en-US" sz="1400" dirty="0"/>
                    </a:p>
                  </a:txBody>
                  <a:tcPr anchor="ctr"/>
                </a:tc>
                <a:tc>
                  <a:txBody>
                    <a:bodyPr/>
                    <a:lstStyle/>
                    <a:p>
                      <a:pPr marL="285750" indent="-285750">
                        <a:buFont typeface="Arial" panose="020B0604020202020204" pitchFamily="34" charset="0"/>
                        <a:buChar char="•"/>
                      </a:pPr>
                      <a:r>
                        <a:rPr lang="en-US" sz="1600" dirty="0"/>
                        <a:t>Hold bispecific dose</a:t>
                      </a:r>
                    </a:p>
                    <a:p>
                      <a:pPr marL="285750" indent="-285750">
                        <a:buFont typeface="Arial" panose="020B0604020202020204" pitchFamily="34" charset="0"/>
                        <a:buChar char="•"/>
                      </a:pPr>
                      <a:r>
                        <a:rPr lang="en-US" sz="1600" dirty="0"/>
                        <a:t>Tocilizumab ± corticosteroids (restart when resolved)</a:t>
                      </a:r>
                      <a:endParaRPr lang="en-US" sz="1400" dirty="0"/>
                    </a:p>
                  </a:txBody>
                  <a:tcPr anchor="ctr"/>
                </a:tc>
                <a:tc>
                  <a:txBody>
                    <a:bodyPr/>
                    <a:lstStyle/>
                    <a:p>
                      <a:pPr marL="285750" indent="-285750">
                        <a:buFont typeface="Arial" panose="020B0604020202020204" pitchFamily="34" charset="0"/>
                        <a:buChar char="•"/>
                      </a:pPr>
                      <a:r>
                        <a:rPr lang="en-US" sz="1600" dirty="0"/>
                        <a:t>Tocilizumab + corticosteroids</a:t>
                      </a:r>
                    </a:p>
                    <a:p>
                      <a:pPr marL="285750" indent="-285750">
                        <a:buFont typeface="Arial" panose="020B0604020202020204" pitchFamily="34" charset="0"/>
                        <a:buChar char="•"/>
                      </a:pPr>
                      <a:r>
                        <a:rPr lang="en-US" sz="1600" dirty="0"/>
                        <a:t>Resume based on clinical judgment</a:t>
                      </a:r>
                    </a:p>
                  </a:txBody>
                  <a:tcPr anchor="ctr"/>
                </a:tc>
                <a:extLst>
                  <a:ext uri="{0D108BD9-81ED-4DB2-BD59-A6C34878D82A}">
                    <a16:rowId xmlns:a16="http://schemas.microsoft.com/office/drawing/2014/main" val="2473553284"/>
                  </a:ext>
                </a:extLst>
              </a:tr>
            </a:tbl>
          </a:graphicData>
        </a:graphic>
      </p:graphicFrame>
    </p:spTree>
    <p:custDataLst>
      <p:tags r:id="rId1"/>
    </p:custDataLst>
    <p:extLst>
      <p:ext uri="{BB962C8B-B14F-4D97-AF65-F5344CB8AC3E}">
        <p14:creationId xmlns:p14="http://schemas.microsoft.com/office/powerpoint/2010/main" val="91698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10143F-BA13-4C62-5417-8970467154C4}"/>
              </a:ext>
            </a:extLst>
          </p:cNvPr>
          <p:cNvSpPr>
            <a:spLocks noGrp="1"/>
          </p:cNvSpPr>
          <p:nvPr>
            <p:ph type="body" sz="quarter" idx="16"/>
          </p:nvPr>
        </p:nvSpPr>
        <p:spPr>
          <a:xfrm>
            <a:off x="139823" y="2512620"/>
            <a:ext cx="6291457" cy="1281112"/>
          </a:xfrm>
        </p:spPr>
        <p:txBody>
          <a:bodyPr/>
          <a:lstStyle/>
          <a:p>
            <a:r>
              <a:rPr lang="en-US" sz="1400" b="1" dirty="0">
                <a:solidFill>
                  <a:schemeClr val="bg1"/>
                </a:solidFill>
              </a:rPr>
              <a:t>Beth </a:t>
            </a:r>
            <a:r>
              <a:rPr lang="en-US" sz="1400" b="1" dirty="0" err="1">
                <a:solidFill>
                  <a:schemeClr val="bg1"/>
                </a:solidFill>
              </a:rPr>
              <a:t>Faiman</a:t>
            </a:r>
            <a:r>
              <a:rPr lang="en-US" sz="1400" b="1" dirty="0">
                <a:solidFill>
                  <a:schemeClr val="bg1"/>
                </a:solidFill>
              </a:rPr>
              <a:t>, PhD, MSN, APN-BC, AOCN, BMTCN, FAAN, FAPO</a:t>
            </a:r>
          </a:p>
          <a:p>
            <a:r>
              <a:rPr lang="en-US" sz="1400" dirty="0">
                <a:solidFill>
                  <a:schemeClr val="bg1"/>
                </a:solidFill>
              </a:rPr>
              <a:t>Cleveland Clinic Taussig Cancer Institute</a:t>
            </a:r>
            <a:br>
              <a:rPr lang="en-US" sz="1400" dirty="0">
                <a:solidFill>
                  <a:schemeClr val="bg1"/>
                </a:solidFill>
              </a:rPr>
            </a:br>
            <a:r>
              <a:rPr lang="en-US" sz="1400" dirty="0">
                <a:solidFill>
                  <a:schemeClr val="bg1"/>
                </a:solidFill>
              </a:rPr>
              <a:t>Department of Hematology and Medical Oncology</a:t>
            </a:r>
            <a:br>
              <a:rPr lang="en-US" sz="1400" dirty="0">
                <a:solidFill>
                  <a:schemeClr val="bg1"/>
                </a:solidFill>
              </a:rPr>
            </a:br>
            <a:r>
              <a:rPr lang="en-US" sz="1400" dirty="0">
                <a:solidFill>
                  <a:schemeClr val="bg1"/>
                </a:solidFill>
              </a:rPr>
              <a:t>Member, Population and Cancer Prevention Program</a:t>
            </a:r>
            <a:br>
              <a:rPr lang="en-US" sz="1400" dirty="0">
                <a:solidFill>
                  <a:schemeClr val="bg1"/>
                </a:solidFill>
              </a:rPr>
            </a:br>
            <a:r>
              <a:rPr lang="en-US" sz="1400" dirty="0">
                <a:solidFill>
                  <a:schemeClr val="bg1"/>
                </a:solidFill>
              </a:rPr>
              <a:t>Case Comprehensive Cancer Center</a:t>
            </a:r>
            <a:br>
              <a:rPr lang="en-US" sz="1400" dirty="0">
                <a:solidFill>
                  <a:schemeClr val="bg1"/>
                </a:solidFill>
              </a:rPr>
            </a:br>
            <a:r>
              <a:rPr lang="en-US" sz="1400" dirty="0">
                <a:solidFill>
                  <a:schemeClr val="bg1"/>
                </a:solidFill>
              </a:rPr>
              <a:t>Cleveland, Ohio</a:t>
            </a:r>
          </a:p>
        </p:txBody>
      </p:sp>
      <p:sp>
        <p:nvSpPr>
          <p:cNvPr id="3" name="Text Placeholder 2">
            <a:extLst>
              <a:ext uri="{FF2B5EF4-FFF2-40B4-BE49-F238E27FC236}">
                <a16:creationId xmlns:a16="http://schemas.microsoft.com/office/drawing/2014/main" id="{178807C5-CF72-2168-CEE9-0F0CB021ED4D}"/>
              </a:ext>
            </a:extLst>
          </p:cNvPr>
          <p:cNvSpPr>
            <a:spLocks noGrp="1"/>
          </p:cNvSpPr>
          <p:nvPr>
            <p:ph type="body" sz="quarter" idx="11"/>
          </p:nvPr>
        </p:nvSpPr>
        <p:spPr/>
        <p:txBody>
          <a:bodyPr/>
          <a:lstStyle/>
          <a:p>
            <a:r>
              <a:rPr lang="en-US" sz="3600" dirty="0"/>
              <a:t>Leading the Next Chapter of</a:t>
            </a:r>
            <a:br>
              <a:rPr lang="en-US" sz="3600" dirty="0"/>
            </a:br>
            <a:r>
              <a:rPr lang="en-US" sz="3600" dirty="0"/>
              <a:t>Myeloma Care</a:t>
            </a:r>
            <a:br>
              <a:rPr lang="en-US" sz="4800" dirty="0"/>
            </a:br>
            <a:r>
              <a:rPr lang="en-US" sz="2400" i="1" dirty="0"/>
              <a:t>Oncology Nurse Stewardship in the Era of</a:t>
            </a:r>
            <a:br>
              <a:rPr lang="en-US" sz="2400" i="1" dirty="0"/>
            </a:br>
            <a:r>
              <a:rPr lang="en-US" sz="2400" i="1" dirty="0"/>
              <a:t>Innovative Antibodies and Cellular Therapies</a:t>
            </a:r>
            <a:endParaRPr lang="en-US" sz="4000" i="1" dirty="0"/>
          </a:p>
        </p:txBody>
      </p:sp>
      <p:pic>
        <p:nvPicPr>
          <p:cNvPr id="7" name="Picture Placeholder 6">
            <a:extLst>
              <a:ext uri="{FF2B5EF4-FFF2-40B4-BE49-F238E27FC236}">
                <a16:creationId xmlns:a16="http://schemas.microsoft.com/office/drawing/2014/main" id="{52E0D284-6ADF-F461-D487-5035AC821101}"/>
              </a:ext>
            </a:extLst>
          </p:cNvPr>
          <p:cNvPicPr>
            <a:picLocks noGrp="1" noChangeAspect="1"/>
          </p:cNvPicPr>
          <p:nvPr>
            <p:ph type="pic" sz="quarter" idx="10"/>
          </p:nvPr>
        </p:nvPicPr>
        <p:blipFill>
          <a:blip r:embed="rId3"/>
          <a:srcRect/>
          <a:stretch>
            <a:fillRect/>
          </a:stretch>
        </p:blipFill>
        <p:spPr/>
      </p:pic>
    </p:spTree>
    <p:custDataLst>
      <p:tags r:id="rId1"/>
    </p:custDataLst>
    <p:extLst>
      <p:ext uri="{BB962C8B-B14F-4D97-AF65-F5344CB8AC3E}">
        <p14:creationId xmlns:p14="http://schemas.microsoft.com/office/powerpoint/2010/main" val="1664320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11AB-2A1E-60C1-4CF3-7DA9E8CCE349}"/>
              </a:ext>
            </a:extLst>
          </p:cNvPr>
          <p:cNvSpPr>
            <a:spLocks noGrp="1"/>
          </p:cNvSpPr>
          <p:nvPr>
            <p:ph type="title"/>
          </p:nvPr>
        </p:nvSpPr>
        <p:spPr/>
        <p:txBody>
          <a:bodyPr/>
          <a:lstStyle/>
          <a:p>
            <a:r>
              <a:rPr lang="en-US" dirty="0"/>
              <a:t>Key Principles for Infection Management With </a:t>
            </a:r>
            <a:r>
              <a:rPr lang="en-US" dirty="0" err="1"/>
              <a:t>Bispecifics</a:t>
            </a:r>
            <a:r>
              <a:rPr lang="en-US" baseline="30000" dirty="0" err="1"/>
              <a:t>1,2</a:t>
            </a:r>
            <a:endParaRPr lang="en-US" dirty="0"/>
          </a:p>
        </p:txBody>
      </p:sp>
      <p:graphicFrame>
        <p:nvGraphicFramePr>
          <p:cNvPr id="3" name="Table 3">
            <a:extLst>
              <a:ext uri="{FF2B5EF4-FFF2-40B4-BE49-F238E27FC236}">
                <a16:creationId xmlns:a16="http://schemas.microsoft.com/office/drawing/2014/main" id="{7F459C89-FDD1-B4F3-58A9-12D567B40FD8}"/>
              </a:ext>
            </a:extLst>
          </p:cNvPr>
          <p:cNvGraphicFramePr>
            <a:graphicFrameLocks noGrp="1"/>
          </p:cNvGraphicFramePr>
          <p:nvPr>
            <p:extLst>
              <p:ext uri="{D42A27DB-BD31-4B8C-83A1-F6EECF244321}">
                <p14:modId xmlns:p14="http://schemas.microsoft.com/office/powerpoint/2010/main" val="2140993571"/>
              </p:ext>
            </p:extLst>
          </p:nvPr>
        </p:nvGraphicFramePr>
        <p:xfrm>
          <a:off x="261123" y="1002030"/>
          <a:ext cx="8654276" cy="3139440"/>
        </p:xfrm>
        <a:graphic>
          <a:graphicData uri="http://schemas.openxmlformats.org/drawingml/2006/table">
            <a:tbl>
              <a:tblPr firstRow="1" bandRow="1">
                <a:tableStyleId>{6E25E649-3F16-4E02-A733-19D2CDBF48F0}</a:tableStyleId>
              </a:tblPr>
              <a:tblGrid>
                <a:gridCol w="2577335">
                  <a:extLst>
                    <a:ext uri="{9D8B030D-6E8A-4147-A177-3AD203B41FA5}">
                      <a16:colId xmlns:a16="http://schemas.microsoft.com/office/drawing/2014/main" val="3150630087"/>
                    </a:ext>
                  </a:extLst>
                </a:gridCol>
                <a:gridCol w="6076941">
                  <a:extLst>
                    <a:ext uri="{9D8B030D-6E8A-4147-A177-3AD203B41FA5}">
                      <a16:colId xmlns:a16="http://schemas.microsoft.com/office/drawing/2014/main" val="1283495533"/>
                    </a:ext>
                  </a:extLst>
                </a:gridCol>
              </a:tblGrid>
              <a:tr h="289410">
                <a:tc>
                  <a:txBody>
                    <a:bodyPr/>
                    <a:lstStyle/>
                    <a:p>
                      <a:pPr algn="l"/>
                      <a:r>
                        <a:rPr lang="en-US" sz="1600" dirty="0">
                          <a:solidFill>
                            <a:schemeClr val="bg1"/>
                          </a:solidFill>
                          <a:effectLst/>
                        </a:rPr>
                        <a:t>Strategy to Consider</a:t>
                      </a:r>
                      <a:endParaRPr lang="en-US" sz="1600" dirty="0">
                        <a:solidFill>
                          <a:schemeClr val="bg1"/>
                        </a:solidFill>
                        <a:effectLst/>
                        <a:latin typeface="Arial" panose="020B0604020202020204" pitchFamily="34" charset="0"/>
                        <a:cs typeface="Arial" panose="020B0604020202020204" pitchFamily="34" charset="0"/>
                      </a:endParaRPr>
                    </a:p>
                  </a:txBody>
                  <a:tcPr anchor="ctr"/>
                </a:tc>
                <a:tc>
                  <a:txBody>
                    <a:bodyPr/>
                    <a:lstStyle/>
                    <a:p>
                      <a:pPr algn="ctr"/>
                      <a:r>
                        <a:rPr lang="en-US" sz="1600" dirty="0">
                          <a:solidFill>
                            <a:schemeClr val="bg1"/>
                          </a:solidFill>
                          <a:effectLst/>
                        </a:rPr>
                        <a:t>Recommendations</a:t>
                      </a:r>
                      <a:endParaRPr lang="en-US" sz="1600" dirty="0">
                        <a:solidFill>
                          <a:schemeClr val="bg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8642173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rPr>
                        <a:t>Vaccination </a:t>
                      </a:r>
                      <a:endParaRPr lang="en-US" sz="1600" b="1" i="0" kern="1200" dirty="0">
                        <a:solidFill>
                          <a:schemeClr val="dk1"/>
                        </a:solidFill>
                        <a:effectLst/>
                        <a:latin typeface="Arial" panose="020B0604020202020204" pitchFamily="34" charset="0"/>
                        <a:ea typeface="Arial"/>
                        <a:cs typeface="Arial" panose="020B0604020202020204" pitchFamily="34" charset="0"/>
                      </a:endParaRPr>
                    </a:p>
                  </a:txBody>
                  <a:tcPr anchor="ctr"/>
                </a:tc>
                <a:tc>
                  <a:txBody>
                    <a:bodyPr/>
                    <a:lstStyle/>
                    <a:p>
                      <a:pPr marL="285750" indent="-285750">
                        <a:buFont typeface="Arial" panose="020B0604020202020204" pitchFamily="34" charset="0"/>
                        <a:buChar char="•"/>
                      </a:pPr>
                      <a:r>
                        <a:rPr lang="en-US" sz="1600" b="0" kern="1200" dirty="0">
                          <a:solidFill>
                            <a:schemeClr val="dk1"/>
                          </a:solidFill>
                          <a:effectLst/>
                        </a:rPr>
                        <a:t>If possible, vaccinate before start of therapy</a:t>
                      </a:r>
                      <a:endParaRPr lang="en-US" sz="1600" b="0" i="0" kern="1200" dirty="0">
                        <a:solidFill>
                          <a:schemeClr val="dk1"/>
                        </a:solidFill>
                        <a:effectLst/>
                        <a:latin typeface="Arial" panose="020B0604020202020204" pitchFamily="34" charset="0"/>
                        <a:ea typeface="Arial"/>
                        <a:cs typeface="Arial" panose="020B0604020202020204" pitchFamily="34" charset="0"/>
                      </a:endParaRPr>
                    </a:p>
                  </a:txBody>
                  <a:tcPr anchor="ctr"/>
                </a:tc>
                <a:extLst>
                  <a:ext uri="{0D108BD9-81ED-4DB2-BD59-A6C34878D82A}">
                    <a16:rowId xmlns:a16="http://schemas.microsoft.com/office/drawing/2014/main" val="179207675"/>
                  </a:ext>
                </a:extLst>
              </a:tr>
              <a:tr h="3723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rPr>
                        <a:t>Viral testing</a:t>
                      </a:r>
                      <a:endParaRPr lang="en-US" sz="1600" b="1" dirty="0">
                        <a:latin typeface="Arial" panose="020B0604020202020204" pitchFamily="34" charset="0"/>
                        <a:cs typeface="Arial" panose="020B0604020202020204" pitchFamily="34" charset="0"/>
                      </a:endParaRPr>
                    </a:p>
                  </a:txBody>
                  <a:tcPr anchor="ct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If history of latent HBV, specific antiviral therapy is recommended</a:t>
                      </a:r>
                    </a:p>
                    <a:p>
                      <a:pPr marL="285750" indent="-285750">
                        <a:buFont typeface="Arial" panose="020B0604020202020204" pitchFamily="34" charset="0"/>
                        <a:buChar char="•"/>
                      </a:pPr>
                      <a:r>
                        <a:rPr lang="en-US" sz="1600" b="0" kern="1200" dirty="0">
                          <a:solidFill>
                            <a:schemeClr val="dk1"/>
                          </a:solidFill>
                          <a:effectLst/>
                        </a:rPr>
                        <a:t>If positive baseline CMV Ab level, then consider monitoring during therapy vs preemptive therapy per local guidelines</a:t>
                      </a:r>
                      <a:endParaRPr lang="en-US" sz="1600" b="0" i="0" kern="1200" dirty="0">
                        <a:solidFill>
                          <a:schemeClr val="dk1"/>
                        </a:solidFill>
                        <a:effectLst/>
                        <a:latin typeface="Arial" panose="020B0604020202020204" pitchFamily="34" charset="0"/>
                        <a:ea typeface="Arial"/>
                        <a:cs typeface="Arial" panose="020B0604020202020204" pitchFamily="34" charset="0"/>
                      </a:endParaRPr>
                    </a:p>
                  </a:txBody>
                  <a:tcPr anchor="ctr"/>
                </a:tc>
                <a:extLst>
                  <a:ext uri="{0D108BD9-81ED-4DB2-BD59-A6C34878D82A}">
                    <a16:rowId xmlns:a16="http://schemas.microsoft.com/office/drawing/2014/main" val="1705439035"/>
                  </a:ext>
                </a:extLst>
              </a:tr>
              <a:tr h="3723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rPr>
                        <a:t>Prophylaxis</a:t>
                      </a:r>
                    </a:p>
                  </a:txBody>
                  <a:tcPr anchor="ctr"/>
                </a:tc>
                <a:tc>
                  <a:txBody>
                    <a:bodyPr/>
                    <a:lstStyle/>
                    <a:p>
                      <a:pPr marL="285750" indent="-285750">
                        <a:buFont typeface="Arial" panose="020B0604020202020204" pitchFamily="34" charset="0"/>
                        <a:buChar char="•"/>
                      </a:pPr>
                      <a:r>
                        <a:rPr lang="en-US" sz="1600" dirty="0"/>
                        <a:t>PJP and varicella-zoster virus prophylaxis recommended</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a:solidFill>
                            <a:schemeClr val="dk1"/>
                          </a:solidFill>
                          <a:effectLst/>
                        </a:rPr>
                        <a:t>Entecavir prophylaxis as indicated</a:t>
                      </a:r>
                      <a:endParaRPr lang="en-US" sz="1600" b="0" i="0" kern="1200" dirty="0">
                        <a:solidFill>
                          <a:schemeClr val="dk1"/>
                        </a:solidFill>
                        <a:effectLst/>
                        <a:latin typeface="Arial" panose="020B0604020202020204" pitchFamily="34" charset="0"/>
                        <a:ea typeface="Arial"/>
                        <a:cs typeface="Arial" panose="020B0604020202020204" pitchFamily="34" charset="0"/>
                      </a:endParaRPr>
                    </a:p>
                  </a:txBody>
                  <a:tcPr anchor="ctr"/>
                </a:tc>
                <a:extLst>
                  <a:ext uri="{0D108BD9-81ED-4DB2-BD59-A6C34878D82A}">
                    <a16:rowId xmlns:a16="http://schemas.microsoft.com/office/drawing/2014/main" val="1541531836"/>
                  </a:ext>
                </a:extLst>
              </a:tr>
              <a:tr h="557377">
                <a:tc gridSpan="2">
                  <a:txBody>
                    <a:bodyPr/>
                    <a:lstStyle/>
                    <a:p>
                      <a:pPr marL="0" marR="0" lvl="0" indent="0" algn="l" defTabSz="685800" rtl="0" eaLnBrk="1" fontAlgn="auto" latinLnBrk="0" hangingPunct="1">
                        <a:lnSpc>
                          <a:spcPct val="100000"/>
                        </a:lnSpc>
                        <a:spcBef>
                          <a:spcPts val="700"/>
                        </a:spcBef>
                        <a:spcAft>
                          <a:spcPts val="700"/>
                        </a:spcAft>
                        <a:buClrTx/>
                        <a:buSzTx/>
                        <a:buFont typeface="+mj-lt"/>
                        <a:buNone/>
                        <a:tabLst/>
                        <a:defRPr/>
                      </a:pPr>
                      <a:r>
                        <a:rPr lang="en-US" sz="1600" b="1" dirty="0"/>
                        <a:t>Hypogammaglobulinemia: </a:t>
                      </a:r>
                      <a:r>
                        <a:rPr lang="en-US" sz="1600" dirty="0"/>
                        <a:t>Monitor immunoglobulin levels and recommend IV immunoglobulin replacement for individuals IgG &lt;400 mg/dL regardless of history </a:t>
                      </a:r>
                      <a:br>
                        <a:rPr lang="en-US" sz="1600" dirty="0"/>
                      </a:br>
                      <a:r>
                        <a:rPr lang="en-US" sz="1600" dirty="0"/>
                        <a:t>of infections</a:t>
                      </a:r>
                      <a:endParaRPr lang="en-US" sz="1600" dirty="0">
                        <a:latin typeface="Arial" panose="020B0604020202020204" pitchFamily="34" charset="0"/>
                        <a:cs typeface="Arial" panose="020B0604020202020204" pitchFamily="34" charset="0"/>
                      </a:endParaRPr>
                    </a:p>
                  </a:txBody>
                  <a:tcPr anchor="ctr"/>
                </a:tc>
                <a:tc hMerge="1">
                  <a:txBody>
                    <a:bodyPr/>
                    <a:lstStyle/>
                    <a:p>
                      <a:endParaRPr lang="en-US" sz="1400" dirty="0"/>
                    </a:p>
                  </a:txBody>
                  <a:tcPr/>
                </a:tc>
                <a:extLst>
                  <a:ext uri="{0D108BD9-81ED-4DB2-BD59-A6C34878D82A}">
                    <a16:rowId xmlns:a16="http://schemas.microsoft.com/office/drawing/2014/main" val="2721090359"/>
                  </a:ext>
                </a:extLst>
              </a:tr>
            </a:tbl>
          </a:graphicData>
        </a:graphic>
      </p:graphicFrame>
      <p:sp>
        <p:nvSpPr>
          <p:cNvPr id="4" name="Footer Placeholder 3">
            <a:extLst>
              <a:ext uri="{FF2B5EF4-FFF2-40B4-BE49-F238E27FC236}">
                <a16:creationId xmlns:a16="http://schemas.microsoft.com/office/drawing/2014/main" id="{1DE300B0-37A5-AEC6-E286-C2F193C24F08}"/>
              </a:ext>
            </a:extLst>
          </p:cNvPr>
          <p:cNvSpPr>
            <a:spLocks noGrp="1"/>
          </p:cNvSpPr>
          <p:nvPr>
            <p:ph type="ftr" sz="quarter" idx="3"/>
          </p:nvPr>
        </p:nvSpPr>
        <p:spPr/>
        <p:txBody>
          <a:bodyPr/>
          <a:lstStyle/>
          <a:p>
            <a:r>
              <a:rPr lang="en-GB" dirty="0"/>
              <a:t>1. Braun A et al. </a:t>
            </a:r>
            <a:r>
              <a:rPr lang="en-GB" i="1" dirty="0"/>
              <a:t>Am Soc Clin Oncol Educ Book</a:t>
            </a:r>
            <a:r>
              <a:rPr lang="en-GB" dirty="0"/>
              <a:t>. </a:t>
            </a:r>
            <a:r>
              <a:rPr lang="en-GB" dirty="0" err="1"/>
              <a:t>2024;44:e433516</a:t>
            </a:r>
            <a:r>
              <a:rPr lang="en-GB" dirty="0"/>
              <a:t>. </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2. Rodriguez-Otero P. </a:t>
            </a:r>
            <a:r>
              <a:rPr kumimoji="0" lang="en-US" sz="800" b="0" i="1"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Lancet Oncol</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2024;25:e205-e216</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endParaRPr lang="en-GB" dirty="0"/>
          </a:p>
        </p:txBody>
      </p:sp>
    </p:spTree>
    <p:custDataLst>
      <p:tags r:id="rId1"/>
    </p:custDataLst>
    <p:extLst>
      <p:ext uri="{BB962C8B-B14F-4D97-AF65-F5344CB8AC3E}">
        <p14:creationId xmlns:p14="http://schemas.microsoft.com/office/powerpoint/2010/main" val="1264556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F75E-9112-EEB6-5307-48C322920EF6}"/>
              </a:ext>
            </a:extLst>
          </p:cNvPr>
          <p:cNvSpPr>
            <a:spLocks noGrp="1"/>
          </p:cNvSpPr>
          <p:nvPr>
            <p:ph type="title"/>
          </p:nvPr>
        </p:nvSpPr>
        <p:spPr/>
        <p:txBody>
          <a:bodyPr/>
          <a:lstStyle/>
          <a:p>
            <a:r>
              <a:rPr lang="en-US" dirty="0"/>
              <a:t>Be Prepared to Address Unique AEs With GPRC5D Bispecifics</a:t>
            </a:r>
          </a:p>
        </p:txBody>
      </p:sp>
      <p:sp>
        <p:nvSpPr>
          <p:cNvPr id="3" name="TextBox 2">
            <a:extLst>
              <a:ext uri="{FF2B5EF4-FFF2-40B4-BE49-F238E27FC236}">
                <a16:creationId xmlns:a16="http://schemas.microsoft.com/office/drawing/2014/main" id="{E1DB81C4-E685-2291-D54C-5B1C9A443393}"/>
              </a:ext>
            </a:extLst>
          </p:cNvPr>
          <p:cNvSpPr txBox="1"/>
          <p:nvPr/>
        </p:nvSpPr>
        <p:spPr>
          <a:xfrm>
            <a:off x="846595" y="850319"/>
            <a:ext cx="3531326" cy="892552"/>
          </a:xfrm>
          <a:prstGeom prst="rect">
            <a:avLst/>
          </a:prstGeom>
          <a:solidFill>
            <a:schemeClr val="bg1"/>
          </a:solidFill>
        </p:spPr>
        <p:txBody>
          <a:bodyPr wrap="square">
            <a:spAutoFit/>
          </a:bodyPr>
          <a:lstStyle/>
          <a:p>
            <a:r>
              <a:rPr sz="1600" b="1" dirty="0"/>
              <a:t>Dysgeusia</a:t>
            </a:r>
          </a:p>
          <a:p>
            <a:pPr>
              <a:defRPr sz="1200"/>
            </a:pPr>
            <a:r>
              <a:rPr dirty="0"/>
              <a:t>• Baking soda/salt water/magic mouth rinse</a:t>
            </a:r>
          </a:p>
          <a:p>
            <a:pPr>
              <a:defRPr sz="1200"/>
            </a:pPr>
            <a:r>
              <a:rPr dirty="0"/>
              <a:t>• Add flavor with citrus, herbs, spices, marinades</a:t>
            </a:r>
          </a:p>
          <a:p>
            <a:pPr>
              <a:defRPr sz="1200"/>
            </a:pPr>
            <a:r>
              <a:rPr dirty="0"/>
              <a:t>• Alternative protein sources if averse to meat</a:t>
            </a:r>
          </a:p>
        </p:txBody>
      </p:sp>
      <p:sp>
        <p:nvSpPr>
          <p:cNvPr id="4" name="TextBox 3">
            <a:extLst>
              <a:ext uri="{FF2B5EF4-FFF2-40B4-BE49-F238E27FC236}">
                <a16:creationId xmlns:a16="http://schemas.microsoft.com/office/drawing/2014/main" id="{63C4BF13-35B9-A36C-E838-A4FD9F6A13BA}"/>
              </a:ext>
            </a:extLst>
          </p:cNvPr>
          <p:cNvSpPr txBox="1"/>
          <p:nvPr/>
        </p:nvSpPr>
        <p:spPr>
          <a:xfrm>
            <a:off x="5137706" y="850319"/>
            <a:ext cx="3840480" cy="1097280"/>
          </a:xfrm>
          <a:prstGeom prst="rect">
            <a:avLst/>
          </a:prstGeom>
          <a:solidFill>
            <a:schemeClr val="bg1"/>
          </a:solidFill>
        </p:spPr>
        <p:txBody>
          <a:bodyPr wrap="square">
            <a:spAutoFit/>
          </a:bodyPr>
          <a:lstStyle/>
          <a:p>
            <a:r>
              <a:rPr sz="1600" b="1" dirty="0"/>
              <a:t>Dry Mouth</a:t>
            </a:r>
          </a:p>
          <a:p>
            <a:pPr>
              <a:defRPr sz="1200"/>
            </a:pPr>
            <a:r>
              <a:rPr dirty="0"/>
              <a:t>• Hydration, bland/cool foods, moist food with broth</a:t>
            </a:r>
          </a:p>
          <a:p>
            <a:pPr>
              <a:defRPr sz="1200"/>
            </a:pPr>
            <a:r>
              <a:rPr dirty="0"/>
              <a:t>• Limit caffeine/alcohol, tart drinks or frozen fruit</a:t>
            </a:r>
          </a:p>
          <a:p>
            <a:pPr>
              <a:defRPr sz="1200"/>
            </a:pPr>
            <a:r>
              <a:rPr dirty="0"/>
              <a:t>• Monitor for candidiasis; dental exams</a:t>
            </a:r>
          </a:p>
        </p:txBody>
      </p:sp>
      <p:sp>
        <p:nvSpPr>
          <p:cNvPr id="5" name="TextBox 4">
            <a:extLst>
              <a:ext uri="{FF2B5EF4-FFF2-40B4-BE49-F238E27FC236}">
                <a16:creationId xmlns:a16="http://schemas.microsoft.com/office/drawing/2014/main" id="{3B1A2BBB-C9DD-0FDA-6B70-A1114A9B6DF8}"/>
              </a:ext>
            </a:extLst>
          </p:cNvPr>
          <p:cNvSpPr txBox="1"/>
          <p:nvPr/>
        </p:nvSpPr>
        <p:spPr>
          <a:xfrm>
            <a:off x="780350" y="1829220"/>
            <a:ext cx="3840480" cy="1097280"/>
          </a:xfrm>
          <a:prstGeom prst="rect">
            <a:avLst/>
          </a:prstGeom>
          <a:solidFill>
            <a:schemeClr val="bg1"/>
          </a:solidFill>
        </p:spPr>
        <p:txBody>
          <a:bodyPr wrap="square">
            <a:spAutoFit/>
          </a:bodyPr>
          <a:lstStyle/>
          <a:p>
            <a:r>
              <a:rPr sz="1600" b="1" dirty="0"/>
              <a:t>Dysphagia</a:t>
            </a:r>
          </a:p>
          <a:p>
            <a:pPr>
              <a:defRPr sz="1200"/>
            </a:pPr>
            <a:r>
              <a:rPr dirty="0"/>
              <a:t>• Small, frequent soft meals</a:t>
            </a:r>
          </a:p>
          <a:p>
            <a:pPr>
              <a:defRPr sz="1200"/>
            </a:pPr>
            <a:r>
              <a:rPr dirty="0"/>
              <a:t>• Avoid dry foods, sip liquids between bites</a:t>
            </a:r>
          </a:p>
          <a:p>
            <a:pPr>
              <a:defRPr sz="1200"/>
            </a:pPr>
            <a:r>
              <a:rPr dirty="0"/>
              <a:t>• Food purees or mashed options</a:t>
            </a:r>
          </a:p>
        </p:txBody>
      </p:sp>
      <p:sp>
        <p:nvSpPr>
          <p:cNvPr id="6" name="TextBox 5">
            <a:extLst>
              <a:ext uri="{FF2B5EF4-FFF2-40B4-BE49-F238E27FC236}">
                <a16:creationId xmlns:a16="http://schemas.microsoft.com/office/drawing/2014/main" id="{06015E60-1AE8-DD33-7E96-A0901A18E364}"/>
              </a:ext>
            </a:extLst>
          </p:cNvPr>
          <p:cNvSpPr txBox="1"/>
          <p:nvPr/>
        </p:nvSpPr>
        <p:spPr>
          <a:xfrm>
            <a:off x="5137706" y="1829220"/>
            <a:ext cx="3840480" cy="892552"/>
          </a:xfrm>
          <a:prstGeom prst="rect">
            <a:avLst/>
          </a:prstGeom>
          <a:solidFill>
            <a:schemeClr val="bg1"/>
          </a:solidFill>
        </p:spPr>
        <p:txBody>
          <a:bodyPr wrap="square">
            <a:spAutoFit/>
          </a:bodyPr>
          <a:lstStyle/>
          <a:p>
            <a:r>
              <a:rPr sz="1600" b="1" dirty="0"/>
              <a:t>Weight Loss</a:t>
            </a:r>
          </a:p>
          <a:p>
            <a:pPr>
              <a:defRPr sz="1200"/>
            </a:pPr>
            <a:r>
              <a:rPr dirty="0"/>
              <a:t>• Frequent nutrient-dense meals/snacks with protein</a:t>
            </a:r>
          </a:p>
          <a:p>
            <a:pPr>
              <a:defRPr sz="1200"/>
            </a:pPr>
            <a:r>
              <a:rPr dirty="0"/>
              <a:t>• Calorie-boosting foods (</a:t>
            </a:r>
            <a:r>
              <a:rPr dirty="0" err="1"/>
              <a:t>eg</a:t>
            </a:r>
            <a:r>
              <a:rPr dirty="0"/>
              <a:t>, olive oil, nut butter)</a:t>
            </a:r>
          </a:p>
          <a:p>
            <a:pPr>
              <a:defRPr sz="1200"/>
            </a:pPr>
            <a:r>
              <a:rPr dirty="0"/>
              <a:t>• Consider appetite stimulants</a:t>
            </a:r>
          </a:p>
        </p:txBody>
      </p:sp>
      <p:sp>
        <p:nvSpPr>
          <p:cNvPr id="7" name="TextBox 6">
            <a:extLst>
              <a:ext uri="{FF2B5EF4-FFF2-40B4-BE49-F238E27FC236}">
                <a16:creationId xmlns:a16="http://schemas.microsoft.com/office/drawing/2014/main" id="{20ADB756-E412-30E1-B865-DC1242AC3B83}"/>
              </a:ext>
            </a:extLst>
          </p:cNvPr>
          <p:cNvSpPr txBox="1"/>
          <p:nvPr/>
        </p:nvSpPr>
        <p:spPr>
          <a:xfrm>
            <a:off x="791067" y="2878095"/>
            <a:ext cx="3840480" cy="1097280"/>
          </a:xfrm>
          <a:prstGeom prst="rect">
            <a:avLst/>
          </a:prstGeom>
          <a:solidFill>
            <a:schemeClr val="bg1"/>
          </a:solidFill>
        </p:spPr>
        <p:txBody>
          <a:bodyPr wrap="square">
            <a:spAutoFit/>
          </a:bodyPr>
          <a:lstStyle/>
          <a:p>
            <a:r>
              <a:rPr sz="1600" b="1" dirty="0"/>
              <a:t>Skin Toxicity</a:t>
            </a:r>
          </a:p>
          <a:p>
            <a:pPr>
              <a:defRPr sz="1200"/>
            </a:pPr>
            <a:r>
              <a:rPr dirty="0"/>
              <a:t>• Hydration, emollients, lukewarm/cold showers</a:t>
            </a:r>
          </a:p>
          <a:p>
            <a:pPr>
              <a:defRPr sz="1200"/>
            </a:pPr>
            <a:r>
              <a:rPr dirty="0"/>
              <a:t>• Sensitive soaps, oatmeal baths</a:t>
            </a:r>
          </a:p>
          <a:p>
            <a:pPr>
              <a:defRPr sz="1200"/>
            </a:pPr>
            <a:r>
              <a:rPr dirty="0"/>
              <a:t>• Topical steroids or antihistamines</a:t>
            </a:r>
          </a:p>
        </p:txBody>
      </p:sp>
      <p:sp>
        <p:nvSpPr>
          <p:cNvPr id="8" name="TextBox 7">
            <a:extLst>
              <a:ext uri="{FF2B5EF4-FFF2-40B4-BE49-F238E27FC236}">
                <a16:creationId xmlns:a16="http://schemas.microsoft.com/office/drawing/2014/main" id="{575B22D8-35BC-AE63-AF22-E08C37DB9022}"/>
              </a:ext>
            </a:extLst>
          </p:cNvPr>
          <p:cNvSpPr txBox="1"/>
          <p:nvPr/>
        </p:nvSpPr>
        <p:spPr>
          <a:xfrm>
            <a:off x="5137706" y="2878095"/>
            <a:ext cx="3840480" cy="1097280"/>
          </a:xfrm>
          <a:prstGeom prst="rect">
            <a:avLst/>
          </a:prstGeom>
          <a:solidFill>
            <a:schemeClr val="bg1"/>
          </a:solidFill>
        </p:spPr>
        <p:txBody>
          <a:bodyPr wrap="square">
            <a:spAutoFit/>
          </a:bodyPr>
          <a:lstStyle/>
          <a:p>
            <a:r>
              <a:rPr sz="1600" b="1" dirty="0"/>
              <a:t>Nail Toxicities</a:t>
            </a:r>
          </a:p>
          <a:p>
            <a:pPr>
              <a:defRPr sz="1200"/>
            </a:pPr>
            <a:r>
              <a:rPr dirty="0"/>
              <a:t>• Nail/finger cots, file nails smooth, nail hardeners</a:t>
            </a:r>
          </a:p>
          <a:p>
            <a:pPr>
              <a:defRPr sz="1200"/>
            </a:pPr>
            <a:r>
              <a:rPr dirty="0"/>
              <a:t>• Vitamin E oil, biotin supplement</a:t>
            </a:r>
          </a:p>
          <a:p>
            <a:pPr>
              <a:defRPr sz="1200"/>
            </a:pPr>
            <a:r>
              <a:rPr dirty="0"/>
              <a:t>• Monitor for secondary infections</a:t>
            </a:r>
          </a:p>
        </p:txBody>
      </p:sp>
      <p:sp>
        <p:nvSpPr>
          <p:cNvPr id="9" name="Footer Placeholder 8">
            <a:extLst>
              <a:ext uri="{FF2B5EF4-FFF2-40B4-BE49-F238E27FC236}">
                <a16:creationId xmlns:a16="http://schemas.microsoft.com/office/drawing/2014/main" id="{4B2114B8-D070-A460-A86D-A473197CDD12}"/>
              </a:ext>
            </a:extLst>
          </p:cNvPr>
          <p:cNvSpPr>
            <a:spLocks noGrp="1"/>
          </p:cNvSpPr>
          <p:nvPr>
            <p:ph type="ftr" sz="quarter" idx="3"/>
          </p:nvPr>
        </p:nvSpPr>
        <p:spPr/>
        <p:txBody>
          <a:bodyPr/>
          <a:lstStyle/>
          <a:p>
            <a:r>
              <a:rPr lang="en-GB" dirty="0"/>
              <a:t>1. </a:t>
            </a:r>
            <a:r>
              <a:rPr lang="en-GB" dirty="0" err="1"/>
              <a:t>Catamero</a:t>
            </a:r>
            <a:r>
              <a:rPr lang="en-GB" dirty="0"/>
              <a:t> D et al. </a:t>
            </a:r>
            <a:r>
              <a:rPr lang="en-GB" i="1" dirty="0"/>
              <a:t>Semin Oncol </a:t>
            </a:r>
            <a:r>
              <a:rPr lang="en-GB" i="1" dirty="0" err="1"/>
              <a:t>Nurs</a:t>
            </a:r>
            <a:r>
              <a:rPr lang="en-GB" dirty="0"/>
              <a:t>. 2024;40:151712.</a:t>
            </a:r>
          </a:p>
        </p:txBody>
      </p:sp>
      <p:pic>
        <p:nvPicPr>
          <p:cNvPr id="11" name="Picture 10">
            <a:extLst>
              <a:ext uri="{FF2B5EF4-FFF2-40B4-BE49-F238E27FC236}">
                <a16:creationId xmlns:a16="http://schemas.microsoft.com/office/drawing/2014/main" id="{21A5E15C-D832-C2A7-6B8A-4651EE85D443}"/>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74192" y="961407"/>
            <a:ext cx="506158" cy="506158"/>
          </a:xfrm>
          <a:prstGeom prst="rect">
            <a:avLst/>
          </a:prstGeom>
        </p:spPr>
      </p:pic>
      <p:pic>
        <p:nvPicPr>
          <p:cNvPr id="13" name="Picture 12">
            <a:extLst>
              <a:ext uri="{FF2B5EF4-FFF2-40B4-BE49-F238E27FC236}">
                <a16:creationId xmlns:a16="http://schemas.microsoft.com/office/drawing/2014/main" id="{43EE9C93-CB70-0868-669D-B93ABB425C86}"/>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50825" y="1890359"/>
            <a:ext cx="731520" cy="731520"/>
          </a:xfrm>
          <a:prstGeom prst="rect">
            <a:avLst/>
          </a:prstGeom>
        </p:spPr>
      </p:pic>
      <p:pic>
        <p:nvPicPr>
          <p:cNvPr id="15" name="Picture 14">
            <a:extLst>
              <a:ext uri="{FF2B5EF4-FFF2-40B4-BE49-F238E27FC236}">
                <a16:creationId xmlns:a16="http://schemas.microsoft.com/office/drawing/2014/main" id="{C9AFECA8-095A-9FD8-3422-9F7EC16D9CE8}"/>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19567" y="2995918"/>
            <a:ext cx="640080" cy="640080"/>
          </a:xfrm>
          <a:prstGeom prst="rect">
            <a:avLst/>
          </a:prstGeom>
        </p:spPr>
      </p:pic>
      <p:pic>
        <p:nvPicPr>
          <p:cNvPr id="17" name="Picture 16">
            <a:extLst>
              <a:ext uri="{FF2B5EF4-FFF2-40B4-BE49-F238E27FC236}">
                <a16:creationId xmlns:a16="http://schemas.microsoft.com/office/drawing/2014/main" id="{88EA8A17-9148-744E-0D56-B4BA06D1BA6C}"/>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631548" y="914032"/>
            <a:ext cx="506158" cy="506158"/>
          </a:xfrm>
          <a:prstGeom prst="rect">
            <a:avLst/>
          </a:prstGeom>
        </p:spPr>
      </p:pic>
      <p:pic>
        <p:nvPicPr>
          <p:cNvPr id="19" name="Picture 18">
            <a:extLst>
              <a:ext uri="{FF2B5EF4-FFF2-40B4-BE49-F238E27FC236}">
                <a16:creationId xmlns:a16="http://schemas.microsoft.com/office/drawing/2014/main" id="{868151F1-F65F-1D12-6DEE-BF1F4B0690BA}"/>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503365" y="1937056"/>
            <a:ext cx="727663" cy="727663"/>
          </a:xfrm>
          <a:prstGeom prst="rect">
            <a:avLst/>
          </a:prstGeom>
        </p:spPr>
      </p:pic>
      <p:pic>
        <p:nvPicPr>
          <p:cNvPr id="21" name="Picture 20">
            <a:extLst>
              <a:ext uri="{FF2B5EF4-FFF2-40B4-BE49-F238E27FC236}">
                <a16:creationId xmlns:a16="http://schemas.microsoft.com/office/drawing/2014/main" id="{DCB51D26-7F52-33F4-7BFF-9EDC28404FDB}"/>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671823" y="2995918"/>
            <a:ext cx="484632" cy="484632"/>
          </a:xfrm>
          <a:prstGeom prst="rect">
            <a:avLst/>
          </a:prstGeom>
        </p:spPr>
      </p:pic>
    </p:spTree>
    <p:custDataLst>
      <p:tags r:id="rId1"/>
    </p:custDataLst>
    <p:extLst>
      <p:ext uri="{BB962C8B-B14F-4D97-AF65-F5344CB8AC3E}">
        <p14:creationId xmlns:p14="http://schemas.microsoft.com/office/powerpoint/2010/main" val="4162518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09FC1F-BB0D-D891-B38F-2AC3EBA833AE}"/>
              </a:ext>
            </a:extLst>
          </p:cNvPr>
          <p:cNvSpPr>
            <a:spLocks noGrp="1"/>
          </p:cNvSpPr>
          <p:nvPr>
            <p:ph type="body" sz="quarter" idx="11"/>
          </p:nvPr>
        </p:nvSpPr>
        <p:spPr/>
        <p:txBody>
          <a:bodyPr/>
          <a:lstStyle/>
          <a:p>
            <a:r>
              <a:rPr lang="en-US" dirty="0"/>
              <a:t>On the Cusp</a:t>
            </a:r>
          </a:p>
          <a:p>
            <a:r>
              <a:rPr lang="en-US" i="1" dirty="0"/>
              <a:t>Preparing for New Bispecifics in MM</a:t>
            </a:r>
          </a:p>
        </p:txBody>
      </p:sp>
    </p:spTree>
    <p:custDataLst>
      <p:tags r:id="rId1"/>
    </p:custDataLst>
    <p:extLst>
      <p:ext uri="{BB962C8B-B14F-4D97-AF65-F5344CB8AC3E}">
        <p14:creationId xmlns:p14="http://schemas.microsoft.com/office/powerpoint/2010/main" val="979728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330831-DFF1-601D-B1F0-4908575394E6}"/>
              </a:ext>
            </a:extLst>
          </p:cNvPr>
          <p:cNvSpPr>
            <a:spLocks noGrp="1"/>
          </p:cNvSpPr>
          <p:nvPr>
            <p:ph type="title"/>
          </p:nvPr>
        </p:nvSpPr>
        <p:spPr/>
        <p:txBody>
          <a:bodyPr/>
          <a:lstStyle/>
          <a:p>
            <a:r>
              <a:rPr lang="en-US" dirty="0"/>
              <a:t>Get Ready: More T-Cell Engagers Are on the Way</a:t>
            </a:r>
          </a:p>
        </p:txBody>
      </p:sp>
      <p:sp>
        <p:nvSpPr>
          <p:cNvPr id="4" name="Text Placeholder 3">
            <a:extLst>
              <a:ext uri="{FF2B5EF4-FFF2-40B4-BE49-F238E27FC236}">
                <a16:creationId xmlns:a16="http://schemas.microsoft.com/office/drawing/2014/main" id="{E36B6365-0A0A-7A01-A1A3-EA1886C8A944}"/>
              </a:ext>
            </a:extLst>
          </p:cNvPr>
          <p:cNvSpPr>
            <a:spLocks noGrp="1"/>
          </p:cNvSpPr>
          <p:nvPr>
            <p:ph type="body" sz="quarter" idx="10"/>
          </p:nvPr>
        </p:nvSpPr>
        <p:spPr/>
        <p:txBody>
          <a:bodyPr/>
          <a:lstStyle/>
          <a:p>
            <a:pPr>
              <a:spcAft>
                <a:spcPts val="600"/>
              </a:spcAft>
            </a:pPr>
            <a:r>
              <a:rPr lang="en-US" b="1" dirty="0"/>
              <a:t>Emerging BCMA x CD3 bispecifics</a:t>
            </a:r>
          </a:p>
          <a:p>
            <a:pPr lvl="1">
              <a:spcAft>
                <a:spcPts val="600"/>
              </a:spcAft>
            </a:pPr>
            <a:r>
              <a:rPr lang="en-US" dirty="0" err="1"/>
              <a:t>Etentamig</a:t>
            </a:r>
            <a:r>
              <a:rPr lang="en-US" dirty="0"/>
              <a:t> (ABBV-383)</a:t>
            </a:r>
            <a:br>
              <a:rPr lang="en-US" dirty="0"/>
            </a:br>
            <a:endParaRPr lang="en-US" dirty="0"/>
          </a:p>
          <a:p>
            <a:pPr>
              <a:spcAft>
                <a:spcPts val="600"/>
              </a:spcAft>
            </a:pPr>
            <a:r>
              <a:rPr lang="en-US" b="1" dirty="0" err="1"/>
              <a:t>Trispecifics</a:t>
            </a:r>
            <a:r>
              <a:rPr lang="en-US" b="1" dirty="0"/>
              <a:t> (</a:t>
            </a:r>
            <a:r>
              <a:rPr lang="en-US" sz="1800" b="1" i="0" dirty="0">
                <a:effectLst/>
              </a:rPr>
              <a:t>BCMA and GPRC5D x CD3)</a:t>
            </a:r>
          </a:p>
          <a:p>
            <a:pPr lvl="1">
              <a:spcAft>
                <a:spcPts val="600"/>
              </a:spcAft>
            </a:pPr>
            <a:r>
              <a:rPr lang="en-US" i="0" dirty="0">
                <a:effectLst/>
              </a:rPr>
              <a:t> JNJ-5322</a:t>
            </a:r>
            <a:br>
              <a:rPr lang="en-US" i="0" dirty="0">
                <a:effectLst/>
              </a:rPr>
            </a:br>
            <a:endParaRPr lang="en-US" dirty="0"/>
          </a:p>
          <a:p>
            <a:pPr>
              <a:spcAft>
                <a:spcPts val="600"/>
              </a:spcAft>
            </a:pPr>
            <a:r>
              <a:rPr lang="en-US" sz="1800" b="1" noProof="0" dirty="0">
                <a:sym typeface="Arial"/>
              </a:rPr>
              <a:t>Other targets (FcRH5 x CD3)</a:t>
            </a:r>
          </a:p>
          <a:p>
            <a:pPr lvl="1">
              <a:spcAft>
                <a:spcPts val="600"/>
              </a:spcAft>
            </a:pPr>
            <a:r>
              <a:rPr lang="en-US" dirty="0">
                <a:sym typeface="Arial"/>
              </a:rPr>
              <a:t>Cevostamab</a:t>
            </a:r>
            <a:endParaRPr lang="en-US" dirty="0"/>
          </a:p>
        </p:txBody>
      </p:sp>
    </p:spTree>
    <p:custDataLst>
      <p:tags r:id="rId1"/>
    </p:custDataLst>
    <p:extLst>
      <p:ext uri="{BB962C8B-B14F-4D97-AF65-F5344CB8AC3E}">
        <p14:creationId xmlns:p14="http://schemas.microsoft.com/office/powerpoint/2010/main" val="216567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134C-ADD4-0D09-309D-A32DB7F2A457}"/>
              </a:ext>
            </a:extLst>
          </p:cNvPr>
          <p:cNvSpPr>
            <a:spLocks noGrp="1"/>
          </p:cNvSpPr>
          <p:nvPr>
            <p:ph type="title"/>
          </p:nvPr>
        </p:nvSpPr>
        <p:spPr/>
        <p:txBody>
          <a:bodyPr/>
          <a:lstStyle/>
          <a:p>
            <a:r>
              <a:rPr lang="en-US" dirty="0"/>
              <a:t>How Emerging BCMA Bispecifics May Differ</a:t>
            </a:r>
            <a:br>
              <a:rPr lang="en-US" dirty="0"/>
            </a:br>
            <a:r>
              <a:rPr lang="en-US" i="1" dirty="0"/>
              <a:t>Considerations With </a:t>
            </a:r>
            <a:r>
              <a:rPr lang="en-US" i="1" dirty="0" err="1"/>
              <a:t>Etentamig</a:t>
            </a:r>
            <a:endParaRPr lang="en-US" i="1" dirty="0"/>
          </a:p>
        </p:txBody>
      </p:sp>
      <p:sp>
        <p:nvSpPr>
          <p:cNvPr id="11" name="Footer Placeholder 10">
            <a:extLst>
              <a:ext uri="{FF2B5EF4-FFF2-40B4-BE49-F238E27FC236}">
                <a16:creationId xmlns:a16="http://schemas.microsoft.com/office/drawing/2014/main" id="{A8925C88-0DC4-8E95-605E-4F09A4B3AA3B}"/>
              </a:ext>
            </a:extLst>
          </p:cNvPr>
          <p:cNvSpPr>
            <a:spLocks noGrp="1"/>
          </p:cNvSpPr>
          <p:nvPr>
            <p:ph type="ftr" sz="quarter" idx="3"/>
          </p:nvPr>
        </p:nvSpPr>
        <p:spPr/>
        <p:txBody>
          <a:bodyPr/>
          <a:lstStyle/>
          <a:p>
            <a:r>
              <a:rPr lang="en-GB" dirty="0"/>
              <a:t>1. </a:t>
            </a:r>
            <a:r>
              <a:rPr lang="en-GB" dirty="0" err="1"/>
              <a:t>Baljevic</a:t>
            </a:r>
            <a:r>
              <a:rPr lang="en-GB" dirty="0"/>
              <a:t> M et al. EHA 2025. Abstract PF722.</a:t>
            </a:r>
          </a:p>
        </p:txBody>
      </p:sp>
      <p:grpSp>
        <p:nvGrpSpPr>
          <p:cNvPr id="21" name="Group 20">
            <a:extLst>
              <a:ext uri="{FF2B5EF4-FFF2-40B4-BE49-F238E27FC236}">
                <a16:creationId xmlns:a16="http://schemas.microsoft.com/office/drawing/2014/main" id="{B012D814-521C-F183-7F5F-CF4FB96514B9}"/>
              </a:ext>
            </a:extLst>
          </p:cNvPr>
          <p:cNvGrpSpPr/>
          <p:nvPr/>
        </p:nvGrpSpPr>
        <p:grpSpPr>
          <a:xfrm>
            <a:off x="627564" y="1011495"/>
            <a:ext cx="3474354" cy="3186253"/>
            <a:chOff x="255631" y="1374539"/>
            <a:chExt cx="3474354" cy="3186253"/>
          </a:xfrm>
        </p:grpSpPr>
        <p:pic>
          <p:nvPicPr>
            <p:cNvPr id="14" name="Picture 13">
              <a:extLst>
                <a:ext uri="{FF2B5EF4-FFF2-40B4-BE49-F238E27FC236}">
                  <a16:creationId xmlns:a16="http://schemas.microsoft.com/office/drawing/2014/main" id="{BE2A9139-5224-A3FA-9E9B-1363A9F40DEC}"/>
                </a:ext>
              </a:extLst>
            </p:cNvPr>
            <p:cNvPicPr>
              <a:picLocks noChangeAspect="1"/>
            </p:cNvPicPr>
            <p:nvPr/>
          </p:nvPicPr>
          <p:blipFill>
            <a:blip r:embed="rId4"/>
            <a:stretch>
              <a:fillRect/>
            </a:stretch>
          </p:blipFill>
          <p:spPr>
            <a:xfrm>
              <a:off x="423635" y="1540571"/>
              <a:ext cx="2374900" cy="2730500"/>
            </a:xfrm>
            <a:prstGeom prst="rect">
              <a:avLst/>
            </a:prstGeom>
          </p:spPr>
        </p:pic>
        <p:sp>
          <p:nvSpPr>
            <p:cNvPr id="15" name="TextBox 14">
              <a:extLst>
                <a:ext uri="{FF2B5EF4-FFF2-40B4-BE49-F238E27FC236}">
                  <a16:creationId xmlns:a16="http://schemas.microsoft.com/office/drawing/2014/main" id="{C6304A85-7791-7349-9A2C-09C5375452A9}"/>
                </a:ext>
              </a:extLst>
            </p:cNvPr>
            <p:cNvSpPr txBox="1"/>
            <p:nvPr/>
          </p:nvSpPr>
          <p:spPr>
            <a:xfrm>
              <a:off x="339634" y="1540571"/>
              <a:ext cx="940526" cy="610446"/>
            </a:xfrm>
            <a:prstGeom prst="rect">
              <a:avLst/>
            </a:prstGeom>
            <a:solidFill>
              <a:schemeClr val="bg1"/>
            </a:solidFill>
          </p:spPr>
          <p:txBody>
            <a:bodyPr wrap="square" tIns="91440" bIns="91440" rtlCol="0" anchor="ctr">
              <a:spAutoFit/>
            </a:bodyPr>
            <a:lstStyle/>
            <a:p>
              <a:pPr marL="0" indent="0" algn="l">
                <a:spcAft>
                  <a:spcPts val="1200"/>
                </a:spcAft>
                <a:buFont typeface="Arial" panose="020B0604020202020204" pitchFamily="34" charset="0"/>
                <a:buNone/>
              </a:pPr>
              <a:endParaRPr lang="en-US" sz="1400" dirty="0" err="1"/>
            </a:p>
          </p:txBody>
        </p:sp>
        <p:sp>
          <p:nvSpPr>
            <p:cNvPr id="16" name="TextBox 15">
              <a:extLst>
                <a:ext uri="{FF2B5EF4-FFF2-40B4-BE49-F238E27FC236}">
                  <a16:creationId xmlns:a16="http://schemas.microsoft.com/office/drawing/2014/main" id="{1554C73D-4225-3BA4-D2E8-1958A5138ABE}"/>
                </a:ext>
              </a:extLst>
            </p:cNvPr>
            <p:cNvSpPr txBox="1"/>
            <p:nvPr/>
          </p:nvSpPr>
          <p:spPr>
            <a:xfrm>
              <a:off x="2118532" y="1374539"/>
              <a:ext cx="1060095" cy="369333"/>
            </a:xfrm>
            <a:prstGeom prst="rect">
              <a:avLst/>
            </a:prstGeom>
            <a:solidFill>
              <a:schemeClr val="bg1"/>
            </a:solidFill>
          </p:spPr>
          <p:txBody>
            <a:bodyPr wrap="square" tIns="91440" bIns="91440" rtlCol="0" anchor="ctr">
              <a:spAutoFit/>
            </a:bodyPr>
            <a:lstStyle/>
            <a:p>
              <a:pPr marL="0" indent="0" algn="l">
                <a:spcAft>
                  <a:spcPts val="1200"/>
                </a:spcAft>
                <a:buFont typeface="Arial" panose="020B0604020202020204" pitchFamily="34" charset="0"/>
                <a:buNone/>
              </a:pPr>
              <a:endParaRPr lang="en-US" sz="1400" dirty="0" err="1"/>
            </a:p>
          </p:txBody>
        </p:sp>
        <p:sp>
          <p:nvSpPr>
            <p:cNvPr id="17" name="TextBox 16">
              <a:extLst>
                <a:ext uri="{FF2B5EF4-FFF2-40B4-BE49-F238E27FC236}">
                  <a16:creationId xmlns:a16="http://schemas.microsoft.com/office/drawing/2014/main" id="{12B843FE-3E4F-D685-09EB-BFE555453131}"/>
                </a:ext>
              </a:extLst>
            </p:cNvPr>
            <p:cNvSpPr txBox="1"/>
            <p:nvPr/>
          </p:nvSpPr>
          <p:spPr>
            <a:xfrm>
              <a:off x="2669890" y="1533079"/>
              <a:ext cx="1060095" cy="369333"/>
            </a:xfrm>
            <a:prstGeom prst="rect">
              <a:avLst/>
            </a:prstGeom>
            <a:solidFill>
              <a:schemeClr val="bg1"/>
            </a:solidFill>
          </p:spPr>
          <p:txBody>
            <a:bodyPr wrap="square" tIns="91440" bIns="91440" rtlCol="0" anchor="ctr">
              <a:spAutoFit/>
            </a:bodyPr>
            <a:lstStyle/>
            <a:p>
              <a:pPr marL="0" indent="0" algn="l">
                <a:spcAft>
                  <a:spcPts val="1200"/>
                </a:spcAft>
                <a:buFont typeface="Arial" panose="020B0604020202020204" pitchFamily="34" charset="0"/>
                <a:buNone/>
              </a:pPr>
              <a:endParaRPr lang="en-US" sz="1400" dirty="0" err="1"/>
            </a:p>
          </p:txBody>
        </p:sp>
        <p:sp>
          <p:nvSpPr>
            <p:cNvPr id="18" name="TextBox 17">
              <a:extLst>
                <a:ext uri="{FF2B5EF4-FFF2-40B4-BE49-F238E27FC236}">
                  <a16:creationId xmlns:a16="http://schemas.microsoft.com/office/drawing/2014/main" id="{298881BB-D437-9B16-75C9-EB7768F09D25}"/>
                </a:ext>
              </a:extLst>
            </p:cNvPr>
            <p:cNvSpPr txBox="1"/>
            <p:nvPr/>
          </p:nvSpPr>
          <p:spPr>
            <a:xfrm>
              <a:off x="2118532" y="3241088"/>
              <a:ext cx="680003" cy="1117695"/>
            </a:xfrm>
            <a:prstGeom prst="rect">
              <a:avLst/>
            </a:prstGeom>
            <a:solidFill>
              <a:schemeClr val="bg1"/>
            </a:solidFill>
          </p:spPr>
          <p:txBody>
            <a:bodyPr wrap="square" tIns="91440" bIns="91440" rtlCol="0" anchor="ctr">
              <a:spAutoFit/>
            </a:bodyPr>
            <a:lstStyle/>
            <a:p>
              <a:pPr marL="0" indent="0" algn="l">
                <a:spcAft>
                  <a:spcPts val="1200"/>
                </a:spcAft>
                <a:buFont typeface="Arial" panose="020B0604020202020204" pitchFamily="34" charset="0"/>
                <a:buNone/>
              </a:pPr>
              <a:endParaRPr lang="en-US" sz="1400" dirty="0" err="1"/>
            </a:p>
          </p:txBody>
        </p:sp>
        <p:sp>
          <p:nvSpPr>
            <p:cNvPr id="19" name="TextBox 18">
              <a:extLst>
                <a:ext uri="{FF2B5EF4-FFF2-40B4-BE49-F238E27FC236}">
                  <a16:creationId xmlns:a16="http://schemas.microsoft.com/office/drawing/2014/main" id="{714DBAE9-5E4F-8B9B-D50F-A2953270C9BD}"/>
                </a:ext>
              </a:extLst>
            </p:cNvPr>
            <p:cNvSpPr txBox="1"/>
            <p:nvPr/>
          </p:nvSpPr>
          <p:spPr>
            <a:xfrm>
              <a:off x="2194560" y="2960071"/>
              <a:ext cx="857168" cy="369333"/>
            </a:xfrm>
            <a:prstGeom prst="rect">
              <a:avLst/>
            </a:prstGeom>
            <a:solidFill>
              <a:schemeClr val="bg1"/>
            </a:solidFill>
          </p:spPr>
          <p:txBody>
            <a:bodyPr wrap="square" tIns="91440" bIns="91440" rtlCol="0" anchor="ctr">
              <a:spAutoFit/>
            </a:bodyPr>
            <a:lstStyle/>
            <a:p>
              <a:pPr marL="0" indent="0" algn="l">
                <a:spcAft>
                  <a:spcPts val="1200"/>
                </a:spcAft>
                <a:buFont typeface="Arial" panose="020B0604020202020204" pitchFamily="34" charset="0"/>
                <a:buNone/>
              </a:pPr>
              <a:endParaRPr lang="en-US" sz="1400" dirty="0" err="1"/>
            </a:p>
          </p:txBody>
        </p:sp>
        <p:sp>
          <p:nvSpPr>
            <p:cNvPr id="20" name="TextBox 19">
              <a:extLst>
                <a:ext uri="{FF2B5EF4-FFF2-40B4-BE49-F238E27FC236}">
                  <a16:creationId xmlns:a16="http://schemas.microsoft.com/office/drawing/2014/main" id="{9F953713-9CF5-6600-36BA-AD09B5CF8EEE}"/>
                </a:ext>
              </a:extLst>
            </p:cNvPr>
            <p:cNvSpPr txBox="1"/>
            <p:nvPr/>
          </p:nvSpPr>
          <p:spPr>
            <a:xfrm>
              <a:off x="255631" y="2948308"/>
              <a:ext cx="680004" cy="1612484"/>
            </a:xfrm>
            <a:prstGeom prst="rect">
              <a:avLst/>
            </a:prstGeom>
            <a:solidFill>
              <a:schemeClr val="bg1"/>
            </a:solidFill>
          </p:spPr>
          <p:txBody>
            <a:bodyPr wrap="square" tIns="91440" bIns="91440" rtlCol="0" anchor="ctr">
              <a:spAutoFit/>
            </a:bodyPr>
            <a:lstStyle/>
            <a:p>
              <a:pPr marL="0" indent="0" algn="l">
                <a:spcAft>
                  <a:spcPts val="1200"/>
                </a:spcAft>
                <a:buFont typeface="Arial" panose="020B0604020202020204" pitchFamily="34" charset="0"/>
                <a:buNone/>
              </a:pPr>
              <a:endParaRPr lang="en-US" sz="1400" dirty="0" err="1"/>
            </a:p>
          </p:txBody>
        </p:sp>
      </p:grpSp>
      <p:graphicFrame>
        <p:nvGraphicFramePr>
          <p:cNvPr id="13" name="Table 12">
            <a:extLst>
              <a:ext uri="{FF2B5EF4-FFF2-40B4-BE49-F238E27FC236}">
                <a16:creationId xmlns:a16="http://schemas.microsoft.com/office/drawing/2014/main" id="{52ABA3D6-0078-2319-5B6B-2C18CBE52AFD}"/>
              </a:ext>
            </a:extLst>
          </p:cNvPr>
          <p:cNvGraphicFramePr>
            <a:graphicFrameLocks noGrp="1"/>
          </p:cNvGraphicFramePr>
          <p:nvPr/>
        </p:nvGraphicFramePr>
        <p:xfrm>
          <a:off x="3423661" y="1606506"/>
          <a:ext cx="4324894" cy="1188720"/>
        </p:xfrm>
        <a:graphic>
          <a:graphicData uri="http://schemas.openxmlformats.org/drawingml/2006/table">
            <a:tbl>
              <a:tblPr firstRow="1" bandRow="1">
                <a:tableStyleId>{2D5ABB26-0587-4C30-8999-92F81FD0307C}</a:tableStyleId>
              </a:tblPr>
              <a:tblGrid>
                <a:gridCol w="4324894">
                  <a:extLst>
                    <a:ext uri="{9D8B030D-6E8A-4147-A177-3AD203B41FA5}">
                      <a16:colId xmlns:a16="http://schemas.microsoft.com/office/drawing/2014/main" val="301543220"/>
                    </a:ext>
                  </a:extLst>
                </a:gridCol>
              </a:tblGrid>
              <a:tr h="1158660">
                <a:tc>
                  <a:txBody>
                    <a:bodyPr/>
                    <a:lstStyle/>
                    <a:p>
                      <a:pPr marL="9525" indent="-9525">
                        <a:tabLst/>
                      </a:pPr>
                      <a:r>
                        <a:rPr lang="en-US" sz="1800" b="1" dirty="0"/>
                        <a:t>MOA is designed to:</a:t>
                      </a:r>
                    </a:p>
                    <a:p>
                      <a:pPr marL="285750" indent="-285750">
                        <a:buFont typeface="Arial" panose="020B0604020202020204" pitchFamily="34" charset="0"/>
                        <a:buChar char="•"/>
                        <a:tabLst/>
                      </a:pPr>
                      <a:r>
                        <a:rPr lang="en-US" sz="1800" dirty="0"/>
                        <a:t>Induce lower cytokine release</a:t>
                      </a:r>
                    </a:p>
                    <a:p>
                      <a:pPr marL="285750" indent="-285750">
                        <a:buFont typeface="Arial" panose="020B0604020202020204" pitchFamily="34" charset="0"/>
                        <a:buChar char="•"/>
                        <a:tabLst/>
                      </a:pPr>
                      <a:r>
                        <a:rPr lang="en-US" sz="1800" dirty="0"/>
                        <a:t>Provide an extended half-live with convenient dosing </a:t>
                      </a:r>
                    </a:p>
                  </a:txBody>
                  <a:tcPr marL="182880" marR="45720" anchor="ctr">
                    <a:solidFill>
                      <a:schemeClr val="accent5">
                        <a:lumMod val="20000"/>
                        <a:lumOff val="80000"/>
                      </a:schemeClr>
                    </a:solidFill>
                  </a:tcPr>
                </a:tc>
                <a:extLst>
                  <a:ext uri="{0D108BD9-81ED-4DB2-BD59-A6C34878D82A}">
                    <a16:rowId xmlns:a16="http://schemas.microsoft.com/office/drawing/2014/main" val="2618936608"/>
                  </a:ext>
                </a:extLst>
              </a:tr>
            </a:tbl>
          </a:graphicData>
        </a:graphic>
      </p:graphicFrame>
      <p:sp>
        <p:nvSpPr>
          <p:cNvPr id="22" name="TextBox 21">
            <a:extLst>
              <a:ext uri="{FF2B5EF4-FFF2-40B4-BE49-F238E27FC236}">
                <a16:creationId xmlns:a16="http://schemas.microsoft.com/office/drawing/2014/main" id="{C02D6CCE-5288-1746-0A70-84CA295F3FED}"/>
              </a:ext>
            </a:extLst>
          </p:cNvPr>
          <p:cNvSpPr txBox="1"/>
          <p:nvPr/>
        </p:nvSpPr>
        <p:spPr>
          <a:xfrm>
            <a:off x="3310501" y="2975242"/>
            <a:ext cx="5205935" cy="1723549"/>
          </a:xfrm>
          <a:prstGeom prst="rect">
            <a:avLst/>
          </a:prstGeom>
          <a:noFill/>
        </p:spPr>
        <p:txBody>
          <a:bodyPr wrap="square" tIns="91440" bIns="91440" rtlCol="0" anchor="ctr">
            <a:spAutoFit/>
          </a:bodyPr>
          <a:lstStyle/>
          <a:p>
            <a:pPr marL="0" indent="0" algn="l">
              <a:spcAft>
                <a:spcPts val="600"/>
              </a:spcAft>
              <a:buFont typeface="Arial" panose="020B0604020202020204" pitchFamily="34" charset="0"/>
              <a:buNone/>
            </a:pPr>
            <a:r>
              <a:rPr lang="en-US" sz="1800" b="1" dirty="0"/>
              <a:t>In early testing, 2 mg of SUD and modified dexamethasone premedication resulted in CRS incidence of 30%, almost all grade 1 </a:t>
            </a:r>
          </a:p>
          <a:p>
            <a:pPr marL="285750" indent="-285750" algn="l">
              <a:spcAft>
                <a:spcPts val="600"/>
              </a:spcAft>
              <a:buFont typeface="Arial" panose="020B0604020202020204" pitchFamily="34" charset="0"/>
              <a:buChar char="•"/>
            </a:pPr>
            <a:r>
              <a:rPr lang="en-US" sz="1800" dirty="0"/>
              <a:t>Only 1 grade 2 event managed with hydration</a:t>
            </a:r>
          </a:p>
          <a:p>
            <a:pPr marL="285750" indent="-285750" algn="l">
              <a:spcAft>
                <a:spcPts val="600"/>
              </a:spcAft>
              <a:buFont typeface="Arial" panose="020B0604020202020204" pitchFamily="34" charset="0"/>
              <a:buChar char="•"/>
            </a:pPr>
            <a:r>
              <a:rPr lang="en-US" sz="1800" dirty="0"/>
              <a:t>No grade ≥3 CRS</a:t>
            </a:r>
          </a:p>
        </p:txBody>
      </p:sp>
      <p:sp>
        <p:nvSpPr>
          <p:cNvPr id="4" name="TextBox 3">
            <a:extLst>
              <a:ext uri="{FF2B5EF4-FFF2-40B4-BE49-F238E27FC236}">
                <a16:creationId xmlns:a16="http://schemas.microsoft.com/office/drawing/2014/main" id="{F77102C5-EAD6-9731-D90E-599147DAB61D}"/>
              </a:ext>
            </a:extLst>
          </p:cNvPr>
          <p:cNvSpPr txBox="1"/>
          <p:nvPr/>
        </p:nvSpPr>
        <p:spPr>
          <a:xfrm>
            <a:off x="2430244" y="815539"/>
            <a:ext cx="3543290" cy="400110"/>
          </a:xfrm>
          <a:prstGeom prst="rect">
            <a:avLst/>
          </a:prstGeom>
          <a:solidFill>
            <a:schemeClr val="bg1"/>
          </a:solidFill>
        </p:spPr>
        <p:txBody>
          <a:bodyPr wrap="square" rtlCol="0">
            <a:spAutoFit/>
          </a:bodyPr>
          <a:lstStyle/>
          <a:p>
            <a:pPr algn="ctr" defTabSz="914400">
              <a:buClr>
                <a:srgbClr val="000000"/>
              </a:buClr>
              <a:defRPr/>
            </a:pPr>
            <a:r>
              <a:rPr lang="en-US" sz="1800" b="1" dirty="0"/>
              <a:t>Etentamig: BCMA x CD3</a:t>
            </a:r>
            <a:r>
              <a:rPr lang="en-US" sz="2000" b="1" kern="0" baseline="30000" dirty="0">
                <a:solidFill>
                  <a:srgbClr val="000000"/>
                </a:solidFill>
                <a:latin typeface="Arial"/>
                <a:cs typeface="Arial"/>
                <a:sym typeface="Arial"/>
              </a:rPr>
              <a:t>1</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1"/>
    </p:custDataLst>
    <p:extLst>
      <p:ext uri="{BB962C8B-B14F-4D97-AF65-F5344CB8AC3E}">
        <p14:creationId xmlns:p14="http://schemas.microsoft.com/office/powerpoint/2010/main" val="4229565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51D3E-F891-6827-A4A7-179A11A57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756CE-8324-4FB0-99C5-3C7B46A99BBA}"/>
              </a:ext>
            </a:extLst>
          </p:cNvPr>
          <p:cNvSpPr>
            <a:spLocks noGrp="1"/>
          </p:cNvSpPr>
          <p:nvPr>
            <p:ph type="title"/>
          </p:nvPr>
        </p:nvSpPr>
        <p:spPr/>
        <p:txBody>
          <a:bodyPr/>
          <a:lstStyle/>
          <a:p>
            <a:r>
              <a:rPr lang="en-US" dirty="0"/>
              <a:t>How Emerging BCMA Bispecifics May Differ</a:t>
            </a:r>
            <a:br>
              <a:rPr lang="en-US" dirty="0"/>
            </a:br>
            <a:r>
              <a:rPr lang="en-US" i="1" dirty="0"/>
              <a:t>Considerations With </a:t>
            </a:r>
            <a:r>
              <a:rPr lang="en-US" i="1" dirty="0" err="1"/>
              <a:t>Etentamig</a:t>
            </a:r>
            <a:r>
              <a:rPr lang="en-US" i="1" dirty="0"/>
              <a:t> (Cont’d)</a:t>
            </a:r>
          </a:p>
        </p:txBody>
      </p:sp>
      <p:sp>
        <p:nvSpPr>
          <p:cNvPr id="11" name="Footer Placeholder 10">
            <a:extLst>
              <a:ext uri="{FF2B5EF4-FFF2-40B4-BE49-F238E27FC236}">
                <a16:creationId xmlns:a16="http://schemas.microsoft.com/office/drawing/2014/main" id="{DBED2472-0E56-0D2D-25AA-2F6356BCE831}"/>
              </a:ext>
            </a:extLst>
          </p:cNvPr>
          <p:cNvSpPr>
            <a:spLocks noGrp="1"/>
          </p:cNvSpPr>
          <p:nvPr>
            <p:ph type="ftr" sz="quarter" idx="3"/>
          </p:nvPr>
        </p:nvSpPr>
        <p:spPr/>
        <p:txBody>
          <a:bodyPr/>
          <a:lstStyle/>
          <a:p>
            <a:r>
              <a:rPr lang="en-GB" dirty="0"/>
              <a:t>1. https://</a:t>
            </a:r>
            <a:r>
              <a:rPr lang="en-GB" dirty="0" err="1"/>
              <a:t>clinicaltrials.gov</a:t>
            </a:r>
            <a:r>
              <a:rPr lang="en-GB" dirty="0"/>
              <a:t>/study/</a:t>
            </a:r>
            <a:r>
              <a:rPr lang="en-GB" dirty="0" err="1"/>
              <a:t>NCT06158841</a:t>
            </a:r>
            <a:r>
              <a:rPr lang="en-GB" dirty="0"/>
              <a:t>.</a:t>
            </a:r>
          </a:p>
        </p:txBody>
      </p:sp>
      <p:grpSp>
        <p:nvGrpSpPr>
          <p:cNvPr id="21" name="Group 20">
            <a:extLst>
              <a:ext uri="{FF2B5EF4-FFF2-40B4-BE49-F238E27FC236}">
                <a16:creationId xmlns:a16="http://schemas.microsoft.com/office/drawing/2014/main" id="{B5EF400D-0DD5-1774-C9BE-5729BA064487}"/>
              </a:ext>
            </a:extLst>
          </p:cNvPr>
          <p:cNvGrpSpPr/>
          <p:nvPr/>
        </p:nvGrpSpPr>
        <p:grpSpPr>
          <a:xfrm>
            <a:off x="627564" y="1011495"/>
            <a:ext cx="3474354" cy="3186253"/>
            <a:chOff x="255631" y="1374539"/>
            <a:chExt cx="3474354" cy="3186253"/>
          </a:xfrm>
        </p:grpSpPr>
        <p:pic>
          <p:nvPicPr>
            <p:cNvPr id="14" name="Picture 13">
              <a:extLst>
                <a:ext uri="{FF2B5EF4-FFF2-40B4-BE49-F238E27FC236}">
                  <a16:creationId xmlns:a16="http://schemas.microsoft.com/office/drawing/2014/main" id="{EB51FC47-D789-198E-85D2-E91B4DF2FBEA}"/>
                </a:ext>
              </a:extLst>
            </p:cNvPr>
            <p:cNvPicPr>
              <a:picLocks noChangeAspect="1"/>
            </p:cNvPicPr>
            <p:nvPr/>
          </p:nvPicPr>
          <p:blipFill>
            <a:blip r:embed="rId3"/>
            <a:stretch>
              <a:fillRect/>
            </a:stretch>
          </p:blipFill>
          <p:spPr>
            <a:xfrm>
              <a:off x="423635" y="1540571"/>
              <a:ext cx="2374900" cy="2730500"/>
            </a:xfrm>
            <a:prstGeom prst="rect">
              <a:avLst/>
            </a:prstGeom>
          </p:spPr>
        </p:pic>
        <p:sp>
          <p:nvSpPr>
            <p:cNvPr id="15" name="TextBox 14">
              <a:extLst>
                <a:ext uri="{FF2B5EF4-FFF2-40B4-BE49-F238E27FC236}">
                  <a16:creationId xmlns:a16="http://schemas.microsoft.com/office/drawing/2014/main" id="{82769255-B21F-5765-DEB3-3FCC8601F9C8}"/>
                </a:ext>
              </a:extLst>
            </p:cNvPr>
            <p:cNvSpPr txBox="1"/>
            <p:nvPr/>
          </p:nvSpPr>
          <p:spPr>
            <a:xfrm>
              <a:off x="339634" y="1540571"/>
              <a:ext cx="940526" cy="610446"/>
            </a:xfrm>
            <a:prstGeom prst="rect">
              <a:avLst/>
            </a:prstGeom>
            <a:solidFill>
              <a:schemeClr val="bg1"/>
            </a:solidFill>
          </p:spPr>
          <p:txBody>
            <a:bodyPr wrap="square" tIns="91440" bIns="91440" rtlCol="0" anchor="ctr">
              <a:spAutoFit/>
            </a:bodyPr>
            <a:lstStyle/>
            <a:p>
              <a:pPr marL="0" indent="0" algn="l">
                <a:spcAft>
                  <a:spcPts val="1200"/>
                </a:spcAft>
                <a:buFont typeface="Arial" panose="020B0604020202020204" pitchFamily="34" charset="0"/>
                <a:buNone/>
              </a:pPr>
              <a:endParaRPr lang="en-US" sz="1400" dirty="0" err="1"/>
            </a:p>
          </p:txBody>
        </p:sp>
        <p:sp>
          <p:nvSpPr>
            <p:cNvPr id="16" name="TextBox 15">
              <a:extLst>
                <a:ext uri="{FF2B5EF4-FFF2-40B4-BE49-F238E27FC236}">
                  <a16:creationId xmlns:a16="http://schemas.microsoft.com/office/drawing/2014/main" id="{EFE85BD8-F5D4-38FC-A7CC-7E5C709B2517}"/>
                </a:ext>
              </a:extLst>
            </p:cNvPr>
            <p:cNvSpPr txBox="1"/>
            <p:nvPr/>
          </p:nvSpPr>
          <p:spPr>
            <a:xfrm>
              <a:off x="2118532" y="1374539"/>
              <a:ext cx="1060095" cy="369333"/>
            </a:xfrm>
            <a:prstGeom prst="rect">
              <a:avLst/>
            </a:prstGeom>
            <a:solidFill>
              <a:schemeClr val="bg1"/>
            </a:solidFill>
          </p:spPr>
          <p:txBody>
            <a:bodyPr wrap="square" tIns="91440" bIns="91440" rtlCol="0" anchor="ctr">
              <a:spAutoFit/>
            </a:bodyPr>
            <a:lstStyle/>
            <a:p>
              <a:pPr marL="0" indent="0" algn="l">
                <a:spcAft>
                  <a:spcPts val="1200"/>
                </a:spcAft>
                <a:buFont typeface="Arial" panose="020B0604020202020204" pitchFamily="34" charset="0"/>
                <a:buNone/>
              </a:pPr>
              <a:endParaRPr lang="en-US" sz="1400" dirty="0" err="1"/>
            </a:p>
          </p:txBody>
        </p:sp>
        <p:sp>
          <p:nvSpPr>
            <p:cNvPr id="17" name="TextBox 16">
              <a:extLst>
                <a:ext uri="{FF2B5EF4-FFF2-40B4-BE49-F238E27FC236}">
                  <a16:creationId xmlns:a16="http://schemas.microsoft.com/office/drawing/2014/main" id="{4FE395FD-6142-5647-BFD1-998B9B795986}"/>
                </a:ext>
              </a:extLst>
            </p:cNvPr>
            <p:cNvSpPr txBox="1"/>
            <p:nvPr/>
          </p:nvSpPr>
          <p:spPr>
            <a:xfrm>
              <a:off x="2669890" y="1533079"/>
              <a:ext cx="1060095" cy="369333"/>
            </a:xfrm>
            <a:prstGeom prst="rect">
              <a:avLst/>
            </a:prstGeom>
            <a:solidFill>
              <a:schemeClr val="bg1"/>
            </a:solidFill>
          </p:spPr>
          <p:txBody>
            <a:bodyPr wrap="square" tIns="91440" bIns="91440" rtlCol="0" anchor="ctr">
              <a:spAutoFit/>
            </a:bodyPr>
            <a:lstStyle/>
            <a:p>
              <a:pPr marL="0" indent="0" algn="l">
                <a:spcAft>
                  <a:spcPts val="1200"/>
                </a:spcAft>
                <a:buFont typeface="Arial" panose="020B0604020202020204" pitchFamily="34" charset="0"/>
                <a:buNone/>
              </a:pPr>
              <a:endParaRPr lang="en-US" sz="1400" dirty="0" err="1"/>
            </a:p>
          </p:txBody>
        </p:sp>
        <p:sp>
          <p:nvSpPr>
            <p:cNvPr id="18" name="TextBox 17">
              <a:extLst>
                <a:ext uri="{FF2B5EF4-FFF2-40B4-BE49-F238E27FC236}">
                  <a16:creationId xmlns:a16="http://schemas.microsoft.com/office/drawing/2014/main" id="{C6D42968-73BA-77C4-4961-24BC11DA12CF}"/>
                </a:ext>
              </a:extLst>
            </p:cNvPr>
            <p:cNvSpPr txBox="1"/>
            <p:nvPr/>
          </p:nvSpPr>
          <p:spPr>
            <a:xfrm>
              <a:off x="2118532" y="3241088"/>
              <a:ext cx="680003" cy="1117695"/>
            </a:xfrm>
            <a:prstGeom prst="rect">
              <a:avLst/>
            </a:prstGeom>
            <a:solidFill>
              <a:schemeClr val="bg1"/>
            </a:solidFill>
          </p:spPr>
          <p:txBody>
            <a:bodyPr wrap="square" tIns="91440" bIns="91440" rtlCol="0" anchor="ctr">
              <a:spAutoFit/>
            </a:bodyPr>
            <a:lstStyle/>
            <a:p>
              <a:pPr marL="0" indent="0" algn="l">
                <a:spcAft>
                  <a:spcPts val="1200"/>
                </a:spcAft>
                <a:buFont typeface="Arial" panose="020B0604020202020204" pitchFamily="34" charset="0"/>
                <a:buNone/>
              </a:pPr>
              <a:endParaRPr lang="en-US" sz="1400" dirty="0" err="1"/>
            </a:p>
          </p:txBody>
        </p:sp>
        <p:sp>
          <p:nvSpPr>
            <p:cNvPr id="19" name="TextBox 18">
              <a:extLst>
                <a:ext uri="{FF2B5EF4-FFF2-40B4-BE49-F238E27FC236}">
                  <a16:creationId xmlns:a16="http://schemas.microsoft.com/office/drawing/2014/main" id="{0A69620D-AA58-20C6-D2ED-023FF4856EAD}"/>
                </a:ext>
              </a:extLst>
            </p:cNvPr>
            <p:cNvSpPr txBox="1"/>
            <p:nvPr/>
          </p:nvSpPr>
          <p:spPr>
            <a:xfrm>
              <a:off x="2194560" y="2960071"/>
              <a:ext cx="857168" cy="369333"/>
            </a:xfrm>
            <a:prstGeom prst="rect">
              <a:avLst/>
            </a:prstGeom>
            <a:solidFill>
              <a:schemeClr val="bg1"/>
            </a:solidFill>
          </p:spPr>
          <p:txBody>
            <a:bodyPr wrap="square" tIns="91440" bIns="91440" rtlCol="0" anchor="ctr">
              <a:spAutoFit/>
            </a:bodyPr>
            <a:lstStyle/>
            <a:p>
              <a:pPr marL="0" indent="0" algn="l">
                <a:spcAft>
                  <a:spcPts val="1200"/>
                </a:spcAft>
                <a:buFont typeface="Arial" panose="020B0604020202020204" pitchFamily="34" charset="0"/>
                <a:buNone/>
              </a:pPr>
              <a:endParaRPr lang="en-US" sz="1400" dirty="0" err="1"/>
            </a:p>
          </p:txBody>
        </p:sp>
        <p:sp>
          <p:nvSpPr>
            <p:cNvPr id="20" name="TextBox 19">
              <a:extLst>
                <a:ext uri="{FF2B5EF4-FFF2-40B4-BE49-F238E27FC236}">
                  <a16:creationId xmlns:a16="http://schemas.microsoft.com/office/drawing/2014/main" id="{3C0264FC-353E-0A19-8F14-97F3567E8B43}"/>
                </a:ext>
              </a:extLst>
            </p:cNvPr>
            <p:cNvSpPr txBox="1"/>
            <p:nvPr/>
          </p:nvSpPr>
          <p:spPr>
            <a:xfrm>
              <a:off x="255631" y="2948308"/>
              <a:ext cx="680004" cy="1612484"/>
            </a:xfrm>
            <a:prstGeom prst="rect">
              <a:avLst/>
            </a:prstGeom>
            <a:solidFill>
              <a:schemeClr val="bg1"/>
            </a:solidFill>
          </p:spPr>
          <p:txBody>
            <a:bodyPr wrap="square" tIns="91440" bIns="91440" rtlCol="0" anchor="ctr">
              <a:spAutoFit/>
            </a:bodyPr>
            <a:lstStyle/>
            <a:p>
              <a:pPr marL="0" indent="0" algn="l">
                <a:spcAft>
                  <a:spcPts val="1200"/>
                </a:spcAft>
                <a:buFont typeface="Arial" panose="020B0604020202020204" pitchFamily="34" charset="0"/>
                <a:buNone/>
              </a:pPr>
              <a:endParaRPr lang="en-US" sz="1400" dirty="0" err="1"/>
            </a:p>
          </p:txBody>
        </p:sp>
      </p:grpSp>
      <p:sp>
        <p:nvSpPr>
          <p:cNvPr id="3" name="Rectangle 2">
            <a:extLst>
              <a:ext uri="{FF2B5EF4-FFF2-40B4-BE49-F238E27FC236}">
                <a16:creationId xmlns:a16="http://schemas.microsoft.com/office/drawing/2014/main" id="{6AA19D57-5AC1-C1D5-E645-6B84B16C21B9}"/>
              </a:ext>
            </a:extLst>
          </p:cNvPr>
          <p:cNvSpPr/>
          <p:nvPr/>
        </p:nvSpPr>
        <p:spPr>
          <a:xfrm>
            <a:off x="4014650" y="2214837"/>
            <a:ext cx="3248297" cy="64008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defRPr sz="1200" b="1"/>
            </a:pPr>
            <a:r>
              <a:rPr sz="1600" dirty="0"/>
              <a:t>Cycle 1</a:t>
            </a:r>
            <a:r>
              <a:rPr lang="en-US" sz="1600" dirty="0"/>
              <a:t>,</a:t>
            </a:r>
            <a:r>
              <a:rPr sz="1600" dirty="0"/>
              <a:t> </a:t>
            </a:r>
            <a:r>
              <a:rPr lang="en-US" sz="1600" dirty="0"/>
              <a:t>d</a:t>
            </a:r>
            <a:r>
              <a:rPr sz="1600" dirty="0"/>
              <a:t>ay 1</a:t>
            </a:r>
          </a:p>
          <a:p>
            <a:pPr>
              <a:defRPr sz="1100"/>
            </a:pPr>
            <a:r>
              <a:rPr sz="1600" dirty="0"/>
              <a:t>Optional </a:t>
            </a:r>
            <a:r>
              <a:rPr lang="en-US" sz="1600" dirty="0"/>
              <a:t>s</a:t>
            </a:r>
            <a:r>
              <a:rPr sz="1600" dirty="0"/>
              <a:t>tep-</a:t>
            </a:r>
            <a:r>
              <a:rPr lang="en-US" sz="1600" dirty="0"/>
              <a:t>u</a:t>
            </a:r>
            <a:r>
              <a:rPr sz="1600" dirty="0"/>
              <a:t>p (2 mg IV)</a:t>
            </a:r>
          </a:p>
        </p:txBody>
      </p:sp>
      <p:sp>
        <p:nvSpPr>
          <p:cNvPr id="5" name="Rectangle 4">
            <a:extLst>
              <a:ext uri="{FF2B5EF4-FFF2-40B4-BE49-F238E27FC236}">
                <a16:creationId xmlns:a16="http://schemas.microsoft.com/office/drawing/2014/main" id="{306E1699-421F-ED80-2560-B37BD3A5C27E}"/>
              </a:ext>
            </a:extLst>
          </p:cNvPr>
          <p:cNvSpPr/>
          <p:nvPr/>
        </p:nvSpPr>
        <p:spPr>
          <a:xfrm>
            <a:off x="4014650" y="3037797"/>
            <a:ext cx="3248297" cy="64008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defRPr sz="1200" b="1"/>
            </a:pPr>
            <a:r>
              <a:rPr sz="1600" dirty="0"/>
              <a:t>Cycle 1</a:t>
            </a:r>
            <a:r>
              <a:rPr lang="en-US" sz="1600" dirty="0"/>
              <a:t>, d</a:t>
            </a:r>
            <a:r>
              <a:rPr sz="1600" dirty="0"/>
              <a:t>ay 4</a:t>
            </a:r>
          </a:p>
          <a:p>
            <a:pPr>
              <a:defRPr sz="1100"/>
            </a:pPr>
            <a:r>
              <a:rPr sz="1600" dirty="0"/>
              <a:t>60 mg IV</a:t>
            </a:r>
          </a:p>
        </p:txBody>
      </p:sp>
      <p:sp>
        <p:nvSpPr>
          <p:cNvPr id="6" name="Rectangle 5">
            <a:extLst>
              <a:ext uri="{FF2B5EF4-FFF2-40B4-BE49-F238E27FC236}">
                <a16:creationId xmlns:a16="http://schemas.microsoft.com/office/drawing/2014/main" id="{E8E63E67-AFDF-CCBA-F540-DA08E4778850}"/>
              </a:ext>
            </a:extLst>
          </p:cNvPr>
          <p:cNvSpPr/>
          <p:nvPr/>
        </p:nvSpPr>
        <p:spPr>
          <a:xfrm>
            <a:off x="4014650" y="3860757"/>
            <a:ext cx="3248297" cy="64008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defRPr sz="1200" b="1"/>
            </a:pPr>
            <a:r>
              <a:rPr sz="1600" dirty="0"/>
              <a:t>Cycle 2+</a:t>
            </a:r>
          </a:p>
          <a:p>
            <a:pPr>
              <a:defRPr sz="1100"/>
            </a:pPr>
            <a:r>
              <a:rPr sz="1600" dirty="0"/>
              <a:t>60 mg IV </a:t>
            </a:r>
            <a:r>
              <a:rPr sz="1600" dirty="0" err="1"/>
              <a:t>Q4W</a:t>
            </a:r>
            <a:r>
              <a:rPr sz="1600" dirty="0"/>
              <a:t> (± </a:t>
            </a:r>
            <a:r>
              <a:rPr lang="en-US" sz="1600" dirty="0"/>
              <a:t>p</a:t>
            </a:r>
            <a:r>
              <a:rPr sz="1600" dirty="0"/>
              <a:t>remed</a:t>
            </a:r>
            <a:r>
              <a:rPr lang="en-US" sz="1600" dirty="0"/>
              <a:t>ication</a:t>
            </a:r>
            <a:r>
              <a:rPr sz="1600" dirty="0"/>
              <a:t>)</a:t>
            </a:r>
          </a:p>
        </p:txBody>
      </p:sp>
      <p:sp>
        <p:nvSpPr>
          <p:cNvPr id="4" name="TextBox 3">
            <a:extLst>
              <a:ext uri="{FF2B5EF4-FFF2-40B4-BE49-F238E27FC236}">
                <a16:creationId xmlns:a16="http://schemas.microsoft.com/office/drawing/2014/main" id="{53AF6F33-94E0-FDCD-D5F5-05DFC6AEE239}"/>
              </a:ext>
            </a:extLst>
          </p:cNvPr>
          <p:cNvSpPr txBox="1"/>
          <p:nvPr/>
        </p:nvSpPr>
        <p:spPr>
          <a:xfrm>
            <a:off x="3721826" y="1155720"/>
            <a:ext cx="3993189" cy="923330"/>
          </a:xfrm>
          <a:prstGeom prst="rect">
            <a:avLst/>
          </a:prstGeom>
          <a:solidFill>
            <a:schemeClr val="bg1"/>
          </a:solidFill>
        </p:spPr>
        <p:txBody>
          <a:bodyPr wrap="square" rtlCol="0">
            <a:spAutoFit/>
          </a:bodyPr>
          <a:lstStyle/>
          <a:p>
            <a:pPr algn="ctr" defTabSz="914400">
              <a:buClr>
                <a:srgbClr val="000000"/>
              </a:buClr>
              <a:defRPr/>
            </a:pPr>
            <a:r>
              <a:rPr lang="en-US" sz="1800" b="1" dirty="0"/>
              <a:t>Etentamig dosing being assessed in a phase 3 trial (optional step-up, once monthly therapeutic dosing)</a:t>
            </a:r>
            <a:r>
              <a:rPr lang="en-US" sz="1800" b="1" baseline="30000" dirty="0"/>
              <a:t>1</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1"/>
    </p:custDataLst>
    <p:extLst>
      <p:ext uri="{BB962C8B-B14F-4D97-AF65-F5344CB8AC3E}">
        <p14:creationId xmlns:p14="http://schemas.microsoft.com/office/powerpoint/2010/main" val="129575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582A99-BF0B-5855-B593-41393A75DD64}"/>
              </a:ext>
            </a:extLst>
          </p:cNvPr>
          <p:cNvSpPr>
            <a:spLocks noGrp="1"/>
          </p:cNvSpPr>
          <p:nvPr>
            <p:ph type="title"/>
          </p:nvPr>
        </p:nvSpPr>
        <p:spPr/>
        <p:txBody>
          <a:bodyPr/>
          <a:lstStyle/>
          <a:p>
            <a:r>
              <a:rPr lang="en-US" dirty="0"/>
              <a:t>Four Key Take-Homes</a:t>
            </a:r>
          </a:p>
        </p:txBody>
      </p:sp>
      <p:sp>
        <p:nvSpPr>
          <p:cNvPr id="2" name="Content Placeholder 1">
            <a:extLst>
              <a:ext uri="{FF2B5EF4-FFF2-40B4-BE49-F238E27FC236}">
                <a16:creationId xmlns:a16="http://schemas.microsoft.com/office/drawing/2014/main" id="{703B730C-629B-D979-8270-109D48A9F6BD}"/>
              </a:ext>
            </a:extLst>
          </p:cNvPr>
          <p:cNvSpPr>
            <a:spLocks noGrp="1"/>
          </p:cNvSpPr>
          <p:nvPr>
            <p:ph type="body" sz="quarter" idx="10"/>
          </p:nvPr>
        </p:nvSpPr>
        <p:spPr>
          <a:xfrm>
            <a:off x="228600" y="819151"/>
            <a:ext cx="8686800" cy="2955408"/>
          </a:xfrm>
          <a:prstGeom prst="roundRect">
            <a:avLst/>
          </a:prstGeom>
          <a:solidFill>
            <a:schemeClr val="bg1">
              <a:lumMod val="95000"/>
            </a:schemeClr>
          </a:solidFill>
          <a:ln w="19050">
            <a:solidFill>
              <a:schemeClr val="accent1"/>
            </a:solidFill>
          </a:ln>
        </p:spPr>
        <p:txBody>
          <a:bodyPr lIns="182880"/>
          <a:lstStyle/>
          <a:p>
            <a:pPr marL="457200" indent="-457200">
              <a:buFont typeface="+mj-lt"/>
              <a:buAutoNum type="arabicPeriod"/>
            </a:pPr>
            <a:r>
              <a:rPr lang="en-US" dirty="0"/>
              <a:t>Upfront quads are now standard-of-care and can offer patients improved outcomes, including older individuals</a:t>
            </a:r>
          </a:p>
          <a:p>
            <a:pPr marL="457200" indent="-457200">
              <a:buFont typeface="+mj-lt"/>
              <a:buAutoNum type="arabicPeriod"/>
            </a:pPr>
            <a:r>
              <a:rPr lang="en-US" dirty="0"/>
              <a:t>Early planning, referral, and partnership are key to exposing patients to CAR-T therapy (nurses can lead this process)</a:t>
            </a:r>
          </a:p>
          <a:p>
            <a:pPr marL="457200" indent="-457200">
              <a:buFont typeface="+mj-lt"/>
              <a:buAutoNum type="arabicPeriod"/>
            </a:pPr>
            <a:r>
              <a:rPr lang="en-US" dirty="0"/>
              <a:t>BCMA ADCs, pending regulatory re-assessment, will offer another option in relapsed myeloma</a:t>
            </a:r>
          </a:p>
          <a:p>
            <a:pPr marL="457200" indent="-457200">
              <a:buFont typeface="+mj-lt"/>
              <a:buAutoNum type="arabicPeriod"/>
            </a:pPr>
            <a:r>
              <a:rPr lang="en-US" dirty="0"/>
              <a:t>Bispecifics should be a part of your treatment planning/counseling strategies for RRMM</a:t>
            </a:r>
          </a:p>
        </p:txBody>
      </p:sp>
      <p:sp>
        <p:nvSpPr>
          <p:cNvPr id="5" name="TextBox 4">
            <a:extLst>
              <a:ext uri="{FF2B5EF4-FFF2-40B4-BE49-F238E27FC236}">
                <a16:creationId xmlns:a16="http://schemas.microsoft.com/office/drawing/2014/main" id="{7197C385-B0CC-3F31-C8A3-D8D7F4666912}"/>
              </a:ext>
            </a:extLst>
          </p:cNvPr>
          <p:cNvSpPr txBox="1"/>
          <p:nvPr/>
        </p:nvSpPr>
        <p:spPr>
          <a:xfrm>
            <a:off x="0" y="3940551"/>
            <a:ext cx="9144000"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all cases, supportive care, AE management, and education on </a:t>
            </a:r>
            <a:b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infection risk are core aspects of nursing practice</a:t>
            </a:r>
          </a:p>
        </p:txBody>
      </p:sp>
    </p:spTree>
    <p:custDataLst>
      <p:tags r:id="rId1"/>
    </p:custDataLst>
    <p:extLst>
      <p:ext uri="{BB962C8B-B14F-4D97-AF65-F5344CB8AC3E}">
        <p14:creationId xmlns:p14="http://schemas.microsoft.com/office/powerpoint/2010/main" val="2003328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5041-6A0C-E328-9228-D547A1F57CE3}"/>
              </a:ext>
            </a:extLst>
          </p:cNvPr>
          <p:cNvSpPr>
            <a:spLocks noGrp="1"/>
          </p:cNvSpPr>
          <p:nvPr>
            <p:ph type="title"/>
          </p:nvPr>
        </p:nvSpPr>
        <p:spPr>
          <a:xfrm>
            <a:off x="130946" y="0"/>
            <a:ext cx="8784453" cy="649507"/>
          </a:xfrm>
        </p:spPr>
        <p:txBody>
          <a:bodyPr/>
          <a:lstStyle/>
          <a:p>
            <a:r>
              <a:rPr lang="en-US" dirty="0"/>
              <a:t>Questions Previously Submitted</a:t>
            </a:r>
          </a:p>
        </p:txBody>
      </p:sp>
      <p:sp>
        <p:nvSpPr>
          <p:cNvPr id="3" name="Text Placeholder 2">
            <a:extLst>
              <a:ext uri="{FF2B5EF4-FFF2-40B4-BE49-F238E27FC236}">
                <a16:creationId xmlns:a16="http://schemas.microsoft.com/office/drawing/2014/main" id="{4D851927-99E8-C831-02FD-1221EE468BE6}"/>
              </a:ext>
            </a:extLst>
          </p:cNvPr>
          <p:cNvSpPr>
            <a:spLocks noGrp="1"/>
          </p:cNvSpPr>
          <p:nvPr>
            <p:ph type="body" sz="quarter" idx="10"/>
          </p:nvPr>
        </p:nvSpPr>
        <p:spPr>
          <a:xfrm>
            <a:off x="228600" y="819150"/>
            <a:ext cx="8686800" cy="3865563"/>
          </a:xfrm>
        </p:spPr>
        <p:txBody>
          <a:bodyPr/>
          <a:lstStyle/>
          <a:p>
            <a:r>
              <a:rPr lang="en-US" dirty="0"/>
              <a:t>If a patient is interested in CAR-T, at what point should we start thinking about preparing them for referral to a specialized center?</a:t>
            </a:r>
          </a:p>
          <a:p>
            <a:r>
              <a:rPr lang="en-US" dirty="0"/>
              <a:t>What are the key early warning signs of CRS that bedside nurses should watch for with bispecifics?</a:t>
            </a:r>
          </a:p>
          <a:p>
            <a:r>
              <a:rPr lang="en-US" dirty="0"/>
              <a:t>When you are considering outpatient bispecific antibody step-up dosing, what monitoring infrastructure or tools do you put in place to make sure events are captured or reported?</a:t>
            </a:r>
          </a:p>
          <a:p>
            <a:r>
              <a:rPr lang="en-US" dirty="0"/>
              <a:t>How do you handle patients with low health literacy who might balk at the rage of infection prevention practices with bispecifics—vaccines, antimicrobial prophylaxis, etc.?</a:t>
            </a:r>
          </a:p>
          <a:p>
            <a:r>
              <a:rPr lang="en-US" dirty="0"/>
              <a:t>Many of our patients live far from tertiary centers—how do we coordinate care and follow up for patients receiving bispecifics to make sure access is consistent?</a:t>
            </a:r>
          </a:p>
        </p:txBody>
      </p:sp>
    </p:spTree>
    <p:custDataLst>
      <p:tags r:id="rId1"/>
    </p:custDataLst>
    <p:extLst>
      <p:ext uri="{BB962C8B-B14F-4D97-AF65-F5344CB8AC3E}">
        <p14:creationId xmlns:p14="http://schemas.microsoft.com/office/powerpoint/2010/main" val="1037524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8D904D5-6035-925B-964B-D046441A33C6}"/>
              </a:ext>
            </a:extLst>
          </p:cNvPr>
          <p:cNvPicPr>
            <a:picLocks noGrp="1" noChangeAspect="1"/>
          </p:cNvPicPr>
          <p:nvPr>
            <p:ph type="pic" sz="quarter" idx="10"/>
          </p:nvPr>
        </p:nvPicPr>
        <p:blipFill>
          <a:blip r:embed="rId3"/>
          <a:srcRect/>
          <a:stretch>
            <a:fillRect/>
          </a:stretch>
        </p:blipFill>
        <p:spPr/>
      </p:pic>
      <p:sp>
        <p:nvSpPr>
          <p:cNvPr id="10" name="TextBox 9">
            <a:extLst>
              <a:ext uri="{FF2B5EF4-FFF2-40B4-BE49-F238E27FC236}">
                <a16:creationId xmlns:a16="http://schemas.microsoft.com/office/drawing/2014/main" id="{0999BC43-B40B-5100-8690-C0C9AB4759FC}"/>
              </a:ext>
            </a:extLst>
          </p:cNvPr>
          <p:cNvSpPr txBox="1"/>
          <p:nvPr/>
        </p:nvSpPr>
        <p:spPr>
          <a:xfrm>
            <a:off x="303797" y="308843"/>
            <a:ext cx="8536406" cy="1997242"/>
          </a:xfrm>
          <a:prstGeom prst="rect">
            <a:avLst/>
          </a:prstGeom>
          <a:noFill/>
        </p:spPr>
        <p:txBody>
          <a:bodyPr wrap="square" tIns="91440" bIns="91440" rtlCol="0" anchor="ctr">
            <a:noAutofit/>
          </a:bodyPr>
          <a:lstStyle/>
          <a:p>
            <a:pPr defTabSz="914400">
              <a:spcBef>
                <a:spcPct val="0"/>
              </a:spcBef>
              <a:defRPr/>
            </a:pPr>
            <a:r>
              <a:rPr kumimoji="0" lang="en-US" altLang="en-US" sz="3200" b="1" i="0" u="none" strike="noStrike" kern="1200" cap="none" spc="0" normalizeH="0" baseline="0" noProof="0" dirty="0">
                <a:ln>
                  <a:noFill/>
                </a:ln>
                <a:solidFill>
                  <a:schemeClr val="bg2">
                    <a:lumMod val="10000"/>
                    <a:lumOff val="90000"/>
                  </a:schemeClr>
                </a:solidFill>
                <a:effectLst/>
                <a:uLnTx/>
                <a:uFillTx/>
                <a:latin typeface="Arial"/>
                <a:ea typeface="ヒラギノ角ゴ Pro W3" charset="-128"/>
                <a:cs typeface="+mn-cs"/>
              </a:rPr>
              <a:t>Visit us at </a:t>
            </a:r>
            <a:r>
              <a:rPr kumimoji="0" lang="en-US" altLang="en-US" sz="3200" b="1" i="0" u="none" strike="noStrike" kern="1200" cap="none" spc="0" normalizeH="0" baseline="0" noProof="0" dirty="0" err="1">
                <a:ln>
                  <a:noFill/>
                </a:ln>
                <a:solidFill>
                  <a:schemeClr val="bg2">
                    <a:lumMod val="10000"/>
                    <a:lumOff val="90000"/>
                  </a:schemeClr>
                </a:solidFill>
                <a:effectLst/>
                <a:uLnTx/>
                <a:uFillTx/>
                <a:latin typeface="Arial"/>
                <a:ea typeface="ヒラギノ角ゴ Pro W3" charset="-128"/>
                <a:cs typeface="+mn-cs"/>
              </a:rPr>
              <a:t>PeerView.com</a:t>
            </a:r>
            <a:r>
              <a:rPr kumimoji="0" lang="en-US" altLang="en-US" sz="3200" b="1" i="0" u="none" strike="noStrike" kern="1200" cap="none" spc="0" normalizeH="0" baseline="0" noProof="0" dirty="0">
                <a:ln>
                  <a:noFill/>
                </a:ln>
                <a:solidFill>
                  <a:schemeClr val="bg2">
                    <a:lumMod val="10000"/>
                    <a:lumOff val="90000"/>
                  </a:schemeClr>
                </a:solidFill>
                <a:effectLst/>
                <a:uLnTx/>
                <a:uFillTx/>
                <a:latin typeface="Arial"/>
                <a:ea typeface="ヒラギノ角ゴ Pro W3" charset="-128"/>
                <a:cs typeface="+mn-cs"/>
              </a:rPr>
              <a:t>/MM-Survey-ZNS</a:t>
            </a:r>
          </a:p>
          <a:p>
            <a:pPr marL="6350" marR="0" lvl="0" algn="l" defTabSz="685800" rtl="0" eaLnBrk="1" fontAlgn="auto" latinLnBrk="0" hangingPunct="1">
              <a:lnSpc>
                <a:spcPct val="100000"/>
              </a:lnSpc>
              <a:spcBef>
                <a:spcPts val="1200"/>
              </a:spcBef>
              <a:spcAft>
                <a:spcPts val="0"/>
              </a:spcAft>
              <a:buClr>
                <a:srgbClr val="FFFFFF"/>
              </a:buClr>
              <a:buSzPts val="2400"/>
              <a:defRPr/>
            </a:pPr>
            <a:r>
              <a:rPr kumimoji="0" lang="en-US" sz="2800" b="0" i="0" u="none" strike="noStrike" kern="1200" cap="none" spc="0" normalizeH="0" baseline="0" noProof="0" dirty="0">
                <a:ln>
                  <a:noFill/>
                </a:ln>
                <a:solidFill>
                  <a:srgbClr val="FFFFFF"/>
                </a:solidFill>
                <a:effectLst/>
                <a:uLnTx/>
                <a:uFillTx/>
                <a:latin typeface="Arial"/>
                <a:ea typeface="Arial"/>
                <a:cs typeface="Arial"/>
                <a:sym typeface="Arial"/>
              </a:rPr>
              <a:t>Please remember to complete and submit your </a:t>
            </a:r>
            <a:br>
              <a:rPr kumimoji="0" lang="en-US" sz="2800" b="0" i="0" u="none" strike="noStrike" kern="1200" cap="none" spc="0" normalizeH="0" baseline="0" noProof="0" dirty="0">
                <a:ln>
                  <a:noFill/>
                </a:ln>
                <a:solidFill>
                  <a:srgbClr val="FFFFFF"/>
                </a:solidFill>
                <a:effectLst/>
                <a:uLnTx/>
                <a:uFillTx/>
                <a:latin typeface="Arial"/>
                <a:ea typeface="Arial"/>
                <a:cs typeface="Arial"/>
                <a:sym typeface="Arial"/>
              </a:rPr>
            </a:br>
            <a:r>
              <a:rPr lang="en-US" sz="2800" dirty="0">
                <a:solidFill>
                  <a:srgbClr val="FFFFFF"/>
                </a:solidFill>
                <a:latin typeface="Arial"/>
                <a:ea typeface="Arial"/>
                <a:cs typeface="Arial"/>
                <a:sym typeface="Arial"/>
              </a:rPr>
              <a:t>p</a:t>
            </a:r>
            <a:r>
              <a:rPr kumimoji="0" lang="en-US" sz="2800" b="0" i="0" u="none" strike="noStrike" kern="1200" cap="none" spc="0" normalizeH="0" baseline="0" noProof="0" dirty="0" err="1">
                <a:ln>
                  <a:noFill/>
                </a:ln>
                <a:solidFill>
                  <a:srgbClr val="FFFFFF"/>
                </a:solidFill>
                <a:effectLst/>
                <a:uLnTx/>
                <a:uFillTx/>
                <a:latin typeface="Arial"/>
                <a:ea typeface="Arial"/>
                <a:cs typeface="Arial"/>
                <a:sym typeface="Arial"/>
              </a:rPr>
              <a:t>ost</a:t>
            </a:r>
            <a:r>
              <a:rPr kumimoji="0" lang="en-US" sz="2800" b="0" i="0" u="none" strike="noStrike" kern="1200" cap="none" spc="0" normalizeH="0" baseline="0" noProof="0" dirty="0">
                <a:ln>
                  <a:noFill/>
                </a:ln>
                <a:solidFill>
                  <a:srgbClr val="FFFFFF"/>
                </a:solidFill>
                <a:effectLst/>
                <a:uLnTx/>
                <a:uFillTx/>
                <a:latin typeface="Arial"/>
                <a:ea typeface="Arial"/>
                <a:cs typeface="Arial"/>
                <a:sym typeface="Arial"/>
              </a:rPr>
              <a:t>-test and evaluation for CE credit</a:t>
            </a:r>
          </a:p>
          <a:p>
            <a:pPr marL="6350" marR="0" lvl="0" defTabSz="685800" rtl="0" eaLnBrk="1" fontAlgn="auto" latinLnBrk="0" hangingPunct="1">
              <a:lnSpc>
                <a:spcPct val="100000"/>
              </a:lnSpc>
              <a:spcBef>
                <a:spcPts val="1200"/>
              </a:spcBef>
              <a:spcAft>
                <a:spcPts val="0"/>
              </a:spcAft>
              <a:buClr>
                <a:srgbClr val="FFFFFF"/>
              </a:buClr>
              <a:buSzPts val="2400"/>
              <a:defRPr/>
            </a:pPr>
            <a:r>
              <a:rPr kumimoji="0" lang="en-US" sz="2800" b="1" i="1" u="none" strike="noStrike" kern="1200" cap="none" spc="0" normalizeH="0" baseline="0" noProof="0" dirty="0">
                <a:ln>
                  <a:noFill/>
                </a:ln>
                <a:solidFill>
                  <a:srgbClr val="FFFFFF"/>
                </a:solidFill>
                <a:effectLst/>
                <a:uLnTx/>
                <a:uFillTx/>
                <a:latin typeface="Arial"/>
                <a:ea typeface="+mn-ea"/>
                <a:cs typeface="Arial"/>
                <a:sym typeface="Arial"/>
              </a:rPr>
              <a:t>Thank you for joining us!</a:t>
            </a:r>
          </a:p>
          <a:p>
            <a:pPr marL="173736" indent="-173736" algn="l">
              <a:spcAft>
                <a:spcPts val="1200"/>
              </a:spcAft>
              <a:buFont typeface="Arial" panose="020B0604020202020204" pitchFamily="34" charset="0"/>
              <a:buChar char="•"/>
            </a:pPr>
            <a:endParaRPr lang="en-US" sz="1400" dirty="0"/>
          </a:p>
        </p:txBody>
      </p:sp>
    </p:spTree>
    <p:custDataLst>
      <p:tags r:id="rId1"/>
    </p:custDataLst>
    <p:extLst>
      <p:ext uri="{BB962C8B-B14F-4D97-AF65-F5344CB8AC3E}">
        <p14:creationId xmlns:p14="http://schemas.microsoft.com/office/powerpoint/2010/main" val="3637857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36E4-4350-3DE9-0D15-EB991A489110}"/>
              </a:ext>
            </a:extLst>
          </p:cNvPr>
          <p:cNvSpPr>
            <a:spLocks noGrp="1"/>
          </p:cNvSpPr>
          <p:nvPr>
            <p:ph type="title"/>
          </p:nvPr>
        </p:nvSpPr>
        <p:spPr/>
        <p:txBody>
          <a:bodyPr/>
          <a:lstStyle/>
          <a:p>
            <a:r>
              <a:rPr lang="en-US" dirty="0"/>
              <a:t>Abbreviations</a:t>
            </a:r>
          </a:p>
        </p:txBody>
      </p:sp>
      <p:sp>
        <p:nvSpPr>
          <p:cNvPr id="4" name="Text Placeholder 3">
            <a:extLst>
              <a:ext uri="{FF2B5EF4-FFF2-40B4-BE49-F238E27FC236}">
                <a16:creationId xmlns:a16="http://schemas.microsoft.com/office/drawing/2014/main" id="{065E86C9-E42E-0F2F-A224-337179B1C723}"/>
              </a:ext>
            </a:extLst>
          </p:cNvPr>
          <p:cNvSpPr>
            <a:spLocks noGrp="1"/>
          </p:cNvSpPr>
          <p:nvPr>
            <p:ph type="body" sz="quarter" idx="10"/>
          </p:nvPr>
        </p:nvSpPr>
        <p:spPr>
          <a:xfrm>
            <a:off x="228600" y="713986"/>
            <a:ext cx="8686800" cy="3715528"/>
          </a:xfrm>
        </p:spPr>
        <p:txBody>
          <a:bodyPr numCol="3">
            <a:noAutofit/>
          </a:bodyPr>
          <a:lstStyle/>
          <a:p>
            <a:pPr marL="0" indent="0">
              <a:spcAft>
                <a:spcPts val="0"/>
              </a:spcAft>
              <a:buNone/>
            </a:pPr>
            <a:r>
              <a:rPr lang="en-US" sz="900" dirty="0"/>
              <a:t>1L: first line</a:t>
            </a:r>
          </a:p>
          <a:p>
            <a:pPr marL="0" indent="0">
              <a:spcAft>
                <a:spcPts val="0"/>
              </a:spcAft>
              <a:buNone/>
            </a:pPr>
            <a:r>
              <a:rPr lang="en-US" sz="900" dirty="0"/>
              <a:t>2L: second line</a:t>
            </a:r>
          </a:p>
          <a:p>
            <a:pPr marL="0" indent="0">
              <a:spcAft>
                <a:spcPts val="0"/>
              </a:spcAft>
              <a:buNone/>
            </a:pPr>
            <a:r>
              <a:rPr lang="en-US" sz="900" dirty="0"/>
              <a:t>3L: third line</a:t>
            </a:r>
          </a:p>
          <a:p>
            <a:pPr marL="0" indent="0">
              <a:spcAft>
                <a:spcPts val="0"/>
              </a:spcAft>
              <a:buNone/>
            </a:pPr>
            <a:r>
              <a:rPr lang="en-US" sz="900" dirty="0"/>
              <a:t>4L: fourth line</a:t>
            </a:r>
          </a:p>
          <a:p>
            <a:pPr marL="0" indent="0">
              <a:spcAft>
                <a:spcPts val="0"/>
              </a:spcAft>
              <a:buNone/>
            </a:pPr>
            <a:r>
              <a:rPr lang="en-US" sz="900" dirty="0"/>
              <a:t>5L: fifth line</a:t>
            </a:r>
          </a:p>
          <a:p>
            <a:pPr marL="0" indent="0">
              <a:spcAft>
                <a:spcPts val="0"/>
              </a:spcAft>
              <a:buNone/>
            </a:pPr>
            <a:r>
              <a:rPr lang="en-US" sz="900" dirty="0"/>
              <a:t>ADC: antibody-drug conjugate</a:t>
            </a:r>
          </a:p>
          <a:p>
            <a:pPr marL="0" indent="0">
              <a:spcAft>
                <a:spcPts val="0"/>
              </a:spcAft>
              <a:buNone/>
            </a:pPr>
            <a:r>
              <a:rPr lang="en-US" sz="900" dirty="0"/>
              <a:t>ADCC: antibody-dependent cellular cytotoxicity</a:t>
            </a:r>
          </a:p>
          <a:p>
            <a:pPr marL="0" indent="0">
              <a:spcAft>
                <a:spcPts val="0"/>
              </a:spcAft>
              <a:buNone/>
            </a:pPr>
            <a:r>
              <a:rPr lang="en-US" sz="900" dirty="0"/>
              <a:t>ADCP: antibody-dependent cellular phagocytosis</a:t>
            </a:r>
          </a:p>
          <a:p>
            <a:pPr marL="0" indent="0">
              <a:spcAft>
                <a:spcPts val="0"/>
              </a:spcAft>
              <a:buNone/>
            </a:pPr>
            <a:r>
              <a:rPr lang="en-US" sz="900" dirty="0"/>
              <a:t>AL: amyloid light-chain</a:t>
            </a:r>
          </a:p>
          <a:p>
            <a:pPr marL="0" indent="0">
              <a:spcAft>
                <a:spcPts val="0"/>
              </a:spcAft>
              <a:buNone/>
            </a:pPr>
            <a:r>
              <a:rPr lang="en-US" sz="900" dirty="0"/>
              <a:t>ASCO: American Society of Clinical Oncology</a:t>
            </a:r>
          </a:p>
          <a:p>
            <a:pPr marL="0" indent="0">
              <a:spcAft>
                <a:spcPts val="0"/>
              </a:spcAft>
              <a:buNone/>
            </a:pPr>
            <a:r>
              <a:rPr lang="en-US" sz="900" dirty="0"/>
              <a:t>ASCT: autologous stem cell transplant</a:t>
            </a:r>
          </a:p>
          <a:p>
            <a:pPr marL="0" indent="0">
              <a:spcAft>
                <a:spcPts val="0"/>
              </a:spcAft>
              <a:buNone/>
            </a:pPr>
            <a:r>
              <a:rPr lang="en-US" sz="900" dirty="0"/>
              <a:t>ASH: American Society of Hematology</a:t>
            </a:r>
          </a:p>
          <a:p>
            <a:pPr marL="0" indent="0">
              <a:spcAft>
                <a:spcPts val="0"/>
              </a:spcAft>
              <a:buNone/>
            </a:pPr>
            <a:r>
              <a:rPr lang="en-US" sz="900" dirty="0"/>
              <a:t>BCMA: B-cell maturation antigen</a:t>
            </a:r>
          </a:p>
          <a:p>
            <a:pPr marL="0" indent="0">
              <a:spcAft>
                <a:spcPts val="0"/>
              </a:spcAft>
              <a:buNone/>
            </a:pPr>
            <a:r>
              <a:rPr lang="en-US" sz="900" dirty="0" err="1"/>
              <a:t>BVd</a:t>
            </a:r>
            <a:r>
              <a:rPr lang="en-US" sz="900" dirty="0"/>
              <a:t>: </a:t>
            </a:r>
            <a:r>
              <a:rPr lang="en-US" sz="900" dirty="0" err="1"/>
              <a:t>belantamab</a:t>
            </a:r>
            <a:r>
              <a:rPr lang="en-US" sz="900" dirty="0"/>
              <a:t> </a:t>
            </a:r>
            <a:r>
              <a:rPr lang="en-US" sz="900" dirty="0" err="1"/>
              <a:t>mafodotin</a:t>
            </a:r>
            <a:r>
              <a:rPr lang="en-US" sz="900" dirty="0"/>
              <a:t>, bortezomib, and dexamethasone</a:t>
            </a:r>
          </a:p>
          <a:p>
            <a:pPr marL="0" indent="0">
              <a:spcAft>
                <a:spcPts val="0"/>
              </a:spcAft>
              <a:buNone/>
            </a:pPr>
            <a:r>
              <a:rPr lang="en-US" sz="900" dirty="0"/>
              <a:t>CAR-T: chimeric antigen receptor T cell</a:t>
            </a:r>
          </a:p>
          <a:p>
            <a:pPr marL="0" indent="0">
              <a:spcAft>
                <a:spcPts val="0"/>
              </a:spcAft>
              <a:buNone/>
            </a:pPr>
            <a:r>
              <a:rPr lang="en-US" sz="900" dirty="0"/>
              <a:t>CD: cluster of differentiation</a:t>
            </a:r>
          </a:p>
          <a:p>
            <a:pPr marL="0" indent="0">
              <a:spcAft>
                <a:spcPts val="0"/>
              </a:spcAft>
              <a:buNone/>
            </a:pPr>
            <a:r>
              <a:rPr lang="en-US" sz="900" dirty="0" err="1"/>
              <a:t>cilta-cel</a:t>
            </a:r>
            <a:r>
              <a:rPr lang="en-US" sz="900" dirty="0"/>
              <a:t>: </a:t>
            </a:r>
            <a:r>
              <a:rPr lang="en-US" sz="900" dirty="0" err="1"/>
              <a:t>ciltacabtagene</a:t>
            </a:r>
            <a:r>
              <a:rPr lang="en-US" sz="900" dirty="0"/>
              <a:t> </a:t>
            </a:r>
            <a:r>
              <a:rPr lang="en-US" sz="900" dirty="0" err="1"/>
              <a:t>autoleucel</a:t>
            </a:r>
            <a:endParaRPr lang="en-US" sz="900" dirty="0"/>
          </a:p>
          <a:p>
            <a:pPr marL="0" indent="0">
              <a:spcAft>
                <a:spcPts val="0"/>
              </a:spcAft>
              <a:buNone/>
            </a:pPr>
            <a:r>
              <a:rPr lang="en-US" sz="900" dirty="0"/>
              <a:t>CMV: cytomegalovirus</a:t>
            </a:r>
          </a:p>
          <a:p>
            <a:pPr marL="0" indent="0">
              <a:spcAft>
                <a:spcPts val="0"/>
              </a:spcAft>
              <a:buNone/>
            </a:pPr>
            <a:r>
              <a:rPr lang="en-US" sz="900" dirty="0"/>
              <a:t>CR: complete response</a:t>
            </a:r>
          </a:p>
          <a:p>
            <a:pPr marL="0" indent="0">
              <a:spcAft>
                <a:spcPts val="0"/>
              </a:spcAft>
              <a:buNone/>
            </a:pPr>
            <a:r>
              <a:rPr lang="en-US" sz="900" dirty="0" err="1"/>
              <a:t>CrCl</a:t>
            </a:r>
            <a:r>
              <a:rPr lang="en-US" sz="900" dirty="0"/>
              <a:t>: creatinine clearance</a:t>
            </a:r>
          </a:p>
          <a:p>
            <a:pPr marL="0" indent="0">
              <a:spcAft>
                <a:spcPts val="0"/>
              </a:spcAft>
              <a:buNone/>
            </a:pPr>
            <a:r>
              <a:rPr lang="en-US" sz="900" dirty="0"/>
              <a:t>CRS: cytokine release syndrome</a:t>
            </a:r>
          </a:p>
          <a:p>
            <a:pPr marL="0" indent="0">
              <a:spcAft>
                <a:spcPts val="0"/>
              </a:spcAft>
              <a:buNone/>
            </a:pPr>
            <a:r>
              <a:rPr lang="en-US" sz="900" dirty="0"/>
              <a:t>D-</a:t>
            </a:r>
            <a:r>
              <a:rPr lang="en-US" sz="900" dirty="0" err="1"/>
              <a:t>VRd</a:t>
            </a:r>
            <a:r>
              <a:rPr lang="en-US" sz="900" dirty="0"/>
              <a:t>: daratumumab, bortezomib, lenalidomide</a:t>
            </a:r>
            <a:br>
              <a:rPr lang="en-US" sz="900" dirty="0"/>
            </a:br>
            <a:r>
              <a:rPr lang="en-US" sz="900" dirty="0"/>
              <a:t>and dexamethasone</a:t>
            </a:r>
          </a:p>
          <a:p>
            <a:pPr marL="0" indent="0">
              <a:spcAft>
                <a:spcPts val="0"/>
              </a:spcAft>
              <a:buNone/>
            </a:pPr>
            <a:r>
              <a:rPr lang="en-US" sz="900" dirty="0"/>
              <a:t>del(17)p: chromosome 17 deletion</a:t>
            </a:r>
          </a:p>
          <a:p>
            <a:pPr marL="0" indent="0">
              <a:spcAft>
                <a:spcPts val="0"/>
              </a:spcAft>
              <a:buNone/>
            </a:pPr>
            <a:r>
              <a:rPr lang="en-US" sz="900" dirty="0" err="1"/>
              <a:t>dex</a:t>
            </a:r>
            <a:r>
              <a:rPr lang="en-US" sz="900" dirty="0"/>
              <a:t>: dexamethasone</a:t>
            </a:r>
          </a:p>
          <a:p>
            <a:pPr marL="0" indent="0">
              <a:spcAft>
                <a:spcPts val="0"/>
              </a:spcAft>
              <a:buNone/>
            </a:pPr>
            <a:r>
              <a:rPr lang="en-US" sz="900" dirty="0"/>
              <a:t>DOR: duration of response</a:t>
            </a:r>
          </a:p>
          <a:p>
            <a:pPr marL="0" indent="0">
              <a:spcAft>
                <a:spcPts val="0"/>
              </a:spcAft>
              <a:buNone/>
            </a:pPr>
            <a:r>
              <a:rPr lang="en-US" sz="900" dirty="0" err="1"/>
              <a:t>DVd</a:t>
            </a:r>
            <a:r>
              <a:rPr lang="en-US" sz="900" dirty="0"/>
              <a:t>: daratumumab, bortezomib, and dexamethasone</a:t>
            </a:r>
          </a:p>
          <a:p>
            <a:pPr marL="0" indent="0">
              <a:spcAft>
                <a:spcPts val="0"/>
              </a:spcAft>
              <a:buNone/>
            </a:pPr>
            <a:r>
              <a:rPr lang="en-US" sz="900" dirty="0"/>
              <a:t>EHA: European Hematology Association</a:t>
            </a:r>
          </a:p>
          <a:p>
            <a:pPr marL="0" indent="0">
              <a:spcAft>
                <a:spcPts val="0"/>
              </a:spcAft>
              <a:buNone/>
            </a:pPr>
            <a:r>
              <a:rPr lang="en-US" sz="900" dirty="0"/>
              <a:t>EHR: electronic health record</a:t>
            </a:r>
          </a:p>
          <a:p>
            <a:pPr marL="0" indent="0">
              <a:spcAft>
                <a:spcPts val="0"/>
              </a:spcAft>
              <a:buNone/>
            </a:pPr>
            <a:r>
              <a:rPr lang="en-US" sz="900" dirty="0"/>
              <a:t>Elo-Pd: </a:t>
            </a:r>
            <a:r>
              <a:rPr lang="en-US" sz="900" dirty="0" err="1"/>
              <a:t>elotuzumab</a:t>
            </a:r>
            <a:r>
              <a:rPr lang="en-US" sz="900" dirty="0"/>
              <a:t>, pomalidomide, and dexamethasone</a:t>
            </a:r>
          </a:p>
          <a:p>
            <a:pPr marL="0" indent="0">
              <a:spcAft>
                <a:spcPts val="0"/>
              </a:spcAft>
              <a:buNone/>
            </a:pPr>
            <a:r>
              <a:rPr lang="en-US" sz="900" dirty="0"/>
              <a:t>Fc: fragment crystallizable</a:t>
            </a:r>
          </a:p>
          <a:p>
            <a:pPr marL="0" indent="0">
              <a:spcAft>
                <a:spcPts val="0"/>
              </a:spcAft>
              <a:buNone/>
            </a:pPr>
            <a:r>
              <a:rPr lang="en-US" sz="900" dirty="0"/>
              <a:t>FISH: fluorescence in situ hybridization</a:t>
            </a:r>
          </a:p>
          <a:p>
            <a:pPr marL="0" indent="0">
              <a:spcAft>
                <a:spcPts val="0"/>
              </a:spcAft>
              <a:buNone/>
            </a:pPr>
            <a:r>
              <a:rPr lang="en-US" sz="900" dirty="0"/>
              <a:t>FLC: serum free light chain</a:t>
            </a:r>
          </a:p>
          <a:p>
            <a:pPr marL="0" indent="0">
              <a:spcAft>
                <a:spcPts val="0"/>
              </a:spcAft>
              <a:buNone/>
            </a:pPr>
            <a:r>
              <a:rPr lang="en-US" sz="900" dirty="0"/>
              <a:t>GPRC5D: G protein-coupled receptor class C group 5 member D</a:t>
            </a:r>
          </a:p>
          <a:p>
            <a:pPr marL="0" indent="0">
              <a:spcAft>
                <a:spcPts val="0"/>
              </a:spcAft>
              <a:buNone/>
            </a:pPr>
            <a:r>
              <a:rPr lang="en-US" sz="900" dirty="0"/>
              <a:t>HBC: hepatitis B core</a:t>
            </a:r>
          </a:p>
          <a:p>
            <a:pPr marL="0" indent="0">
              <a:spcAft>
                <a:spcPts val="0"/>
              </a:spcAft>
              <a:buNone/>
            </a:pPr>
            <a:r>
              <a:rPr lang="en-US" sz="900" dirty="0"/>
              <a:t>HCT: hematopoietic stem cell transplant</a:t>
            </a:r>
          </a:p>
          <a:p>
            <a:pPr marL="0" indent="0">
              <a:spcAft>
                <a:spcPts val="0"/>
              </a:spcAft>
              <a:buNone/>
            </a:pPr>
            <a:r>
              <a:rPr lang="en-US" sz="900" dirty="0"/>
              <a:t>HSV: herpes simplex virus</a:t>
            </a:r>
          </a:p>
          <a:p>
            <a:pPr marL="0" indent="0">
              <a:spcAft>
                <a:spcPts val="0"/>
              </a:spcAft>
              <a:buNone/>
            </a:pPr>
            <a:r>
              <a:rPr lang="en-US" sz="900" dirty="0"/>
              <a:t>ICANS: immune effector cell–associated neurotoxicity syndrome</a:t>
            </a:r>
          </a:p>
          <a:p>
            <a:pPr marL="0" indent="0">
              <a:spcAft>
                <a:spcPts val="0"/>
              </a:spcAft>
              <a:buNone/>
            </a:pPr>
            <a:r>
              <a:rPr lang="en-US" sz="900" dirty="0"/>
              <a:t>ide-</a:t>
            </a:r>
            <a:r>
              <a:rPr lang="en-US" sz="900" dirty="0" err="1"/>
              <a:t>cel</a:t>
            </a:r>
            <a:r>
              <a:rPr lang="en-US" sz="900" dirty="0"/>
              <a:t>: </a:t>
            </a:r>
            <a:r>
              <a:rPr lang="en-US" sz="900" dirty="0" err="1"/>
              <a:t>idecabtagene</a:t>
            </a:r>
            <a:r>
              <a:rPr lang="en-US" sz="900" dirty="0"/>
              <a:t> </a:t>
            </a:r>
            <a:r>
              <a:rPr lang="en-US" sz="900" dirty="0" err="1"/>
              <a:t>vicleucel</a:t>
            </a:r>
            <a:endParaRPr lang="en-US" sz="900" dirty="0"/>
          </a:p>
          <a:p>
            <a:pPr marL="0" indent="0">
              <a:spcAft>
                <a:spcPts val="0"/>
              </a:spcAft>
              <a:buNone/>
            </a:pPr>
            <a:r>
              <a:rPr lang="en-US" sz="900" dirty="0"/>
              <a:t>IHC: immunohistochemistry</a:t>
            </a:r>
          </a:p>
          <a:p>
            <a:pPr marL="0" indent="0">
              <a:spcAft>
                <a:spcPts val="0"/>
              </a:spcAft>
              <a:buNone/>
            </a:pPr>
            <a:r>
              <a:rPr lang="en-US" sz="900" dirty="0" err="1"/>
              <a:t>IMiD</a:t>
            </a:r>
            <a:r>
              <a:rPr lang="en-US" sz="900" dirty="0"/>
              <a:t>: immunomodulatory drug</a:t>
            </a:r>
          </a:p>
          <a:p>
            <a:pPr marL="0" indent="0">
              <a:spcAft>
                <a:spcPts val="0"/>
              </a:spcAft>
              <a:buNone/>
            </a:pPr>
            <a:r>
              <a:rPr lang="en-US" sz="900" dirty="0"/>
              <a:t>Isa-</a:t>
            </a:r>
            <a:r>
              <a:rPr lang="en-US" sz="900" dirty="0" err="1"/>
              <a:t>Vrd</a:t>
            </a:r>
            <a:r>
              <a:rPr lang="en-US" sz="900" dirty="0"/>
              <a:t>: isatuximab, bortezomib, lenalidomide, and daratumumab</a:t>
            </a:r>
          </a:p>
          <a:p>
            <a:pPr marL="0" indent="0">
              <a:spcAft>
                <a:spcPts val="0"/>
              </a:spcAft>
              <a:buNone/>
            </a:pPr>
            <a:r>
              <a:rPr lang="en-US" sz="900" dirty="0"/>
              <a:t>ISS: International Staging System</a:t>
            </a:r>
          </a:p>
          <a:p>
            <a:pPr marL="0" indent="0">
              <a:spcAft>
                <a:spcPts val="0"/>
              </a:spcAft>
              <a:buNone/>
            </a:pPr>
            <a:r>
              <a:rPr lang="en-US" sz="900" dirty="0"/>
              <a:t>IVIG: intravenous immunoglobulin</a:t>
            </a:r>
          </a:p>
          <a:p>
            <a:pPr marL="0" indent="0">
              <a:spcAft>
                <a:spcPts val="0"/>
              </a:spcAft>
              <a:buNone/>
            </a:pPr>
            <a:r>
              <a:rPr lang="en-US" sz="900" dirty="0" err="1"/>
              <a:t>IxaPd</a:t>
            </a:r>
            <a:r>
              <a:rPr lang="en-US" sz="900" dirty="0"/>
              <a:t>: </a:t>
            </a:r>
            <a:r>
              <a:rPr lang="en-US" sz="900" dirty="0" err="1"/>
              <a:t>ixazomib</a:t>
            </a:r>
            <a:r>
              <a:rPr lang="en-US" sz="900" dirty="0"/>
              <a:t>, pomalidomide and dexamethasone</a:t>
            </a:r>
          </a:p>
          <a:p>
            <a:pPr marL="0" indent="0">
              <a:spcAft>
                <a:spcPts val="0"/>
              </a:spcAft>
              <a:buNone/>
            </a:pPr>
            <a:r>
              <a:rPr lang="en-US" sz="900" dirty="0" err="1"/>
              <a:t>KPd</a:t>
            </a:r>
            <a:r>
              <a:rPr lang="en-US" sz="900" dirty="0"/>
              <a:t>: carfilzomib, pomalidomide, and dexamethasone</a:t>
            </a:r>
          </a:p>
          <a:p>
            <a:pPr marL="0" indent="0">
              <a:spcAft>
                <a:spcPts val="0"/>
              </a:spcAft>
              <a:buNone/>
            </a:pPr>
            <a:r>
              <a:rPr lang="en-US" sz="900" dirty="0"/>
              <a:t>KR: carfilzomib and lenalidomide</a:t>
            </a:r>
          </a:p>
          <a:p>
            <a:pPr marL="0" indent="0">
              <a:spcAft>
                <a:spcPts val="0"/>
              </a:spcAft>
              <a:buNone/>
            </a:pPr>
            <a:r>
              <a:rPr lang="en-US" sz="900" dirty="0" err="1"/>
              <a:t>KRd</a:t>
            </a:r>
            <a:r>
              <a:rPr lang="en-US" sz="900" dirty="0"/>
              <a:t>: carfilzomib, lenalidomide, and dexamethasone</a:t>
            </a:r>
          </a:p>
          <a:p>
            <a:pPr marL="0" indent="0">
              <a:spcAft>
                <a:spcPts val="0"/>
              </a:spcAft>
              <a:buNone/>
            </a:pPr>
            <a:r>
              <a:rPr lang="en-US" sz="900" dirty="0"/>
              <a:t>LOC: level of consciousness</a:t>
            </a:r>
          </a:p>
          <a:p>
            <a:pPr marL="0" indent="0">
              <a:spcAft>
                <a:spcPts val="0"/>
              </a:spcAft>
              <a:buNone/>
            </a:pPr>
            <a:r>
              <a:rPr lang="en-US" sz="900" dirty="0"/>
              <a:t>LOT: line of treatment</a:t>
            </a:r>
          </a:p>
          <a:p>
            <a:pPr marL="0" indent="0">
              <a:spcAft>
                <a:spcPts val="0"/>
              </a:spcAft>
              <a:buNone/>
            </a:pPr>
            <a:r>
              <a:rPr lang="en-US" sz="900" dirty="0" err="1"/>
              <a:t>mAb</a:t>
            </a:r>
            <a:r>
              <a:rPr lang="en-US" sz="900" dirty="0"/>
              <a:t>: monoclonal antibody</a:t>
            </a:r>
          </a:p>
          <a:p>
            <a:pPr marL="0" indent="0">
              <a:spcAft>
                <a:spcPts val="0"/>
              </a:spcAft>
              <a:buNone/>
            </a:pPr>
            <a:r>
              <a:rPr lang="en-US" sz="900" dirty="0" err="1"/>
              <a:t>MGUS</a:t>
            </a:r>
            <a:r>
              <a:rPr lang="en-US" sz="900" dirty="0"/>
              <a:t>: monoclonal gammopathy of undetermined significance</a:t>
            </a:r>
          </a:p>
          <a:p>
            <a:pPr marL="0" indent="0">
              <a:spcAft>
                <a:spcPts val="0"/>
              </a:spcAft>
              <a:buNone/>
            </a:pPr>
            <a:r>
              <a:rPr lang="en-US" sz="900" dirty="0"/>
              <a:t>MM: multiple myeloma</a:t>
            </a:r>
          </a:p>
          <a:p>
            <a:pPr marL="0" indent="0">
              <a:spcAft>
                <a:spcPts val="0"/>
              </a:spcAft>
              <a:buNone/>
            </a:pPr>
            <a:r>
              <a:rPr lang="en-US" sz="900" dirty="0" err="1"/>
              <a:t>MMAF</a:t>
            </a:r>
            <a:r>
              <a:rPr lang="en-US" sz="900" dirty="0"/>
              <a:t>: monomethyl auristatin F</a:t>
            </a:r>
          </a:p>
          <a:p>
            <a:pPr marL="0" indent="0">
              <a:spcAft>
                <a:spcPts val="0"/>
              </a:spcAft>
              <a:buNone/>
            </a:pPr>
            <a:r>
              <a:rPr lang="en-US" sz="900" dirty="0"/>
              <a:t>MPA: mycophenolic acid</a:t>
            </a:r>
          </a:p>
          <a:p>
            <a:pPr marL="0" indent="0">
              <a:spcAft>
                <a:spcPts val="0"/>
              </a:spcAft>
              <a:buNone/>
            </a:pPr>
            <a:r>
              <a:rPr lang="en-US" sz="900" dirty="0" err="1"/>
              <a:t>MRD</a:t>
            </a:r>
            <a:r>
              <a:rPr lang="en-US" sz="900" dirty="0"/>
              <a:t>: minimal residual disease</a:t>
            </a:r>
          </a:p>
          <a:p>
            <a:pPr marL="0" indent="0">
              <a:spcAft>
                <a:spcPts val="0"/>
              </a:spcAft>
              <a:buNone/>
            </a:pPr>
            <a:r>
              <a:rPr lang="en-US" sz="900" dirty="0"/>
              <a:t>N/A: not applicable</a:t>
            </a:r>
          </a:p>
          <a:p>
            <a:pPr marL="0" indent="0">
              <a:spcAft>
                <a:spcPts val="0"/>
              </a:spcAft>
              <a:buNone/>
            </a:pPr>
            <a:r>
              <a:rPr lang="en-US" sz="900" dirty="0"/>
              <a:t>NCCN: National Comprehensive Cancer Network</a:t>
            </a:r>
          </a:p>
          <a:p>
            <a:pPr marL="0" indent="0">
              <a:spcAft>
                <a:spcPts val="0"/>
              </a:spcAft>
              <a:buNone/>
            </a:pPr>
            <a:r>
              <a:rPr lang="en-US" sz="900" dirty="0" err="1"/>
              <a:t>NDMM</a:t>
            </a:r>
            <a:r>
              <a:rPr lang="en-US" sz="900" dirty="0"/>
              <a:t>: newly-diagnosed multiple myeloma</a:t>
            </a:r>
          </a:p>
          <a:p>
            <a:pPr marL="0" indent="0">
              <a:spcAft>
                <a:spcPts val="0"/>
              </a:spcAft>
              <a:buNone/>
            </a:pPr>
            <a:r>
              <a:rPr lang="en-US" sz="900" dirty="0" err="1"/>
              <a:t>OBDS</a:t>
            </a:r>
            <a:r>
              <a:rPr lang="en-US" sz="900" dirty="0"/>
              <a:t>: on-body delivery system</a:t>
            </a:r>
          </a:p>
          <a:p>
            <a:pPr marL="0" indent="0">
              <a:spcAft>
                <a:spcPts val="0"/>
              </a:spcAft>
              <a:buNone/>
            </a:pPr>
            <a:r>
              <a:rPr lang="en-US" sz="900" dirty="0"/>
              <a:t>PI: protease inhibitor</a:t>
            </a:r>
          </a:p>
          <a:p>
            <a:pPr marL="0" indent="0">
              <a:spcAft>
                <a:spcPts val="0"/>
              </a:spcAft>
              <a:buNone/>
            </a:pPr>
            <a:r>
              <a:rPr lang="en-US" sz="900" dirty="0"/>
              <a:t>PJP: Pneumocystis </a:t>
            </a:r>
            <a:r>
              <a:rPr lang="en-US" sz="900" dirty="0" err="1"/>
              <a:t>jiroveci</a:t>
            </a:r>
            <a:r>
              <a:rPr lang="en-US" sz="900" dirty="0"/>
              <a:t> pneumonia</a:t>
            </a:r>
          </a:p>
          <a:p>
            <a:pPr marL="0" indent="0">
              <a:spcAft>
                <a:spcPts val="0"/>
              </a:spcAft>
              <a:buNone/>
            </a:pPr>
            <a:r>
              <a:rPr lang="en-US" sz="900" dirty="0" err="1"/>
              <a:t>PN</a:t>
            </a:r>
            <a:r>
              <a:rPr lang="en-US" sz="900" dirty="0"/>
              <a:t>: peripheral neuropathy</a:t>
            </a:r>
          </a:p>
          <a:p>
            <a:pPr marL="0" indent="0">
              <a:spcAft>
                <a:spcPts val="0"/>
              </a:spcAft>
              <a:buNone/>
            </a:pPr>
            <a:r>
              <a:rPr lang="en-US" sz="900" dirty="0"/>
              <a:t>Pom-</a:t>
            </a:r>
            <a:r>
              <a:rPr lang="en-US" sz="900" dirty="0" err="1"/>
              <a:t>Vd</a:t>
            </a:r>
            <a:r>
              <a:rPr lang="en-US" sz="900" dirty="0"/>
              <a:t>: pomalidomide plus bortezomib and dexamethasone</a:t>
            </a:r>
          </a:p>
          <a:p>
            <a:pPr marL="0" indent="0">
              <a:spcAft>
                <a:spcPts val="0"/>
              </a:spcAft>
              <a:buNone/>
            </a:pPr>
            <a:r>
              <a:rPr lang="en-US" sz="900" dirty="0"/>
              <a:t>PS: performance status</a:t>
            </a:r>
          </a:p>
          <a:p>
            <a:pPr marL="0" indent="0">
              <a:spcAft>
                <a:spcPts val="0"/>
              </a:spcAft>
              <a:buNone/>
            </a:pPr>
            <a:r>
              <a:rPr lang="en-US" sz="900" dirty="0"/>
              <a:t>QW: every week</a:t>
            </a:r>
          </a:p>
          <a:p>
            <a:pPr marL="0" indent="0">
              <a:spcAft>
                <a:spcPts val="0"/>
              </a:spcAft>
              <a:buNone/>
            </a:pPr>
            <a:r>
              <a:rPr lang="en-US" sz="900" dirty="0" err="1"/>
              <a:t>Q2W</a:t>
            </a:r>
            <a:r>
              <a:rPr lang="en-US" sz="900" dirty="0"/>
              <a:t>: every 2 weeks</a:t>
            </a:r>
          </a:p>
          <a:p>
            <a:pPr marL="0" indent="0">
              <a:spcAft>
                <a:spcPts val="0"/>
              </a:spcAft>
              <a:buNone/>
            </a:pPr>
            <a:r>
              <a:rPr lang="en-US" sz="900" dirty="0" err="1"/>
              <a:t>Q3W</a:t>
            </a:r>
            <a:r>
              <a:rPr lang="en-US" sz="900" dirty="0"/>
              <a:t>: every 3 weeks</a:t>
            </a:r>
          </a:p>
          <a:p>
            <a:pPr marL="0" indent="0">
              <a:spcAft>
                <a:spcPts val="0"/>
              </a:spcAft>
              <a:buNone/>
            </a:pPr>
            <a:r>
              <a:rPr lang="en-US" sz="900" dirty="0" err="1"/>
              <a:t>Q4W</a:t>
            </a:r>
            <a:r>
              <a:rPr lang="en-US" sz="900" dirty="0"/>
              <a:t>: every 4 weeks</a:t>
            </a:r>
          </a:p>
          <a:p>
            <a:pPr marL="0" indent="0">
              <a:spcAft>
                <a:spcPts val="0"/>
              </a:spcAft>
              <a:buNone/>
            </a:pPr>
            <a:r>
              <a:rPr lang="en-US" sz="900" dirty="0"/>
              <a:t>R: lenalidomide</a:t>
            </a:r>
          </a:p>
          <a:p>
            <a:pPr marL="0" indent="0">
              <a:spcAft>
                <a:spcPts val="0"/>
              </a:spcAft>
              <a:buNone/>
            </a:pPr>
            <a:r>
              <a:rPr lang="en-US" sz="900" dirty="0"/>
              <a:t>Rd: lenalidomide and dexamethasone</a:t>
            </a:r>
          </a:p>
          <a:p>
            <a:pPr marL="0" indent="0">
              <a:spcAft>
                <a:spcPts val="0"/>
              </a:spcAft>
              <a:buNone/>
            </a:pPr>
            <a:r>
              <a:rPr lang="en-US" sz="900" dirty="0"/>
              <a:t>RRMM: relapsed/refractory multiple myeloma</a:t>
            </a:r>
          </a:p>
          <a:p>
            <a:pPr marL="0" indent="0">
              <a:spcAft>
                <a:spcPts val="0"/>
              </a:spcAft>
              <a:buNone/>
            </a:pPr>
            <a:r>
              <a:rPr lang="en-US" sz="900" dirty="0"/>
              <a:t>SC: subcutaneous</a:t>
            </a:r>
          </a:p>
          <a:p>
            <a:pPr marL="0" indent="0">
              <a:spcAft>
                <a:spcPts val="0"/>
              </a:spcAft>
              <a:buNone/>
            </a:pPr>
            <a:r>
              <a:rPr lang="en-US" sz="900" dirty="0" err="1"/>
              <a:t>SMM</a:t>
            </a:r>
            <a:r>
              <a:rPr lang="en-US" sz="900" dirty="0"/>
              <a:t>: smoldering multiple myeloma</a:t>
            </a:r>
          </a:p>
          <a:p>
            <a:pPr marL="0" indent="0">
              <a:spcAft>
                <a:spcPts val="0"/>
              </a:spcAft>
              <a:buNone/>
            </a:pPr>
            <a:r>
              <a:rPr lang="en-US" sz="900" dirty="0" err="1"/>
              <a:t>SPEP</a:t>
            </a:r>
            <a:r>
              <a:rPr lang="en-US" sz="900" dirty="0"/>
              <a:t>: serum protein electrophoresis</a:t>
            </a:r>
          </a:p>
          <a:p>
            <a:pPr marL="0" indent="0">
              <a:spcAft>
                <a:spcPts val="0"/>
              </a:spcAft>
              <a:buNone/>
            </a:pPr>
            <a:r>
              <a:rPr lang="en-US" sz="900" dirty="0"/>
              <a:t>SUD: step-up dose</a:t>
            </a:r>
          </a:p>
          <a:p>
            <a:pPr marL="0" indent="0">
              <a:spcAft>
                <a:spcPts val="0"/>
              </a:spcAft>
              <a:buNone/>
            </a:pPr>
            <a:r>
              <a:rPr lang="en-US" sz="900" dirty="0"/>
              <a:t>TCE: T-cell engager</a:t>
            </a:r>
          </a:p>
          <a:p>
            <a:pPr marL="0" indent="0">
              <a:spcAft>
                <a:spcPts val="0"/>
              </a:spcAft>
              <a:buNone/>
            </a:pPr>
            <a:r>
              <a:rPr lang="en-US" sz="900" dirty="0" err="1"/>
              <a:t>TEAE</a:t>
            </a:r>
            <a:r>
              <a:rPr lang="en-US" sz="900" dirty="0"/>
              <a:t>: treatment-emergent adverse event</a:t>
            </a:r>
          </a:p>
          <a:p>
            <a:pPr marL="0" indent="0">
              <a:spcAft>
                <a:spcPts val="0"/>
              </a:spcAft>
              <a:buNone/>
            </a:pPr>
            <a:r>
              <a:rPr lang="en-US" sz="900" dirty="0" err="1"/>
              <a:t>UPEP</a:t>
            </a:r>
            <a:r>
              <a:rPr lang="en-US" sz="900" dirty="0"/>
              <a:t>: urine protein electrophoresis</a:t>
            </a:r>
          </a:p>
          <a:p>
            <a:pPr marL="0" indent="0">
              <a:spcAft>
                <a:spcPts val="0"/>
              </a:spcAft>
              <a:buNone/>
            </a:pPr>
            <a:r>
              <a:rPr lang="en-US" sz="900" dirty="0"/>
              <a:t>VC: bortezomib and cyclophosphamide</a:t>
            </a:r>
          </a:p>
          <a:p>
            <a:pPr marL="0" indent="0">
              <a:spcAft>
                <a:spcPts val="0"/>
              </a:spcAft>
              <a:buNone/>
            </a:pPr>
            <a:r>
              <a:rPr lang="en-US" sz="900" dirty="0" err="1"/>
              <a:t>Vd</a:t>
            </a:r>
            <a:r>
              <a:rPr lang="en-US" sz="900" dirty="0"/>
              <a:t>: bortezomib and dexamethasone</a:t>
            </a:r>
          </a:p>
          <a:p>
            <a:pPr marL="0" indent="0">
              <a:spcAft>
                <a:spcPts val="0"/>
              </a:spcAft>
              <a:buNone/>
            </a:pPr>
            <a:r>
              <a:rPr lang="en-US" sz="900" dirty="0"/>
              <a:t>VRd: bortezomib, lenalidomide, and dexamethasone</a:t>
            </a:r>
          </a:p>
        </p:txBody>
      </p:sp>
    </p:spTree>
    <p:custDataLst>
      <p:tags r:id="rId1"/>
    </p:custDataLst>
    <p:extLst>
      <p:ext uri="{BB962C8B-B14F-4D97-AF65-F5344CB8AC3E}">
        <p14:creationId xmlns:p14="http://schemas.microsoft.com/office/powerpoint/2010/main" val="213155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9A0A9C-0C8C-873C-20D9-66C3DFA04E41}"/>
              </a:ext>
            </a:extLst>
          </p:cNvPr>
          <p:cNvSpPr txBox="1"/>
          <p:nvPr/>
        </p:nvSpPr>
        <p:spPr>
          <a:xfrm>
            <a:off x="380010" y="591504"/>
            <a:ext cx="6647323" cy="646331"/>
          </a:xfrm>
          <a:prstGeom prst="rect">
            <a:avLst/>
          </a:prstGeom>
          <a:noFill/>
        </p:spPr>
        <p:txBody>
          <a:bodyPr wrap="square" rtlCol="0">
            <a:spAutoFit/>
          </a:bodyPr>
          <a:lstStyle/>
          <a:p>
            <a:r>
              <a:rPr lang="en-US" sz="3600" b="1" dirty="0">
                <a:solidFill>
                  <a:schemeClr val="bg1"/>
                </a:solidFill>
              </a:rPr>
              <a:t>What You’ll Learn Today</a:t>
            </a:r>
          </a:p>
        </p:txBody>
      </p:sp>
      <p:sp>
        <p:nvSpPr>
          <p:cNvPr id="4" name="TextBox 3">
            <a:extLst>
              <a:ext uri="{FF2B5EF4-FFF2-40B4-BE49-F238E27FC236}">
                <a16:creationId xmlns:a16="http://schemas.microsoft.com/office/drawing/2014/main" id="{BEE27E0F-84EF-00DE-3EA7-3F940EF36B76}"/>
              </a:ext>
            </a:extLst>
          </p:cNvPr>
          <p:cNvSpPr txBox="1"/>
          <p:nvPr/>
        </p:nvSpPr>
        <p:spPr>
          <a:xfrm>
            <a:off x="1364127" y="1451050"/>
            <a:ext cx="7071721" cy="3277820"/>
          </a:xfrm>
          <a:prstGeom prst="rect">
            <a:avLst/>
          </a:prstGeom>
          <a:noFill/>
        </p:spPr>
        <p:txBody>
          <a:bodyPr wrap="square" rtlCol="0">
            <a:spAutoFit/>
          </a:bodyPr>
          <a:lstStyle/>
          <a:p>
            <a:pPr>
              <a:spcAft>
                <a:spcPts val="1800"/>
              </a:spcAft>
            </a:pPr>
            <a:r>
              <a:rPr lang="en-US" sz="1800" b="1" dirty="0">
                <a:solidFill>
                  <a:schemeClr val="bg1"/>
                </a:solidFill>
                <a:latin typeface="Arial"/>
                <a:ea typeface="+mn-ea"/>
                <a:cs typeface="+mn-cs"/>
              </a:rPr>
              <a:t>CD38 antibodies can be safely delivered as part of four-drug regimens in NDMM, including for older patients</a:t>
            </a:r>
            <a:endParaRPr lang="en-US" sz="1800" b="0" dirty="0">
              <a:solidFill>
                <a:schemeClr val="bg1"/>
              </a:solidFill>
              <a:latin typeface="Arial"/>
              <a:ea typeface="+mn-ea"/>
              <a:cs typeface="+mn-cs"/>
            </a:endParaRPr>
          </a:p>
          <a:p>
            <a:pPr>
              <a:spcAft>
                <a:spcPts val="1800"/>
              </a:spcAft>
            </a:pPr>
            <a:r>
              <a:rPr lang="en-US" sz="1800" b="1" dirty="0">
                <a:solidFill>
                  <a:schemeClr val="bg1"/>
                </a:solidFill>
                <a:latin typeface="Arial"/>
                <a:ea typeface="+mn-ea"/>
                <a:cs typeface="+mn-cs"/>
              </a:rPr>
              <a:t>Planning for </a:t>
            </a:r>
            <a:r>
              <a:rPr lang="en-US" sz="1800" b="1" dirty="0">
                <a:solidFill>
                  <a:schemeClr val="bg1"/>
                </a:solidFill>
                <a:latin typeface="Arial"/>
              </a:rPr>
              <a:t>referral and </a:t>
            </a:r>
            <a:r>
              <a:rPr lang="en-US" sz="1800" b="1" dirty="0">
                <a:solidFill>
                  <a:schemeClr val="bg1"/>
                </a:solidFill>
                <a:latin typeface="Arial"/>
                <a:ea typeface="+mn-ea"/>
                <a:cs typeface="+mn-cs"/>
              </a:rPr>
              <a:t>safety considerations can help facilitate early use of CAR-T </a:t>
            </a:r>
          </a:p>
          <a:p>
            <a:pPr>
              <a:spcAft>
                <a:spcPts val="1800"/>
              </a:spcAft>
            </a:pPr>
            <a:r>
              <a:rPr lang="en-US" sz="1800" b="1" dirty="0">
                <a:solidFill>
                  <a:schemeClr val="bg1"/>
                </a:solidFill>
                <a:latin typeface="Arial"/>
                <a:ea typeface="+mn-ea"/>
                <a:cs typeface="+mn-cs"/>
              </a:rPr>
              <a:t>BCMA ADCs may once again be available and offer an alternative treatment pathway for some patients with RRMM</a:t>
            </a:r>
          </a:p>
          <a:p>
            <a:pPr>
              <a:spcAft>
                <a:spcPts val="1800"/>
              </a:spcAft>
            </a:pPr>
            <a:r>
              <a:rPr lang="en-US" sz="1800" b="1" dirty="0">
                <a:solidFill>
                  <a:schemeClr val="bg1"/>
                </a:solidFill>
                <a:latin typeface="Arial"/>
              </a:rPr>
              <a:t>Bispecific antibodies are effective options in RRMM, which can increasingly be delivered in the outpatient setting, with attention to dosing, infections, and CRS</a:t>
            </a:r>
            <a:endParaRPr lang="en-US" sz="1800" dirty="0">
              <a:solidFill>
                <a:schemeClr val="bg1"/>
              </a:solidFill>
            </a:endParaRPr>
          </a:p>
        </p:txBody>
      </p:sp>
      <p:grpSp>
        <p:nvGrpSpPr>
          <p:cNvPr id="5" name="Group 4">
            <a:extLst>
              <a:ext uri="{FF2B5EF4-FFF2-40B4-BE49-F238E27FC236}">
                <a16:creationId xmlns:a16="http://schemas.microsoft.com/office/drawing/2014/main" id="{A22C1E3F-3221-ACE2-A2FC-CCF238091E10}"/>
              </a:ext>
            </a:extLst>
          </p:cNvPr>
          <p:cNvGrpSpPr/>
          <p:nvPr/>
        </p:nvGrpSpPr>
        <p:grpSpPr>
          <a:xfrm>
            <a:off x="0" y="1584950"/>
            <a:ext cx="1257762" cy="103013"/>
            <a:chOff x="0" y="1387124"/>
            <a:chExt cx="1674688" cy="137160"/>
          </a:xfrm>
        </p:grpSpPr>
        <p:sp>
          <p:nvSpPr>
            <p:cNvPr id="6" name="Oval 5">
              <a:extLst>
                <a:ext uri="{FF2B5EF4-FFF2-40B4-BE49-F238E27FC236}">
                  <a16:creationId xmlns:a16="http://schemas.microsoft.com/office/drawing/2014/main" id="{2D16273D-B1DB-C546-C84C-FF97A815D0D0}"/>
                </a:ext>
              </a:extLst>
            </p:cNvPr>
            <p:cNvSpPr>
              <a:spLocks noChangeAspect="1"/>
            </p:cNvSpPr>
            <p:nvPr/>
          </p:nvSpPr>
          <p:spPr>
            <a:xfrm>
              <a:off x="1537870" y="1387124"/>
              <a:ext cx="136818" cy="1371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 name="Straight Connector 6">
              <a:extLst>
                <a:ext uri="{FF2B5EF4-FFF2-40B4-BE49-F238E27FC236}">
                  <a16:creationId xmlns:a16="http://schemas.microsoft.com/office/drawing/2014/main" id="{851856DA-C5D4-D6CD-0DF6-EA1B93ECB6AC}"/>
                </a:ext>
              </a:extLst>
            </p:cNvPr>
            <p:cNvCxnSpPr>
              <a:cxnSpLocks/>
            </p:cNvCxnSpPr>
            <p:nvPr/>
          </p:nvCxnSpPr>
          <p:spPr>
            <a:xfrm flipV="1">
              <a:off x="0" y="1453418"/>
              <a:ext cx="1537870" cy="45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8F95F55A-BE6F-B4DE-3EE9-DAB260F10919}"/>
              </a:ext>
            </a:extLst>
          </p:cNvPr>
          <p:cNvGrpSpPr/>
          <p:nvPr/>
        </p:nvGrpSpPr>
        <p:grpSpPr>
          <a:xfrm>
            <a:off x="0" y="2362859"/>
            <a:ext cx="1257762" cy="103013"/>
            <a:chOff x="0" y="2149126"/>
            <a:chExt cx="1674688" cy="137160"/>
          </a:xfrm>
        </p:grpSpPr>
        <p:sp>
          <p:nvSpPr>
            <p:cNvPr id="9" name="Oval 8">
              <a:extLst>
                <a:ext uri="{FF2B5EF4-FFF2-40B4-BE49-F238E27FC236}">
                  <a16:creationId xmlns:a16="http://schemas.microsoft.com/office/drawing/2014/main" id="{D38C0FDA-BE0F-1DF3-FADC-16C7610A077E}"/>
                </a:ext>
              </a:extLst>
            </p:cNvPr>
            <p:cNvSpPr>
              <a:spLocks noChangeAspect="1"/>
            </p:cNvSpPr>
            <p:nvPr/>
          </p:nvSpPr>
          <p:spPr>
            <a:xfrm>
              <a:off x="1537870" y="2149126"/>
              <a:ext cx="136818" cy="1371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0" name="Straight Connector 9">
              <a:extLst>
                <a:ext uri="{FF2B5EF4-FFF2-40B4-BE49-F238E27FC236}">
                  <a16:creationId xmlns:a16="http://schemas.microsoft.com/office/drawing/2014/main" id="{55B0EFB1-4DA8-E950-7A47-B610852C9529}"/>
                </a:ext>
              </a:extLst>
            </p:cNvPr>
            <p:cNvCxnSpPr>
              <a:cxnSpLocks/>
            </p:cNvCxnSpPr>
            <p:nvPr/>
          </p:nvCxnSpPr>
          <p:spPr>
            <a:xfrm flipV="1">
              <a:off x="0" y="2215420"/>
              <a:ext cx="1537870" cy="45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5755E80-40E2-805F-9215-DEC1F097D1FF}"/>
              </a:ext>
            </a:extLst>
          </p:cNvPr>
          <p:cNvGrpSpPr/>
          <p:nvPr/>
        </p:nvGrpSpPr>
        <p:grpSpPr>
          <a:xfrm>
            <a:off x="0" y="3141500"/>
            <a:ext cx="1257762" cy="103013"/>
            <a:chOff x="0" y="3215922"/>
            <a:chExt cx="1674688" cy="137160"/>
          </a:xfrm>
        </p:grpSpPr>
        <p:sp>
          <p:nvSpPr>
            <p:cNvPr id="12" name="Oval 11">
              <a:extLst>
                <a:ext uri="{FF2B5EF4-FFF2-40B4-BE49-F238E27FC236}">
                  <a16:creationId xmlns:a16="http://schemas.microsoft.com/office/drawing/2014/main" id="{0823E8C8-8A94-8C11-3074-A52C9F1C3A4D}"/>
                </a:ext>
              </a:extLst>
            </p:cNvPr>
            <p:cNvSpPr>
              <a:spLocks noChangeAspect="1"/>
            </p:cNvSpPr>
            <p:nvPr/>
          </p:nvSpPr>
          <p:spPr>
            <a:xfrm>
              <a:off x="1537870" y="3215922"/>
              <a:ext cx="136818" cy="1371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3" name="Straight Connector 12">
              <a:extLst>
                <a:ext uri="{FF2B5EF4-FFF2-40B4-BE49-F238E27FC236}">
                  <a16:creationId xmlns:a16="http://schemas.microsoft.com/office/drawing/2014/main" id="{87718AA4-987B-7127-418D-DE34C1235F4D}"/>
                </a:ext>
              </a:extLst>
            </p:cNvPr>
            <p:cNvCxnSpPr>
              <a:cxnSpLocks/>
            </p:cNvCxnSpPr>
            <p:nvPr/>
          </p:nvCxnSpPr>
          <p:spPr>
            <a:xfrm flipV="1">
              <a:off x="0" y="3282216"/>
              <a:ext cx="1537870" cy="45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E1F56840-374D-0E63-EDFF-54D7DC260575}"/>
              </a:ext>
            </a:extLst>
          </p:cNvPr>
          <p:cNvGrpSpPr/>
          <p:nvPr/>
        </p:nvGrpSpPr>
        <p:grpSpPr>
          <a:xfrm>
            <a:off x="0" y="3909248"/>
            <a:ext cx="1257762" cy="103013"/>
            <a:chOff x="0" y="3215922"/>
            <a:chExt cx="1674688" cy="137160"/>
          </a:xfrm>
        </p:grpSpPr>
        <p:sp>
          <p:nvSpPr>
            <p:cNvPr id="15" name="Oval 14">
              <a:extLst>
                <a:ext uri="{FF2B5EF4-FFF2-40B4-BE49-F238E27FC236}">
                  <a16:creationId xmlns:a16="http://schemas.microsoft.com/office/drawing/2014/main" id="{77C36055-94E4-6A1B-44D1-33FAEB52BEE9}"/>
                </a:ext>
              </a:extLst>
            </p:cNvPr>
            <p:cNvSpPr>
              <a:spLocks noChangeAspect="1"/>
            </p:cNvSpPr>
            <p:nvPr/>
          </p:nvSpPr>
          <p:spPr>
            <a:xfrm>
              <a:off x="1537870" y="3215922"/>
              <a:ext cx="136818" cy="1371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6" name="Straight Connector 15">
              <a:extLst>
                <a:ext uri="{FF2B5EF4-FFF2-40B4-BE49-F238E27FC236}">
                  <a16:creationId xmlns:a16="http://schemas.microsoft.com/office/drawing/2014/main" id="{62F024BB-11D0-B6A7-4F37-1EFF1415FB99}"/>
                </a:ext>
              </a:extLst>
            </p:cNvPr>
            <p:cNvCxnSpPr>
              <a:cxnSpLocks/>
            </p:cNvCxnSpPr>
            <p:nvPr/>
          </p:nvCxnSpPr>
          <p:spPr>
            <a:xfrm flipV="1">
              <a:off x="0" y="3282216"/>
              <a:ext cx="1537870" cy="45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328211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65F1FB-E460-36B5-F086-EA3E5ACB408B}"/>
              </a:ext>
            </a:extLst>
          </p:cNvPr>
          <p:cNvSpPr>
            <a:spLocks noGrp="1"/>
          </p:cNvSpPr>
          <p:nvPr>
            <p:ph type="body" sz="quarter" idx="11"/>
          </p:nvPr>
        </p:nvSpPr>
        <p:spPr/>
        <p:txBody>
          <a:bodyPr/>
          <a:lstStyle/>
          <a:p>
            <a:r>
              <a:rPr lang="en-US" dirty="0"/>
              <a:t>EXTRA SLIDES</a:t>
            </a:r>
          </a:p>
        </p:txBody>
      </p:sp>
    </p:spTree>
    <p:custDataLst>
      <p:tags r:id="rId1"/>
    </p:custDataLst>
    <p:extLst>
      <p:ext uri="{BB962C8B-B14F-4D97-AF65-F5344CB8AC3E}">
        <p14:creationId xmlns:p14="http://schemas.microsoft.com/office/powerpoint/2010/main" val="3551538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A26873E-44F5-60BE-C4D8-740B41830F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9EFA2A-483C-C66A-12E8-E05E5424B7D7}"/>
              </a:ext>
            </a:extLst>
          </p:cNvPr>
          <p:cNvSpPr>
            <a:spLocks noGrp="1"/>
          </p:cNvSpPr>
          <p:nvPr>
            <p:ph type="title"/>
          </p:nvPr>
        </p:nvSpPr>
        <p:spPr/>
        <p:txBody>
          <a:bodyPr/>
          <a:lstStyle/>
          <a:p>
            <a:r>
              <a:rPr lang="en-US" dirty="0"/>
              <a:t>CD38 Quadruplets Have a Consistent Safety Profile</a:t>
            </a:r>
            <a:r>
              <a:rPr lang="en-US" baseline="30000" dirty="0"/>
              <a:t>1</a:t>
            </a:r>
          </a:p>
        </p:txBody>
      </p:sp>
      <p:sp>
        <p:nvSpPr>
          <p:cNvPr id="7" name="Footer Placeholder 6">
            <a:extLst>
              <a:ext uri="{FF2B5EF4-FFF2-40B4-BE49-F238E27FC236}">
                <a16:creationId xmlns:a16="http://schemas.microsoft.com/office/drawing/2014/main" id="{C7A3809B-C024-D405-FFFC-20C52DD0924D}"/>
              </a:ext>
            </a:extLst>
          </p:cNvPr>
          <p:cNvSpPr>
            <a:spLocks noGrp="1"/>
          </p:cNvSpPr>
          <p:nvPr>
            <p:ph type="ftr" sz="quarter" idx="3"/>
          </p:nvPr>
        </p:nvSpPr>
        <p:spPr>
          <a:prstGeom prst="rect">
            <a:avLst/>
          </a:prstGeom>
        </p:spPr>
        <p:txBody>
          <a:bodyPr vert="horz" lIns="45720" tIns="45720" rIns="91440" bIns="4572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kumimoji="0" lang="en-US" sz="800" b="0" i="0" u="none" strike="noStrike" kern="0" cap="none" spc="0" normalizeH="0" baseline="0" noProof="0">
                <a:ln>
                  <a:noFill/>
                </a:ln>
                <a:solidFill>
                  <a:srgbClr val="000000"/>
                </a:solidFill>
                <a:effectLst/>
                <a:uLnTx/>
                <a:uFillTx/>
                <a:latin typeface="Arial"/>
                <a:cs typeface="Arial"/>
                <a:sym typeface="Arial"/>
              </a:rPr>
              <a:t>1. Sonneveld P et al. </a:t>
            </a:r>
            <a:r>
              <a:rPr kumimoji="0" lang="en-US" sz="800" b="0" i="1" u="none" strike="noStrike" kern="0" cap="none" spc="0" normalizeH="0" baseline="0" noProof="0">
                <a:ln>
                  <a:noFill/>
                </a:ln>
                <a:solidFill>
                  <a:srgbClr val="000000"/>
                </a:solidFill>
                <a:effectLst/>
                <a:uLnTx/>
                <a:uFillTx/>
                <a:latin typeface="Arial"/>
                <a:cs typeface="Arial"/>
                <a:sym typeface="Arial"/>
              </a:rPr>
              <a:t>N Engl J Med</a:t>
            </a:r>
            <a:r>
              <a:rPr kumimoji="0" lang="en-US" sz="800" b="0" i="0" u="none" strike="noStrike" kern="0" cap="none" spc="0" normalizeH="0" baseline="0" noProof="0">
                <a:ln>
                  <a:noFill/>
                </a:ln>
                <a:solidFill>
                  <a:srgbClr val="000000"/>
                </a:solidFill>
                <a:effectLst/>
                <a:uLnTx/>
                <a:uFillTx/>
                <a:latin typeface="Arial"/>
                <a:cs typeface="Arial"/>
                <a:sym typeface="Arial"/>
              </a:rPr>
              <a:t>. 2024;390:301-313.</a:t>
            </a:r>
            <a:endPar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2" name="Table 1">
            <a:extLst>
              <a:ext uri="{FF2B5EF4-FFF2-40B4-BE49-F238E27FC236}">
                <a16:creationId xmlns:a16="http://schemas.microsoft.com/office/drawing/2014/main" id="{C65A99CF-4B21-4C4E-1CE0-E2B8909D2658}"/>
              </a:ext>
            </a:extLst>
          </p:cNvPr>
          <p:cNvGraphicFramePr>
            <a:graphicFrameLocks noGrp="1"/>
          </p:cNvGraphicFramePr>
          <p:nvPr/>
        </p:nvGraphicFramePr>
        <p:xfrm>
          <a:off x="1081086" y="1200267"/>
          <a:ext cx="6981828" cy="3404238"/>
        </p:xfrm>
        <a:graphic>
          <a:graphicData uri="http://schemas.openxmlformats.org/drawingml/2006/table">
            <a:tbl>
              <a:tblPr firstRow="1" bandRow="1">
                <a:tableStyleId>{6E25E649-3F16-4E02-A733-19D2CDBF48F0}</a:tableStyleId>
              </a:tblPr>
              <a:tblGrid>
                <a:gridCol w="2327276">
                  <a:extLst>
                    <a:ext uri="{9D8B030D-6E8A-4147-A177-3AD203B41FA5}">
                      <a16:colId xmlns:a16="http://schemas.microsoft.com/office/drawing/2014/main" val="1928392677"/>
                    </a:ext>
                  </a:extLst>
                </a:gridCol>
                <a:gridCol w="1163638">
                  <a:extLst>
                    <a:ext uri="{9D8B030D-6E8A-4147-A177-3AD203B41FA5}">
                      <a16:colId xmlns:a16="http://schemas.microsoft.com/office/drawing/2014/main" val="405712318"/>
                    </a:ext>
                  </a:extLst>
                </a:gridCol>
                <a:gridCol w="1163638">
                  <a:extLst>
                    <a:ext uri="{9D8B030D-6E8A-4147-A177-3AD203B41FA5}">
                      <a16:colId xmlns:a16="http://schemas.microsoft.com/office/drawing/2014/main" val="4129468406"/>
                    </a:ext>
                  </a:extLst>
                </a:gridCol>
                <a:gridCol w="1163638">
                  <a:extLst>
                    <a:ext uri="{9D8B030D-6E8A-4147-A177-3AD203B41FA5}">
                      <a16:colId xmlns:a16="http://schemas.microsoft.com/office/drawing/2014/main" val="957402280"/>
                    </a:ext>
                  </a:extLst>
                </a:gridCol>
                <a:gridCol w="1163638">
                  <a:extLst>
                    <a:ext uri="{9D8B030D-6E8A-4147-A177-3AD203B41FA5}">
                      <a16:colId xmlns:a16="http://schemas.microsoft.com/office/drawing/2014/main" val="2746698696"/>
                    </a:ext>
                  </a:extLst>
                </a:gridCol>
              </a:tblGrid>
              <a:tr h="317951">
                <a:tc rowSpan="2">
                  <a:txBody>
                    <a:bodyPr/>
                    <a:lstStyle/>
                    <a:p>
                      <a:pPr algn="l"/>
                      <a:r>
                        <a:rPr lang="en-US" sz="1200" dirty="0"/>
                        <a:t>Event, n (%)</a:t>
                      </a:r>
                    </a:p>
                  </a:txBody>
                  <a:tcPr anchor="ctr">
                    <a:lnR w="28575"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2">
                  <a:txBody>
                    <a:bodyPr/>
                    <a:lstStyle/>
                    <a:p>
                      <a:pPr algn="ctr"/>
                      <a:r>
                        <a:rPr lang="en-US" sz="1200" dirty="0"/>
                        <a:t>D-VRd (n = 351)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VRd (n = 347)</a:t>
                      </a:r>
                    </a:p>
                  </a:txBody>
                  <a:tcPr anchor="ctr">
                    <a:lnL w="28575" cap="flat" cmpd="sng" algn="ctr">
                      <a:noFill/>
                      <a:prstDash val="solid"/>
                      <a:round/>
                      <a:headEnd type="none" w="med" len="med"/>
                      <a:tailEnd type="none" w="med" len="med"/>
                    </a:lnL>
                    <a:lnB w="28575"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97672230"/>
                  </a:ext>
                </a:extLst>
              </a:tr>
              <a:tr h="317951">
                <a:tc vMerge="1">
                  <a:txBody>
                    <a:bodyPr/>
                    <a:lstStyle/>
                    <a:p>
                      <a:pPr algn="l"/>
                      <a:endParaRPr lang="en-US" sz="1200" dirty="0"/>
                    </a:p>
                  </a:txBody>
                  <a:tcPr anchor="ctr"/>
                </a:tc>
                <a:tc>
                  <a:txBody>
                    <a:bodyPr/>
                    <a:lstStyle/>
                    <a:p>
                      <a:pPr algn="ctr"/>
                      <a:r>
                        <a:rPr lang="en-US" sz="1200" b="1" dirty="0">
                          <a:solidFill>
                            <a:schemeClr val="bg1"/>
                          </a:solidFill>
                        </a:rPr>
                        <a:t>Any Grade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200" b="1" dirty="0">
                          <a:solidFill>
                            <a:schemeClr val="bg1"/>
                          </a:solidFill>
                        </a:rPr>
                        <a:t>Grade 3 or 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200" b="1" dirty="0">
                          <a:solidFill>
                            <a:schemeClr val="bg1"/>
                          </a:solidFill>
                        </a:rPr>
                        <a:t>Any Grade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200" b="1" dirty="0">
                          <a:solidFill>
                            <a:schemeClr val="bg1"/>
                          </a:solidFill>
                        </a:rPr>
                        <a:t>Grade 3 or 4</a:t>
                      </a:r>
                    </a:p>
                  </a:txBody>
                  <a:tcPr anchor="ctr">
                    <a:lnL w="28575"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75849752"/>
                  </a:ext>
                </a:extLst>
              </a:tr>
              <a:tr h="346042">
                <a:tc>
                  <a:txBody>
                    <a:bodyPr/>
                    <a:lstStyle/>
                    <a:p>
                      <a:pPr algn="l"/>
                      <a:r>
                        <a:rPr lang="en-US" sz="1200" b="1" dirty="0"/>
                        <a:t>Any AE</a:t>
                      </a:r>
                    </a:p>
                  </a:txBody>
                  <a:tcPr anchor="ctr">
                    <a:lnT w="28575" cap="flat" cmpd="sng" algn="ctr">
                      <a:solidFill>
                        <a:schemeClr val="tx1"/>
                      </a:solidFill>
                      <a:prstDash val="solid"/>
                      <a:round/>
                      <a:headEnd type="none" w="med" len="med"/>
                      <a:tailEnd type="none" w="med" len="med"/>
                    </a:lnT>
                  </a:tcPr>
                </a:tc>
                <a:tc>
                  <a:txBody>
                    <a:bodyPr/>
                    <a:lstStyle/>
                    <a:p>
                      <a:pPr algn="ctr"/>
                      <a:r>
                        <a:rPr lang="en-US" sz="1200" dirty="0"/>
                        <a:t>349 (99.4)</a:t>
                      </a:r>
                    </a:p>
                  </a:txBody>
                  <a:tcPr anchor="ctr">
                    <a:lnT w="28575" cap="flat" cmpd="sng" algn="ctr">
                      <a:solidFill>
                        <a:schemeClr val="tx1"/>
                      </a:solidFill>
                      <a:prstDash val="solid"/>
                      <a:round/>
                      <a:headEnd type="none" w="med" len="med"/>
                      <a:tailEnd type="none" w="med" len="med"/>
                    </a:lnT>
                  </a:tcPr>
                </a:tc>
                <a:tc>
                  <a:txBody>
                    <a:bodyPr/>
                    <a:lstStyle/>
                    <a:p>
                      <a:pPr algn="ctr"/>
                      <a:r>
                        <a:rPr lang="en-US" sz="1200" dirty="0"/>
                        <a:t>321 (91.5)</a:t>
                      </a:r>
                    </a:p>
                  </a:txBody>
                  <a:tcPr anchor="ctr">
                    <a:lnT w="28575" cap="flat" cmpd="sng" algn="ctr">
                      <a:solidFill>
                        <a:schemeClr val="tx1"/>
                      </a:solidFill>
                      <a:prstDash val="solid"/>
                      <a:round/>
                      <a:headEnd type="none" w="med" len="med"/>
                      <a:tailEnd type="none" w="med" len="med"/>
                    </a:lnT>
                  </a:tcPr>
                </a:tc>
                <a:tc>
                  <a:txBody>
                    <a:bodyPr/>
                    <a:lstStyle/>
                    <a:p>
                      <a:pPr algn="ctr"/>
                      <a:r>
                        <a:rPr lang="en-US" sz="1200" dirty="0"/>
                        <a:t>344 (99.1)</a:t>
                      </a:r>
                    </a:p>
                  </a:txBody>
                  <a:tcPr anchor="ctr">
                    <a:lnT w="28575" cap="flat" cmpd="sng" algn="ctr">
                      <a:solidFill>
                        <a:schemeClr val="tx1"/>
                      </a:solidFill>
                      <a:prstDash val="solid"/>
                      <a:round/>
                      <a:headEnd type="none" w="med" len="med"/>
                      <a:tailEnd type="none" w="med" len="med"/>
                    </a:lnT>
                  </a:tcPr>
                </a:tc>
                <a:tc>
                  <a:txBody>
                    <a:bodyPr/>
                    <a:lstStyle/>
                    <a:p>
                      <a:pPr algn="ctr"/>
                      <a:r>
                        <a:rPr lang="en-US" sz="1200" dirty="0"/>
                        <a:t>297 (85.6)</a:t>
                      </a: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56107701"/>
                  </a:ext>
                </a:extLst>
              </a:tr>
              <a:tr h="346042">
                <a:tc>
                  <a:txBody>
                    <a:bodyPr/>
                    <a:lstStyle/>
                    <a:p>
                      <a:pPr algn="l"/>
                      <a:r>
                        <a:rPr lang="en-US" sz="1200" b="1" dirty="0"/>
                        <a:t>Hematologic AE</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947732803"/>
                  </a:ext>
                </a:extLst>
              </a:tr>
              <a:tr h="346042">
                <a:tc>
                  <a:txBody>
                    <a:bodyPr/>
                    <a:lstStyle/>
                    <a:p>
                      <a:pPr algn="l"/>
                      <a:r>
                        <a:rPr lang="en-US" sz="1200" dirty="0"/>
                        <a:t>   Neutropenia</a:t>
                      </a:r>
                    </a:p>
                  </a:txBody>
                  <a:tcPr anchor="ctr"/>
                </a:tc>
                <a:tc>
                  <a:txBody>
                    <a:bodyPr/>
                    <a:lstStyle/>
                    <a:p>
                      <a:pPr algn="ctr"/>
                      <a:r>
                        <a:rPr lang="en-US" sz="1200" dirty="0"/>
                        <a:t>243 (69.2)</a:t>
                      </a:r>
                    </a:p>
                  </a:txBody>
                  <a:tcPr anchor="ctr"/>
                </a:tc>
                <a:tc>
                  <a:txBody>
                    <a:bodyPr/>
                    <a:lstStyle/>
                    <a:p>
                      <a:pPr algn="ctr"/>
                      <a:r>
                        <a:rPr lang="en-US" sz="1200" dirty="0"/>
                        <a:t>218 (62.1)</a:t>
                      </a:r>
                    </a:p>
                  </a:txBody>
                  <a:tcPr anchor="ctr"/>
                </a:tc>
                <a:tc>
                  <a:txBody>
                    <a:bodyPr/>
                    <a:lstStyle/>
                    <a:p>
                      <a:pPr algn="ctr"/>
                      <a:r>
                        <a:rPr lang="en-US" sz="1200" dirty="0"/>
                        <a:t>204 (58.8)</a:t>
                      </a:r>
                    </a:p>
                  </a:txBody>
                  <a:tcPr anchor="ctr"/>
                </a:tc>
                <a:tc>
                  <a:txBody>
                    <a:bodyPr/>
                    <a:lstStyle/>
                    <a:p>
                      <a:pPr algn="ctr"/>
                      <a:r>
                        <a:rPr lang="en-US" sz="1200" dirty="0"/>
                        <a:t>177 (51)</a:t>
                      </a:r>
                    </a:p>
                  </a:txBody>
                  <a:tcPr anchor="ctr"/>
                </a:tc>
                <a:extLst>
                  <a:ext uri="{0D108BD9-81ED-4DB2-BD59-A6C34878D82A}">
                    <a16:rowId xmlns:a16="http://schemas.microsoft.com/office/drawing/2014/main" val="4144779935"/>
                  </a:ext>
                </a:extLst>
              </a:tr>
              <a:tr h="346042">
                <a:tc>
                  <a:txBody>
                    <a:bodyPr/>
                    <a:lstStyle/>
                    <a:p>
                      <a:pPr algn="l"/>
                      <a:r>
                        <a:rPr lang="en-US" sz="1200" dirty="0"/>
                        <a:t>   Thrombocytopenia</a:t>
                      </a:r>
                    </a:p>
                  </a:txBody>
                  <a:tcPr anchor="ctr"/>
                </a:tc>
                <a:tc>
                  <a:txBody>
                    <a:bodyPr/>
                    <a:lstStyle/>
                    <a:p>
                      <a:pPr algn="ctr"/>
                      <a:r>
                        <a:rPr lang="en-US" sz="1200" dirty="0"/>
                        <a:t>170 (48.4)</a:t>
                      </a:r>
                    </a:p>
                  </a:txBody>
                  <a:tcPr anchor="ctr"/>
                </a:tc>
                <a:tc>
                  <a:txBody>
                    <a:bodyPr/>
                    <a:lstStyle/>
                    <a:p>
                      <a:pPr algn="ctr"/>
                      <a:r>
                        <a:rPr lang="en-US" sz="1200" dirty="0"/>
                        <a:t>102 (29.1)</a:t>
                      </a:r>
                    </a:p>
                  </a:txBody>
                  <a:tcPr anchor="ctr"/>
                </a:tc>
                <a:tc>
                  <a:txBody>
                    <a:bodyPr/>
                    <a:lstStyle/>
                    <a:p>
                      <a:pPr algn="ctr"/>
                      <a:r>
                        <a:rPr lang="en-US" sz="1200" dirty="0"/>
                        <a:t>119 (34.3)</a:t>
                      </a:r>
                    </a:p>
                  </a:txBody>
                  <a:tcPr anchor="ctr"/>
                </a:tc>
                <a:tc>
                  <a:txBody>
                    <a:bodyPr/>
                    <a:lstStyle/>
                    <a:p>
                      <a:pPr algn="ctr"/>
                      <a:r>
                        <a:rPr lang="en-US" sz="1200" dirty="0"/>
                        <a:t>60 (17.3)</a:t>
                      </a:r>
                    </a:p>
                  </a:txBody>
                  <a:tcPr anchor="ctr"/>
                </a:tc>
                <a:extLst>
                  <a:ext uri="{0D108BD9-81ED-4DB2-BD59-A6C34878D82A}">
                    <a16:rowId xmlns:a16="http://schemas.microsoft.com/office/drawing/2014/main" val="3104029756"/>
                  </a:ext>
                </a:extLst>
              </a:tr>
              <a:tr h="346042">
                <a:tc>
                  <a:txBody>
                    <a:bodyPr/>
                    <a:lstStyle/>
                    <a:p>
                      <a:pPr algn="l"/>
                      <a:r>
                        <a:rPr lang="en-US" sz="1200" dirty="0"/>
                        <a:t>   Anemia </a:t>
                      </a:r>
                    </a:p>
                  </a:txBody>
                  <a:tcPr anchor="ctr"/>
                </a:tc>
                <a:tc>
                  <a:txBody>
                    <a:bodyPr/>
                    <a:lstStyle/>
                    <a:p>
                      <a:pPr algn="ctr"/>
                      <a:r>
                        <a:rPr lang="en-US" sz="1200" dirty="0"/>
                        <a:t>78 (22.2)</a:t>
                      </a:r>
                    </a:p>
                  </a:txBody>
                  <a:tcPr anchor="ctr"/>
                </a:tc>
                <a:tc>
                  <a:txBody>
                    <a:bodyPr/>
                    <a:lstStyle/>
                    <a:p>
                      <a:pPr algn="ctr"/>
                      <a:r>
                        <a:rPr lang="en-US" sz="1200" dirty="0"/>
                        <a:t>21 (6.0)</a:t>
                      </a:r>
                    </a:p>
                  </a:txBody>
                  <a:tcPr anchor="ctr"/>
                </a:tc>
                <a:tc>
                  <a:txBody>
                    <a:bodyPr/>
                    <a:lstStyle/>
                    <a:p>
                      <a:pPr algn="ctr"/>
                      <a:r>
                        <a:rPr lang="en-US" sz="1200" dirty="0"/>
                        <a:t>72 (20.7)</a:t>
                      </a:r>
                    </a:p>
                  </a:txBody>
                  <a:tcPr anchor="ctr"/>
                </a:tc>
                <a:tc>
                  <a:txBody>
                    <a:bodyPr/>
                    <a:lstStyle/>
                    <a:p>
                      <a:pPr algn="ctr"/>
                      <a:r>
                        <a:rPr lang="en-US" sz="1200" dirty="0"/>
                        <a:t>22 (6.3)</a:t>
                      </a:r>
                    </a:p>
                  </a:txBody>
                  <a:tcPr anchor="ctr"/>
                </a:tc>
                <a:extLst>
                  <a:ext uri="{0D108BD9-81ED-4DB2-BD59-A6C34878D82A}">
                    <a16:rowId xmlns:a16="http://schemas.microsoft.com/office/drawing/2014/main" val="3136587323"/>
                  </a:ext>
                </a:extLst>
              </a:tr>
              <a:tr h="346042">
                <a:tc>
                  <a:txBody>
                    <a:bodyPr/>
                    <a:lstStyle/>
                    <a:p>
                      <a:pPr algn="l"/>
                      <a:r>
                        <a:rPr lang="en-US" sz="1200" dirty="0"/>
                        <a:t>   Febrile neutropenia</a:t>
                      </a:r>
                    </a:p>
                  </a:txBody>
                  <a:tcPr anchor="ctr"/>
                </a:tc>
                <a:tc>
                  <a:txBody>
                    <a:bodyPr/>
                    <a:lstStyle/>
                    <a:p>
                      <a:pPr algn="ctr"/>
                      <a:r>
                        <a:rPr lang="en-US" sz="1200" dirty="0"/>
                        <a:t>34 (9.7)</a:t>
                      </a:r>
                    </a:p>
                  </a:txBody>
                  <a:tcPr anchor="ctr"/>
                </a:tc>
                <a:tc>
                  <a:txBody>
                    <a:bodyPr/>
                    <a:lstStyle/>
                    <a:p>
                      <a:pPr algn="ctr"/>
                      <a:r>
                        <a:rPr lang="en-US" sz="1200" dirty="0"/>
                        <a:t>33 (9.4)</a:t>
                      </a:r>
                    </a:p>
                  </a:txBody>
                  <a:tcPr anchor="ctr"/>
                </a:tc>
                <a:tc>
                  <a:txBody>
                    <a:bodyPr/>
                    <a:lstStyle/>
                    <a:p>
                      <a:pPr algn="ctr"/>
                      <a:r>
                        <a:rPr lang="en-US" sz="1200" dirty="0"/>
                        <a:t>38 (11)</a:t>
                      </a:r>
                    </a:p>
                  </a:txBody>
                  <a:tcPr anchor="ctr"/>
                </a:tc>
                <a:tc>
                  <a:txBody>
                    <a:bodyPr/>
                    <a:lstStyle/>
                    <a:p>
                      <a:pPr algn="ctr"/>
                      <a:r>
                        <a:rPr lang="en-US" sz="1200" dirty="0"/>
                        <a:t>35 (10.1)</a:t>
                      </a:r>
                    </a:p>
                  </a:txBody>
                  <a:tcPr anchor="ctr"/>
                </a:tc>
                <a:extLst>
                  <a:ext uri="{0D108BD9-81ED-4DB2-BD59-A6C34878D82A}">
                    <a16:rowId xmlns:a16="http://schemas.microsoft.com/office/drawing/2014/main" val="2566714984"/>
                  </a:ext>
                </a:extLst>
              </a:tr>
              <a:tr h="346042">
                <a:tc>
                  <a:txBody>
                    <a:bodyPr/>
                    <a:lstStyle/>
                    <a:p>
                      <a:pPr algn="l"/>
                      <a:r>
                        <a:rPr lang="en-US" sz="1200" b="1" dirty="0"/>
                        <a:t>Second primary cancer</a:t>
                      </a:r>
                    </a:p>
                  </a:txBody>
                  <a:tcPr anchor="ctr"/>
                </a:tc>
                <a:tc>
                  <a:txBody>
                    <a:bodyPr/>
                    <a:lstStyle/>
                    <a:p>
                      <a:pPr algn="ctr"/>
                      <a:r>
                        <a:rPr lang="en-US" sz="1200" dirty="0"/>
                        <a:t>37 (10.5)</a:t>
                      </a:r>
                    </a:p>
                  </a:txBody>
                  <a:tcPr anchor="ctr"/>
                </a:tc>
                <a:tc>
                  <a:txBody>
                    <a:bodyPr/>
                    <a:lstStyle/>
                    <a:p>
                      <a:pPr algn="ctr"/>
                      <a:r>
                        <a:rPr lang="en-US" sz="1200" dirty="0"/>
                        <a:t>N/A</a:t>
                      </a:r>
                    </a:p>
                  </a:txBody>
                  <a:tcPr anchor="ctr"/>
                </a:tc>
                <a:tc>
                  <a:txBody>
                    <a:bodyPr/>
                    <a:lstStyle/>
                    <a:p>
                      <a:pPr algn="ctr"/>
                      <a:r>
                        <a:rPr lang="en-US" sz="1200" dirty="0"/>
                        <a:t>25 (7.2)</a:t>
                      </a:r>
                    </a:p>
                  </a:txBody>
                  <a:tcPr anchor="ctr"/>
                </a:tc>
                <a:tc>
                  <a:txBody>
                    <a:bodyPr/>
                    <a:lstStyle/>
                    <a:p>
                      <a:pPr algn="ctr"/>
                      <a:r>
                        <a:rPr lang="en-US" sz="1200" dirty="0"/>
                        <a:t>N/A</a:t>
                      </a:r>
                    </a:p>
                  </a:txBody>
                  <a:tcPr anchor="ctr"/>
                </a:tc>
                <a:extLst>
                  <a:ext uri="{0D108BD9-81ED-4DB2-BD59-A6C34878D82A}">
                    <a16:rowId xmlns:a16="http://schemas.microsoft.com/office/drawing/2014/main" val="4190796950"/>
                  </a:ext>
                </a:extLst>
              </a:tr>
              <a:tr h="346042">
                <a:tc>
                  <a:txBody>
                    <a:bodyPr/>
                    <a:lstStyle/>
                    <a:p>
                      <a:pPr algn="l"/>
                      <a:r>
                        <a:rPr lang="en-US" sz="1200" b="1" dirty="0"/>
                        <a:t>Any infusion-related reaction</a:t>
                      </a:r>
                    </a:p>
                  </a:txBody>
                  <a:tcPr anchor="ctr"/>
                </a:tc>
                <a:tc>
                  <a:txBody>
                    <a:bodyPr/>
                    <a:lstStyle/>
                    <a:p>
                      <a:pPr algn="ctr"/>
                      <a:r>
                        <a:rPr lang="en-US" sz="1200" dirty="0"/>
                        <a:t>21 (6.0)</a:t>
                      </a:r>
                    </a:p>
                  </a:txBody>
                  <a:tcPr anchor="ctr"/>
                </a:tc>
                <a:tc>
                  <a:txBody>
                    <a:bodyPr/>
                    <a:lstStyle/>
                    <a:p>
                      <a:pPr algn="ctr"/>
                      <a:r>
                        <a:rPr lang="en-US" sz="1200" dirty="0"/>
                        <a:t>3 (0.9)</a:t>
                      </a:r>
                    </a:p>
                  </a:txBody>
                  <a:tcPr anchor="ctr"/>
                </a:tc>
                <a:tc>
                  <a:txBody>
                    <a:bodyPr/>
                    <a:lstStyle/>
                    <a:p>
                      <a:pPr algn="ctr"/>
                      <a:r>
                        <a:rPr lang="en-US" sz="1200" dirty="0"/>
                        <a:t>N/A</a:t>
                      </a:r>
                    </a:p>
                  </a:txBody>
                  <a:tcPr anchor="ctr"/>
                </a:tc>
                <a:tc>
                  <a:txBody>
                    <a:bodyPr/>
                    <a:lstStyle/>
                    <a:p>
                      <a:pPr algn="ctr"/>
                      <a:r>
                        <a:rPr lang="en-US" sz="1200" dirty="0"/>
                        <a:t>N/A</a:t>
                      </a:r>
                    </a:p>
                  </a:txBody>
                  <a:tcPr anchor="ctr"/>
                </a:tc>
                <a:extLst>
                  <a:ext uri="{0D108BD9-81ED-4DB2-BD59-A6C34878D82A}">
                    <a16:rowId xmlns:a16="http://schemas.microsoft.com/office/drawing/2014/main" val="2031278828"/>
                  </a:ext>
                </a:extLst>
              </a:tr>
            </a:tbl>
          </a:graphicData>
        </a:graphic>
      </p:graphicFrame>
      <p:sp>
        <p:nvSpPr>
          <p:cNvPr id="8" name="TextBox 7">
            <a:extLst>
              <a:ext uri="{FF2B5EF4-FFF2-40B4-BE49-F238E27FC236}">
                <a16:creationId xmlns:a16="http://schemas.microsoft.com/office/drawing/2014/main" id="{40580972-D508-48C9-4F24-F1D1D890BDA9}"/>
              </a:ext>
            </a:extLst>
          </p:cNvPr>
          <p:cNvSpPr txBox="1"/>
          <p:nvPr/>
        </p:nvSpPr>
        <p:spPr>
          <a:xfrm>
            <a:off x="491715" y="781001"/>
            <a:ext cx="806291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cs typeface="Arial"/>
                <a:sym typeface="Arial"/>
              </a:rPr>
              <a:t>Most Common AEs With D-VRd From the PERSEUS Study (Safety Population)</a:t>
            </a:r>
          </a:p>
        </p:txBody>
      </p:sp>
    </p:spTree>
    <p:custDataLst>
      <p:tags r:id="rId1"/>
    </p:custDataLst>
    <p:extLst>
      <p:ext uri="{BB962C8B-B14F-4D97-AF65-F5344CB8AC3E}">
        <p14:creationId xmlns:p14="http://schemas.microsoft.com/office/powerpoint/2010/main" val="3726376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661CFA1-C4E0-58D5-2C01-FD6DDC6FB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10625-D4FF-D9D0-4291-2C3B654B92FF}"/>
              </a:ext>
            </a:extLst>
          </p:cNvPr>
          <p:cNvSpPr>
            <a:spLocks noGrp="1"/>
          </p:cNvSpPr>
          <p:nvPr>
            <p:ph type="title"/>
          </p:nvPr>
        </p:nvSpPr>
        <p:spPr/>
        <p:txBody>
          <a:bodyPr/>
          <a:lstStyle/>
          <a:p>
            <a:r>
              <a:rPr lang="en-US" dirty="0"/>
              <a:t>CD38 Quadruplets Have a Consistent Safety Profile</a:t>
            </a:r>
            <a:r>
              <a:rPr lang="en-US" baseline="30000" dirty="0"/>
              <a:t>1</a:t>
            </a:r>
          </a:p>
        </p:txBody>
      </p:sp>
      <p:sp>
        <p:nvSpPr>
          <p:cNvPr id="5" name="Footer Placeholder 4">
            <a:extLst>
              <a:ext uri="{FF2B5EF4-FFF2-40B4-BE49-F238E27FC236}">
                <a16:creationId xmlns:a16="http://schemas.microsoft.com/office/drawing/2014/main" id="{12A95B60-AF46-9EE2-986E-109E642EA91B}"/>
              </a:ext>
            </a:extLst>
          </p:cNvPr>
          <p:cNvSpPr>
            <a:spLocks noGrp="1"/>
          </p:cNvSpPr>
          <p:nvPr>
            <p:ph type="ftr" sz="quarter" idx="3"/>
          </p:nvPr>
        </p:nvSpPr>
        <p:spPr/>
        <p:txBody>
          <a:bodyPr/>
          <a:lstStyle/>
          <a:p>
            <a:pPr defTabSz="914400">
              <a:buClr>
                <a:srgbClr val="000000"/>
              </a:buClr>
              <a:buSzPts val="1400"/>
              <a:defRPr/>
            </a:pPr>
            <a:r>
              <a:rPr kumimoji="0" lang="en-US" sz="800" b="0" i="0" u="none" strike="noStrike" kern="0" cap="none" spc="0" normalizeH="0" baseline="0" noProof="0" dirty="0">
                <a:ln>
                  <a:noFill/>
                </a:ln>
                <a:solidFill>
                  <a:srgbClr val="000000"/>
                </a:solidFill>
                <a:effectLst/>
                <a:uLnTx/>
                <a:uFillTx/>
                <a:latin typeface="Arial"/>
                <a:cs typeface="Arial"/>
                <a:sym typeface="Arial"/>
              </a:rPr>
              <a:t>1. </a:t>
            </a:r>
            <a:r>
              <a:rPr kumimoji="0" lang="en-US" sz="800" b="0" i="0" u="none" strike="noStrike" kern="0" cap="none" spc="0" normalizeH="0" baseline="0" noProof="0" dirty="0" err="1">
                <a:ln>
                  <a:noFill/>
                </a:ln>
                <a:solidFill>
                  <a:srgbClr val="000000"/>
                </a:solidFill>
                <a:effectLst/>
                <a:uLnTx/>
                <a:uFillTx/>
                <a:latin typeface="Arial"/>
                <a:cs typeface="Arial"/>
                <a:sym typeface="Arial"/>
              </a:rPr>
              <a:t>Facon</a:t>
            </a:r>
            <a:r>
              <a:rPr kumimoji="0" lang="en-US" sz="800" b="0" i="0" u="none" strike="noStrike" kern="0" cap="none" spc="0" normalizeH="0" baseline="0" noProof="0" dirty="0">
                <a:ln>
                  <a:noFill/>
                </a:ln>
                <a:solidFill>
                  <a:srgbClr val="000000"/>
                </a:solidFill>
                <a:effectLst/>
                <a:uLnTx/>
                <a:uFillTx/>
                <a:latin typeface="Arial"/>
                <a:cs typeface="Arial"/>
                <a:sym typeface="Arial"/>
              </a:rPr>
              <a:t> T et al. </a:t>
            </a:r>
            <a:r>
              <a:rPr kumimoji="0" lang="en-US" sz="800" b="0" i="1" u="none" strike="noStrike" kern="0" cap="none" spc="0" normalizeH="0" baseline="0" noProof="0" dirty="0">
                <a:ln>
                  <a:noFill/>
                </a:ln>
                <a:solidFill>
                  <a:srgbClr val="000000"/>
                </a:solidFill>
                <a:effectLst/>
                <a:uLnTx/>
                <a:uFillTx/>
                <a:latin typeface="Arial"/>
                <a:cs typeface="Arial"/>
                <a:sym typeface="Arial"/>
              </a:rPr>
              <a:t>N </a:t>
            </a:r>
            <a:r>
              <a:rPr kumimoji="0" lang="en-US" sz="800" b="0" i="1" u="none" strike="noStrike" kern="0" cap="none" spc="0" normalizeH="0" baseline="0" noProof="0" dirty="0" err="1">
                <a:ln>
                  <a:noFill/>
                </a:ln>
                <a:solidFill>
                  <a:srgbClr val="000000"/>
                </a:solidFill>
                <a:effectLst/>
                <a:uLnTx/>
                <a:uFillTx/>
                <a:latin typeface="Arial"/>
                <a:cs typeface="Arial"/>
                <a:sym typeface="Arial"/>
              </a:rPr>
              <a:t>Engl</a:t>
            </a:r>
            <a:r>
              <a:rPr kumimoji="0" lang="en-US" sz="800" b="0" i="1" u="none" strike="noStrike" kern="0" cap="none" spc="0" normalizeH="0" baseline="0" noProof="0" dirty="0">
                <a:ln>
                  <a:noFill/>
                </a:ln>
                <a:solidFill>
                  <a:srgbClr val="000000"/>
                </a:solidFill>
                <a:effectLst/>
                <a:uLnTx/>
                <a:uFillTx/>
                <a:latin typeface="Arial"/>
                <a:cs typeface="Arial"/>
                <a:sym typeface="Arial"/>
              </a:rPr>
              <a:t> J Med</a:t>
            </a:r>
            <a:r>
              <a:rPr kumimoji="0" lang="en-US" sz="800" b="0" i="0" u="none" strike="noStrike" kern="0" cap="none" spc="0" normalizeH="0" baseline="0" noProof="0" dirty="0">
                <a:ln>
                  <a:noFill/>
                </a:ln>
                <a:solidFill>
                  <a:srgbClr val="000000"/>
                </a:solidFill>
                <a:effectLst/>
                <a:uLnTx/>
                <a:uFillTx/>
                <a:latin typeface="Arial"/>
                <a:cs typeface="Arial"/>
                <a:sym typeface="Arial"/>
              </a:rPr>
              <a:t>. 2024;391:1597-1609.</a:t>
            </a:r>
          </a:p>
        </p:txBody>
      </p:sp>
      <p:graphicFrame>
        <p:nvGraphicFramePr>
          <p:cNvPr id="4" name="Table 3">
            <a:extLst>
              <a:ext uri="{FF2B5EF4-FFF2-40B4-BE49-F238E27FC236}">
                <a16:creationId xmlns:a16="http://schemas.microsoft.com/office/drawing/2014/main" id="{BFD5F684-2846-5F43-BD98-B7D7C671E2B6}"/>
              </a:ext>
            </a:extLst>
          </p:cNvPr>
          <p:cNvGraphicFramePr>
            <a:graphicFrameLocks noGrp="1"/>
          </p:cNvGraphicFramePr>
          <p:nvPr/>
        </p:nvGraphicFramePr>
        <p:xfrm>
          <a:off x="405245" y="1211963"/>
          <a:ext cx="8333509" cy="3511276"/>
        </p:xfrm>
        <a:graphic>
          <a:graphicData uri="http://schemas.openxmlformats.org/drawingml/2006/table">
            <a:tbl>
              <a:tblPr firstRow="1" bandRow="1">
                <a:tableStyleId>{6E25E649-3F16-4E02-A733-19D2CDBF48F0}</a:tableStyleId>
              </a:tblPr>
              <a:tblGrid>
                <a:gridCol w="3731534">
                  <a:extLst>
                    <a:ext uri="{9D8B030D-6E8A-4147-A177-3AD203B41FA5}">
                      <a16:colId xmlns:a16="http://schemas.microsoft.com/office/drawing/2014/main" val="569535049"/>
                    </a:ext>
                  </a:extLst>
                </a:gridCol>
                <a:gridCol w="2423417">
                  <a:extLst>
                    <a:ext uri="{9D8B030D-6E8A-4147-A177-3AD203B41FA5}">
                      <a16:colId xmlns:a16="http://schemas.microsoft.com/office/drawing/2014/main" val="2198749534"/>
                    </a:ext>
                  </a:extLst>
                </a:gridCol>
                <a:gridCol w="2178558">
                  <a:extLst>
                    <a:ext uri="{9D8B030D-6E8A-4147-A177-3AD203B41FA5}">
                      <a16:colId xmlns:a16="http://schemas.microsoft.com/office/drawing/2014/main" val="3185903151"/>
                    </a:ext>
                  </a:extLst>
                </a:gridCol>
              </a:tblGrid>
              <a:tr h="402316">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nSpc>
                          <a:spcPct val="100000"/>
                        </a:lnSpc>
                      </a:pPr>
                      <a:r>
                        <a:rPr lang="en-GB" sz="1400" b="1" kern="1200" dirty="0">
                          <a:solidFill>
                            <a:schemeClr val="bg1"/>
                          </a:solidFill>
                        </a:rPr>
                        <a:t>Safety, %</a:t>
                      </a:r>
                      <a:endParaRPr lang="en-GB" sz="1400" b="1" kern="1200" dirty="0">
                        <a:solidFill>
                          <a:schemeClr val="bg1"/>
                        </a:solidFill>
                        <a:latin typeface="+mn-lt"/>
                        <a:ea typeface="+mn-ea"/>
                        <a:cs typeface="+mn-cs"/>
                      </a:endParaRPr>
                    </a:p>
                  </a:txBody>
                  <a:tcPr marL="68580" marR="68580" marT="34290" marB="34290" anchor="ctr"/>
                </a:tc>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ctr">
                        <a:lnSpc>
                          <a:spcPct val="100000"/>
                        </a:lnSpc>
                      </a:pPr>
                      <a:r>
                        <a:rPr lang="en-GB" sz="1400" dirty="0">
                          <a:solidFill>
                            <a:schemeClr val="bg1"/>
                          </a:solidFill>
                        </a:rPr>
                        <a:t>Isa-</a:t>
                      </a:r>
                      <a:r>
                        <a:rPr lang="en-GB" sz="1400" dirty="0" err="1">
                          <a:solidFill>
                            <a:schemeClr val="bg1"/>
                          </a:solidFill>
                        </a:rPr>
                        <a:t>VRd</a:t>
                      </a:r>
                      <a:r>
                        <a:rPr lang="en-GB" sz="1400" dirty="0">
                          <a:solidFill>
                            <a:schemeClr val="bg1"/>
                          </a:solidFill>
                        </a:rPr>
                        <a:t> (n = 263)</a:t>
                      </a:r>
                    </a:p>
                  </a:txBody>
                  <a:tcPr marL="68580" marR="68580" marT="34290" marB="34290" anchor="ctr"/>
                </a:tc>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ctr">
                        <a:lnSpc>
                          <a:spcPct val="100000"/>
                        </a:lnSpc>
                      </a:pPr>
                      <a:r>
                        <a:rPr lang="en-GB" sz="1400" dirty="0" err="1">
                          <a:solidFill>
                            <a:schemeClr val="bg1"/>
                          </a:solidFill>
                        </a:rPr>
                        <a:t>VRd</a:t>
                      </a:r>
                      <a:r>
                        <a:rPr lang="en-GB" sz="1400" dirty="0">
                          <a:solidFill>
                            <a:schemeClr val="bg1"/>
                          </a:solidFill>
                        </a:rPr>
                        <a:t> (n = 181)</a:t>
                      </a:r>
                    </a:p>
                  </a:txBody>
                  <a:tcPr marL="68580" marR="68580" marT="34290" marB="34290" anchor="ctr"/>
                </a:tc>
                <a:extLst>
                  <a:ext uri="{0D108BD9-81ED-4DB2-BD59-A6C34878D82A}">
                    <a16:rowId xmlns:a16="http://schemas.microsoft.com/office/drawing/2014/main" val="3273058080"/>
                  </a:ext>
                </a:extLst>
              </a:tr>
              <a:tr h="310896">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nSpc>
                          <a:spcPct val="100000"/>
                        </a:lnSpc>
                      </a:pPr>
                      <a:r>
                        <a:rPr lang="en-GB" sz="1400" b="1" kern="1200" dirty="0">
                          <a:solidFill>
                            <a:schemeClr val="dk1"/>
                          </a:solidFill>
                        </a:rPr>
                        <a:t>Grade ≥3 TEAE</a:t>
                      </a:r>
                      <a:endParaRPr lang="en-GB" sz="1400" b="1" kern="1200" dirty="0">
                        <a:solidFill>
                          <a:schemeClr val="dk1"/>
                        </a:solidFill>
                        <a:latin typeface="+mn-lt"/>
                        <a:ea typeface="+mn-ea"/>
                        <a:cs typeface="+mn-cs"/>
                      </a:endParaRP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91.6</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84.0</a:t>
                      </a:r>
                    </a:p>
                  </a:txBody>
                  <a:tcPr marL="68580" marR="68580" marT="34290" marB="34290" anchor="ctr"/>
                </a:tc>
                <a:extLst>
                  <a:ext uri="{0D108BD9-81ED-4DB2-BD59-A6C34878D82A}">
                    <a16:rowId xmlns:a16="http://schemas.microsoft.com/office/drawing/2014/main" val="374094346"/>
                  </a:ext>
                </a:extLst>
              </a:tr>
              <a:tr h="310896">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nSpc>
                          <a:spcPct val="100000"/>
                        </a:lnSpc>
                      </a:pPr>
                      <a:r>
                        <a:rPr lang="en-GB" sz="1400" b="1" dirty="0"/>
                        <a:t>Serious TEAE</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70.7</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67.4</a:t>
                      </a:r>
                    </a:p>
                  </a:txBody>
                  <a:tcPr marL="68580" marR="68580" marT="34290" marB="34290" anchor="ctr"/>
                </a:tc>
                <a:extLst>
                  <a:ext uri="{0D108BD9-81ED-4DB2-BD59-A6C34878D82A}">
                    <a16:rowId xmlns:a16="http://schemas.microsoft.com/office/drawing/2014/main" val="643789721"/>
                  </a:ext>
                </a:extLst>
              </a:tr>
              <a:tr h="310896">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nSpc>
                          <a:spcPct val="100000"/>
                        </a:lnSpc>
                      </a:pPr>
                      <a:r>
                        <a:rPr lang="en-GB" sz="1400" b="1" dirty="0"/>
                        <a:t>Discontinued due to AE</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22.8</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26.0</a:t>
                      </a:r>
                    </a:p>
                  </a:txBody>
                  <a:tcPr marL="68580" marR="68580" marT="34290" marB="34290" anchor="ctr"/>
                </a:tc>
                <a:extLst>
                  <a:ext uri="{0D108BD9-81ED-4DB2-BD59-A6C34878D82A}">
                    <a16:rowId xmlns:a16="http://schemas.microsoft.com/office/drawing/2014/main" val="587128737"/>
                  </a:ext>
                </a:extLst>
              </a:tr>
              <a:tr h="310896">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nSpc>
                          <a:spcPct val="100000"/>
                        </a:lnSpc>
                      </a:pPr>
                      <a:r>
                        <a:rPr lang="en-GB" sz="1400" b="1" dirty="0"/>
                        <a:t>Grade 5 </a:t>
                      </a:r>
                      <a:r>
                        <a:rPr lang="en-GB" sz="1400" b="1" dirty="0" err="1"/>
                        <a:t>TEAE</a:t>
                      </a:r>
                      <a:endParaRPr lang="en-GB" sz="1400" b="1" dirty="0"/>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11.0</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5.5</a:t>
                      </a:r>
                    </a:p>
                  </a:txBody>
                  <a:tcPr marL="68580" marR="68580" marT="34290" marB="34290" anchor="ctr"/>
                </a:tc>
                <a:extLst>
                  <a:ext uri="{0D108BD9-81ED-4DB2-BD59-A6C34878D82A}">
                    <a16:rowId xmlns:a16="http://schemas.microsoft.com/office/drawing/2014/main" val="2735228125"/>
                  </a:ext>
                </a:extLst>
              </a:tr>
              <a:tr h="310896">
                <a:tc gridSpan="3">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nSpc>
                          <a:spcPct val="100000"/>
                        </a:lnSpc>
                      </a:pPr>
                      <a:r>
                        <a:rPr lang="en-GB" sz="1400" b="1" kern="1200" dirty="0">
                          <a:solidFill>
                            <a:schemeClr val="dk1"/>
                          </a:solidFill>
                        </a:rPr>
                        <a:t>Grade ≥3 AE (≥20% patients in any arm)</a:t>
                      </a:r>
                      <a:endParaRPr lang="en-GB" sz="1400" b="1" kern="1200" dirty="0">
                        <a:solidFill>
                          <a:schemeClr val="dk1"/>
                        </a:solidFill>
                        <a:latin typeface="+mn-lt"/>
                        <a:ea typeface="+mn-ea"/>
                        <a:cs typeface="+mn-cs"/>
                      </a:endParaRPr>
                    </a:p>
                  </a:txBody>
                  <a:tcPr marL="68580" marR="68580" marT="34290" marB="34290" anchor="ctr"/>
                </a:tc>
                <a:tc hMerge="1">
                  <a:txBody>
                    <a:bodyPr/>
                    <a:lstStyle/>
                    <a:p>
                      <a:pPr algn="ctr"/>
                      <a:endParaRPr lang="en-GB" sz="1100" dirty="0"/>
                    </a:p>
                  </a:txBody>
                  <a:tcPr anchor="ctr">
                    <a:solidFill>
                      <a:srgbClr val="EFE7E7"/>
                    </a:solidFill>
                  </a:tcPr>
                </a:tc>
                <a:tc hMerge="1">
                  <a:txBody>
                    <a:bodyPr/>
                    <a:lstStyle/>
                    <a:p>
                      <a:pPr algn="ctr"/>
                      <a:endParaRPr lang="en-GB" sz="1100" dirty="0"/>
                    </a:p>
                  </a:txBody>
                  <a:tcPr anchor="ctr">
                    <a:solidFill>
                      <a:srgbClr val="EFE7E7"/>
                    </a:solidFill>
                  </a:tcPr>
                </a:tc>
                <a:extLst>
                  <a:ext uri="{0D108BD9-81ED-4DB2-BD59-A6C34878D82A}">
                    <a16:rowId xmlns:a16="http://schemas.microsoft.com/office/drawing/2014/main" val="1932701543"/>
                  </a:ext>
                </a:extLst>
              </a:tr>
              <a:tr h="310896">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72000">
                        <a:lnSpc>
                          <a:spcPct val="100000"/>
                        </a:lnSpc>
                      </a:pPr>
                      <a:r>
                        <a:rPr lang="en-GB" sz="1400" b="0" dirty="0"/>
                        <a:t>Lymphopenia</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60.1</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53.0</a:t>
                      </a:r>
                    </a:p>
                  </a:txBody>
                  <a:tcPr marL="68580" marR="68580" marT="34290" marB="34290" anchor="ctr"/>
                </a:tc>
                <a:extLst>
                  <a:ext uri="{0D108BD9-81ED-4DB2-BD59-A6C34878D82A}">
                    <a16:rowId xmlns:a16="http://schemas.microsoft.com/office/drawing/2014/main" val="1668595546"/>
                  </a:ext>
                </a:extLst>
              </a:tr>
              <a:tr h="310896">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72000">
                        <a:lnSpc>
                          <a:spcPct val="100000"/>
                        </a:lnSpc>
                      </a:pPr>
                      <a:r>
                        <a:rPr lang="en-GB" sz="1400" b="0" dirty="0"/>
                        <a:t>Neutropenia</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54.4</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37.0</a:t>
                      </a:r>
                    </a:p>
                  </a:txBody>
                  <a:tcPr marL="68580" marR="68580" marT="34290" marB="34290" anchor="ctr"/>
                </a:tc>
                <a:extLst>
                  <a:ext uri="{0D108BD9-81ED-4DB2-BD59-A6C34878D82A}">
                    <a16:rowId xmlns:a16="http://schemas.microsoft.com/office/drawing/2014/main" val="2928542664"/>
                  </a:ext>
                </a:extLst>
              </a:tr>
              <a:tr h="310896">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72000">
                        <a:lnSpc>
                          <a:spcPct val="100000"/>
                        </a:lnSpc>
                      </a:pPr>
                      <a:r>
                        <a:rPr lang="en-GB" sz="1400" b="0" dirty="0"/>
                        <a:t>Leukopenia</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31.6</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16.0</a:t>
                      </a:r>
                    </a:p>
                  </a:txBody>
                  <a:tcPr marL="68580" marR="68580" marT="34290" marB="34290" anchor="ctr"/>
                </a:tc>
                <a:extLst>
                  <a:ext uri="{0D108BD9-81ED-4DB2-BD59-A6C34878D82A}">
                    <a16:rowId xmlns:a16="http://schemas.microsoft.com/office/drawing/2014/main" val="1536188041"/>
                  </a:ext>
                </a:extLst>
              </a:tr>
              <a:tr h="310896">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72000">
                        <a:lnSpc>
                          <a:spcPct val="100000"/>
                        </a:lnSpc>
                      </a:pPr>
                      <a:r>
                        <a:rPr lang="en-GB" sz="1400" b="0" dirty="0"/>
                        <a:t>Thrombocytopenia</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30.0</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27.6</a:t>
                      </a:r>
                    </a:p>
                  </a:txBody>
                  <a:tcPr marL="68580" marR="68580" marT="34290" marB="34290" anchor="ctr"/>
                </a:tc>
                <a:extLst>
                  <a:ext uri="{0D108BD9-81ED-4DB2-BD59-A6C34878D82A}">
                    <a16:rowId xmlns:a16="http://schemas.microsoft.com/office/drawing/2014/main" val="1831394442"/>
                  </a:ext>
                </a:extLst>
              </a:tr>
              <a:tr h="310896">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72000">
                        <a:lnSpc>
                          <a:spcPct val="100000"/>
                        </a:lnSpc>
                      </a:pPr>
                      <a:r>
                        <a:rPr lang="en-GB" sz="1400" b="0" dirty="0"/>
                        <a:t>Infections</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44.9</a:t>
                      </a:r>
                    </a:p>
                  </a:txBody>
                  <a:tcPr marL="68580" marR="68580" marT="34290" marB="34290" anchor="ct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lnSpc>
                          <a:spcPct val="100000"/>
                        </a:lnSpc>
                      </a:pPr>
                      <a:r>
                        <a:rPr lang="en-GB" sz="1400" dirty="0"/>
                        <a:t>38.1</a:t>
                      </a:r>
                    </a:p>
                  </a:txBody>
                  <a:tcPr marL="68580" marR="68580" marT="34290" marB="34290" anchor="ctr"/>
                </a:tc>
                <a:extLst>
                  <a:ext uri="{0D108BD9-81ED-4DB2-BD59-A6C34878D82A}">
                    <a16:rowId xmlns:a16="http://schemas.microsoft.com/office/drawing/2014/main" val="2138164780"/>
                  </a:ext>
                </a:extLst>
              </a:tr>
            </a:tbl>
          </a:graphicData>
        </a:graphic>
      </p:graphicFrame>
      <p:sp>
        <p:nvSpPr>
          <p:cNvPr id="3" name="TextBox 2">
            <a:extLst>
              <a:ext uri="{FF2B5EF4-FFF2-40B4-BE49-F238E27FC236}">
                <a16:creationId xmlns:a16="http://schemas.microsoft.com/office/drawing/2014/main" id="{FB73EB8C-9C98-4646-A94E-488BFA320D6A}"/>
              </a:ext>
            </a:extLst>
          </p:cNvPr>
          <p:cNvSpPr txBox="1"/>
          <p:nvPr/>
        </p:nvSpPr>
        <p:spPr>
          <a:xfrm>
            <a:off x="491715" y="781001"/>
            <a:ext cx="806291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cs typeface="Arial"/>
                <a:sym typeface="Arial"/>
              </a:rPr>
              <a:t>Most Common AEs With Isa-VRd From the IMROZ Study</a:t>
            </a:r>
          </a:p>
        </p:txBody>
      </p:sp>
    </p:spTree>
    <p:custDataLst>
      <p:tags r:id="rId1"/>
    </p:custDataLst>
    <p:extLst>
      <p:ext uri="{BB962C8B-B14F-4D97-AF65-F5344CB8AC3E}">
        <p14:creationId xmlns:p14="http://schemas.microsoft.com/office/powerpoint/2010/main" val="38676092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207">
          <a:extLst>
            <a:ext uri="{FF2B5EF4-FFF2-40B4-BE49-F238E27FC236}">
              <a16:creationId xmlns:a16="http://schemas.microsoft.com/office/drawing/2014/main" id="{DADCA6CA-CBC7-5EDE-884C-1B1334A97A1F}"/>
            </a:ext>
          </a:extLst>
        </p:cNvPr>
        <p:cNvGrpSpPr/>
        <p:nvPr/>
      </p:nvGrpSpPr>
      <p:grpSpPr>
        <a:xfrm>
          <a:off x="0" y="0"/>
          <a:ext cx="0" cy="0"/>
          <a:chOff x="0" y="0"/>
          <a:chExt cx="0" cy="0"/>
        </a:xfrm>
      </p:grpSpPr>
      <p:pic>
        <p:nvPicPr>
          <p:cNvPr id="208" name="Google Shape;208;p43">
            <a:extLst>
              <a:ext uri="{FF2B5EF4-FFF2-40B4-BE49-F238E27FC236}">
                <a16:creationId xmlns:a16="http://schemas.microsoft.com/office/drawing/2014/main" id="{70872439-2818-EFEA-0E39-4A969BEE3C00}"/>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247672" y="0"/>
            <a:ext cx="2896319" cy="1695406"/>
          </a:xfrm>
          <a:prstGeom prst="rect">
            <a:avLst/>
          </a:prstGeom>
          <a:noFill/>
          <a:ln>
            <a:noFill/>
          </a:ln>
        </p:spPr>
      </p:pic>
      <p:sp>
        <p:nvSpPr>
          <p:cNvPr id="209" name="Google Shape;209;p43">
            <a:extLst>
              <a:ext uri="{FF2B5EF4-FFF2-40B4-BE49-F238E27FC236}">
                <a16:creationId xmlns:a16="http://schemas.microsoft.com/office/drawing/2014/main" id="{FE33179A-1547-DA4D-925C-7AC2926D05DF}"/>
              </a:ext>
            </a:extLst>
          </p:cNvPr>
          <p:cNvSpPr txBox="1">
            <a:spLocks noGrp="1"/>
          </p:cNvSpPr>
          <p:nvPr>
            <p:ph type="title" idx="4294967295"/>
          </p:nvPr>
        </p:nvSpPr>
        <p:spPr>
          <a:xfrm>
            <a:off x="182880" y="911225"/>
            <a:ext cx="5986145" cy="11668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200" b="1" dirty="0">
                <a:solidFill>
                  <a:schemeClr val="lt1"/>
                </a:solidFill>
                <a:latin typeface="Lora"/>
                <a:ea typeface="Lora"/>
                <a:cs typeface="Lora"/>
                <a:sym typeface="Lora"/>
              </a:rPr>
              <a:t>Innovation that </a:t>
            </a:r>
            <a:r>
              <a:rPr lang="en" sz="3200" b="1" dirty="0">
                <a:solidFill>
                  <a:srgbClr val="D5FFC2"/>
                </a:solidFill>
                <a:latin typeface="Lora"/>
                <a:ea typeface="Lora"/>
                <a:cs typeface="Lora"/>
                <a:sym typeface="Lora"/>
              </a:rPr>
              <a:t>powers lifesaving research</a:t>
            </a:r>
            <a:endParaRPr sz="3200" b="1" dirty="0">
              <a:solidFill>
                <a:srgbClr val="D5FFC2"/>
              </a:solidFill>
              <a:latin typeface="Lora"/>
              <a:ea typeface="Lora"/>
              <a:cs typeface="Lora"/>
              <a:sym typeface="Lora"/>
            </a:endParaRPr>
          </a:p>
        </p:txBody>
      </p:sp>
      <p:sp>
        <p:nvSpPr>
          <p:cNvPr id="210" name="Google Shape;210;p43">
            <a:extLst>
              <a:ext uri="{FF2B5EF4-FFF2-40B4-BE49-F238E27FC236}">
                <a16:creationId xmlns:a16="http://schemas.microsoft.com/office/drawing/2014/main" id="{115D680F-75B3-D11E-5818-4E4EEB5DCE04}"/>
              </a:ext>
            </a:extLst>
          </p:cNvPr>
          <p:cNvSpPr txBox="1"/>
          <p:nvPr/>
        </p:nvSpPr>
        <p:spPr>
          <a:xfrm>
            <a:off x="787023" y="2248225"/>
            <a:ext cx="4461000" cy="21240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FFFFFF"/>
                </a:solidFill>
                <a:effectLst/>
                <a:uLnTx/>
                <a:uFillTx/>
                <a:latin typeface="Poppins"/>
                <a:ea typeface="Poppins"/>
                <a:cs typeface="Poppins"/>
                <a:sym typeface="Poppins"/>
              </a:rPr>
              <a:t>Direct-to-patient approach</a:t>
            </a:r>
            <a:endParaRPr kumimoji="0" sz="1400" b="0" i="0" u="none" strike="noStrike" kern="0" cap="none" spc="0" normalizeH="0" baseline="0" noProof="0">
              <a:ln>
                <a:noFill/>
              </a:ln>
              <a:solidFill>
                <a:srgbClr val="FFFFFF"/>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FFFFFF"/>
                </a:solidFill>
                <a:effectLst/>
                <a:uLnTx/>
                <a:uFillTx/>
                <a:latin typeface="Poppins"/>
                <a:ea typeface="Poppins"/>
                <a:cs typeface="Poppins"/>
                <a:sym typeface="Poppins"/>
              </a:rPr>
              <a:t>EHR Connections to 3,000+ hospitals</a:t>
            </a:r>
            <a:endParaRPr kumimoji="0" sz="1400" b="0" i="0" u="none" strike="noStrike" kern="0" cap="none" spc="0" normalizeH="0" baseline="0" noProof="0">
              <a:ln>
                <a:noFill/>
              </a:ln>
              <a:solidFill>
                <a:srgbClr val="FFFFFF"/>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FFFFFF"/>
                </a:solidFill>
                <a:effectLst/>
                <a:uLnTx/>
                <a:uFillTx/>
                <a:latin typeface="Poppins"/>
                <a:ea typeface="Poppins"/>
                <a:cs typeface="Poppins"/>
                <a:sym typeface="Poppins"/>
              </a:rPr>
              <a:t>Single patient record from multiple centers</a:t>
            </a:r>
            <a:endParaRPr kumimoji="0" sz="1400" b="0" i="0" u="none" strike="noStrike" kern="0" cap="none" spc="0" normalizeH="0" baseline="0" noProof="0">
              <a:ln>
                <a:noFill/>
              </a:ln>
              <a:solidFill>
                <a:srgbClr val="FFFFFF"/>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FFFFFF"/>
                </a:solidFill>
                <a:effectLst/>
                <a:uLnTx/>
                <a:uFillTx/>
                <a:latin typeface="Poppins"/>
                <a:ea typeface="Poppins"/>
                <a:cs typeface="Poppins"/>
                <a:sym typeface="Poppins"/>
              </a:rPr>
              <a:t>PRO and demographic data</a:t>
            </a:r>
            <a:endParaRPr kumimoji="0" sz="1400" b="0" i="0" u="none" strike="noStrike" kern="0" cap="none" spc="0" normalizeH="0" baseline="0" noProof="0">
              <a:ln>
                <a:noFill/>
              </a:ln>
              <a:solidFill>
                <a:srgbClr val="FFFFFF"/>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FFFFFF"/>
                </a:solidFill>
                <a:effectLst/>
                <a:uLnTx/>
                <a:uFillTx/>
                <a:latin typeface="Poppins"/>
                <a:ea typeface="Poppins"/>
                <a:cs typeface="Poppins"/>
                <a:sym typeface="Poppins"/>
              </a:rPr>
              <a:t>Facilitates surveys and studies</a:t>
            </a:r>
            <a:endParaRPr kumimoji="0" sz="1400" b="0" i="0" u="none" strike="noStrike" kern="0" cap="none" spc="0" normalizeH="0" baseline="0" noProof="0">
              <a:ln>
                <a:noFill/>
              </a:ln>
              <a:solidFill>
                <a:srgbClr val="FFFFFF"/>
              </a:solidFill>
              <a:effectLst/>
              <a:uLnTx/>
              <a:uFillTx/>
              <a:latin typeface="Poppins"/>
              <a:ea typeface="Poppins"/>
              <a:cs typeface="Poppins"/>
              <a:sym typeface="Poppins"/>
            </a:endParaRPr>
          </a:p>
        </p:txBody>
      </p:sp>
      <p:pic>
        <p:nvPicPr>
          <p:cNvPr id="211" name="Google Shape;211;p43">
            <a:extLst>
              <a:ext uri="{FF2B5EF4-FFF2-40B4-BE49-F238E27FC236}">
                <a16:creationId xmlns:a16="http://schemas.microsoft.com/office/drawing/2014/main" id="{46C87694-9E32-20EB-1959-C839DC9EDBC7}"/>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28951" y="2324421"/>
            <a:ext cx="253750" cy="252125"/>
          </a:xfrm>
          <a:prstGeom prst="rect">
            <a:avLst/>
          </a:prstGeom>
          <a:noFill/>
          <a:ln>
            <a:noFill/>
          </a:ln>
        </p:spPr>
      </p:pic>
      <p:pic>
        <p:nvPicPr>
          <p:cNvPr id="212" name="Google Shape;212;p43">
            <a:extLst>
              <a:ext uri="{FF2B5EF4-FFF2-40B4-BE49-F238E27FC236}">
                <a16:creationId xmlns:a16="http://schemas.microsoft.com/office/drawing/2014/main" id="{20871059-C6B2-8444-9E7B-C75752F5D6D9}"/>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28951" y="2758174"/>
            <a:ext cx="253750" cy="252125"/>
          </a:xfrm>
          <a:prstGeom prst="rect">
            <a:avLst/>
          </a:prstGeom>
          <a:noFill/>
          <a:ln>
            <a:noFill/>
          </a:ln>
        </p:spPr>
      </p:pic>
      <p:pic>
        <p:nvPicPr>
          <p:cNvPr id="213" name="Google Shape;213;p43">
            <a:extLst>
              <a:ext uri="{FF2B5EF4-FFF2-40B4-BE49-F238E27FC236}">
                <a16:creationId xmlns:a16="http://schemas.microsoft.com/office/drawing/2014/main" id="{F588EBDB-B7CD-6BA9-4931-BB26730D805E}"/>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28951" y="3191927"/>
            <a:ext cx="253750" cy="252125"/>
          </a:xfrm>
          <a:prstGeom prst="rect">
            <a:avLst/>
          </a:prstGeom>
          <a:noFill/>
          <a:ln>
            <a:noFill/>
          </a:ln>
        </p:spPr>
      </p:pic>
      <p:pic>
        <p:nvPicPr>
          <p:cNvPr id="214" name="Google Shape;214;p43">
            <a:extLst>
              <a:ext uri="{FF2B5EF4-FFF2-40B4-BE49-F238E27FC236}">
                <a16:creationId xmlns:a16="http://schemas.microsoft.com/office/drawing/2014/main" id="{3D42E02E-9742-D188-7DB0-6C91683B0B77}"/>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38230" y="3625680"/>
            <a:ext cx="253750" cy="252125"/>
          </a:xfrm>
          <a:prstGeom prst="rect">
            <a:avLst/>
          </a:prstGeom>
          <a:noFill/>
          <a:ln>
            <a:noFill/>
          </a:ln>
        </p:spPr>
      </p:pic>
      <p:pic>
        <p:nvPicPr>
          <p:cNvPr id="215" name="Google Shape;215;p43">
            <a:extLst>
              <a:ext uri="{FF2B5EF4-FFF2-40B4-BE49-F238E27FC236}">
                <a16:creationId xmlns:a16="http://schemas.microsoft.com/office/drawing/2014/main" id="{EF197054-0BCD-B0E2-3C2D-70F92F4D5B06}"/>
              </a:ext>
            </a:extLst>
          </p:cNvPr>
          <p:cNvPicPr preferRelativeResize="0"/>
          <p:nvPr/>
        </p:nvPicPr>
        <p:blipFill>
          <a:blip r:embed="rId6">
            <a:alphaModFix/>
          </a:blip>
          <a:stretch>
            <a:fillRect/>
          </a:stretch>
        </p:blipFill>
        <p:spPr>
          <a:xfrm>
            <a:off x="5290900" y="947449"/>
            <a:ext cx="3501075" cy="3537255"/>
          </a:xfrm>
          <a:prstGeom prst="rect">
            <a:avLst/>
          </a:prstGeom>
          <a:noFill/>
          <a:ln>
            <a:noFill/>
          </a:ln>
        </p:spPr>
      </p:pic>
      <p:pic>
        <p:nvPicPr>
          <p:cNvPr id="216" name="Google Shape;216;p43">
            <a:extLst>
              <a:ext uri="{FF2B5EF4-FFF2-40B4-BE49-F238E27FC236}">
                <a16:creationId xmlns:a16="http://schemas.microsoft.com/office/drawing/2014/main" id="{6F7602E9-0BFA-80DF-B975-A33E00BD7382}"/>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33589" y="4059433"/>
            <a:ext cx="253750" cy="252125"/>
          </a:xfrm>
          <a:prstGeom prst="rect">
            <a:avLst/>
          </a:prstGeom>
          <a:noFill/>
          <a:ln>
            <a:noFill/>
          </a:ln>
        </p:spPr>
      </p:pic>
      <p:pic>
        <p:nvPicPr>
          <p:cNvPr id="217" name="Google Shape;217;p43">
            <a:extLst>
              <a:ext uri="{FF2B5EF4-FFF2-40B4-BE49-F238E27FC236}">
                <a16:creationId xmlns:a16="http://schemas.microsoft.com/office/drawing/2014/main" id="{A48F22CC-7B20-AA86-EA0A-93E95ED5E477}"/>
              </a:ext>
            </a:extLst>
          </p:cNvPr>
          <p:cNvPicPr preferRelativeResize="0"/>
          <p:nvPr/>
        </p:nvPicPr>
        <p:blipFill>
          <a:blip r:embed="rId7">
            <a:alphaModFix/>
          </a:blip>
          <a:stretch>
            <a:fillRect/>
          </a:stretch>
        </p:blipFill>
        <p:spPr>
          <a:xfrm>
            <a:off x="294475" y="94925"/>
            <a:ext cx="2657025" cy="852525"/>
          </a:xfrm>
          <a:prstGeom prst="rect">
            <a:avLst/>
          </a:prstGeom>
          <a:noFill/>
          <a:ln>
            <a:noFill/>
          </a:ln>
        </p:spPr>
      </p:pic>
      <p:sp>
        <p:nvSpPr>
          <p:cNvPr id="218" name="Google Shape;218;p43">
            <a:extLst>
              <a:ext uri="{FF2B5EF4-FFF2-40B4-BE49-F238E27FC236}">
                <a16:creationId xmlns:a16="http://schemas.microsoft.com/office/drawing/2014/main" id="{0C3D3FE6-569A-7954-7306-C08FD206DF0E}"/>
              </a:ext>
            </a:extLst>
          </p:cNvPr>
          <p:cNvSpPr txBox="1"/>
          <p:nvPr/>
        </p:nvSpPr>
        <p:spPr>
          <a:xfrm>
            <a:off x="241525" y="4557375"/>
            <a:ext cx="4034400" cy="250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Arial"/>
                <a:ea typeface="+mn-ea"/>
                <a:cs typeface="Arial"/>
                <a:sym typeface="Arial"/>
              </a:rPr>
              <a:t>healthtree.org/curehub</a:t>
            </a:r>
            <a:endParaRPr kumimoji="0" sz="1400" b="1" i="0" u="none" strike="noStrike" kern="0" cap="none" spc="0" normalizeH="0" baseline="0" noProof="0">
              <a:ln>
                <a:noFill/>
              </a:ln>
              <a:solidFill>
                <a:srgbClr val="FFFFFF"/>
              </a:solidFill>
              <a:effectLst/>
              <a:uLnTx/>
              <a:uFillTx/>
              <a:latin typeface="Arial"/>
              <a:ea typeface="+mn-ea"/>
              <a:cs typeface="Arial"/>
              <a:sym typeface="Arial"/>
            </a:endParaRPr>
          </a:p>
        </p:txBody>
      </p:sp>
    </p:spTree>
    <p:custDataLst>
      <p:tags r:id="rId1"/>
    </p:custDataLst>
    <p:extLst>
      <p:ext uri="{BB962C8B-B14F-4D97-AF65-F5344CB8AC3E}">
        <p14:creationId xmlns:p14="http://schemas.microsoft.com/office/powerpoint/2010/main" val="19904065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Shape 222">
          <a:extLst>
            <a:ext uri="{FF2B5EF4-FFF2-40B4-BE49-F238E27FC236}">
              <a16:creationId xmlns:a16="http://schemas.microsoft.com/office/drawing/2014/main" id="{6149AC90-4DA1-9D16-5236-1F7BE2283EE7}"/>
            </a:ext>
          </a:extLst>
        </p:cNvPr>
        <p:cNvGrpSpPr/>
        <p:nvPr/>
      </p:nvGrpSpPr>
      <p:grpSpPr>
        <a:xfrm>
          <a:off x="0" y="0"/>
          <a:ext cx="0" cy="0"/>
          <a:chOff x="0" y="0"/>
          <a:chExt cx="0" cy="0"/>
        </a:xfrm>
      </p:grpSpPr>
      <p:pic>
        <p:nvPicPr>
          <p:cNvPr id="223" name="Google Shape;223;p44">
            <a:extLst>
              <a:ext uri="{FF2B5EF4-FFF2-40B4-BE49-F238E27FC236}">
                <a16:creationId xmlns:a16="http://schemas.microsoft.com/office/drawing/2014/main" id="{3D7BE1EB-6A49-592E-27A6-AF8FBB03A38B}"/>
              </a:ext>
            </a:extLst>
          </p:cNvPr>
          <p:cNvPicPr preferRelativeResize="0"/>
          <p:nvPr/>
        </p:nvPicPr>
        <p:blipFill rotWithShape="1">
          <a:blip r:embed="rId4">
            <a:alphaModFix/>
          </a:blip>
          <a:srcRect/>
          <a:stretch/>
        </p:blipFill>
        <p:spPr>
          <a:xfrm>
            <a:off x="0" y="3668950"/>
            <a:ext cx="9144003" cy="1474550"/>
          </a:xfrm>
          <a:prstGeom prst="rect">
            <a:avLst/>
          </a:prstGeom>
          <a:noFill/>
          <a:ln>
            <a:noFill/>
          </a:ln>
        </p:spPr>
      </p:pic>
      <p:pic>
        <p:nvPicPr>
          <p:cNvPr id="224" name="Google Shape;224;p44">
            <a:extLst>
              <a:ext uri="{FF2B5EF4-FFF2-40B4-BE49-F238E27FC236}">
                <a16:creationId xmlns:a16="http://schemas.microsoft.com/office/drawing/2014/main" id="{1D72F786-92F9-65FC-A4A5-3AC855E362B9}"/>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flipH="1">
            <a:off x="6351752" y="466375"/>
            <a:ext cx="2792250" cy="4677125"/>
          </a:xfrm>
          <a:prstGeom prst="rect">
            <a:avLst/>
          </a:prstGeom>
          <a:noFill/>
          <a:ln>
            <a:noFill/>
          </a:ln>
        </p:spPr>
      </p:pic>
      <p:sp>
        <p:nvSpPr>
          <p:cNvPr id="225" name="Google Shape;225;p44">
            <a:extLst>
              <a:ext uri="{FF2B5EF4-FFF2-40B4-BE49-F238E27FC236}">
                <a16:creationId xmlns:a16="http://schemas.microsoft.com/office/drawing/2014/main" id="{D00E09EA-76F4-15DF-7A91-89E8EA303EC8}"/>
              </a:ext>
            </a:extLst>
          </p:cNvPr>
          <p:cNvSpPr txBox="1"/>
          <p:nvPr/>
        </p:nvSpPr>
        <p:spPr>
          <a:xfrm>
            <a:off x="986853" y="1115192"/>
            <a:ext cx="5589000" cy="21240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dirty="0">
                <a:ln>
                  <a:noFill/>
                </a:ln>
                <a:solidFill>
                  <a:schemeClr val="bg1"/>
                </a:solidFill>
                <a:effectLst/>
                <a:uLnTx/>
                <a:uFillTx/>
                <a:latin typeface="Arial"/>
                <a:ea typeface="Arial"/>
                <a:cs typeface="Arial"/>
                <a:sym typeface="Arial"/>
              </a:rPr>
              <a:t>Save time in the clinic answering basic </a:t>
            </a:r>
            <a:r>
              <a:rPr kumimoji="0" lang="en" sz="1400" b="0" i="0" u="none" strike="noStrike" kern="0" cap="none" spc="0" normalizeH="0" baseline="0" noProof="0" dirty="0">
                <a:ln>
                  <a:noFill/>
                </a:ln>
                <a:solidFill>
                  <a:schemeClr val="bg1"/>
                </a:solidFill>
                <a:effectLst/>
                <a:uLnTx/>
                <a:uFillTx/>
                <a:latin typeface="Arial"/>
                <a:ea typeface="+mn-ea"/>
                <a:cs typeface="Arial"/>
                <a:sym typeface="Arial"/>
              </a:rPr>
              <a:t>multiple myeloma </a:t>
            </a:r>
            <a:r>
              <a:rPr kumimoji="0" lang="en" sz="1400" b="0" i="0" u="none" strike="noStrike" kern="0" cap="none" spc="0" normalizeH="0" baseline="0" noProof="0" dirty="0">
                <a:ln>
                  <a:noFill/>
                </a:ln>
                <a:solidFill>
                  <a:schemeClr val="bg1"/>
                </a:solidFill>
                <a:effectLst/>
                <a:uLnTx/>
                <a:uFillTx/>
                <a:latin typeface="Arial"/>
                <a:ea typeface="Arial"/>
                <a:cs typeface="Arial"/>
                <a:sym typeface="Arial"/>
              </a:rPr>
              <a:t>questions</a:t>
            </a:r>
            <a:endParaRPr kumimoji="0" sz="1400" b="0" i="0" u="none" strike="noStrike" kern="0" cap="none" spc="0" normalizeH="0" baseline="0" noProof="0" dirty="0">
              <a:ln>
                <a:noFill/>
              </a:ln>
              <a:solidFill>
                <a:schemeClr val="bg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chemeClr val="bg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dirty="0">
                <a:ln>
                  <a:noFill/>
                </a:ln>
                <a:solidFill>
                  <a:schemeClr val="bg1"/>
                </a:solidFill>
                <a:effectLst/>
                <a:uLnTx/>
                <a:uFillTx/>
                <a:latin typeface="Arial"/>
                <a:ea typeface="Arial"/>
                <a:cs typeface="Arial"/>
                <a:sym typeface="Arial"/>
              </a:rPr>
              <a:t>World’s largest online </a:t>
            </a:r>
            <a:r>
              <a:rPr kumimoji="0" lang="en" sz="1400" b="0" i="0" u="none" strike="noStrike" kern="0" cap="none" spc="0" normalizeH="0" baseline="0" noProof="0" dirty="0">
                <a:ln>
                  <a:noFill/>
                </a:ln>
                <a:solidFill>
                  <a:schemeClr val="bg1"/>
                </a:solidFill>
                <a:effectLst/>
                <a:uLnTx/>
                <a:uFillTx/>
                <a:latin typeface="Arial"/>
                <a:ea typeface="+mn-ea"/>
                <a:cs typeface="Arial"/>
                <a:sym typeface="Arial"/>
              </a:rPr>
              <a:t>multiple myeloma </a:t>
            </a:r>
            <a:r>
              <a:rPr kumimoji="0" lang="en" sz="1400" b="0" i="0" u="none" strike="noStrike" kern="0" cap="none" spc="0" normalizeH="0" baseline="0" noProof="0" dirty="0">
                <a:ln>
                  <a:noFill/>
                </a:ln>
                <a:solidFill>
                  <a:schemeClr val="bg1"/>
                </a:solidFill>
                <a:effectLst/>
                <a:uLnTx/>
                <a:uFillTx/>
                <a:latin typeface="Arial"/>
                <a:ea typeface="Arial"/>
                <a:cs typeface="Arial"/>
                <a:sym typeface="Arial"/>
              </a:rPr>
              <a:t>video curriculum</a:t>
            </a:r>
            <a:endParaRPr kumimoji="0" sz="1400" b="0" i="0" u="none" strike="noStrike" kern="0" cap="none" spc="0" normalizeH="0" baseline="0" noProof="0" dirty="0">
              <a:ln>
                <a:noFill/>
              </a:ln>
              <a:solidFill>
                <a:schemeClr val="bg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chemeClr val="bg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dirty="0">
                <a:ln>
                  <a:noFill/>
                </a:ln>
                <a:solidFill>
                  <a:schemeClr val="bg1"/>
                </a:solidFill>
                <a:effectLst/>
                <a:uLnTx/>
                <a:uFillTx/>
                <a:latin typeface="Arial"/>
                <a:ea typeface="Arial"/>
                <a:cs typeface="Arial"/>
                <a:sym typeface="Arial"/>
              </a:rPr>
              <a:t>Basic to complex </a:t>
            </a:r>
            <a:r>
              <a:rPr kumimoji="0" lang="en" sz="1400" b="0" i="0" u="none" strike="noStrike" kern="0" cap="none" spc="0" normalizeH="0" baseline="0" noProof="0" dirty="0">
                <a:ln>
                  <a:noFill/>
                </a:ln>
                <a:solidFill>
                  <a:schemeClr val="bg1"/>
                </a:solidFill>
                <a:effectLst/>
                <a:uLnTx/>
                <a:uFillTx/>
                <a:latin typeface="Arial"/>
                <a:ea typeface="+mn-ea"/>
                <a:cs typeface="Arial"/>
                <a:sym typeface="Arial"/>
              </a:rPr>
              <a:t>multiple myeloma </a:t>
            </a:r>
            <a:r>
              <a:rPr kumimoji="0" lang="en" sz="1400" b="0" i="0" u="none" strike="noStrike" kern="0" cap="none" spc="0" normalizeH="0" baseline="0" noProof="0" dirty="0">
                <a:ln>
                  <a:noFill/>
                </a:ln>
                <a:solidFill>
                  <a:schemeClr val="bg1"/>
                </a:solidFill>
                <a:effectLst/>
                <a:uLnTx/>
                <a:uFillTx/>
                <a:latin typeface="Arial"/>
                <a:ea typeface="Arial"/>
                <a:cs typeface="Arial"/>
                <a:sym typeface="Arial"/>
              </a:rPr>
              <a:t>topics</a:t>
            </a:r>
            <a:endParaRPr kumimoji="0" sz="1400" b="0" i="0" u="none" strike="noStrike" kern="0" cap="none" spc="0" normalizeH="0" baseline="0" noProof="0" dirty="0">
              <a:ln>
                <a:noFill/>
              </a:ln>
              <a:solidFill>
                <a:schemeClr val="bg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chemeClr val="bg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dirty="0">
                <a:ln>
                  <a:noFill/>
                </a:ln>
                <a:solidFill>
                  <a:schemeClr val="bg1"/>
                </a:solidFill>
                <a:effectLst/>
                <a:uLnTx/>
                <a:uFillTx/>
                <a:latin typeface="Arial"/>
                <a:ea typeface="+mn-ea"/>
                <a:cs typeface="Arial"/>
                <a:sym typeface="Arial"/>
              </a:rPr>
              <a:t>Multiple myeloma </a:t>
            </a:r>
            <a:r>
              <a:rPr kumimoji="0" lang="en" sz="1400" b="0" i="0" u="none" strike="noStrike" kern="0" cap="none" spc="0" normalizeH="0" baseline="0" noProof="0" dirty="0">
                <a:ln>
                  <a:noFill/>
                </a:ln>
                <a:solidFill>
                  <a:schemeClr val="bg1"/>
                </a:solidFill>
                <a:effectLst/>
                <a:uLnTx/>
                <a:uFillTx/>
                <a:latin typeface="Arial"/>
                <a:ea typeface="Arial"/>
                <a:cs typeface="Arial"/>
                <a:sym typeface="Arial"/>
              </a:rPr>
              <a:t>specialists as faculty </a:t>
            </a:r>
            <a:endParaRPr kumimoji="0" sz="1400" b="0" i="0" u="none" strike="noStrike" kern="0" cap="none" spc="0" normalizeH="0" baseline="0" noProof="0" dirty="0">
              <a:ln>
                <a:noFill/>
              </a:ln>
              <a:solidFill>
                <a:schemeClr val="bg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chemeClr val="bg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dirty="0">
                <a:ln>
                  <a:noFill/>
                </a:ln>
                <a:solidFill>
                  <a:schemeClr val="bg1"/>
                </a:solidFill>
                <a:effectLst/>
                <a:uLnTx/>
                <a:uFillTx/>
                <a:latin typeface="Arial"/>
                <a:ea typeface="Arial"/>
                <a:cs typeface="Arial"/>
                <a:sym typeface="Arial"/>
              </a:rPr>
              <a:t>Expert discussion with animated videos to help simplify learning</a:t>
            </a:r>
            <a:endParaRPr kumimoji="0" sz="1400" b="0"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226" name="Google Shape;226;p44">
            <a:extLst>
              <a:ext uri="{FF2B5EF4-FFF2-40B4-BE49-F238E27FC236}">
                <a16:creationId xmlns:a16="http://schemas.microsoft.com/office/drawing/2014/main" id="{75ED59FD-D4D1-BA62-7497-342817CC4956}"/>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618765" y="1199289"/>
            <a:ext cx="253750" cy="252125"/>
          </a:xfrm>
          <a:prstGeom prst="rect">
            <a:avLst/>
          </a:prstGeom>
          <a:noFill/>
          <a:ln>
            <a:noFill/>
          </a:ln>
        </p:spPr>
      </p:pic>
      <p:pic>
        <p:nvPicPr>
          <p:cNvPr id="227" name="Google Shape;227;p44">
            <a:extLst>
              <a:ext uri="{FF2B5EF4-FFF2-40B4-BE49-F238E27FC236}">
                <a16:creationId xmlns:a16="http://schemas.microsoft.com/office/drawing/2014/main" id="{24C8D12A-69A7-0E49-7B02-B22E99B5A569}"/>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618765" y="1621125"/>
            <a:ext cx="253750" cy="252125"/>
          </a:xfrm>
          <a:prstGeom prst="rect">
            <a:avLst/>
          </a:prstGeom>
          <a:noFill/>
          <a:ln>
            <a:noFill/>
          </a:ln>
        </p:spPr>
      </p:pic>
      <p:pic>
        <p:nvPicPr>
          <p:cNvPr id="228" name="Google Shape;228;p44">
            <a:extLst>
              <a:ext uri="{FF2B5EF4-FFF2-40B4-BE49-F238E27FC236}">
                <a16:creationId xmlns:a16="http://schemas.microsoft.com/office/drawing/2014/main" id="{B91A992C-7160-7F9F-6F3C-8CC301DD6C58}"/>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618765" y="2066801"/>
            <a:ext cx="253750" cy="252125"/>
          </a:xfrm>
          <a:prstGeom prst="rect">
            <a:avLst/>
          </a:prstGeom>
          <a:noFill/>
          <a:ln>
            <a:noFill/>
          </a:ln>
        </p:spPr>
      </p:pic>
      <p:pic>
        <p:nvPicPr>
          <p:cNvPr id="229" name="Google Shape;229;p44">
            <a:extLst>
              <a:ext uri="{FF2B5EF4-FFF2-40B4-BE49-F238E27FC236}">
                <a16:creationId xmlns:a16="http://schemas.microsoft.com/office/drawing/2014/main" id="{2015BA0F-4F80-F239-B4E0-92BE10B68D7A}"/>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628044" y="2481594"/>
            <a:ext cx="253750" cy="252125"/>
          </a:xfrm>
          <a:prstGeom prst="rect">
            <a:avLst/>
          </a:prstGeom>
          <a:noFill/>
          <a:ln>
            <a:noFill/>
          </a:ln>
        </p:spPr>
      </p:pic>
      <p:pic>
        <p:nvPicPr>
          <p:cNvPr id="230" name="Google Shape;230;p44">
            <a:extLst>
              <a:ext uri="{FF2B5EF4-FFF2-40B4-BE49-F238E27FC236}">
                <a16:creationId xmlns:a16="http://schemas.microsoft.com/office/drawing/2014/main" id="{9340B5BA-8DE1-2788-AB6B-D96249A836BD}"/>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629369" y="2920241"/>
            <a:ext cx="253750" cy="252125"/>
          </a:xfrm>
          <a:prstGeom prst="rect">
            <a:avLst/>
          </a:prstGeom>
          <a:noFill/>
          <a:ln>
            <a:noFill/>
          </a:ln>
        </p:spPr>
      </p:pic>
      <p:sp>
        <p:nvSpPr>
          <p:cNvPr id="231" name="Google Shape;231;p44">
            <a:extLst>
              <a:ext uri="{FF2B5EF4-FFF2-40B4-BE49-F238E27FC236}">
                <a16:creationId xmlns:a16="http://schemas.microsoft.com/office/drawing/2014/main" id="{A2126721-AF04-88A3-B5E4-02BA1183F8CE}"/>
              </a:ext>
            </a:extLst>
          </p:cNvPr>
          <p:cNvSpPr txBox="1"/>
          <p:nvPr/>
        </p:nvSpPr>
        <p:spPr>
          <a:xfrm>
            <a:off x="570125" y="4333900"/>
            <a:ext cx="3938400" cy="5850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 sz="1300" b="1" i="0" u="none" strike="noStrike" kern="0" cap="none" spc="0" normalizeH="0" baseline="0" noProof="0">
                <a:ln>
                  <a:noFill/>
                </a:ln>
                <a:solidFill>
                  <a:srgbClr val="FFFFFF"/>
                </a:solidFill>
                <a:effectLst/>
                <a:uLnTx/>
                <a:uFillTx/>
                <a:latin typeface="Montserrat"/>
                <a:ea typeface="Montserrat"/>
                <a:cs typeface="Montserrat"/>
                <a:sym typeface="Montserrat"/>
              </a:rPr>
              <a:t>Visit us at:</a:t>
            </a:r>
            <a:endParaRPr kumimoji="0" sz="1300" b="1" i="0" u="none" strike="noStrike" kern="0" cap="none" spc="0" normalizeH="0" baseline="0" noProof="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 sz="1300" b="1" i="0" u="none" strike="noStrike" kern="0" cap="none" spc="0" normalizeH="0" baseline="0" noProof="0">
                <a:ln>
                  <a:noFill/>
                </a:ln>
                <a:solidFill>
                  <a:srgbClr val="A7C78F"/>
                </a:solidFill>
                <a:effectLst/>
                <a:uLnTx/>
                <a:uFillTx/>
                <a:latin typeface="Montserrat"/>
                <a:ea typeface="Montserrat"/>
                <a:cs typeface="Montserrat"/>
                <a:sym typeface="Montserrat"/>
              </a:rPr>
              <a:t>healthtree.org/myeloma/university</a:t>
            </a:r>
            <a:endParaRPr kumimoji="0" sz="1300" b="1" i="0" u="none" strike="noStrike" kern="0" cap="none" spc="0" normalizeH="0" baseline="0" noProof="0">
              <a:ln>
                <a:noFill/>
              </a:ln>
              <a:solidFill>
                <a:srgbClr val="A7C78F"/>
              </a:solidFill>
              <a:effectLst/>
              <a:uLnTx/>
              <a:uFillTx/>
              <a:latin typeface="Montserrat"/>
              <a:ea typeface="Montserrat"/>
              <a:cs typeface="Montserrat"/>
              <a:sym typeface="Montserrat"/>
            </a:endParaRPr>
          </a:p>
        </p:txBody>
      </p:sp>
      <p:pic>
        <p:nvPicPr>
          <p:cNvPr id="232" name="Google Shape;232;p44" title="HealthTree University logo.png">
            <a:extLst>
              <a:ext uri="{FF2B5EF4-FFF2-40B4-BE49-F238E27FC236}">
                <a16:creationId xmlns:a16="http://schemas.microsoft.com/office/drawing/2014/main" id="{1C16DAE3-D436-2DFE-C9B2-266845EE38BF}"/>
              </a:ext>
            </a:extLst>
          </p:cNvPr>
          <p:cNvPicPr preferRelativeResize="0"/>
          <p:nvPr/>
        </p:nvPicPr>
        <p:blipFill rotWithShape="1">
          <a:blip r:embed="rId7">
            <a:alphaModFix/>
          </a:blip>
          <a:srcRect/>
          <a:stretch/>
        </p:blipFill>
        <p:spPr>
          <a:xfrm>
            <a:off x="570125" y="207350"/>
            <a:ext cx="2351775" cy="754575"/>
          </a:xfrm>
          <a:prstGeom prst="rect">
            <a:avLst/>
          </a:prstGeom>
          <a:noFill/>
          <a:ln>
            <a:noFill/>
          </a:ln>
        </p:spPr>
      </p:pic>
    </p:spTree>
    <p:custDataLst>
      <p:tags r:id="rId1"/>
    </p:custDataLst>
    <p:extLst>
      <p:ext uri="{BB962C8B-B14F-4D97-AF65-F5344CB8AC3E}">
        <p14:creationId xmlns:p14="http://schemas.microsoft.com/office/powerpoint/2010/main" val="4153055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A1700579-96DC-CD0B-3A63-E7CBF4C8A4BE}"/>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Lin F et al. ASH 2024. Abstract 3761.</a:t>
            </a:r>
          </a:p>
        </p:txBody>
      </p:sp>
      <p:sp>
        <p:nvSpPr>
          <p:cNvPr id="6" name="Title 5">
            <a:extLst>
              <a:ext uri="{FF2B5EF4-FFF2-40B4-BE49-F238E27FC236}">
                <a16:creationId xmlns:a16="http://schemas.microsoft.com/office/drawing/2014/main" id="{ABA1CBA2-AEE1-23C1-C50F-41C3915DD8EF}"/>
              </a:ext>
            </a:extLst>
          </p:cNvPr>
          <p:cNvSpPr>
            <a:spLocks noGrp="1"/>
          </p:cNvSpPr>
          <p:nvPr>
            <p:ph type="title"/>
          </p:nvPr>
        </p:nvSpPr>
        <p:spPr/>
        <p:txBody>
          <a:bodyPr/>
          <a:lstStyle/>
          <a:p>
            <a:r>
              <a:rPr lang="en-US" dirty="0"/>
              <a:t>Despite Advances, Progress in MM Has Lagged </a:t>
            </a:r>
            <a:br>
              <a:rPr lang="en-US" dirty="0"/>
            </a:br>
            <a:r>
              <a:rPr lang="en-US" dirty="0"/>
              <a:t>Behind the Science</a:t>
            </a:r>
            <a:r>
              <a:rPr lang="en-US" baseline="30000" dirty="0"/>
              <a:t>1</a:t>
            </a:r>
          </a:p>
        </p:txBody>
      </p:sp>
      <p:sp>
        <p:nvSpPr>
          <p:cNvPr id="7" name="Text Placeholder 6">
            <a:extLst>
              <a:ext uri="{FF2B5EF4-FFF2-40B4-BE49-F238E27FC236}">
                <a16:creationId xmlns:a16="http://schemas.microsoft.com/office/drawing/2014/main" id="{CC24F706-9727-C5B2-F31A-3224946B4531}"/>
              </a:ext>
            </a:extLst>
          </p:cNvPr>
          <p:cNvSpPr>
            <a:spLocks noGrp="1"/>
          </p:cNvSpPr>
          <p:nvPr>
            <p:ph type="body" sz="quarter" idx="10"/>
          </p:nvPr>
        </p:nvSpPr>
        <p:spPr>
          <a:xfrm>
            <a:off x="178906" y="824602"/>
            <a:ext cx="4807355" cy="844354"/>
          </a:xfrm>
        </p:spPr>
        <p:txBody>
          <a:bodyPr/>
          <a:lstStyle/>
          <a:p>
            <a:pPr marL="0" indent="0" algn="ctr">
              <a:buNone/>
            </a:pPr>
            <a:r>
              <a:rPr lang="en-US" sz="1400" b="1" dirty="0"/>
              <a:t>Flatiron Health analysis of EHR-derived data collected during routine care in US oncology clinics from </a:t>
            </a:r>
            <a:br>
              <a:rPr lang="en-US" sz="1400" b="1" dirty="0"/>
            </a:br>
            <a:r>
              <a:rPr lang="en-US" sz="1400" b="1" dirty="0"/>
              <a:t>2016-2023 (primarily community clinics), N = 1,544</a:t>
            </a:r>
          </a:p>
          <a:p>
            <a:pPr marL="0" indent="0">
              <a:buNone/>
            </a:pPr>
            <a:endParaRPr lang="en-US" sz="1400" dirty="0"/>
          </a:p>
        </p:txBody>
      </p:sp>
      <p:sp>
        <p:nvSpPr>
          <p:cNvPr id="8" name="TextBox 7">
            <a:extLst>
              <a:ext uri="{FF2B5EF4-FFF2-40B4-BE49-F238E27FC236}">
                <a16:creationId xmlns:a16="http://schemas.microsoft.com/office/drawing/2014/main" id="{35A645AA-5FDD-65A1-D203-53296A71FF58}"/>
              </a:ext>
            </a:extLst>
          </p:cNvPr>
          <p:cNvSpPr txBox="1"/>
          <p:nvPr/>
        </p:nvSpPr>
        <p:spPr>
          <a:xfrm>
            <a:off x="188638" y="1897885"/>
            <a:ext cx="5605770" cy="2369880"/>
          </a:xfrm>
          <a:prstGeom prst="rightArrowCallout">
            <a:avLst>
              <a:gd name="adj1" fmla="val 30957"/>
              <a:gd name="adj2" fmla="val 13560"/>
              <a:gd name="adj3" fmla="val 38403"/>
              <a:gd name="adj4" fmla="val 83999"/>
            </a:avLst>
          </a:prstGeom>
          <a:solidFill>
            <a:schemeClr val="accent1">
              <a:lumMod val="10000"/>
              <a:lumOff val="90000"/>
            </a:schemeClr>
          </a:solidFill>
          <a:ln w="38100">
            <a:solidFill>
              <a:schemeClr val="accent2"/>
            </a:solidFill>
          </a:ln>
        </p:spPr>
        <p:txBody>
          <a:bodyPr wrap="square" tIns="91440" bIns="91440" rtlCol="0" anchor="ctr">
            <a:spAutoFit/>
          </a:bodyPr>
          <a:lstStyle/>
          <a:p>
            <a:pPr marL="0" marR="0" lvl="0" indent="0" algn="ctr"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Results showed very limited used of the most recent therapeutic developments in MM</a:t>
            </a:r>
          </a:p>
          <a:p>
            <a:pPr marL="342900" marR="0" lvl="0" indent="-342900" defTabSz="685800" rtl="0" eaLnBrk="1" fontAlgn="auto" latinLnBrk="0" hangingPunct="1">
              <a:lnSpc>
                <a:spcPct val="100000"/>
              </a:lnSpc>
              <a:spcBef>
                <a:spcPts val="0"/>
              </a:spcBef>
              <a:spcAft>
                <a:spcPts val="120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VRd and Rd accounted for 69.7% of all 1L regimens</a:t>
            </a:r>
          </a:p>
          <a:p>
            <a:pPr marL="342900" indent="-342900">
              <a:spcAft>
                <a:spcPts val="1200"/>
              </a:spcAft>
              <a:buFont typeface="+mj-lt"/>
              <a:buAutoNum type="arabicPeriod"/>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Many patients who underwent SCT in 1L did not receive a subsequent LOT</a:t>
            </a:r>
          </a:p>
          <a:p>
            <a:pPr marL="342900" indent="-342900">
              <a:spcAft>
                <a:spcPts val="1200"/>
              </a:spcAft>
              <a:buFont typeface="+mj-lt"/>
              <a:buAutoNum type="arabicPeriod"/>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Among the subset who did receive a subsequent LOT, clinical outcomes worsened with each additional LOT</a:t>
            </a:r>
          </a:p>
        </p:txBody>
      </p:sp>
      <p:pic>
        <p:nvPicPr>
          <p:cNvPr id="60" name="Picture 59">
            <a:extLst>
              <a:ext uri="{FF2B5EF4-FFF2-40B4-BE49-F238E27FC236}">
                <a16:creationId xmlns:a16="http://schemas.microsoft.com/office/drawing/2014/main" id="{BBD6ACAE-66F0-E156-0AB4-23630173EED5}"/>
              </a:ext>
            </a:extLst>
          </p:cNvPr>
          <p:cNvPicPr>
            <a:picLocks noChangeAspect="1"/>
          </p:cNvPicPr>
          <p:nvPr/>
        </p:nvPicPr>
        <p:blipFill>
          <a:blip r:embed="rId4" cstate="print">
            <a:extLst>
              <a:ext uri="{28A0092B-C50C-407E-A947-70E740481C1C}">
                <a14:useLocalDpi xmlns:a14="http://schemas.microsoft.com/office/drawing/2010/main"/>
              </a:ext>
            </a:extLst>
          </a:blip>
          <a:srcRect t="8491" r="57241"/>
          <a:stretch/>
        </p:blipFill>
        <p:spPr>
          <a:xfrm>
            <a:off x="5808448" y="1319920"/>
            <a:ext cx="2895634" cy="3486634"/>
          </a:xfrm>
          <a:prstGeom prst="rect">
            <a:avLst/>
          </a:prstGeom>
        </p:spPr>
      </p:pic>
      <p:sp>
        <p:nvSpPr>
          <p:cNvPr id="61" name="TextBox 60">
            <a:extLst>
              <a:ext uri="{FF2B5EF4-FFF2-40B4-BE49-F238E27FC236}">
                <a16:creationId xmlns:a16="http://schemas.microsoft.com/office/drawing/2014/main" id="{202D0B26-E840-E41F-3A3E-EF7B13EDD37A}"/>
              </a:ext>
            </a:extLst>
          </p:cNvPr>
          <p:cNvSpPr txBox="1"/>
          <p:nvPr/>
        </p:nvSpPr>
        <p:spPr>
          <a:xfrm>
            <a:off x="6020866" y="726071"/>
            <a:ext cx="2936396" cy="553998"/>
          </a:xfrm>
          <a:prstGeom prst="rect">
            <a:avLst/>
          </a:prstGeom>
          <a:noFill/>
        </p:spPr>
        <p:txBody>
          <a:bodyPr wrap="square" tIns="91440" bIns="91440" rtlCol="0" anchor="ctr">
            <a:spAutoFit/>
          </a:bodyPr>
          <a:lstStyle/>
          <a:p>
            <a:pPr marL="0" indent="0" algn="ctr">
              <a:spcAft>
                <a:spcPts val="1200"/>
              </a:spcAft>
              <a:buFont typeface="Arial" panose="020B0604020202020204" pitchFamily="34" charset="0"/>
              <a:buNone/>
            </a:pPr>
            <a:r>
              <a:rPr lang="en-US" sz="1200" i="1" dirty="0"/>
              <a:t>Note: All regimens are assumed to include dexamethasone</a:t>
            </a:r>
          </a:p>
        </p:txBody>
      </p:sp>
      <p:sp>
        <p:nvSpPr>
          <p:cNvPr id="62" name="TextBox 61">
            <a:extLst>
              <a:ext uri="{FF2B5EF4-FFF2-40B4-BE49-F238E27FC236}">
                <a16:creationId xmlns:a16="http://schemas.microsoft.com/office/drawing/2014/main" id="{DD62BE24-0992-2EF4-1C78-CA07B5055272}"/>
              </a:ext>
            </a:extLst>
          </p:cNvPr>
          <p:cNvSpPr txBox="1"/>
          <p:nvPr/>
        </p:nvSpPr>
        <p:spPr>
          <a:xfrm>
            <a:off x="9538636" y="4853208"/>
            <a:ext cx="184731" cy="400110"/>
          </a:xfrm>
          <a:prstGeom prst="rect">
            <a:avLst/>
          </a:prstGeom>
          <a:noFill/>
        </p:spPr>
        <p:txBody>
          <a:bodyPr wrap="none" tIns="91440" bIns="91440" rtlCol="0" anchor="ctr">
            <a:spAutoFit/>
          </a:bodyPr>
          <a:lstStyle/>
          <a:p>
            <a:pPr marL="0" indent="0" algn="l">
              <a:spcAft>
                <a:spcPts val="1200"/>
              </a:spcAft>
              <a:buFont typeface="Arial" panose="020B0604020202020204" pitchFamily="34" charset="0"/>
              <a:buNone/>
            </a:pPr>
            <a:endParaRPr lang="en-US" sz="1400" dirty="0" err="1"/>
          </a:p>
        </p:txBody>
      </p:sp>
    </p:spTree>
    <p:custDataLst>
      <p:tags r:id="rId1"/>
    </p:custDataLst>
    <p:extLst>
      <p:ext uri="{BB962C8B-B14F-4D97-AF65-F5344CB8AC3E}">
        <p14:creationId xmlns:p14="http://schemas.microsoft.com/office/powerpoint/2010/main" val="297399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45"/>
          <p:cNvPicPr preferRelativeResize="0"/>
          <p:nvPr/>
        </p:nvPicPr>
        <p:blipFill>
          <a:blip r:embed="rId4" cstate="print">
            <a:alphaModFix amt="52999"/>
            <a:extLst>
              <a:ext uri="{28A0092B-C50C-407E-A947-70E740481C1C}">
                <a14:useLocalDpi xmlns:a14="http://schemas.microsoft.com/office/drawing/2010/main"/>
              </a:ext>
            </a:extLst>
          </a:blip>
          <a:stretch>
            <a:fillRect/>
          </a:stretch>
        </p:blipFill>
        <p:spPr>
          <a:xfrm>
            <a:off x="6233800" y="23813"/>
            <a:ext cx="3662675" cy="5095875"/>
          </a:xfrm>
          <a:prstGeom prst="rect">
            <a:avLst/>
          </a:prstGeom>
          <a:noFill/>
          <a:ln>
            <a:noFill/>
          </a:ln>
        </p:spPr>
      </p:pic>
      <p:pic>
        <p:nvPicPr>
          <p:cNvPr id="238" name="Google Shape;238;p45"/>
          <p:cNvPicPr preferRelativeResize="0"/>
          <p:nvPr/>
        </p:nvPicPr>
        <p:blipFill>
          <a:blip r:embed="rId4" cstate="print">
            <a:alphaModFix amt="52999"/>
            <a:extLst>
              <a:ext uri="{28A0092B-C50C-407E-A947-70E740481C1C}">
                <a14:useLocalDpi xmlns:a14="http://schemas.microsoft.com/office/drawing/2010/main"/>
              </a:ext>
            </a:extLst>
          </a:blip>
          <a:stretch>
            <a:fillRect/>
          </a:stretch>
        </p:blipFill>
        <p:spPr>
          <a:xfrm rot="10800000">
            <a:off x="-752475" y="23813"/>
            <a:ext cx="3662675" cy="5095875"/>
          </a:xfrm>
          <a:prstGeom prst="rect">
            <a:avLst/>
          </a:prstGeom>
          <a:noFill/>
          <a:ln>
            <a:noFill/>
          </a:ln>
        </p:spPr>
      </p:pic>
      <p:sp>
        <p:nvSpPr>
          <p:cNvPr id="239" name="Google Shape;239;p45"/>
          <p:cNvSpPr txBox="1"/>
          <p:nvPr/>
        </p:nvSpPr>
        <p:spPr>
          <a:xfrm>
            <a:off x="358800" y="443425"/>
            <a:ext cx="8426400" cy="11697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200" b="1" i="0" u="none" strike="noStrike" kern="0" cap="none" spc="0" normalizeH="0" baseline="0" noProof="0" dirty="0">
                <a:ln>
                  <a:noFill/>
                </a:ln>
                <a:solidFill>
                  <a:srgbClr val="ADC694"/>
                </a:solidFill>
                <a:effectLst/>
                <a:uLnTx/>
                <a:uFillTx/>
                <a:latin typeface="Poppins"/>
                <a:ea typeface="Poppins"/>
                <a:cs typeface="Poppins"/>
                <a:sym typeface="Poppins"/>
              </a:rPr>
              <a:t>Let HealthTree help educate your patients on ……</a:t>
            </a:r>
            <a:endParaRPr kumimoji="0" sz="3200" b="1" i="0" u="none" strike="noStrike" kern="0" cap="none" spc="0" normalizeH="0" baseline="0" noProof="0" dirty="0">
              <a:ln>
                <a:noFill/>
              </a:ln>
              <a:solidFill>
                <a:srgbClr val="ADC694"/>
              </a:solidFill>
              <a:effectLst/>
              <a:uLnTx/>
              <a:uFillTx/>
              <a:latin typeface="Poppins"/>
              <a:ea typeface="Poppins"/>
              <a:cs typeface="Poppins"/>
              <a:sym typeface="Poppins"/>
            </a:endParaRPr>
          </a:p>
        </p:txBody>
      </p:sp>
      <p:sp>
        <p:nvSpPr>
          <p:cNvPr id="240" name="Google Shape;240;p45"/>
          <p:cNvSpPr txBox="1"/>
          <p:nvPr/>
        </p:nvSpPr>
        <p:spPr>
          <a:xfrm>
            <a:off x="2200775" y="1792950"/>
            <a:ext cx="66375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ADC694"/>
                </a:solidFill>
                <a:effectLst/>
                <a:uLnTx/>
                <a:uFillTx/>
                <a:latin typeface="Calibri"/>
                <a:ea typeface="Calibri"/>
                <a:cs typeface="Calibri"/>
                <a:sym typeface="Calibri"/>
              </a:rPr>
              <a:t>Dr. Benjamin Diamond emphasizes the shift from a "one-size-fits-all" treatment approach for multiple myeloma to a more individualized, precision medicine model.</a:t>
            </a:r>
            <a:endParaRPr kumimoji="0" sz="1400" b="1" i="0" u="none" strike="noStrike" kern="0" cap="none" spc="0" normalizeH="0" baseline="0" noProof="0" dirty="0">
              <a:ln>
                <a:noFill/>
              </a:ln>
              <a:solidFill>
                <a:srgbClr val="ADC694"/>
              </a:solidFill>
              <a:effectLst/>
              <a:uLnTx/>
              <a:uFillTx/>
              <a:latin typeface="Calibri"/>
              <a:ea typeface="Calibri"/>
              <a:cs typeface="Calibri"/>
              <a:sym typeface="Calibri"/>
            </a:endParaRPr>
          </a:p>
        </p:txBody>
      </p:sp>
      <p:sp>
        <p:nvSpPr>
          <p:cNvPr id="241" name="Google Shape;241;p45"/>
          <p:cNvSpPr txBox="1"/>
          <p:nvPr/>
        </p:nvSpPr>
        <p:spPr>
          <a:xfrm>
            <a:off x="2200775" y="3011250"/>
            <a:ext cx="61902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400" b="1" i="0" u="none" strike="noStrike" kern="0" cap="none" spc="0" normalizeH="0" baseline="0" noProof="0">
                <a:ln>
                  <a:noFill/>
                </a:ln>
                <a:solidFill>
                  <a:srgbClr val="ADC694"/>
                </a:solidFill>
                <a:effectLst/>
                <a:uLnTx/>
                <a:uFillTx/>
                <a:latin typeface="Calibri"/>
                <a:ea typeface="Calibri"/>
                <a:cs typeface="Calibri"/>
                <a:sym typeface="Calibri"/>
              </a:rPr>
              <a:t>Dr. Natalia Neparidze discusses real-world data on CAR-T and BiTE therapies, highlighting treatment patterns, safety, and clinical outcomes. </a:t>
            </a:r>
            <a:endParaRPr kumimoji="0" sz="1400" b="1" i="0" u="none" strike="noStrike" kern="0" cap="none" spc="0" normalizeH="0" baseline="0" noProof="0">
              <a:ln>
                <a:noFill/>
              </a:ln>
              <a:solidFill>
                <a:srgbClr val="ADC694"/>
              </a:solidFill>
              <a:effectLst/>
              <a:uLnTx/>
              <a:uFillTx/>
              <a:latin typeface="Calibri"/>
              <a:ea typeface="Calibri"/>
              <a:cs typeface="Calibri"/>
              <a:sym typeface="Calibri"/>
            </a:endParaRPr>
          </a:p>
        </p:txBody>
      </p:sp>
      <p:sp>
        <p:nvSpPr>
          <p:cNvPr id="242" name="Google Shape;242;p45"/>
          <p:cNvSpPr txBox="1"/>
          <p:nvPr/>
        </p:nvSpPr>
        <p:spPr>
          <a:xfrm>
            <a:off x="2200776" y="2299038"/>
            <a:ext cx="6093600" cy="272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none" strike="noStrike" kern="0" cap="none" spc="0" normalizeH="0" baseline="0" noProof="0" dirty="0">
                <a:ln>
                  <a:noFill/>
                </a:ln>
                <a:solidFill>
                  <a:srgbClr val="FFFFFF"/>
                </a:solidFill>
                <a:effectLst/>
                <a:uLnTx/>
                <a:uFillTx/>
                <a:latin typeface="Calibri"/>
                <a:ea typeface="Calibri"/>
                <a:cs typeface="Calibri"/>
                <a:sym typeface="Calibri"/>
              </a:rPr>
              <a:t>https://healthtree.org/myeloma/community/events/</a:t>
            </a:r>
            <a:r>
              <a:rPr kumimoji="0" lang="en" sz="1100" b="0" i="0" u="none" strike="noStrike" kern="0" cap="none" spc="0" normalizeH="0" baseline="0" noProof="0" dirty="0" err="1">
                <a:ln>
                  <a:noFill/>
                </a:ln>
                <a:solidFill>
                  <a:srgbClr val="FFFFFF"/>
                </a:solidFill>
                <a:effectLst/>
                <a:uLnTx/>
                <a:uFillTx/>
                <a:latin typeface="Calibri"/>
                <a:ea typeface="Calibri"/>
                <a:cs typeface="Calibri"/>
                <a:sym typeface="Calibri"/>
              </a:rPr>
              <a:t>oct2024</a:t>
            </a:r>
            <a:r>
              <a:rPr kumimoji="0" lang="en" sz="1100" b="0" i="0" u="none" strike="noStrike" kern="0" cap="none" spc="0" normalizeH="0" baseline="0" noProof="0" dirty="0">
                <a:ln>
                  <a:noFill/>
                </a:ln>
                <a:solidFill>
                  <a:srgbClr val="FFFFFF"/>
                </a:solidFill>
                <a:effectLst/>
                <a:uLnTx/>
                <a:uFillTx/>
                <a:latin typeface="Calibri"/>
                <a:ea typeface="Calibri"/>
                <a:cs typeface="Calibri"/>
                <a:sym typeface="Calibri"/>
              </a:rPr>
              <a:t>-relapsed-refractory-myeloma-treatment</a:t>
            </a:r>
            <a:endParaRPr kumimoji="0" sz="11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43" name="Google Shape;243;p45"/>
          <p:cNvSpPr txBox="1"/>
          <p:nvPr/>
        </p:nvSpPr>
        <p:spPr>
          <a:xfrm>
            <a:off x="2200767" y="3457900"/>
            <a:ext cx="6190200" cy="272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Calibri"/>
                <a:ea typeface="Calibri"/>
                <a:cs typeface="Calibri"/>
                <a:sym typeface="Calibri"/>
              </a:rPr>
              <a:t>https://healthtree.org/myeloma/community/events/apr2025-myeloma-car-t-treatment</a:t>
            </a: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4" name="Google Shape;244;p45"/>
          <p:cNvSpPr txBox="1"/>
          <p:nvPr/>
        </p:nvSpPr>
        <p:spPr>
          <a:xfrm>
            <a:off x="2200775" y="4066350"/>
            <a:ext cx="61902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ADC694"/>
                </a:solidFill>
                <a:effectLst/>
                <a:uLnTx/>
                <a:uFillTx/>
                <a:latin typeface="Calibri"/>
                <a:ea typeface="Calibri"/>
                <a:cs typeface="Calibri"/>
                <a:sym typeface="Calibri"/>
              </a:rPr>
              <a:t>HealthTree University breaks down everything a patient needs to know about immunotherapy, taught by leading experts including, Dr. Joshua Richter.</a:t>
            </a:r>
            <a:endParaRPr kumimoji="0" sz="1400" b="1" i="0" u="none" strike="noStrike" kern="0" cap="none" spc="0" normalizeH="0" baseline="0" noProof="0">
              <a:ln>
                <a:noFill/>
              </a:ln>
              <a:solidFill>
                <a:srgbClr val="ADC694"/>
              </a:solidFill>
              <a:effectLst/>
              <a:uLnTx/>
              <a:uFillTx/>
              <a:latin typeface="Calibri"/>
              <a:ea typeface="Calibri"/>
              <a:cs typeface="Calibri"/>
              <a:sym typeface="Calibri"/>
            </a:endParaRPr>
          </a:p>
        </p:txBody>
      </p:sp>
      <p:sp>
        <p:nvSpPr>
          <p:cNvPr id="245" name="Google Shape;245;p45"/>
          <p:cNvSpPr txBox="1"/>
          <p:nvPr/>
        </p:nvSpPr>
        <p:spPr>
          <a:xfrm>
            <a:off x="2200767" y="4577950"/>
            <a:ext cx="6190200" cy="272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Calibri"/>
                <a:ea typeface="Calibri"/>
                <a:cs typeface="Calibri"/>
                <a:sym typeface="Calibri"/>
              </a:rPr>
              <a:t>https://healthtree.org/myeloma/university/modules/lI71uYJaYs7LjCIIdxLD</a:t>
            </a: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46" name="Google Shape;246;p45"/>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1483917" y="3128380"/>
            <a:ext cx="602175" cy="602208"/>
          </a:xfrm>
          <a:prstGeom prst="rect">
            <a:avLst/>
          </a:prstGeom>
          <a:noFill/>
          <a:ln>
            <a:noFill/>
          </a:ln>
        </p:spPr>
      </p:pic>
      <p:pic>
        <p:nvPicPr>
          <p:cNvPr id="247" name="Google Shape;247;p45"/>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1495192" y="1945992"/>
            <a:ext cx="602175" cy="602208"/>
          </a:xfrm>
          <a:prstGeom prst="rect">
            <a:avLst/>
          </a:prstGeom>
          <a:noFill/>
          <a:ln>
            <a:noFill/>
          </a:ln>
        </p:spPr>
      </p:pic>
      <p:pic>
        <p:nvPicPr>
          <p:cNvPr id="248" name="Google Shape;248;p45"/>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1495192" y="4248430"/>
            <a:ext cx="602175" cy="602208"/>
          </a:xfrm>
          <a:prstGeom prst="rect">
            <a:avLst/>
          </a:prstGeom>
          <a:noFill/>
          <a:ln>
            <a:noFill/>
          </a:ln>
        </p:spPr>
      </p:pic>
      <p:pic>
        <p:nvPicPr>
          <p:cNvPr id="249" name="Google Shape;249;p45" title=" Dr. Natalia Neparidze.jpeg"/>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58800" y="2901037"/>
            <a:ext cx="921225" cy="1018849"/>
          </a:xfrm>
          <a:prstGeom prst="rect">
            <a:avLst/>
          </a:prstGeom>
          <a:noFill/>
          <a:ln w="9525" cap="flat" cmpd="sng">
            <a:solidFill>
              <a:schemeClr val="dk2"/>
            </a:solidFill>
            <a:prstDash val="solid"/>
            <a:round/>
            <a:headEnd type="none" w="sm" len="sm"/>
            <a:tailEnd type="none" w="sm" len="sm"/>
          </a:ln>
        </p:spPr>
      </p:pic>
      <p:pic>
        <p:nvPicPr>
          <p:cNvPr id="250" name="Google Shape;250;p45" title="Dr. Benjamin Diamond.jpeg"/>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358800" y="1756126"/>
            <a:ext cx="921225" cy="971299"/>
          </a:xfrm>
          <a:prstGeom prst="rect">
            <a:avLst/>
          </a:prstGeom>
          <a:noFill/>
          <a:ln w="9525" cap="flat" cmpd="sng">
            <a:solidFill>
              <a:schemeClr val="dk2"/>
            </a:solidFill>
            <a:prstDash val="solid"/>
            <a:round/>
            <a:headEnd type="none" w="sm" len="sm"/>
            <a:tailEnd type="none" w="sm" len="sm"/>
          </a:ln>
        </p:spPr>
      </p:pic>
      <p:pic>
        <p:nvPicPr>
          <p:cNvPr id="251" name="Google Shape;251;p45" title="Dr. Joshua Richter.jpeg"/>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358800" y="4087047"/>
            <a:ext cx="921225" cy="924989"/>
          </a:xfrm>
          <a:prstGeom prst="rect">
            <a:avLst/>
          </a:prstGeom>
          <a:noFill/>
          <a:ln w="9525" cap="flat" cmpd="sng">
            <a:solidFill>
              <a:schemeClr val="dk2"/>
            </a:solidFill>
            <a:prstDash val="solid"/>
            <a:round/>
            <a:headEnd type="none" w="sm" len="sm"/>
            <a:tailEnd type="none" w="sm" len="sm"/>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9144000" cy="5143500"/>
          </a:xfrm>
          <a:prstGeom prst="rect">
            <a:avLst/>
          </a:prstGeom>
          <a:solidFill>
            <a:srgbClr val="4473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13"/>
          <p:cNvSpPr txBox="1">
            <a:spLocks noGrp="1"/>
          </p:cNvSpPr>
          <p:nvPr>
            <p:ph type="title" idx="4294967295"/>
          </p:nvPr>
        </p:nvSpPr>
        <p:spPr>
          <a:xfrm>
            <a:off x="622300" y="1355725"/>
            <a:ext cx="8521700" cy="646113"/>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solidFill>
                  <a:schemeClr val="lt1"/>
                </a:solidFill>
                <a:latin typeface="Poppins SemiBold"/>
                <a:ea typeface="Poppins SemiBold"/>
                <a:cs typeface="Poppins SemiBold"/>
                <a:sym typeface="Poppins SemiBold"/>
              </a:rPr>
              <a:t>We’re creating a dedicated space for nurses passionate about blood cancer patient care, access to treatment, and research collaboration.</a:t>
            </a:r>
            <a:endParaRPr sz="1500">
              <a:solidFill>
                <a:schemeClr val="lt1"/>
              </a:solidFill>
              <a:latin typeface="Poppins SemiBold"/>
              <a:ea typeface="Poppins SemiBold"/>
              <a:cs typeface="Poppins SemiBold"/>
              <a:sym typeface="Poppins SemiBold"/>
            </a:endParaRPr>
          </a:p>
        </p:txBody>
      </p:sp>
      <p:pic>
        <p:nvPicPr>
          <p:cNvPr id="57" name="Google Shape;57;p13"/>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rot="10800000">
            <a:off x="8539600" y="64125"/>
            <a:ext cx="515376" cy="513324"/>
          </a:xfrm>
          <a:prstGeom prst="rect">
            <a:avLst/>
          </a:prstGeom>
          <a:noFill/>
          <a:ln>
            <a:noFill/>
          </a:ln>
        </p:spPr>
      </p:pic>
      <p:pic>
        <p:nvPicPr>
          <p:cNvPr id="58" name="Google Shape;58;p13"/>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rot="-5400000">
            <a:off x="8575225" y="651750"/>
            <a:ext cx="515376" cy="513324"/>
          </a:xfrm>
          <a:prstGeom prst="rect">
            <a:avLst/>
          </a:prstGeom>
          <a:noFill/>
          <a:ln>
            <a:noFill/>
          </a:ln>
        </p:spPr>
      </p:pic>
      <p:pic>
        <p:nvPicPr>
          <p:cNvPr id="59" name="Google Shape;59;p13"/>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rot="5400000">
            <a:off x="7945050" y="64125"/>
            <a:ext cx="515376" cy="513324"/>
          </a:xfrm>
          <a:prstGeom prst="rect">
            <a:avLst/>
          </a:prstGeom>
          <a:noFill/>
          <a:ln>
            <a:noFill/>
          </a:ln>
        </p:spPr>
      </p:pic>
      <p:sp>
        <p:nvSpPr>
          <p:cNvPr id="60" name="Google Shape;60;p13"/>
          <p:cNvSpPr txBox="1"/>
          <p:nvPr/>
        </p:nvSpPr>
        <p:spPr>
          <a:xfrm>
            <a:off x="110200" y="4755150"/>
            <a:ext cx="3000000" cy="3078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Poppins Medium"/>
                <a:ea typeface="Poppins Medium"/>
                <a:cs typeface="Poppins Medium"/>
                <a:sym typeface="Poppins Medium"/>
              </a:rPr>
              <a:t>© All Rights Reserved HealthTree Foundation 2024</a:t>
            </a:r>
            <a:endParaRPr kumimoji="0" sz="8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pic>
        <p:nvPicPr>
          <p:cNvPr id="61" name="Google Shape;61;p13"/>
          <p:cNvPicPr preferRelativeResize="0"/>
          <p:nvPr/>
        </p:nvPicPr>
        <p:blipFill>
          <a:blip r:embed="rId5">
            <a:alphaModFix/>
          </a:blip>
          <a:stretch>
            <a:fillRect/>
          </a:stretch>
        </p:blipFill>
        <p:spPr>
          <a:xfrm>
            <a:off x="348038" y="289800"/>
            <a:ext cx="5076825" cy="876300"/>
          </a:xfrm>
          <a:prstGeom prst="rect">
            <a:avLst/>
          </a:prstGeom>
          <a:solidFill>
            <a:srgbClr val="44734C"/>
          </a:solidFill>
          <a:ln>
            <a:noFill/>
          </a:ln>
        </p:spPr>
      </p:pic>
      <p:pic>
        <p:nvPicPr>
          <p:cNvPr id="62" name="Google Shape;62;p13"/>
          <p:cNvPicPr preferRelativeResize="0"/>
          <p:nvPr/>
        </p:nvPicPr>
        <p:blipFill>
          <a:blip r:embed="rId6">
            <a:alphaModFix/>
          </a:blip>
          <a:stretch>
            <a:fillRect/>
          </a:stretch>
        </p:blipFill>
        <p:spPr>
          <a:xfrm flipH="1">
            <a:off x="3395309" y="2190800"/>
            <a:ext cx="2155450" cy="2141524"/>
          </a:xfrm>
          <a:prstGeom prst="rect">
            <a:avLst/>
          </a:prstGeom>
          <a:noFill/>
          <a:ln>
            <a:noFill/>
          </a:ln>
        </p:spPr>
      </p:pic>
      <p:pic>
        <p:nvPicPr>
          <p:cNvPr id="63" name="Google Shape;63;p13"/>
          <p:cNvPicPr preferRelativeResize="0"/>
          <p:nvPr/>
        </p:nvPicPr>
        <p:blipFill>
          <a:blip r:embed="rId6">
            <a:alphaModFix/>
          </a:blip>
          <a:stretch>
            <a:fillRect/>
          </a:stretch>
        </p:blipFill>
        <p:spPr>
          <a:xfrm flipH="1">
            <a:off x="6279450" y="2190800"/>
            <a:ext cx="2155450" cy="2141528"/>
          </a:xfrm>
          <a:prstGeom prst="rect">
            <a:avLst/>
          </a:prstGeom>
          <a:noFill/>
          <a:ln>
            <a:noFill/>
          </a:ln>
        </p:spPr>
      </p:pic>
      <p:pic>
        <p:nvPicPr>
          <p:cNvPr id="64" name="Google Shape;64;p13"/>
          <p:cNvPicPr preferRelativeResize="0"/>
          <p:nvPr/>
        </p:nvPicPr>
        <p:blipFill>
          <a:blip r:embed="rId6">
            <a:alphaModFix/>
          </a:blip>
          <a:stretch>
            <a:fillRect/>
          </a:stretch>
        </p:blipFill>
        <p:spPr>
          <a:xfrm flipH="1">
            <a:off x="470571" y="2190800"/>
            <a:ext cx="2155450" cy="2141524"/>
          </a:xfrm>
          <a:prstGeom prst="rect">
            <a:avLst/>
          </a:prstGeom>
          <a:noFill/>
          <a:ln>
            <a:noFill/>
          </a:ln>
        </p:spPr>
      </p:pic>
      <p:sp>
        <p:nvSpPr>
          <p:cNvPr id="65" name="Google Shape;65;p13"/>
          <p:cNvSpPr txBox="1"/>
          <p:nvPr/>
        </p:nvSpPr>
        <p:spPr>
          <a:xfrm>
            <a:off x="563900" y="2701625"/>
            <a:ext cx="2102700" cy="216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0" i="0" u="none" strike="noStrike" kern="0" cap="none" spc="0" normalizeH="0" baseline="0" noProof="0">
                <a:ln>
                  <a:noFill/>
                </a:ln>
                <a:solidFill>
                  <a:srgbClr val="FFFFFF"/>
                </a:solidFill>
                <a:effectLst/>
                <a:uLnTx/>
                <a:uFillTx/>
                <a:latin typeface="Poppins Medium"/>
                <a:ea typeface="Poppins Medium"/>
                <a:cs typeface="Poppins Medium"/>
                <a:sym typeface="Poppins Medium"/>
              </a:rPr>
              <a:t>Bridge Gaps Between Academic and General Oncology Settings</a:t>
            </a:r>
            <a:endParaRPr kumimoji="0" sz="15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66" name="Google Shape;66;p13"/>
          <p:cNvSpPr txBox="1"/>
          <p:nvPr/>
        </p:nvSpPr>
        <p:spPr>
          <a:xfrm>
            <a:off x="3576513" y="2801363"/>
            <a:ext cx="1833600" cy="920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0" i="0" u="none" strike="noStrike" kern="0" cap="none" spc="0" normalizeH="0" baseline="0" noProof="0">
                <a:ln>
                  <a:noFill/>
                </a:ln>
                <a:solidFill>
                  <a:srgbClr val="FFFFFF"/>
                </a:solidFill>
                <a:effectLst/>
                <a:uLnTx/>
                <a:uFillTx/>
                <a:latin typeface="Poppins SemiBold"/>
                <a:ea typeface="Poppins SemiBold"/>
                <a:cs typeface="Poppins SemiBold"/>
                <a:sym typeface="Poppins SemiBold"/>
              </a:rPr>
              <a:t>Foster Collaboration</a:t>
            </a:r>
            <a:endParaRPr kumimoji="0" sz="15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67" name="Google Shape;67;p13"/>
          <p:cNvSpPr txBox="1"/>
          <p:nvPr/>
        </p:nvSpPr>
        <p:spPr>
          <a:xfrm>
            <a:off x="6320025" y="2701613"/>
            <a:ext cx="2155500" cy="983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0" i="0" u="none" strike="noStrike" kern="0" cap="none" spc="0" normalizeH="0" baseline="0" noProof="0">
                <a:ln>
                  <a:noFill/>
                </a:ln>
                <a:solidFill>
                  <a:srgbClr val="FFFFFF"/>
                </a:solidFill>
                <a:effectLst/>
                <a:uLnTx/>
                <a:uFillTx/>
                <a:latin typeface="Poppins Medium"/>
                <a:ea typeface="Poppins Medium"/>
                <a:cs typeface="Poppins Medium"/>
                <a:sym typeface="Poppins Medium"/>
              </a:rPr>
              <a:t>Provide Valuable Insights that Improve Patient Care</a:t>
            </a:r>
            <a:endParaRPr kumimoji="0" sz="15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E69252A9-92F2-ADCE-50CE-9F01573C5B98}"/>
              </a:ext>
            </a:extLst>
          </p:cNvPr>
          <p:cNvSpPr>
            <a:spLocks noGrp="1"/>
          </p:cNvSpPr>
          <p:nvPr>
            <p:ph type="title"/>
          </p:nvPr>
        </p:nvSpPr>
        <p:spPr>
          <a:xfrm>
            <a:off x="130946" y="0"/>
            <a:ext cx="8784453" cy="649507"/>
          </a:xfrm>
        </p:spPr>
        <p:txBody>
          <a:bodyPr/>
          <a:lstStyle/>
          <a:p>
            <a:r>
              <a:rPr lang="en-US" dirty="0"/>
              <a:t>A Timeline of Progress: Developments With CD38 Antibodies, BCMA, and Non-BCMA Immunotherapy</a:t>
            </a:r>
          </a:p>
        </p:txBody>
      </p:sp>
      <p:grpSp>
        <p:nvGrpSpPr>
          <p:cNvPr id="17" name="Group 16">
            <a:extLst>
              <a:ext uri="{FF2B5EF4-FFF2-40B4-BE49-F238E27FC236}">
                <a16:creationId xmlns:a16="http://schemas.microsoft.com/office/drawing/2014/main" id="{5A03769A-AC38-A5FA-3E9F-D89AF09268C1}"/>
              </a:ext>
            </a:extLst>
          </p:cNvPr>
          <p:cNvGrpSpPr/>
          <p:nvPr/>
        </p:nvGrpSpPr>
        <p:grpSpPr>
          <a:xfrm>
            <a:off x="720588" y="882525"/>
            <a:ext cx="7702825" cy="3820039"/>
            <a:chOff x="765311" y="882525"/>
            <a:chExt cx="7702825" cy="3820039"/>
          </a:xfrm>
        </p:grpSpPr>
        <p:sp>
          <p:nvSpPr>
            <p:cNvPr id="6" name="Notched Right Arrow 5">
              <a:extLst>
                <a:ext uri="{FF2B5EF4-FFF2-40B4-BE49-F238E27FC236}">
                  <a16:creationId xmlns:a16="http://schemas.microsoft.com/office/drawing/2014/main" id="{4A7D30D4-46BA-375D-2F86-DE64EA7936B5}"/>
                </a:ext>
              </a:extLst>
            </p:cNvPr>
            <p:cNvSpPr/>
            <p:nvPr/>
          </p:nvSpPr>
          <p:spPr>
            <a:xfrm>
              <a:off x="765311" y="2466951"/>
              <a:ext cx="7702825" cy="1625600"/>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Oval 7">
              <a:extLst>
                <a:ext uri="{FF2B5EF4-FFF2-40B4-BE49-F238E27FC236}">
                  <a16:creationId xmlns:a16="http://schemas.microsoft.com/office/drawing/2014/main" id="{142634E8-8EBB-46CF-0CA4-48FE18DF9883}"/>
                </a:ext>
              </a:extLst>
            </p:cNvPr>
            <p:cNvSpPr/>
            <p:nvPr/>
          </p:nvSpPr>
          <p:spPr>
            <a:xfrm>
              <a:off x="1682556" y="3032095"/>
              <a:ext cx="406400" cy="4064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CBE1A384-A0C7-9FE2-0AC9-46A5EA8CEB09}"/>
                </a:ext>
              </a:extLst>
            </p:cNvPr>
            <p:cNvSpPr/>
            <p:nvPr/>
          </p:nvSpPr>
          <p:spPr>
            <a:xfrm>
              <a:off x="3905178" y="3049298"/>
              <a:ext cx="406400" cy="4064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Freeform 10">
              <a:extLst>
                <a:ext uri="{FF2B5EF4-FFF2-40B4-BE49-F238E27FC236}">
                  <a16:creationId xmlns:a16="http://schemas.microsoft.com/office/drawing/2014/main" id="{DECEB71F-0151-376C-0D3D-62FC6ECAF531}"/>
                </a:ext>
              </a:extLst>
            </p:cNvPr>
            <p:cNvSpPr/>
            <p:nvPr/>
          </p:nvSpPr>
          <p:spPr>
            <a:xfrm>
              <a:off x="5390214" y="1728966"/>
              <a:ext cx="2175020" cy="978399"/>
            </a:xfrm>
            <a:custGeom>
              <a:avLst/>
              <a:gdLst>
                <a:gd name="connsiteX0" fmla="*/ 0 w 2234120"/>
                <a:gd name="connsiteY0" fmla="*/ 0 h 978399"/>
                <a:gd name="connsiteX1" fmla="*/ 2234120 w 2234120"/>
                <a:gd name="connsiteY1" fmla="*/ 0 h 978399"/>
                <a:gd name="connsiteX2" fmla="*/ 2234120 w 2234120"/>
                <a:gd name="connsiteY2" fmla="*/ 978399 h 978399"/>
                <a:gd name="connsiteX3" fmla="*/ 0 w 2234120"/>
                <a:gd name="connsiteY3" fmla="*/ 978399 h 978399"/>
                <a:gd name="connsiteX4" fmla="*/ 0 w 2234120"/>
                <a:gd name="connsiteY4" fmla="*/ 0 h 97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120" h="978399">
                  <a:moveTo>
                    <a:pt x="0" y="0"/>
                  </a:moveTo>
                  <a:lnTo>
                    <a:pt x="2234120" y="0"/>
                  </a:lnTo>
                  <a:lnTo>
                    <a:pt x="2234120" y="978399"/>
                  </a:lnTo>
                  <a:lnTo>
                    <a:pt x="0" y="978399"/>
                  </a:lnTo>
                  <a:lnTo>
                    <a:pt x="0" y="0"/>
                  </a:lnTo>
                  <a:close/>
                </a:path>
              </a:pathLst>
            </a:custGeom>
          </p:spPr>
          <p:style>
            <a:lnRef idx="2">
              <a:schemeClr val="accent2"/>
            </a:lnRef>
            <a:fillRef idx="1">
              <a:schemeClr val="lt1"/>
            </a:fillRef>
            <a:effectRef idx="0">
              <a:schemeClr val="accent2"/>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In 2021</a:t>
              </a:r>
              <a:br>
                <a:rPr lang="en-US" sz="1600" b="1" kern="1200" dirty="0"/>
              </a:br>
              <a:r>
                <a:rPr lang="en-US" sz="1600" kern="1200" dirty="0"/>
                <a:t>More </a:t>
              </a:r>
              <a:r>
                <a:rPr lang="en-US" sz="1600" kern="1200" dirty="0" err="1"/>
                <a:t>CD38</a:t>
              </a:r>
              <a:r>
                <a:rPr lang="en-US" sz="1600" kern="1200" dirty="0"/>
                <a:t> antibody indications; the first BCMA antibody</a:t>
              </a:r>
            </a:p>
          </p:txBody>
        </p:sp>
        <p:sp>
          <p:nvSpPr>
            <p:cNvPr id="12" name="Oval 11">
              <a:extLst>
                <a:ext uri="{FF2B5EF4-FFF2-40B4-BE49-F238E27FC236}">
                  <a16:creationId xmlns:a16="http://schemas.microsoft.com/office/drawing/2014/main" id="{FEA754C6-8C4D-7514-BBD6-927C18192F11}"/>
                </a:ext>
              </a:extLst>
            </p:cNvPr>
            <p:cNvSpPr/>
            <p:nvPr/>
          </p:nvSpPr>
          <p:spPr>
            <a:xfrm>
              <a:off x="6322712" y="3042812"/>
              <a:ext cx="406400" cy="4064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8" name="TextBox 37">
              <a:extLst>
                <a:ext uri="{FF2B5EF4-FFF2-40B4-BE49-F238E27FC236}">
                  <a16:creationId xmlns:a16="http://schemas.microsoft.com/office/drawing/2014/main" id="{FBF9A06F-D9AD-3F85-DE49-049D9D625BA2}"/>
                </a:ext>
              </a:extLst>
            </p:cNvPr>
            <p:cNvSpPr txBox="1"/>
            <p:nvPr/>
          </p:nvSpPr>
          <p:spPr>
            <a:xfrm>
              <a:off x="1033667" y="3871567"/>
              <a:ext cx="1709531" cy="830997"/>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sym typeface="Arial"/>
                </a:rPr>
                <a:t>Daratumumab and elotuzumab approved</a:t>
              </a:r>
            </a:p>
          </p:txBody>
        </p:sp>
        <p:cxnSp>
          <p:nvCxnSpPr>
            <p:cNvPr id="39" name="Straight Connector 38">
              <a:extLst>
                <a:ext uri="{FF2B5EF4-FFF2-40B4-BE49-F238E27FC236}">
                  <a16:creationId xmlns:a16="http://schemas.microsoft.com/office/drawing/2014/main" id="{BAA54BBA-98BE-CE90-8D89-0ABCAD80072D}"/>
                </a:ext>
              </a:extLst>
            </p:cNvPr>
            <p:cNvCxnSpPr>
              <a:cxnSpLocks/>
              <a:stCxn id="38" idx="0"/>
            </p:cNvCxnSpPr>
            <p:nvPr/>
          </p:nvCxnSpPr>
          <p:spPr>
            <a:xfrm flipV="1">
              <a:off x="1888433" y="2466951"/>
              <a:ext cx="0" cy="140461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54E8208-9388-B1C4-DE04-96B725207DAB}"/>
                </a:ext>
              </a:extLst>
            </p:cNvPr>
            <p:cNvSpPr txBox="1"/>
            <p:nvPr/>
          </p:nvSpPr>
          <p:spPr>
            <a:xfrm>
              <a:off x="3016723" y="3871567"/>
              <a:ext cx="2175022" cy="58477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sym typeface="Arial"/>
                </a:rPr>
                <a:t>Isatuximab approved March 2020</a:t>
              </a:r>
            </a:p>
          </p:txBody>
        </p:sp>
        <p:cxnSp>
          <p:nvCxnSpPr>
            <p:cNvPr id="41" name="Straight Connector 40">
              <a:extLst>
                <a:ext uri="{FF2B5EF4-FFF2-40B4-BE49-F238E27FC236}">
                  <a16:creationId xmlns:a16="http://schemas.microsoft.com/office/drawing/2014/main" id="{309F9290-27FA-7E5E-9899-53D1ABFE96BD}"/>
                </a:ext>
              </a:extLst>
            </p:cNvPr>
            <p:cNvCxnSpPr>
              <a:cxnSpLocks/>
              <a:stCxn id="40" idx="0"/>
            </p:cNvCxnSpPr>
            <p:nvPr/>
          </p:nvCxnSpPr>
          <p:spPr>
            <a:xfrm flipH="1" flipV="1">
              <a:off x="4104233" y="2707366"/>
              <a:ext cx="1" cy="116420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81ED52F-A3DA-3EC7-6092-3AE7FF3BD097}"/>
                </a:ext>
              </a:extLst>
            </p:cNvPr>
            <p:cNvSpPr txBox="1"/>
            <p:nvPr/>
          </p:nvSpPr>
          <p:spPr>
            <a:xfrm>
              <a:off x="5486592" y="3871567"/>
              <a:ext cx="2078640" cy="58477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sym typeface="Arial"/>
                </a:rPr>
                <a:t>Expanded </a:t>
              </a:r>
              <a:br>
                <a:rPr kumimoji="0" lang="en-US" sz="1600" b="0" i="0" u="none" strike="noStrike" kern="0" cap="none" spc="0" normalizeH="0" baseline="0" noProof="0" dirty="0">
                  <a:ln>
                    <a:noFill/>
                  </a:ln>
                  <a:solidFill>
                    <a:srgbClr val="000000"/>
                  </a:solidFill>
                  <a:effectLst/>
                  <a:uLnTx/>
                  <a:uFillTx/>
                  <a:latin typeface="Arial"/>
                  <a:ea typeface="+mn-ea"/>
                  <a:cs typeface="+mn-cs"/>
                  <a:sym typeface="Arial"/>
                </a:rPr>
              </a:br>
              <a:r>
                <a:rPr kumimoji="0" lang="en-US" sz="1600" b="0" i="0" u="none" strike="noStrike" kern="0" cap="none" spc="0" normalizeH="0" baseline="0" noProof="0" dirty="0">
                  <a:ln>
                    <a:noFill/>
                  </a:ln>
                  <a:solidFill>
                    <a:srgbClr val="000000"/>
                  </a:solidFill>
                  <a:effectLst/>
                  <a:uLnTx/>
                  <a:uFillTx/>
                  <a:latin typeface="Arial"/>
                  <a:ea typeface="+mn-ea"/>
                  <a:cs typeface="+mn-cs"/>
                  <a:sym typeface="Arial"/>
                </a:rPr>
                <a:t>isatuximab indication</a:t>
              </a:r>
            </a:p>
          </p:txBody>
        </p:sp>
        <p:cxnSp>
          <p:nvCxnSpPr>
            <p:cNvPr id="43" name="Straight Connector 42">
              <a:extLst>
                <a:ext uri="{FF2B5EF4-FFF2-40B4-BE49-F238E27FC236}">
                  <a16:creationId xmlns:a16="http://schemas.microsoft.com/office/drawing/2014/main" id="{77B2A6ED-F06E-1B9C-9552-934079C21486}"/>
                </a:ext>
              </a:extLst>
            </p:cNvPr>
            <p:cNvCxnSpPr>
              <a:cxnSpLocks/>
              <a:stCxn id="42" idx="0"/>
            </p:cNvCxnSpPr>
            <p:nvPr/>
          </p:nvCxnSpPr>
          <p:spPr>
            <a:xfrm flipV="1">
              <a:off x="6525912" y="2707365"/>
              <a:ext cx="1" cy="1164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8301A93-C8C5-12F5-7CC2-1E2F4D4D3DD9}"/>
                </a:ext>
              </a:extLst>
            </p:cNvPr>
            <p:cNvSpPr txBox="1"/>
            <p:nvPr/>
          </p:nvSpPr>
          <p:spPr>
            <a:xfrm>
              <a:off x="1033667" y="882525"/>
              <a:ext cx="6531565" cy="677108"/>
            </a:xfrm>
            <a:prstGeom prst="rect">
              <a:avLst/>
            </a:prstGeom>
            <a:noFill/>
            <a:ln>
              <a:solidFill>
                <a:schemeClr val="accent2"/>
              </a:solidFill>
            </a:ln>
          </p:spPr>
          <p:txBody>
            <a:bodyPr wrap="square" tIns="91440" bIns="91440" rtlCol="0" anchor="ctr">
              <a:spAutoFit/>
            </a:bodyPr>
            <a:lstStyle/>
            <a:p>
              <a:pPr marL="0" marR="0" lvl="0" indent="0"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cs typeface="Arial"/>
                  <a:sym typeface="Arial"/>
                </a:rPr>
                <a:t>2020: Belantamab mafodotin (belamaf)</a:t>
              </a:r>
              <a:r>
                <a:rPr lang="en-US" sz="1600" kern="0" dirty="0">
                  <a:solidFill>
                    <a:srgbClr val="000000"/>
                  </a:solidFill>
                  <a:latin typeface="Arial"/>
                  <a:cs typeface="Arial"/>
                  <a:sym typeface="Arial"/>
                </a:rPr>
                <a:t>, a </a:t>
              </a:r>
              <a:r>
                <a:rPr kumimoji="0" lang="en-US" sz="1600" b="0" i="0" u="none" strike="noStrike" kern="0" cap="none" spc="0" normalizeH="0" baseline="0" noProof="0" dirty="0">
                  <a:ln>
                    <a:noFill/>
                  </a:ln>
                  <a:solidFill>
                    <a:srgbClr val="000000"/>
                  </a:solidFill>
                  <a:effectLst/>
                  <a:uLnTx/>
                  <a:uFillTx/>
                  <a:latin typeface="Arial"/>
                  <a:cs typeface="Arial"/>
                  <a:sym typeface="Arial"/>
                </a:rPr>
                <a:t>BCMA ADC granted accelerated approval in RRMM; withdrawn from the market in 2022</a:t>
              </a:r>
              <a:endParaRPr lang="en-US" sz="1600" dirty="0" err="1"/>
            </a:p>
          </p:txBody>
        </p:sp>
        <p:sp>
          <p:nvSpPr>
            <p:cNvPr id="9" name="Freeform 8">
              <a:extLst>
                <a:ext uri="{FF2B5EF4-FFF2-40B4-BE49-F238E27FC236}">
                  <a16:creationId xmlns:a16="http://schemas.microsoft.com/office/drawing/2014/main" id="{B35E7824-78F6-C9E4-5F9D-49294588E160}"/>
                </a:ext>
              </a:extLst>
            </p:cNvPr>
            <p:cNvSpPr/>
            <p:nvPr/>
          </p:nvSpPr>
          <p:spPr>
            <a:xfrm>
              <a:off x="3016723" y="1728966"/>
              <a:ext cx="2175020" cy="979131"/>
            </a:xfrm>
            <a:custGeom>
              <a:avLst/>
              <a:gdLst>
                <a:gd name="connsiteX0" fmla="*/ 0 w 2234120"/>
                <a:gd name="connsiteY0" fmla="*/ 0 h 979131"/>
                <a:gd name="connsiteX1" fmla="*/ 2234120 w 2234120"/>
                <a:gd name="connsiteY1" fmla="*/ 0 h 979131"/>
                <a:gd name="connsiteX2" fmla="*/ 2234120 w 2234120"/>
                <a:gd name="connsiteY2" fmla="*/ 979131 h 979131"/>
                <a:gd name="connsiteX3" fmla="*/ 0 w 2234120"/>
                <a:gd name="connsiteY3" fmla="*/ 979131 h 979131"/>
                <a:gd name="connsiteX4" fmla="*/ 0 w 2234120"/>
                <a:gd name="connsiteY4" fmla="*/ 0 h 97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120" h="979131">
                  <a:moveTo>
                    <a:pt x="0" y="0"/>
                  </a:moveTo>
                  <a:lnTo>
                    <a:pt x="2234120" y="0"/>
                  </a:lnTo>
                  <a:lnTo>
                    <a:pt x="2234120" y="979131"/>
                  </a:lnTo>
                  <a:lnTo>
                    <a:pt x="0" y="979131"/>
                  </a:lnTo>
                  <a:lnTo>
                    <a:pt x="0" y="0"/>
                  </a:lnTo>
                  <a:close/>
                </a:path>
              </a:pathLst>
            </a:custGeom>
          </p:spPr>
          <p:style>
            <a:lnRef idx="2">
              <a:schemeClr val="accent2"/>
            </a:lnRef>
            <a:fillRef idx="1">
              <a:schemeClr val="lt1"/>
            </a:fillRef>
            <a:effectRef idx="0">
              <a:schemeClr val="accent2"/>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By 2020</a:t>
              </a:r>
              <a:br>
                <a:rPr lang="en-US" sz="1600" kern="1200" dirty="0"/>
              </a:br>
              <a:r>
                <a:rPr lang="en-US" sz="1600" kern="1200" dirty="0"/>
                <a:t>Daratumumab combination therapy; split dosing; SC</a:t>
              </a:r>
            </a:p>
          </p:txBody>
        </p:sp>
        <p:sp>
          <p:nvSpPr>
            <p:cNvPr id="7" name="Freeform 6">
              <a:extLst>
                <a:ext uri="{FF2B5EF4-FFF2-40B4-BE49-F238E27FC236}">
                  <a16:creationId xmlns:a16="http://schemas.microsoft.com/office/drawing/2014/main" id="{D71B88FB-3C54-6A9E-9235-D446B969F143}"/>
                </a:ext>
              </a:extLst>
            </p:cNvPr>
            <p:cNvSpPr/>
            <p:nvPr/>
          </p:nvSpPr>
          <p:spPr>
            <a:xfrm>
              <a:off x="1033667" y="1728966"/>
              <a:ext cx="1709532" cy="811580"/>
            </a:xfrm>
            <a:custGeom>
              <a:avLst/>
              <a:gdLst>
                <a:gd name="connsiteX0" fmla="*/ 0 w 2234120"/>
                <a:gd name="connsiteY0" fmla="*/ 0 h 811580"/>
                <a:gd name="connsiteX1" fmla="*/ 2234120 w 2234120"/>
                <a:gd name="connsiteY1" fmla="*/ 0 h 811580"/>
                <a:gd name="connsiteX2" fmla="*/ 2234120 w 2234120"/>
                <a:gd name="connsiteY2" fmla="*/ 811580 h 811580"/>
                <a:gd name="connsiteX3" fmla="*/ 0 w 2234120"/>
                <a:gd name="connsiteY3" fmla="*/ 811580 h 811580"/>
                <a:gd name="connsiteX4" fmla="*/ 0 w 2234120"/>
                <a:gd name="connsiteY4" fmla="*/ 0 h 811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120" h="811580">
                  <a:moveTo>
                    <a:pt x="0" y="0"/>
                  </a:moveTo>
                  <a:lnTo>
                    <a:pt x="2234120" y="0"/>
                  </a:lnTo>
                  <a:lnTo>
                    <a:pt x="2234120" y="811580"/>
                  </a:lnTo>
                  <a:lnTo>
                    <a:pt x="0" y="811580"/>
                  </a:lnTo>
                  <a:lnTo>
                    <a:pt x="0" y="0"/>
                  </a:lnTo>
                  <a:close/>
                </a:path>
              </a:pathLst>
            </a:custGeom>
          </p:spPr>
          <p:style>
            <a:lnRef idx="2">
              <a:schemeClr val="accent2"/>
            </a:lnRef>
            <a:fillRef idx="1">
              <a:schemeClr val="lt1"/>
            </a:fillRef>
            <a:effectRef idx="0">
              <a:schemeClr val="accent2"/>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2015</a:t>
              </a:r>
              <a:br>
                <a:rPr lang="en-US" sz="1600" b="1" kern="1200" dirty="0"/>
              </a:br>
              <a:r>
                <a:rPr lang="en-US" sz="1600" kern="1200" dirty="0"/>
                <a:t>Initial approval </a:t>
              </a:r>
              <a:br>
                <a:rPr lang="en-US" sz="1600" kern="1200" dirty="0"/>
              </a:br>
              <a:r>
                <a:rPr lang="en-US" sz="1600" kern="1200" dirty="0"/>
                <a:t>of mAbs</a:t>
              </a:r>
            </a:p>
          </p:txBody>
        </p:sp>
      </p:grpSp>
    </p:spTree>
    <p:custDataLst>
      <p:tags r:id="rId1"/>
    </p:custDataLst>
    <p:extLst>
      <p:ext uri="{BB962C8B-B14F-4D97-AF65-F5344CB8AC3E}">
        <p14:creationId xmlns:p14="http://schemas.microsoft.com/office/powerpoint/2010/main" val="37066821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12&quot; lastModDate=&quot;2025-08-25T16:49:29&quot; sourceSlideNum=&quot;2&quot; /&gt;&lt;/presentationLibrarian&gt;"/>
</p:tagLst>
</file>

<file path=ppt/tags/tag10.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32&quot; lastModDate=&quot;2025-08-25T16:49:29&quot; sourceSlideNum=&quot;21&quot; /&gt;&lt;/presentationLibrarian&gt;"/>
</p:tagLst>
</file>

<file path=ppt/tags/tag11.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33&quot; lastModDate=&quot;2025-08-25T16:49:29&quot; sourceSlideNum=&quot;22&quot; /&gt;&lt;/presentationLibrarian&gt;"/>
</p:tagLst>
</file>

<file path=ppt/tags/tag12.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34&quot; lastModDate=&quot;2025-08-25T16:49:29&quot; sourceSlideNum=&quot;23&quot; /&gt;&lt;/presentationLibrarian&gt;"/>
</p:tagLst>
</file>

<file path=ppt/tags/tag13.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35&quot; lastModDate=&quot;2025-08-25T16:49:29&quot; sourceSlideNum=&quot;24&quot; /&gt;&lt;/presentationLibrarian&gt;"/>
</p:tagLst>
</file>

<file path=ppt/tags/tag14.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36&quot; lastModDate=&quot;2025-08-25T16:49:29&quot; sourceSlideNum=&quot;25&quot; /&gt;&lt;/presentationLibrarian&gt;"/>
</p:tagLst>
</file>

<file path=ppt/tags/tag15.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37&quot; lastModDate=&quot;2025-08-25T16:49:29&quot; sourceSlideNum=&quot;26&quot; /&gt;&lt;/presentationLibrarian&gt;"/>
</p:tagLst>
</file>

<file path=ppt/tags/tag16.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38&quot; lastModDate=&quot;2025-08-25T16:49:29&quot; sourceSlideNum=&quot;27&quot; /&gt;&lt;/presentationLibrarian&gt;"/>
</p:tagLst>
</file>

<file path=ppt/tags/tag17.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39&quot; lastModDate=&quot;2025-08-25T16:49:29&quot; sourceSlideNum=&quot;28&quot; /&gt;&lt;/presentationLibrarian&gt;"/>
</p:tagLst>
</file>

<file path=ppt/tags/tag18.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40&quot; lastModDate=&quot;2025-08-25T16:49:29&quot; sourceSlideNum=&quot;29&quot; /&gt;&lt;/presentationLibrarian&gt;"/>
</p:tagLst>
</file>

<file path=ppt/tags/tag19.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41&quot; lastModDate=&quot;2025-08-25T16:49:29&quot; sourceSlideNum=&quot;30&quot; /&gt;&lt;/presentationLibrarian&gt;"/>
</p:tagLst>
</file>

<file path=ppt/tags/tag2.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14&quot; lastModDate=&quot;2025-08-25T16:49:29&quot; sourceSlideNum=&quot;4&quot; /&gt;&lt;/presentationLibrarian&gt;"/>
</p:tagLst>
</file>

<file path=ppt/tags/tag20.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42&quot; lastModDate=&quot;2025-08-25T16:49:29&quot; sourceSlideNum=&quot;31&quot; /&gt;&lt;/presentationLibrarian&gt;"/>
</p:tagLst>
</file>

<file path=ppt/tags/tag21.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43&quot; lastModDate=&quot;2025-08-25T16:49:29&quot; sourceSlideNum=&quot;32&quot; /&gt;&lt;/presentationLibrarian&gt;"/>
</p:tagLst>
</file>

<file path=ppt/tags/tag22.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44&quot; lastModDate=&quot;2025-08-25T16:49:29&quot; sourceSlideNum=&quot;33&quot; /&gt;&lt;/presentationLibrarian&gt;"/>
</p:tagLst>
</file>

<file path=ppt/tags/tag23.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45&quot; lastModDate=&quot;2025-08-25T16:49:29&quot; sourceSlideNum=&quot;34&quot; /&gt;&lt;/presentationLibrarian&gt;"/>
</p:tagLst>
</file>

<file path=ppt/tags/tag24.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46&quot; lastModDate=&quot;2025-08-25T16:49:29&quot; sourceSlideNum=&quot;35&quot; /&gt;&lt;/presentationLibrarian&gt;"/>
</p:tagLst>
</file>

<file path=ppt/tags/tag25.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47&quot; lastModDate=&quot;2025-08-25T16:49:29&quot; sourceSlideNum=&quot;36&quot; /&gt;&lt;/presentationLibrarian&gt;"/>
</p:tagLst>
</file>

<file path=ppt/tags/tag26.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48&quot; lastModDate=&quot;2025-08-25T16:49:29&quot; sourceSlideNum=&quot;37&quot; /&gt;&lt;/presentationLibrarian&gt;"/>
</p:tagLst>
</file>

<file path=ppt/tags/tag27.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49&quot; lastModDate=&quot;2025-08-25T16:49:29&quot; sourceSlideNum=&quot;38&quot; /&gt;&lt;/presentationLibrarian&gt;"/>
</p:tagLst>
</file>

<file path=ppt/tags/tag28.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50&quot; lastModDate=&quot;2025-08-25T16:49:29&quot; sourceSlideNum=&quot;39&quot; /&gt;&lt;/presentationLibrarian&gt;"/>
</p:tagLst>
</file>

<file path=ppt/tags/tag29.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51&quot; lastModDate=&quot;2025-08-25T16:49:29&quot; sourceSlideNum=&quot;40&quot; /&gt;&lt;/presentationLibrarian&gt;"/>
</p:tagLst>
</file>

<file path=ppt/tags/tag3.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15&quot; lastModDate=&quot;2025-08-25T16:49:29&quot; sourceSlideNum=&quot;5&quot; /&gt;&lt;/presentationLibrarian&gt;"/>
</p:tagLst>
</file>

<file path=ppt/tags/tag30.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52&quot; lastModDate=&quot;2025-08-25T16:49:29&quot; sourceSlideNum=&quot;41&quot; /&gt;&lt;/presentationLibrarian&gt;"/>
</p:tagLst>
</file>

<file path=ppt/tags/tag31.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53&quot; lastModDate=&quot;2025-08-25T16:49:29&quot; sourceSlideNum=&quot;42&quot; /&gt;&lt;/presentationLibrarian&gt;"/>
</p:tagLst>
</file>

<file path=ppt/tags/tag32.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54&quot; lastModDate=&quot;2025-08-25T16:49:29&quot; sourceSlideNum=&quot;43&quot; /&gt;&lt;/presentationLibrarian&gt;"/>
</p:tagLst>
</file>

<file path=ppt/tags/tag33.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55&quot; lastModDate=&quot;2025-08-25T16:49:29&quot; sourceSlideNum=&quot;44&quot; /&gt;&lt;/presentationLibrarian&gt;"/>
</p:tagLst>
</file>

<file path=ppt/tags/tag34.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56&quot; lastModDate=&quot;2025-08-25T16:49:29&quot; sourceSlideNum=&quot;45&quot; /&gt;&lt;/presentationLibrarian&gt;"/>
</p:tagLst>
</file>

<file path=ppt/tags/tag35.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57&quot; lastModDate=&quot;2025-08-25T16:49:29&quot; sourceSlideNum=&quot;46&quot; /&gt;&lt;/presentationLibrarian&gt;"/>
</p:tagLst>
</file>

<file path=ppt/tags/tag36.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58&quot; lastModDate=&quot;2025-08-25T16:49:29&quot; sourceSlideNum=&quot;47&quot; /&gt;&lt;/presentationLibrarian&gt;"/>
</p:tagLst>
</file>

<file path=ppt/tags/tag37.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59&quot; lastModDate=&quot;2025-08-25T16:49:29&quot; sourceSlideNum=&quot;48&quot; /&gt;&lt;/presentationLibrarian&gt;"/>
</p:tagLst>
</file>

<file path=ppt/tags/tag38.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60&quot; lastModDate=&quot;2025-08-25T16:49:29&quot; sourceSlideNum=&quot;49&quot; /&gt;&lt;/presentationLibrarian&gt;"/>
</p:tagLst>
</file>

<file path=ppt/tags/tag39.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61&quot; lastModDate=&quot;2025-08-25T16:49:29&quot; sourceSlideNum=&quot;50&quot; /&gt;&lt;/presentationLibrarian&gt;"/>
</p:tagLst>
</file>

<file path=ppt/tags/tag4.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20&quot; lastModDate=&quot;2025-08-25T16:49:29&quot; sourceSlideNum=&quot;10&quot; /&gt;&lt;/presentationLibrarian&gt;"/>
</p:tagLst>
</file>

<file path=ppt/tags/tag40.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62&quot; lastModDate=&quot;2025-08-25T16:49:29&quot; sourceSlideNum=&quot;51&quot; /&gt;&lt;/presentationLibrarian&gt;"/>
</p:tagLst>
</file>

<file path=ppt/tags/tag41.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63&quot; lastModDate=&quot;2025-08-25T16:49:29&quot; sourceSlideNum=&quot;52&quot; /&gt;&lt;/presentationLibrarian&gt;"/>
</p:tagLst>
</file>

<file path=ppt/tags/tag42.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64&quot; lastModDate=&quot;2025-08-25T16:49:29&quot; sourceSlideNum=&quot;53&quot; /&gt;&lt;/presentationLibrarian&gt;"/>
</p:tagLst>
</file>

<file path=ppt/tags/tag43.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65&quot; lastModDate=&quot;2025-08-25T16:49:29&quot; sourceSlideNum=&quot;54&quot; /&gt;&lt;/presentationLibrarian&gt;"/>
</p:tagLst>
</file>

<file path=ppt/tags/tag44.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66&quot; lastModDate=&quot;2025-08-25T16:49:29&quot; sourceSlideNum=&quot;55&quot; /&gt;&lt;/presentationLibrarian&gt;"/>
</p:tagLst>
</file>

<file path=ppt/tags/tag45.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67&quot; lastModDate=&quot;2025-08-25T16:49:29&quot; sourceSlideNum=&quot;56&quot; /&gt;&lt;/presentationLibrarian&gt;"/>
</p:tagLst>
</file>

<file path=ppt/tags/tag46.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68&quot; lastModDate=&quot;2025-08-25T16:49:29&quot; sourceSlideNum=&quot;57&quot; /&gt;&lt;/presentationLibrarian&gt;"/>
</p:tagLst>
</file>

<file path=ppt/tags/tag47.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5215&quot; lastModDate=&quot;2025-08-25T16:49:29&quot; sourceSlideNum=&quot;58&quot; /&gt;&lt;/presentationLibrarian&gt;"/>
</p:tagLst>
</file>

<file path=ppt/tags/tag48.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69&quot; lastModDate=&quot;2025-08-25T16:49:29&quot; sourceSlideNum=&quot;59&quot; /&gt;&lt;/presentationLibrarian&gt;"/>
</p:tagLst>
</file>

<file path=ppt/tags/tag49.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70&quot; lastModDate=&quot;2025-08-25T16:49:29&quot; sourceSlideNum=&quot;60&quot; /&gt;&lt;/presentationLibrarian&gt;"/>
</p:tagLst>
</file>

<file path=ppt/tags/tag5.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22&quot; lastModDate=&quot;2025-08-25T16:49:29&quot; sourceSlideNum=&quot;12&quot; /&gt;&lt;/presentationLibrarian&gt;"/>
</p:tagLst>
</file>

<file path=ppt/tags/tag50.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71&quot; lastModDate=&quot;2025-08-25T16:49:29&quot; sourceSlideNum=&quot;61&quot; /&gt;&lt;/presentationLibrarian&gt;"/>
</p:tagLst>
</file>

<file path=ppt/tags/tag51.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72&quot; lastModDate=&quot;2025-08-25T16:49:29&quot; sourceSlideNum=&quot;62&quot; /&gt;&lt;/presentationLibrarian&gt;"/>
</p:tagLst>
</file>

<file path=ppt/tags/tag52.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73&quot; lastModDate=&quot;2025-08-25T16:49:29&quot; sourceSlideNum=&quot;63&quot; /&gt;&lt;/presentationLibrarian&gt;"/>
</p:tagLst>
</file>

<file path=ppt/tags/tag53.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74&quot; lastModDate=&quot;2025-08-25T16:49:29&quot; sourceSlideNum=&quot;64&quot; /&gt;&lt;/presentationLibrarian&gt;"/>
</p:tagLst>
</file>

<file path=ppt/tags/tag54.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75&quot; lastModDate=&quot;2025-08-25T16:49:29&quot; sourceSlideNum=&quot;65&quot; /&gt;&lt;/presentationLibrarian&gt;"/>
</p:tagLst>
</file>

<file path=ppt/tags/tag55.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78&quot; lastModDate=&quot;2025-08-25T16:49:29&quot; sourceSlideNum=&quot;66&quot; /&gt;&lt;/presentationLibrarian&gt;"/>
</p:tagLst>
</file>

<file path=ppt/tags/tag56.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5696&quot; lastModDate=&quot;2025-08-25T16:49:29&quot; sourceSlideNum=&quot;67&quot; /&gt;&lt;/presentationLibrarian&gt;"/>
</p:tagLst>
</file>

<file path=ppt/tags/tag57.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79&quot; lastModDate=&quot;2025-08-25T16:49:29&quot; sourceSlideNum=&quot;68&quot; /&gt;&lt;/presentationLibrarian&gt;"/>
</p:tagLst>
</file>

<file path=ppt/tags/tag58.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80&quot; lastModDate=&quot;2025-08-25T16:49:29&quot; sourceSlideNum=&quot;69&quot; /&gt;&lt;/presentationLibrarian&gt;"/>
</p:tagLst>
</file>

<file path=ppt/tags/tag59.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81&quot; lastModDate=&quot;2025-08-25T16:49:29&quot; sourceSlideNum=&quot;70&quot; /&gt;&lt;/presentationLibrarian&gt;"/>
</p:tagLst>
</file>

<file path=ppt/tags/tag6.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30&quot; lastModDate=&quot;2025-08-25T16:49:29&quot; sourceSlideNum=&quot;17&quot; /&gt;&lt;/presentationLibrarian&gt;"/>
</p:tagLst>
</file>

<file path=ppt/tags/tag60.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82&quot; lastModDate=&quot;2025-08-25T16:49:29&quot; sourceSlideNum=&quot;71&quot; /&gt;&lt;/presentationLibrarian&gt;"/>
</p:tagLst>
</file>

<file path=ppt/tags/tag61.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83&quot; lastModDate=&quot;2025-08-25T16:49:29&quot; sourceSlideNum=&quot;72&quot; /&gt;&lt;/presentationLibrarian&gt;"/>
</p:tagLst>
</file>

<file path=ppt/tags/tag62.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76&quot; lastModDate=&quot;2025-08-25T16:49:29&quot; sourceSlideNum=&quot;73&quot; /&gt;&lt;/presentationLibrarian&gt;"/>
</p:tagLst>
</file>

<file path=ppt/tags/tag63.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77&quot; lastModDate=&quot;2025-08-25T16:49:29&quot; sourceSlideNum=&quot;74&quot; /&gt;&lt;/presentationLibrarian&gt;"/>
</p:tagLst>
</file>

<file path=ppt/tags/tag64.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29&quot; lastModDate=&quot;2025-08-25T16:49:29&quot; sourceSlideNum=&quot;75&quot; /&gt;&lt;/presentationLibrarian&gt;"/>
</p:tagLst>
</file>

<file path=ppt/tags/tag7.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31&quot; lastModDate=&quot;2025-08-25T16:49:29&quot; sourceSlideNum=&quot;18&quot; /&gt;&lt;/presentationLibrarian&gt;"/>
</p:tagLst>
</file>

<file path=ppt/tags/tag8.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27&quot; lastModDate=&quot;2025-08-25T16:49:29&quot; sourceSlideNum=&quot;19&quot; /&gt;&lt;/presentationLibrarian&gt;"/>
</p:tagLst>
</file>

<file path=ppt/tags/tag9.xml><?xml version="1.0" encoding="utf-8"?>
<p:tagLst xmlns:a="http://schemas.openxmlformats.org/drawingml/2006/main" xmlns:r="http://schemas.openxmlformats.org/officeDocument/2006/relationships" xmlns:p="http://schemas.openxmlformats.org/presentationml/2006/main">
  <p:tag name="PL_TAG" val="&lt;presentationLibrarian&gt;&lt;library environment=&quot;2K7&quot; shortName=&quot;pview&quot; /&gt;&lt;file id=&quot;4759&quot; lastModDate=&quot;2025-08-25T16:49:29&quot; /&gt;&lt;slide id=&quot;64028&quot; lastModDate=&quot;2025-08-25T16:49:29&quot; sourceSlideNum=&quot;20&quot; /&gt;&lt;/presentationLibrarian&gt;"/>
</p:tagLst>
</file>

<file path=ppt/theme/theme1.xml><?xml version="1.0" encoding="utf-8"?>
<a:theme xmlns:a="http://schemas.openxmlformats.org/drawingml/2006/main" name="PVI-template">
  <a:themeElements>
    <a:clrScheme name="PVI 2024 Template">
      <a:dk1>
        <a:srgbClr val="000000"/>
      </a:dk1>
      <a:lt1>
        <a:srgbClr val="FFFFFF"/>
      </a:lt1>
      <a:dk2>
        <a:srgbClr val="EAEAEA"/>
      </a:dk2>
      <a:lt2>
        <a:srgbClr val="093359"/>
      </a:lt2>
      <a:accent1>
        <a:srgbClr val="083359"/>
      </a:accent1>
      <a:accent2>
        <a:srgbClr val="1167B2"/>
      </a:accent2>
      <a:accent3>
        <a:srgbClr val="D87523"/>
      </a:accent3>
      <a:accent4>
        <a:srgbClr val="199E7A"/>
      </a:accent4>
      <a:accent5>
        <a:srgbClr val="7148AB"/>
      </a:accent5>
      <a:accent6>
        <a:srgbClr val="C53558"/>
      </a:accent6>
      <a:hlink>
        <a:srgbClr val="00689D"/>
      </a:hlink>
      <a:folHlink>
        <a:srgbClr val="0079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4">
            <a:shade val="15000"/>
          </a:schemeClr>
        </a:lnRef>
        <a:fillRef idx="1">
          <a:schemeClr val="accent4"/>
        </a:fillRef>
        <a:effectRef idx="0">
          <a:schemeClr val="accent4"/>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1440" bIns="91440" rtlCol="0" anchor="ctr">
        <a:spAutoFit/>
      </a:bodyPr>
      <a:lstStyle>
        <a:defPPr marL="0" indent="0" algn="l">
          <a:spcAft>
            <a:spcPts val="1200"/>
          </a:spcAft>
          <a:buFont typeface="Arial" panose="020B0604020202020204" pitchFamily="34" charset="0"/>
          <a:buNone/>
          <a:defRPr sz="1400" dirty="0" err="1" smtClean="0"/>
        </a:defPPr>
      </a:lstStyle>
    </a:txDef>
  </a:objectDefaults>
  <a:extraClrSchemeLst/>
  <a:extLst>
    <a:ext uri="{05A4C25C-085E-4340-85A3-A5531E510DB2}">
      <thm15:themeFamily xmlns:thm15="http://schemas.microsoft.com/office/thememl/2012/main" name="PVI-template" id="{64299FDE-20E2-C24A-A54E-3CEED0469344}" vid="{ACF9339E-10D8-074C-BA1A-01D0534FA3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22698</TotalTime>
  <Words>7309</Words>
  <Application>Microsoft Macintosh PowerPoint</Application>
  <PresentationFormat>On-screen Show (16:9)</PresentationFormat>
  <Paragraphs>931</Paragraphs>
  <Slides>65</Slides>
  <Notes>54</Notes>
  <HiddenSlides>7</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Calibri</vt:lpstr>
      <vt:lpstr>Google Sans</vt:lpstr>
      <vt:lpstr>Lora</vt:lpstr>
      <vt:lpstr>Montserrat</vt:lpstr>
      <vt:lpstr>Poppins</vt:lpstr>
      <vt:lpstr>Poppins Medium</vt:lpstr>
      <vt:lpstr>Poppins SemiBold</vt:lpstr>
      <vt:lpstr>System Font Regular</vt:lpstr>
      <vt:lpstr>Wingdings</vt:lpstr>
      <vt:lpstr>PVI-template</vt:lpstr>
      <vt:lpstr>PowerPoint Presentation</vt:lpstr>
      <vt:lpstr>PowerPoint Presentation</vt:lpstr>
      <vt:lpstr>Accreditation Information</vt:lpstr>
      <vt:lpstr>Disclosure Policy PVI, PeerView Institute for Medical Education, disclosure policy adheres to The Standards for Integrity and Independence in Accredited Continuing Education. All individuals in a position to control the content of a CE activity, including faculty, planners and reviewers are required to disclose all financial relationships with ineligible companies (commercial interests) that as an entity produces, markets, re-sells or distributes healthcare goods or services consumed by or used on patients. All relevant conflicts of interest have been mitigated prior to the commencement of the activity.  Planning Committee and Reviewer Disclosures Planners, independent reviewers, and staff of PVI, PeerView Institute for Medical Education, and HealthTree Foundation for Multiple Myeloma do not have any relevant financial relationships related to this CE activity unless listed below.  Chair/Planner Beth Faiman, PhD, MSN, APN-BC, AOCN, BMTCN, FAAN, FAPO Cleveland Clinic Taussig Cancer Institute Department of Hematology and Medical Oncology Member, Population and Cancer Prevention Program Case Comprehensive Cancer Center Cleveland, Ohio  Beth Faiman, PhD, MSN, APN-BC, AOCN, BMTCN, FAAN, FAPO, has a financial interest/relationship or affiliation in the form of:  Consultant and/or Advisor for Bristol Myers Squibb; GSK; Janssen Pharmaceuticals, Inc.; Karyopharm Therapeutics; and Sanofi. </vt:lpstr>
      <vt:lpstr>PowerPoint Presentation</vt:lpstr>
      <vt:lpstr>PowerPoint Presentation</vt:lpstr>
      <vt:lpstr>PowerPoint Presentation</vt:lpstr>
      <vt:lpstr>We’re creating a dedicated space for nurses passionate about blood cancer patient care, access to treatment, and research collaboration.</vt:lpstr>
      <vt:lpstr>A Timeline of Progress: Developments With CD38 Antibodies, BCMA, and Non-BCMA Immunotherapy</vt:lpstr>
      <vt:lpstr>Progress With Quadruplets, BCMA and Non-BCMA Immunotherapy</vt:lpstr>
      <vt:lpstr>PowerPoint Presentation</vt:lpstr>
      <vt:lpstr>What Is Myeloma?</vt:lpstr>
      <vt:lpstr>Test Before You Treat: Wide Range of Tests, Including Labs, Biopsy, and Imaging</vt:lpstr>
      <vt:lpstr>Understanding The Spectrum of MM: Diagnostic Testing to Inform Diagnosis, Prognosis, and Therapy1,2</vt:lpstr>
      <vt:lpstr>Nursing Strategies for Management of  Patients With Multiple Myeloma1,2</vt:lpstr>
      <vt:lpstr>Nursing Strategies for Management of  Patients With Multiple Myeloma1,2</vt:lpstr>
      <vt:lpstr>Visualizing the Role of the Oncology Nurse as a  Partner of the MM Management Team</vt:lpstr>
      <vt:lpstr>PowerPoint Presentation</vt:lpstr>
      <vt:lpstr>CD38 Quads Are Now Included as Primary Therapy in NCCN Guidelines for NDMM1,a</vt:lpstr>
      <vt:lpstr>A Case to Think About—A Patient Preparing for Quadruplet Therapy</vt:lpstr>
      <vt:lpstr>Principles for Safe Delivery of CD38 Antibody Therapy1-3</vt:lpstr>
      <vt:lpstr>Review of  CD38 Antibody Dosing1-5</vt:lpstr>
      <vt:lpstr>Dosing Strategies to Consider for Safe Delivery of Quadruplets in Unfit or Frail Patients</vt:lpstr>
      <vt:lpstr>PowerPoint Presentation</vt:lpstr>
      <vt:lpstr>In Current Guidelines, CAR-T Therapies Are  Recommended for Early Relapse MM1</vt:lpstr>
      <vt:lpstr>The Patient’s CAR-T Journey (Macro View)1</vt:lpstr>
      <vt:lpstr>The Patient’s CAR-T Journey (Micro View)</vt:lpstr>
      <vt:lpstr>A Case to Think About—Early Use of CAR-T</vt:lpstr>
      <vt:lpstr>Be Aware of the Major Toxicities Associated With CAR-T in MM1-5</vt:lpstr>
      <vt:lpstr>Take-Homes on Managing CRS With CAR-T in MM1,2</vt:lpstr>
      <vt:lpstr>Take-Homes on Managing Neurotoxicity With CAR-T in MM1,2</vt:lpstr>
      <vt:lpstr>The NCCN Also Recommends CAR-T for More Heavily Pretreated MM (Late Relapses)1,a</vt:lpstr>
      <vt:lpstr>CARTITUDE-1: Long-Term Outcomes Show  Sustained Clinical Efficacy With a Single Infusion1,2</vt:lpstr>
      <vt:lpstr>Four Key Take-Homes for Delivery of CAR-T in MM</vt:lpstr>
      <vt:lpstr>PowerPoint Presentation</vt:lpstr>
      <vt:lpstr>A Case to Think About—Other BCMA Options in Early Relapse</vt:lpstr>
      <vt:lpstr>Belantamab Mafodotin (Belamaf): MOA1</vt:lpstr>
      <vt:lpstr>Recent Evidence Has Proven the Efficacy of Combination Therapy With Belamaf in RRMM1</vt:lpstr>
      <vt:lpstr>Insights on Safety With Belamaf From DREAMM-71</vt:lpstr>
      <vt:lpstr>When Discussing Belamaf With Patients,  Prepare to Share and Explain Eye Examination Schedule1</vt:lpstr>
      <vt:lpstr>Dosing Principles With BVd Based on DREAMM-71</vt:lpstr>
      <vt:lpstr>PowerPoint Presentation</vt:lpstr>
      <vt:lpstr>The NCCN Also Recommends Bispecifics for More Heavily Pretreated MM (Late Relapses)1,a</vt:lpstr>
      <vt:lpstr>A Case to Think About—A Heavily Pretreated Patient</vt:lpstr>
      <vt:lpstr>Step-Up and Subsequent Dosing With Teclistamab1</vt:lpstr>
      <vt:lpstr>Step-Up and Subsequent Dosing With Elranatamab1</vt:lpstr>
      <vt:lpstr>Talquetamab Step-Up Dosing and Administration Principles1,a</vt:lpstr>
      <vt:lpstr>Dosing With Linvoseltamab1</vt:lpstr>
      <vt:lpstr>Principles of CRS Management With Bispecifics1,2</vt:lpstr>
      <vt:lpstr>Key Principles for Infection Management With Bispecifics1,2</vt:lpstr>
      <vt:lpstr>Be Prepared to Address Unique AEs With GPRC5D Bispecifics</vt:lpstr>
      <vt:lpstr>PowerPoint Presentation</vt:lpstr>
      <vt:lpstr>Get Ready: More T-Cell Engagers Are on the Way</vt:lpstr>
      <vt:lpstr>How Emerging BCMA Bispecifics May Differ Considerations With Etentamig</vt:lpstr>
      <vt:lpstr>How Emerging BCMA Bispecifics May Differ Considerations With Etentamig (Cont’d)</vt:lpstr>
      <vt:lpstr>Four Key Take-Homes</vt:lpstr>
      <vt:lpstr>Questions Previously Submitted</vt:lpstr>
      <vt:lpstr>PowerPoint Presentation</vt:lpstr>
      <vt:lpstr>Abbreviations</vt:lpstr>
      <vt:lpstr>PowerPoint Presentation</vt:lpstr>
      <vt:lpstr>CD38 Quadruplets Have a Consistent Safety Profile1</vt:lpstr>
      <vt:lpstr>CD38 Quadruplets Have a Consistent Safety Profile1</vt:lpstr>
      <vt:lpstr>Innovation that powers lifesaving research</vt:lpstr>
      <vt:lpstr>PowerPoint Presentation</vt:lpstr>
      <vt:lpstr>Despite Advances, Progress in MM Has Lagged  Behind the Science1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 Gray</dc:creator>
  <cp:lastModifiedBy>Christi Gray</cp:lastModifiedBy>
  <cp:revision>126</cp:revision>
  <dcterms:created xsi:type="dcterms:W3CDTF">2024-07-10T01:51:40Z</dcterms:created>
  <dcterms:modified xsi:type="dcterms:W3CDTF">2025-09-19T15:44:27Z</dcterms:modified>
</cp:coreProperties>
</file>