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466" r:id="rId5"/>
    <p:sldId id="467" r:id="rId6"/>
    <p:sldId id="468" r:id="rId7"/>
    <p:sldId id="469" r:id="rId8"/>
    <p:sldId id="471" r:id="rId9"/>
    <p:sldId id="470" r:id="rId10"/>
    <p:sldId id="472" r:id="rId11"/>
    <p:sldId id="473" r:id="rId1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99"/>
    <a:srgbClr val="B53F5B"/>
    <a:srgbClr val="FEF6B8"/>
    <a:srgbClr val="E7D37F"/>
    <a:srgbClr val="66FF33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ctr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ctr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30368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48725"/>
            <a:ext cx="30368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5966E16B-C0C7-4ECA-920D-C7292B5BD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70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ctr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ctr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6613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A6118592-2733-42FF-B823-E70B4D3201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32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2664C-458F-42EC-8EC0-372C2B6E1D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CC677DCD-A41C-4D49-A312-3290DAEF5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HV logo horizontal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03500" y="4953000"/>
            <a:ext cx="4537000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Description -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371600"/>
            <a:ext cx="5486400" cy="502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0" y="1380309"/>
            <a:ext cx="2667000" cy="2438400"/>
          </a:xfr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Add an object or import a picture below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6000" y="3953691"/>
            <a:ext cx="2667000" cy="2438400"/>
          </a:xfr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Add an object or import a picture below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91400" cy="715962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Click: Title Goes Here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1600"/>
            <a:ext cx="3008313" cy="914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Click: Bold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5200" y="1371600"/>
            <a:ext cx="5257800" cy="5029200"/>
          </a:xfr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Add an object or import a picture below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438400"/>
            <a:ext cx="3008313" cy="3962400"/>
          </a:xfrm>
        </p:spPr>
        <p:txBody>
          <a:bodyPr/>
          <a:lstStyle>
            <a:lvl1pPr marL="174625" indent="-174625">
              <a:buFont typeface="Wingdings" pitchFamily="2" charset="2"/>
              <a:buChar char="§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Bullets to describe the content to the left….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20099"/>
            <a:ext cx="838200" cy="45520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457200" y="274638"/>
            <a:ext cx="7391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Click: Title Goes Here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to Impor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752600"/>
            <a:ext cx="1495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2095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A Better Way to Import and Reuse Slides </a:t>
            </a:r>
            <a:br>
              <a:rPr lang="en-US" dirty="0" smtClean="0"/>
            </a:br>
            <a:r>
              <a:rPr lang="en-US" dirty="0" smtClean="0"/>
              <a:t>– No Reformatting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60605-D58D-462E-B3C6-F4E82918CB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4F98E3-4CFF-44C6-85E8-F4AA2C7B0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52400" y="5943600"/>
            <a:ext cx="1219200" cy="4064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5529" y="1219200"/>
            <a:ext cx="272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l" eaLnBrk="1" hangingPunct="1"/>
            <a:r>
              <a:rPr lang="en-US" sz="1400" dirty="0" smtClean="0">
                <a:solidFill>
                  <a:srgbClr val="C00000"/>
                </a:solidFill>
                <a:latin typeface="Calibri"/>
              </a:rPr>
              <a:t>1. Click on “New Slide”, then “Reuse Slides”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74019" y="1676400"/>
            <a:ext cx="1219200" cy="609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743205" y="1219200"/>
            <a:ext cx="240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 eaLnBrk="1" hangingPunct="1"/>
            <a:r>
              <a:rPr lang="en-US" sz="1400" dirty="0" smtClean="0">
                <a:solidFill>
                  <a:srgbClr val="C00000"/>
                </a:solidFill>
                <a:latin typeface="Calibri"/>
              </a:rPr>
              <a:t>2. Browse for the Source Presentation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791200" y="5867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 eaLnBrk="1" hangingPunct="1"/>
            <a:r>
              <a:rPr lang="en-US" sz="1400" dirty="0" smtClean="0">
                <a:solidFill>
                  <a:srgbClr val="C00000"/>
                </a:solidFill>
                <a:latin typeface="Calibri"/>
              </a:rPr>
              <a:t>3. Confirm the “Keep source formatting” box is checked!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3581400" y="1676400"/>
            <a:ext cx="2209800" cy="609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3733800" y="5943600"/>
            <a:ext cx="1219200" cy="4064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04028" y="1219200"/>
            <a:ext cx="2406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 eaLnBrk="1" hangingPunct="1"/>
            <a:r>
              <a:rPr lang="en-US" sz="1400" dirty="0" smtClean="0">
                <a:solidFill>
                  <a:srgbClr val="C00000"/>
                </a:solidFill>
                <a:latin typeface="Calibri"/>
              </a:rPr>
              <a:t>4. Double click the old slides you want to move  into the current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9326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FEL-3 Gate Review.ppt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A44-B2E7-4ABD-A4FA-3E5128FADC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5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F9B5B-B562-4D9D-8D37-A4CCDC5AE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01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7D2B8-B22E-4437-B23A-418A4CE1D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28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Text, Table, E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91400" cy="715962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Click: Title Goes Here – Use Highlight + Shift F3 To Toggle To First Letter Capitals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F0D3E"/>
              </a:buClr>
              <a:buFont typeface="Wingdings" pitchFamily="2" charset="2"/>
              <a:buChar char="§"/>
              <a:defRPr sz="2400"/>
            </a:lvl1pPr>
            <a:lvl2pPr>
              <a:buClr>
                <a:srgbClr val="BF0D3E"/>
              </a:buCl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91400" cy="715962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Click: Title Goes Here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91400" cy="715962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Click: Title Goes Here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27432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0200"/>
            <a:ext cx="27432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3200400" y="1600200"/>
            <a:ext cx="27432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91400" cy="715962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Click: Title Goes Here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1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91400" cy="715962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Click: Title Goes Here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467600" cy="7921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Blank Page – No Background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Descripti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81000" y="1371600"/>
            <a:ext cx="8382000" cy="1676400"/>
          </a:xfr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lang="en-US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Picture - Use Crop Tool to adjust size and position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200400"/>
            <a:ext cx="83820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91400" cy="715962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Click: Title Goes Here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Description -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505200" y="1371600"/>
            <a:ext cx="5257800" cy="50292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on Picture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371600"/>
            <a:ext cx="2895600" cy="5029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91400" cy="715962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Click: Title Goes Here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41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6/25/2021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BF0D3E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1143000"/>
            <a:ext cx="8382000" cy="76200"/>
          </a:xfrm>
          <a:prstGeom prst="rect">
            <a:avLst/>
          </a:prstGeom>
          <a:gradFill rotWithShape="0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20099"/>
            <a:ext cx="838200" cy="4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F0D3E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F0D3E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GROUP LOCK BOX USE DURING LOTO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350"/>
            <a:ext cx="3619500" cy="4235450"/>
          </a:xfrm>
        </p:spPr>
      </p:pic>
    </p:spTree>
    <p:extLst>
      <p:ext uri="{BB962C8B-B14F-4D97-AF65-F5344CB8AC3E}">
        <p14:creationId xmlns:p14="http://schemas.microsoft.com/office/powerpoint/2010/main" val="294659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GROUP LOCK BOXES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14488"/>
            <a:ext cx="3810000" cy="464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group box </a:t>
            </a:r>
            <a:r>
              <a:rPr lang="en-US" sz="2000" dirty="0"/>
              <a:t>is </a:t>
            </a:r>
            <a:r>
              <a:rPr lang="en-US" sz="2000" dirty="0" smtClean="0"/>
              <a:t>used when an equipment lockout requires </a:t>
            </a:r>
            <a:r>
              <a:rPr lang="en-US" sz="2000" dirty="0"/>
              <a:t>more than one </a:t>
            </a:r>
            <a:r>
              <a:rPr lang="en-US" sz="2000" dirty="0" smtClean="0"/>
              <a:t>lock (2 or more).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written procedure for a LOTO is required when the equipment has 2 or more sources of hazardous energy.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NOTE: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b="1" dirty="0" smtClean="0"/>
              <a:t>If a LOTO Procedure does not exist for a piece of equipment then one must be developed. </a:t>
            </a:r>
            <a:endParaRPr lang="en-US" sz="2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049838" y="1600200"/>
            <a:ext cx="4094162" cy="526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NOTIFICATION OF SHUT DOWN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810000" cy="4876800"/>
          </a:xfrm>
        </p:spPr>
        <p:txBody>
          <a:bodyPr/>
          <a:lstStyle/>
          <a:p>
            <a:r>
              <a:rPr lang="en-US" sz="2000" b="1" dirty="0" smtClean="0"/>
              <a:t>Before performing the LOTO</a:t>
            </a:r>
          </a:p>
          <a:p>
            <a:pPr lvl="1"/>
            <a:r>
              <a:rPr lang="en-US" sz="2000" dirty="0" smtClean="0"/>
              <a:t>Notify all affected employees that the equipment is being shut down.</a:t>
            </a:r>
          </a:p>
          <a:p>
            <a:pPr lvl="1"/>
            <a:r>
              <a:rPr lang="en-US" sz="2000" dirty="0" smtClean="0"/>
              <a:t>Stop equipment by normal means.</a:t>
            </a:r>
          </a:p>
          <a:p>
            <a:pPr lvl="1"/>
            <a:r>
              <a:rPr lang="en-US" sz="2000" dirty="0" smtClean="0"/>
              <a:t> Note the position the equipment was found. </a:t>
            </a:r>
          </a:p>
          <a:p>
            <a:pPr marL="0" indent="0">
              <a:buNone/>
            </a:pPr>
            <a:r>
              <a:rPr lang="en-US" sz="2000" dirty="0" smtClean="0"/>
              <a:t>Example: Open or Closed. </a:t>
            </a:r>
            <a:r>
              <a:rPr lang="en-US" sz="2000" dirty="0"/>
              <a:t>On or Off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794250" y="1600200"/>
            <a:ext cx="4349750" cy="258921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 bwMode="auto">
          <a:xfrm>
            <a:off x="7467600" y="1828800"/>
            <a:ext cx="152400" cy="67360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8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Placing Locks on Power Sources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810000" cy="4648200"/>
          </a:xfrm>
        </p:spPr>
        <p:txBody>
          <a:bodyPr/>
          <a:lstStyle/>
          <a:p>
            <a:r>
              <a:rPr lang="en-US" sz="2400" dirty="0" smtClean="0"/>
              <a:t>Control energy by placing a lock on each source of energy in the position indicated on the LOTO procedure.</a:t>
            </a:r>
          </a:p>
          <a:p>
            <a:r>
              <a:rPr lang="en-US" sz="2400" dirty="0" smtClean="0"/>
              <a:t>Example:</a:t>
            </a:r>
          </a:p>
          <a:p>
            <a:pPr marL="0" indent="0">
              <a:buNone/>
            </a:pPr>
            <a:r>
              <a:rPr lang="en-US" sz="2400" dirty="0" smtClean="0"/>
              <a:t>     Power is off.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Valve is closed.</a:t>
            </a:r>
            <a:endParaRPr lang="en-US" sz="2400" dirty="0"/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794250" y="2362200"/>
            <a:ext cx="4349750" cy="2590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3048000" y="3810000"/>
            <a:ext cx="1676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048000" y="4076700"/>
            <a:ext cx="16764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276600" y="4343400"/>
            <a:ext cx="1447800" cy="6041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932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Verification of De-Energization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810000" cy="4953000"/>
          </a:xfrm>
        </p:spPr>
        <p:txBody>
          <a:bodyPr/>
          <a:lstStyle/>
          <a:p>
            <a:r>
              <a:rPr lang="en-US" sz="2000" b="1" dirty="0" smtClean="0"/>
              <a:t>Press the start button on, go to the equipment location and verify </a:t>
            </a:r>
            <a:r>
              <a:rPr lang="en-US" sz="2000" b="1" dirty="0" smtClean="0"/>
              <a:t>that </a:t>
            </a:r>
            <a:r>
              <a:rPr lang="en-US" sz="2000" b="1" dirty="0"/>
              <a:t>the equipment is not </a:t>
            </a:r>
            <a:r>
              <a:rPr lang="en-US" sz="2000" b="1" dirty="0" smtClean="0"/>
              <a:t>running.  When confirmed, press </a:t>
            </a:r>
            <a:r>
              <a:rPr lang="en-US" sz="2000" b="1" dirty="0" smtClean="0"/>
              <a:t>the off button to insure that the equipment does not start immediately when re-energized.</a:t>
            </a:r>
          </a:p>
          <a:p>
            <a:r>
              <a:rPr lang="en-US" sz="2000" b="1" dirty="0"/>
              <a:t>When locking out a valve, make sure that the switch is in the closed position and go to the valve and verify that the valve is closed.</a:t>
            </a:r>
          </a:p>
          <a:p>
            <a:endParaRPr lang="en-US" sz="2000" b="1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2875" y="1895475"/>
            <a:ext cx="2651125" cy="20478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362200"/>
            <a:ext cx="462946" cy="1001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0780" y="1967119"/>
            <a:ext cx="2664239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4011" y="4605867"/>
            <a:ext cx="2527301" cy="1895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5638" y="4544422"/>
            <a:ext cx="2497795" cy="2047877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 bwMode="auto">
          <a:xfrm rot="19444667">
            <a:off x="7838690" y="4971050"/>
            <a:ext cx="978408" cy="296399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GROUP LOCK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295400"/>
            <a:ext cx="3810000" cy="5410200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sz="1400" dirty="0" smtClean="0"/>
              <a:t>The LOTO </a:t>
            </a:r>
            <a:r>
              <a:rPr lang="en-US" sz="1400" dirty="0"/>
              <a:t>procedure will be initialed by the Primary Authorized Employee (PAE) and the verifying </a:t>
            </a:r>
            <a:r>
              <a:rPr lang="en-US" sz="1400" dirty="0" smtClean="0"/>
              <a:t>employee during all steps.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1400" dirty="0" smtClean="0"/>
              <a:t>The PAE places all the locks on the Identified Sources of Energy.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400" b="1" dirty="0"/>
              <a:t>NOTE: The PAE shall always be identified by a “RED TAG</a:t>
            </a:r>
            <a:r>
              <a:rPr lang="en-US" sz="1400" b="1" dirty="0" smtClean="0"/>
              <a:t>” on their personal LOTO lock.</a:t>
            </a:r>
            <a:endParaRPr lang="en-US" sz="1400" b="1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400" b="1" dirty="0"/>
              <a:t>The PAE is always the FIRST LOCK ON and the LAST ONE OFF.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The Verifier shadows the PAE assuring that the locks have been placed correctly.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1400" dirty="0" smtClean="0"/>
              <a:t>All additional employees working </a:t>
            </a:r>
            <a:r>
              <a:rPr lang="en-US" sz="1400" dirty="0"/>
              <a:t>on </a:t>
            </a:r>
            <a:r>
              <a:rPr lang="en-US" sz="1400" dirty="0" smtClean="0"/>
              <a:t>equipment that has been locked out using the group lock box method, must </a:t>
            </a:r>
            <a:r>
              <a:rPr lang="en-US" sz="1400" dirty="0"/>
              <a:t>review </a:t>
            </a:r>
            <a:r>
              <a:rPr lang="en-US" sz="1400" dirty="0" smtClean="0"/>
              <a:t>the completed LOTO </a:t>
            </a:r>
            <a:r>
              <a:rPr lang="en-US" sz="1400" dirty="0"/>
              <a:t>procedure before placing their personal lock on the lockbox.</a:t>
            </a:r>
          </a:p>
          <a:p>
            <a:pPr marL="800100" lvl="1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9525" y="4064000"/>
            <a:ext cx="2784475" cy="2124075"/>
          </a:xfrm>
        </p:spPr>
      </p:pic>
      <p:sp>
        <p:nvSpPr>
          <p:cNvPr id="9" name="Left Arrow 8"/>
          <p:cNvSpPr/>
          <p:nvPr/>
        </p:nvSpPr>
        <p:spPr bwMode="auto">
          <a:xfrm>
            <a:off x="6538911" y="5410200"/>
            <a:ext cx="771822" cy="1524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00200"/>
            <a:ext cx="4391025" cy="184759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 bwMode="auto">
          <a:xfrm>
            <a:off x="7772400" y="1143000"/>
            <a:ext cx="152400" cy="67360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8159873" y="1143000"/>
            <a:ext cx="152400" cy="67360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LOTO </a:t>
            </a:r>
            <a:r>
              <a:rPr lang="en-US" sz="3600" b="1" dirty="0" smtClean="0"/>
              <a:t>EXTENDED DURATION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686800" cy="5486400"/>
          </a:xfrm>
        </p:spPr>
        <p:txBody>
          <a:bodyPr/>
          <a:lstStyle/>
          <a:p>
            <a:r>
              <a:rPr lang="en-US" sz="2200" dirty="0" smtClean="0"/>
              <a:t>Where lockouts extend beyond one shift, one of the following systems may be employed to ensure continuity of the lockout.</a:t>
            </a:r>
          </a:p>
          <a:p>
            <a:pPr lvl="1"/>
            <a:r>
              <a:rPr lang="en-US" sz="2400" dirty="0" smtClean="0"/>
              <a:t>The PAE lock is permitted to remain in place for the duration of the work.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400" dirty="0" smtClean="0"/>
              <a:t>The lock box may be transferred to a new PAE to maintain the continuity of the lock box. </a:t>
            </a:r>
          </a:p>
          <a:p>
            <a:pPr lvl="2"/>
            <a:r>
              <a:rPr lang="en-US" sz="2000" dirty="0" smtClean="0"/>
              <a:t>The new primary locker will review the integrity of the lock box and the items locked on the LOTO before becoming primary locker. </a:t>
            </a:r>
          </a:p>
          <a:p>
            <a:pPr lvl="2"/>
            <a:r>
              <a:rPr lang="en-US" sz="2000" dirty="0" smtClean="0"/>
              <a:t>The new PAE will apply their lock before the old PAE removes their lock ensuring lock box continuity and the chain of custody.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b="1" dirty="0" smtClean="0"/>
              <a:t>Removal of Locks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839200" cy="4953000"/>
          </a:xfrm>
        </p:spPr>
        <p:txBody>
          <a:bodyPr/>
          <a:lstStyle/>
          <a:p>
            <a:r>
              <a:rPr lang="en-US" sz="2400" dirty="0" smtClean="0"/>
              <a:t>Each </a:t>
            </a:r>
            <a:r>
              <a:rPr lang="en-US" sz="2400" dirty="0"/>
              <a:t>person will remove their personal lock when they stop working on the equipment or when their part of the job is complete. </a:t>
            </a:r>
            <a:endParaRPr lang="en-US" sz="2400" dirty="0" smtClean="0"/>
          </a:p>
          <a:p>
            <a:r>
              <a:rPr lang="en-US" sz="2400" dirty="0" smtClean="0"/>
              <a:t>The PAE will always be the last lock removed from the group lock box.</a:t>
            </a:r>
          </a:p>
          <a:p>
            <a:r>
              <a:rPr lang="en-US" sz="2400" dirty="0" smtClean="0"/>
              <a:t>Notify the affected employees that the equipment is ready for use.</a:t>
            </a:r>
            <a:endParaRPr lang="en-US" sz="2400" dirty="0"/>
          </a:p>
          <a:p>
            <a:r>
              <a:rPr lang="en-US" sz="2400" dirty="0"/>
              <a:t>Upon completion of the job, the </a:t>
            </a:r>
            <a:r>
              <a:rPr lang="en-US" sz="2400" dirty="0" smtClean="0"/>
              <a:t>lock out/ tag out  </a:t>
            </a:r>
            <a:r>
              <a:rPr lang="en-US" sz="2400" dirty="0"/>
              <a:t>procedure must be forwarded to the department supervisor/superintendent. After review, it will be forwarded on to the safety department.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HV PowerPoint presentation template with new logo-tag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F0D3E"/>
        </a:solidFill>
        <a:ln w="317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Ins="0" rtlCol="0">
        <a:spAutoFit/>
      </a:bodyPr>
      <a:lstStyle>
        <a:defPPr marL="227013" indent="-227013">
          <a:buClr>
            <a:srgbClr val="BF0D3E"/>
          </a:buClr>
          <a:buFont typeface="Wingdings" pitchFamily="2" charset="2"/>
          <a:buChar char="§"/>
          <a:defRPr sz="1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vironmental Minute - Pest Control" id="{C45ADE63-42BA-4C4A-B397-493D2D7C58F8}" vid="{FD2B7183-7B06-48B5-AE28-6627821BA88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F968006CF19A47A9944FD0E1AC15DB" ma:contentTypeVersion="1" ma:contentTypeDescription="Create a new document." ma:contentTypeScope="" ma:versionID="c21e2377ced4dda7d21acda6e5710b18">
  <xsd:schema xmlns:xsd="http://www.w3.org/2001/XMLSchema" xmlns:xs="http://www.w3.org/2001/XMLSchema" xmlns:p="http://schemas.microsoft.com/office/2006/metadata/properties" xmlns:ns2="0fdf2b72-4afa-4791-9591-09dabce231de" targetNamespace="http://schemas.microsoft.com/office/2006/metadata/properties" ma:root="true" ma:fieldsID="28c0f42318d0abe10291ee9a12fa53fb" ns2:_="">
    <xsd:import namespace="0fdf2b72-4afa-4791-9591-09dabce231de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f2b72-4afa-4791-9591-09dabce231d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0fdf2b72-4afa-4791-9591-09dabce231de" xsi:nil="true"/>
  </documentManagement>
</p:properties>
</file>

<file path=customXml/itemProps1.xml><?xml version="1.0" encoding="utf-8"?>
<ds:datastoreItem xmlns:ds="http://schemas.openxmlformats.org/officeDocument/2006/customXml" ds:itemID="{5187DFB3-C7A0-4123-9A83-0132E8935C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0A2AC9-1CF7-41A8-907F-B481E614F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df2b72-4afa-4791-9591-09dabce231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297AE9-7C81-403D-BB03-EFA2686EDEA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fdf2b72-4afa-4791-9591-09dabce231de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HVPresentationMaster-White</Template>
  <TotalTime>8145</TotalTime>
  <Words>537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HV PowerPoint presentation template with new logo-tagline</vt:lpstr>
      <vt:lpstr>GROUP LOCK BOX USE DURING LOTO</vt:lpstr>
      <vt:lpstr>GROUP LOCK BOXES</vt:lpstr>
      <vt:lpstr>NOTIFICATION OF SHUT DOWN</vt:lpstr>
      <vt:lpstr>Placing Locks on Power Sources</vt:lpstr>
      <vt:lpstr>Verification of De-Energization</vt:lpstr>
      <vt:lpstr>GROUP LOCK BOXES</vt:lpstr>
      <vt:lpstr>LOTO EXTENDED DURATION</vt:lpstr>
      <vt:lpstr> Removal of Locks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Jones</dc:creator>
  <cp:lastModifiedBy>Reichen, Max</cp:lastModifiedBy>
  <cp:revision>109</cp:revision>
  <cp:lastPrinted>2005-08-22T15:19:05Z</cp:lastPrinted>
  <dcterms:created xsi:type="dcterms:W3CDTF">2008-10-13T13:06:24Z</dcterms:created>
  <dcterms:modified xsi:type="dcterms:W3CDTF">2021-06-25T17:33:59Z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0x010100AAF968006CF19A47A9944FD0E1AC15DB</vt:lpwstr>
  </property>
</Properties>
</file>