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 id="2147483739" r:id="rId2"/>
    <p:sldMasterId id="2147483717" r:id="rId3"/>
  </p:sldMasterIdLst>
  <p:notesMasterIdLst>
    <p:notesMasterId r:id="rId11"/>
  </p:notesMasterIdLst>
  <p:sldIdLst>
    <p:sldId id="256" r:id="rId4"/>
    <p:sldId id="514" r:id="rId5"/>
    <p:sldId id="532" r:id="rId6"/>
    <p:sldId id="521" r:id="rId7"/>
    <p:sldId id="498" r:id="rId8"/>
    <p:sldId id="486" r:id="rId9"/>
    <p:sldId id="527" r:id="rId10"/>
  </p:sldIdLst>
  <p:sldSz cx="9144000" cy="6858000" type="screen4x3"/>
  <p:notesSz cx="7077075" cy="9363075"/>
  <p:defaultTextStyle>
    <a:defPPr>
      <a:defRPr lang="en-US"/>
    </a:defPPr>
    <a:lvl1pPr algn="l" rtl="0" fontAlgn="base">
      <a:spcBef>
        <a:spcPct val="20000"/>
      </a:spcBef>
      <a:spcAft>
        <a:spcPct val="0"/>
      </a:spcAft>
      <a:buClr>
        <a:schemeClr val="hlink"/>
      </a:buClr>
      <a:buFont typeface="Wingdings" pitchFamily="2" charset="2"/>
      <a:defRPr sz="2800" kern="1200">
        <a:solidFill>
          <a:srgbClr val="080001"/>
        </a:solidFill>
        <a:latin typeface="Arial" charset="0"/>
        <a:ea typeface="+mn-ea"/>
        <a:cs typeface="Arial" charset="0"/>
      </a:defRPr>
    </a:lvl1pPr>
    <a:lvl2pPr marL="457200" algn="l" rtl="0" fontAlgn="base">
      <a:spcBef>
        <a:spcPct val="20000"/>
      </a:spcBef>
      <a:spcAft>
        <a:spcPct val="0"/>
      </a:spcAft>
      <a:buClr>
        <a:schemeClr val="hlink"/>
      </a:buClr>
      <a:buFont typeface="Wingdings" pitchFamily="2" charset="2"/>
      <a:defRPr sz="2800" kern="1200">
        <a:solidFill>
          <a:srgbClr val="080001"/>
        </a:solidFill>
        <a:latin typeface="Arial" charset="0"/>
        <a:ea typeface="+mn-ea"/>
        <a:cs typeface="Arial" charset="0"/>
      </a:defRPr>
    </a:lvl2pPr>
    <a:lvl3pPr marL="914400" algn="l" rtl="0" fontAlgn="base">
      <a:spcBef>
        <a:spcPct val="20000"/>
      </a:spcBef>
      <a:spcAft>
        <a:spcPct val="0"/>
      </a:spcAft>
      <a:buClr>
        <a:schemeClr val="hlink"/>
      </a:buClr>
      <a:buFont typeface="Wingdings" pitchFamily="2" charset="2"/>
      <a:defRPr sz="2800" kern="1200">
        <a:solidFill>
          <a:srgbClr val="080001"/>
        </a:solidFill>
        <a:latin typeface="Arial" charset="0"/>
        <a:ea typeface="+mn-ea"/>
        <a:cs typeface="Arial" charset="0"/>
      </a:defRPr>
    </a:lvl3pPr>
    <a:lvl4pPr marL="1371600" algn="l" rtl="0" fontAlgn="base">
      <a:spcBef>
        <a:spcPct val="20000"/>
      </a:spcBef>
      <a:spcAft>
        <a:spcPct val="0"/>
      </a:spcAft>
      <a:buClr>
        <a:schemeClr val="hlink"/>
      </a:buClr>
      <a:buFont typeface="Wingdings" pitchFamily="2" charset="2"/>
      <a:defRPr sz="2800" kern="1200">
        <a:solidFill>
          <a:srgbClr val="080001"/>
        </a:solidFill>
        <a:latin typeface="Arial" charset="0"/>
        <a:ea typeface="+mn-ea"/>
        <a:cs typeface="Arial" charset="0"/>
      </a:defRPr>
    </a:lvl4pPr>
    <a:lvl5pPr marL="1828800" algn="l" rtl="0" fontAlgn="base">
      <a:spcBef>
        <a:spcPct val="20000"/>
      </a:spcBef>
      <a:spcAft>
        <a:spcPct val="0"/>
      </a:spcAft>
      <a:buClr>
        <a:schemeClr val="hlink"/>
      </a:buClr>
      <a:buFont typeface="Wingdings" pitchFamily="2" charset="2"/>
      <a:defRPr sz="2800" kern="1200">
        <a:solidFill>
          <a:srgbClr val="080001"/>
        </a:solidFill>
        <a:latin typeface="Arial" charset="0"/>
        <a:ea typeface="+mn-ea"/>
        <a:cs typeface="Arial" charset="0"/>
      </a:defRPr>
    </a:lvl5pPr>
    <a:lvl6pPr marL="2286000" algn="l" defTabSz="914400" rtl="0" eaLnBrk="1" latinLnBrk="0" hangingPunct="1">
      <a:defRPr sz="2800" kern="1200">
        <a:solidFill>
          <a:srgbClr val="080001"/>
        </a:solidFill>
        <a:latin typeface="Arial" charset="0"/>
        <a:ea typeface="+mn-ea"/>
        <a:cs typeface="Arial" charset="0"/>
      </a:defRPr>
    </a:lvl6pPr>
    <a:lvl7pPr marL="2743200" algn="l" defTabSz="914400" rtl="0" eaLnBrk="1" latinLnBrk="0" hangingPunct="1">
      <a:defRPr sz="2800" kern="1200">
        <a:solidFill>
          <a:srgbClr val="080001"/>
        </a:solidFill>
        <a:latin typeface="Arial" charset="0"/>
        <a:ea typeface="+mn-ea"/>
        <a:cs typeface="Arial" charset="0"/>
      </a:defRPr>
    </a:lvl7pPr>
    <a:lvl8pPr marL="3200400" algn="l" defTabSz="914400" rtl="0" eaLnBrk="1" latinLnBrk="0" hangingPunct="1">
      <a:defRPr sz="2800" kern="1200">
        <a:solidFill>
          <a:srgbClr val="080001"/>
        </a:solidFill>
        <a:latin typeface="Arial" charset="0"/>
        <a:ea typeface="+mn-ea"/>
        <a:cs typeface="Arial" charset="0"/>
      </a:defRPr>
    </a:lvl8pPr>
    <a:lvl9pPr marL="3657600" algn="l" defTabSz="914400" rtl="0" eaLnBrk="1" latinLnBrk="0" hangingPunct="1">
      <a:defRPr sz="2800" kern="1200">
        <a:solidFill>
          <a:srgbClr val="08000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801"/>
    <a:srgbClr val="F63B00"/>
    <a:srgbClr val="CCFF33"/>
    <a:srgbClr val="A27B00"/>
    <a:srgbClr val="CCFF99"/>
    <a:srgbClr val="080001"/>
    <a:srgbClr val="FF33CC"/>
    <a:srgbClr val="CCFFFF"/>
    <a:srgbClr val="FFFFC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35" autoAdjust="0"/>
    <p:restoredTop sz="69659" autoAdjust="0"/>
  </p:normalViewPr>
  <p:slideViewPr>
    <p:cSldViewPr>
      <p:cViewPr varScale="1">
        <p:scale>
          <a:sx n="77" d="100"/>
          <a:sy n="77" d="100"/>
        </p:scale>
        <p:origin x="274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hdr" sz="quarter"/>
          </p:nvPr>
        </p:nvSpPr>
        <p:spPr bwMode="auto">
          <a:xfrm>
            <a:off x="1" y="0"/>
            <a:ext cx="3066733" cy="468154"/>
          </a:xfrm>
          <a:prstGeom prst="rect">
            <a:avLst/>
          </a:prstGeom>
          <a:noFill/>
          <a:ln w="9525">
            <a:noFill/>
            <a:miter lim="800000"/>
            <a:headEnd/>
            <a:tailEnd/>
          </a:ln>
          <a:effectLst/>
        </p:spPr>
        <p:txBody>
          <a:bodyPr vert="horz" wrap="square" lIns="93936" tIns="46968" rIns="93936" bIns="46968" numCol="1" anchor="t" anchorCtr="0" compatLnSpc="1">
            <a:prstTxWarp prst="textNoShape">
              <a:avLst/>
            </a:prstTxWarp>
          </a:bodyPr>
          <a:lstStyle>
            <a:lvl1pPr>
              <a:spcBef>
                <a:spcPct val="0"/>
              </a:spcBef>
              <a:buClrTx/>
              <a:buFontTx/>
              <a:buNone/>
              <a:defRPr sz="1200">
                <a:solidFill>
                  <a:schemeClr val="tx1"/>
                </a:solidFill>
              </a:defRPr>
            </a:lvl1pPr>
          </a:lstStyle>
          <a:p>
            <a:endParaRPr lang="en-US"/>
          </a:p>
        </p:txBody>
      </p:sp>
      <p:sp>
        <p:nvSpPr>
          <p:cNvPr id="95235" name="Rectangle 3"/>
          <p:cNvSpPr>
            <a:spLocks noGrp="1" noChangeArrowheads="1"/>
          </p:cNvSpPr>
          <p:nvPr>
            <p:ph type="dt" idx="1"/>
          </p:nvPr>
        </p:nvSpPr>
        <p:spPr bwMode="auto">
          <a:xfrm>
            <a:off x="4008706" y="0"/>
            <a:ext cx="3066733" cy="468154"/>
          </a:xfrm>
          <a:prstGeom prst="rect">
            <a:avLst/>
          </a:prstGeom>
          <a:noFill/>
          <a:ln w="9525">
            <a:noFill/>
            <a:miter lim="800000"/>
            <a:headEnd/>
            <a:tailEnd/>
          </a:ln>
          <a:effectLst/>
        </p:spPr>
        <p:txBody>
          <a:bodyPr vert="horz" wrap="square" lIns="93936" tIns="46968" rIns="93936" bIns="46968" numCol="1" anchor="t" anchorCtr="0" compatLnSpc="1">
            <a:prstTxWarp prst="textNoShape">
              <a:avLst/>
            </a:prstTxWarp>
          </a:bodyPr>
          <a:lstStyle>
            <a:lvl1pPr algn="r">
              <a:spcBef>
                <a:spcPct val="0"/>
              </a:spcBef>
              <a:buClrTx/>
              <a:buFontTx/>
              <a:buNone/>
              <a:defRPr sz="1200">
                <a:solidFill>
                  <a:schemeClr val="tx1"/>
                </a:solidFill>
              </a:defRPr>
            </a:lvl1pPr>
          </a:lstStyle>
          <a:p>
            <a:endParaRPr lang="en-US"/>
          </a:p>
        </p:txBody>
      </p:sp>
      <p:sp>
        <p:nvSpPr>
          <p:cNvPr id="95236" name="Rectangle 4"/>
          <p:cNvSpPr>
            <a:spLocks noGrp="1" noRot="1" noChangeAspect="1" noChangeArrowheads="1" noTextEdit="1"/>
          </p:cNvSpPr>
          <p:nvPr>
            <p:ph type="sldImg" idx="2"/>
          </p:nvPr>
        </p:nvSpPr>
        <p:spPr bwMode="auto">
          <a:xfrm>
            <a:off x="1198563" y="701675"/>
            <a:ext cx="4679950" cy="3511550"/>
          </a:xfrm>
          <a:prstGeom prst="rect">
            <a:avLst/>
          </a:prstGeom>
          <a:noFill/>
          <a:ln w="9525">
            <a:solidFill>
              <a:srgbClr val="000000"/>
            </a:solidFill>
            <a:miter lim="800000"/>
            <a:headEnd/>
            <a:tailEnd/>
          </a:ln>
          <a:effectLst/>
        </p:spPr>
      </p:sp>
      <p:sp>
        <p:nvSpPr>
          <p:cNvPr id="95237" name="Rectangle 5"/>
          <p:cNvSpPr>
            <a:spLocks noGrp="1" noChangeArrowheads="1"/>
          </p:cNvSpPr>
          <p:nvPr>
            <p:ph type="body" sz="quarter" idx="3"/>
          </p:nvPr>
        </p:nvSpPr>
        <p:spPr bwMode="auto">
          <a:xfrm>
            <a:off x="707708" y="4447461"/>
            <a:ext cx="5661660" cy="4213384"/>
          </a:xfrm>
          <a:prstGeom prst="rect">
            <a:avLst/>
          </a:prstGeom>
          <a:noFill/>
          <a:ln w="9525">
            <a:noFill/>
            <a:miter lim="800000"/>
            <a:headEnd/>
            <a:tailEnd/>
          </a:ln>
          <a:effectLst/>
        </p:spPr>
        <p:txBody>
          <a:bodyPr vert="horz" wrap="square" lIns="93936" tIns="46968" rIns="93936" bIns="4696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5238" name="Rectangle 6"/>
          <p:cNvSpPr>
            <a:spLocks noGrp="1" noChangeArrowheads="1"/>
          </p:cNvSpPr>
          <p:nvPr>
            <p:ph type="ftr" sz="quarter" idx="4"/>
          </p:nvPr>
        </p:nvSpPr>
        <p:spPr bwMode="auto">
          <a:xfrm>
            <a:off x="1" y="8893296"/>
            <a:ext cx="3066733" cy="468154"/>
          </a:xfrm>
          <a:prstGeom prst="rect">
            <a:avLst/>
          </a:prstGeom>
          <a:noFill/>
          <a:ln w="9525">
            <a:noFill/>
            <a:miter lim="800000"/>
            <a:headEnd/>
            <a:tailEnd/>
          </a:ln>
          <a:effectLst/>
        </p:spPr>
        <p:txBody>
          <a:bodyPr vert="horz" wrap="square" lIns="93936" tIns="46968" rIns="93936" bIns="46968" numCol="1" anchor="b" anchorCtr="0" compatLnSpc="1">
            <a:prstTxWarp prst="textNoShape">
              <a:avLst/>
            </a:prstTxWarp>
          </a:bodyPr>
          <a:lstStyle>
            <a:lvl1pPr>
              <a:spcBef>
                <a:spcPct val="0"/>
              </a:spcBef>
              <a:buClrTx/>
              <a:buFontTx/>
              <a:buNone/>
              <a:defRPr sz="1200">
                <a:solidFill>
                  <a:schemeClr val="tx1"/>
                </a:solidFill>
              </a:defRPr>
            </a:lvl1pPr>
          </a:lstStyle>
          <a:p>
            <a:endParaRPr lang="en-US"/>
          </a:p>
        </p:txBody>
      </p:sp>
      <p:sp>
        <p:nvSpPr>
          <p:cNvPr id="95239" name="Rectangle 7"/>
          <p:cNvSpPr>
            <a:spLocks noGrp="1" noChangeArrowheads="1"/>
          </p:cNvSpPr>
          <p:nvPr>
            <p:ph type="sldNum" sz="quarter" idx="5"/>
          </p:nvPr>
        </p:nvSpPr>
        <p:spPr bwMode="auto">
          <a:xfrm>
            <a:off x="4008706" y="8893296"/>
            <a:ext cx="3066733" cy="468154"/>
          </a:xfrm>
          <a:prstGeom prst="rect">
            <a:avLst/>
          </a:prstGeom>
          <a:noFill/>
          <a:ln w="9525">
            <a:noFill/>
            <a:miter lim="800000"/>
            <a:headEnd/>
            <a:tailEnd/>
          </a:ln>
          <a:effectLst/>
        </p:spPr>
        <p:txBody>
          <a:bodyPr vert="horz" wrap="square" lIns="93936" tIns="46968" rIns="93936" bIns="46968" numCol="1" anchor="b" anchorCtr="0" compatLnSpc="1">
            <a:prstTxWarp prst="textNoShape">
              <a:avLst/>
            </a:prstTxWarp>
          </a:bodyPr>
          <a:lstStyle>
            <a:lvl1pPr algn="r">
              <a:spcBef>
                <a:spcPct val="0"/>
              </a:spcBef>
              <a:buClrTx/>
              <a:buFontTx/>
              <a:buNone/>
              <a:defRPr sz="1200">
                <a:solidFill>
                  <a:schemeClr val="tx1"/>
                </a:solidFill>
              </a:defRPr>
            </a:lvl1pPr>
          </a:lstStyle>
          <a:p>
            <a:fld id="{21727928-DCAB-4C7D-A6E4-563A51E5ED69}" type="slidenum">
              <a:rPr lang="en-US"/>
              <a:pPr/>
              <a:t>‹#›</a:t>
            </a:fld>
            <a:endParaRPr lang="en-US"/>
          </a:p>
        </p:txBody>
      </p:sp>
    </p:spTree>
    <p:extLst>
      <p:ext uri="{BB962C8B-B14F-4D97-AF65-F5344CB8AC3E}">
        <p14:creationId xmlns:p14="http://schemas.microsoft.com/office/powerpoint/2010/main" val="339116167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 of Background</a:t>
            </a:r>
          </a:p>
          <a:p>
            <a:r>
              <a:rPr lang="en-US" dirty="0"/>
              <a:t>Chartered</a:t>
            </a:r>
            <a:r>
              <a:rPr lang="en-US" baseline="0" dirty="0"/>
              <a:t> Federal Employee Benefit Consultant</a:t>
            </a:r>
          </a:p>
          <a:p>
            <a:r>
              <a:rPr lang="en-US" baseline="0" dirty="0"/>
              <a:t>Retirement 101 class</a:t>
            </a:r>
          </a:p>
          <a:p>
            <a:r>
              <a:rPr lang="en-US" baseline="0" dirty="0"/>
              <a:t>Forms create or eliminate or eliminate a benefit – if you do not know how they work – gaining and losing</a:t>
            </a:r>
            <a:endParaRPr lang="en-US" dirty="0"/>
          </a:p>
        </p:txBody>
      </p:sp>
      <p:sp>
        <p:nvSpPr>
          <p:cNvPr id="4" name="Slide Number Placeholder 3"/>
          <p:cNvSpPr>
            <a:spLocks noGrp="1"/>
          </p:cNvSpPr>
          <p:nvPr>
            <p:ph type="sldNum" sz="quarter" idx="10"/>
          </p:nvPr>
        </p:nvSpPr>
        <p:spPr/>
        <p:txBody>
          <a:bodyPr/>
          <a:lstStyle/>
          <a:p>
            <a:fld id="{21727928-DCAB-4C7D-A6E4-563A51E5ED69}" type="slidenum">
              <a:rPr lang="en-US" smtClean="0"/>
              <a:pPr/>
              <a:t>1</a:t>
            </a:fld>
            <a:endParaRPr lang="en-US"/>
          </a:p>
        </p:txBody>
      </p:sp>
    </p:spTree>
    <p:extLst>
      <p:ext uri="{BB962C8B-B14F-4D97-AF65-F5344CB8AC3E}">
        <p14:creationId xmlns:p14="http://schemas.microsoft.com/office/powerpoint/2010/main" val="12646707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727928-DCAB-4C7D-A6E4-563A51E5ED69}" type="slidenum">
              <a:rPr lang="en-US" smtClean="0"/>
              <a:pPr/>
              <a:t>2</a:t>
            </a:fld>
            <a:endParaRPr lang="en-US"/>
          </a:p>
        </p:txBody>
      </p:sp>
    </p:spTree>
    <p:extLst>
      <p:ext uri="{BB962C8B-B14F-4D97-AF65-F5344CB8AC3E}">
        <p14:creationId xmlns:p14="http://schemas.microsoft.com/office/powerpoint/2010/main" val="132164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a:solidFill>
                  <a:srgbClr val="000801"/>
                </a:solidFill>
                <a:effectLst/>
              </a:rPr>
              <a:t>(as of 2015, only 10 in Ohio.  There is only 1 licensed before me, 1 other I have not Trained)</a:t>
            </a:r>
          </a:p>
          <a:p>
            <a:pPr marL="0" marR="0" indent="0" algn="l" defTabSz="914400" rtl="0" eaLnBrk="1" fontAlgn="base" latinLnBrk="0" hangingPunct="1">
              <a:lnSpc>
                <a:spcPct val="100000"/>
              </a:lnSpc>
              <a:spcBef>
                <a:spcPct val="30000"/>
              </a:spcBef>
              <a:spcAft>
                <a:spcPct val="0"/>
              </a:spcAft>
              <a:buClrTx/>
              <a:buSzTx/>
              <a:buFontTx/>
              <a:buNone/>
              <a:tabLst/>
              <a:defRPr/>
            </a:pPr>
            <a:r>
              <a:rPr lang="en-US" dirty="0">
                <a:solidFill>
                  <a:srgbClr val="000801"/>
                </a:solidFill>
                <a:effectLst/>
              </a:rPr>
              <a:t>FINRA</a:t>
            </a:r>
            <a:r>
              <a:rPr lang="en-US" baseline="0" dirty="0">
                <a:solidFill>
                  <a:srgbClr val="000801"/>
                </a:solidFill>
                <a:effectLst/>
              </a:rPr>
              <a:t> – broker check</a:t>
            </a:r>
            <a:endParaRPr lang="en-US" dirty="0">
              <a:solidFill>
                <a:srgbClr val="000801"/>
              </a:solidFill>
              <a:effectLst/>
            </a:endParaRPr>
          </a:p>
          <a:p>
            <a:endParaRPr lang="en-US" dirty="0"/>
          </a:p>
          <a:p>
            <a:pPr marL="0" marR="0" indent="0" algn="l" defTabSz="914400" rtl="0" eaLnBrk="1" fontAlgn="base" latinLnBrk="0" hangingPunct="1">
              <a:lnSpc>
                <a:spcPct val="100000"/>
              </a:lnSpc>
              <a:spcBef>
                <a:spcPct val="30000"/>
              </a:spcBef>
              <a:spcAft>
                <a:spcPct val="0"/>
              </a:spcAft>
              <a:buClrTx/>
              <a:buSzTx/>
              <a:buFontTx/>
              <a:buNone/>
              <a:tabLst/>
              <a:defRPr/>
            </a:pPr>
            <a:r>
              <a:rPr lang="en-US" b="1" dirty="0">
                <a:solidFill>
                  <a:srgbClr val="000801"/>
                </a:solidFill>
                <a:effectLst/>
              </a:rPr>
              <a:t>Go to </a:t>
            </a:r>
            <a:r>
              <a:rPr lang="en-US" b="1" dirty="0">
                <a:solidFill>
                  <a:schemeClr val="bg1">
                    <a:lumMod val="40000"/>
                    <a:lumOff val="60000"/>
                  </a:schemeClr>
                </a:solidFill>
                <a:effectLst/>
              </a:rPr>
              <a:t>www.chfebc.net </a:t>
            </a:r>
            <a:r>
              <a:rPr lang="en-US" b="1" dirty="0">
                <a:solidFill>
                  <a:srgbClr val="000801"/>
                </a:solidFill>
                <a:effectLst/>
              </a:rPr>
              <a:t>– list</a:t>
            </a:r>
            <a:endParaRPr lang="en-US" b="1" dirty="0">
              <a:solidFill>
                <a:schemeClr val="bg1">
                  <a:lumMod val="40000"/>
                  <a:lumOff val="60000"/>
                </a:schemeClr>
              </a:solidFill>
              <a:effectLst/>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b="1">
                <a:solidFill>
                  <a:srgbClr val="000801"/>
                </a:solidFill>
                <a:effectLst/>
              </a:rPr>
              <a:t>Check </a:t>
            </a:r>
            <a:r>
              <a:rPr lang="en-US" b="1">
                <a:solidFill>
                  <a:schemeClr val="bg1"/>
                </a:solidFill>
                <a:effectLst/>
              </a:rPr>
              <a:t>www.FINRA.org</a:t>
            </a:r>
          </a:p>
          <a:p>
            <a:endParaRPr lang="en-US" dirty="0"/>
          </a:p>
        </p:txBody>
      </p:sp>
      <p:sp>
        <p:nvSpPr>
          <p:cNvPr id="4" name="Slide Number Placeholder 3"/>
          <p:cNvSpPr>
            <a:spLocks noGrp="1"/>
          </p:cNvSpPr>
          <p:nvPr>
            <p:ph type="sldNum" sz="quarter" idx="10"/>
          </p:nvPr>
        </p:nvSpPr>
        <p:spPr/>
        <p:txBody>
          <a:bodyPr/>
          <a:lstStyle/>
          <a:p>
            <a:fld id="{21727928-DCAB-4C7D-A6E4-563A51E5ED69}" type="slidenum">
              <a:rPr lang="en-US" smtClean="0"/>
              <a:pPr/>
              <a:t>3</a:t>
            </a:fld>
            <a:endParaRPr lang="en-US"/>
          </a:p>
        </p:txBody>
      </p:sp>
    </p:spTree>
    <p:extLst>
      <p:ext uri="{BB962C8B-B14F-4D97-AF65-F5344CB8AC3E}">
        <p14:creationId xmlns:p14="http://schemas.microsoft.com/office/powerpoint/2010/main" val="1563027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908558-5CAC-4E0A-8EA5-45F74BB2408D}" type="slidenum">
              <a:rPr lang="en-US" smtClean="0"/>
              <a:pPr/>
              <a:t>4</a:t>
            </a:fld>
            <a:endParaRPr lang="en-US"/>
          </a:p>
        </p:txBody>
      </p:sp>
    </p:spTree>
    <p:extLst>
      <p:ext uri="{BB962C8B-B14F-4D97-AF65-F5344CB8AC3E}">
        <p14:creationId xmlns:p14="http://schemas.microsoft.com/office/powerpoint/2010/main" val="722197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1727928-DCAB-4C7D-A6E4-563A51E5ED69}" type="slidenum">
              <a:rPr lang="en-US" smtClean="0"/>
              <a:pPr/>
              <a:t>5</a:t>
            </a:fld>
            <a:endParaRPr lang="en-US"/>
          </a:p>
        </p:txBody>
      </p:sp>
    </p:spTree>
    <p:extLst>
      <p:ext uri="{BB962C8B-B14F-4D97-AF65-F5344CB8AC3E}">
        <p14:creationId xmlns:p14="http://schemas.microsoft.com/office/powerpoint/2010/main" val="1989109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727928-DCAB-4C7D-A6E4-563A51E5ED69}" type="slidenum">
              <a:rPr lang="en-US" smtClean="0"/>
              <a:pPr/>
              <a:t>6</a:t>
            </a:fld>
            <a:endParaRPr lang="en-US"/>
          </a:p>
        </p:txBody>
      </p:sp>
    </p:spTree>
    <p:extLst>
      <p:ext uri="{BB962C8B-B14F-4D97-AF65-F5344CB8AC3E}">
        <p14:creationId xmlns:p14="http://schemas.microsoft.com/office/powerpoint/2010/main" val="1219363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fr-FR" sz="1200" dirty="0" err="1">
                <a:solidFill>
                  <a:srgbClr val="58595B"/>
                </a:solidFill>
                <a:latin typeface="Calibri" pitchFamily="34" charset="0"/>
              </a:rPr>
              <a:t>Many</a:t>
            </a:r>
            <a:r>
              <a:rPr lang="fr-FR" sz="1200" dirty="0">
                <a:solidFill>
                  <a:srgbClr val="58595B"/>
                </a:solidFill>
                <a:latin typeface="Calibri" pitchFamily="34" charset="0"/>
              </a:rPr>
              <a:t> are </a:t>
            </a:r>
            <a:r>
              <a:rPr lang="fr-FR" sz="1200" dirty="0" err="1">
                <a:solidFill>
                  <a:srgbClr val="58595B"/>
                </a:solidFill>
                <a:latin typeface="Calibri" pitchFamily="34" charset="0"/>
              </a:rPr>
              <a:t>worried</a:t>
            </a:r>
            <a:r>
              <a:rPr lang="fr-FR" sz="1200" dirty="0">
                <a:solidFill>
                  <a:srgbClr val="58595B"/>
                </a:solidFill>
                <a:latin typeface="Calibri" pitchFamily="34" charset="0"/>
              </a:rPr>
              <a:t> about </a:t>
            </a:r>
            <a:r>
              <a:rPr lang="fr-FR" sz="1200" dirty="0" err="1">
                <a:solidFill>
                  <a:srgbClr val="58595B"/>
                </a:solidFill>
                <a:latin typeface="Calibri" pitchFamily="34" charset="0"/>
              </a:rPr>
              <a:t>every</a:t>
            </a:r>
            <a:r>
              <a:rPr lang="fr-FR" sz="1200" dirty="0">
                <a:solidFill>
                  <a:srgbClr val="58595B"/>
                </a:solidFill>
                <a:latin typeface="Calibri" pitchFamily="34" charset="0"/>
              </a:rPr>
              <a:t> </a:t>
            </a:r>
            <a:r>
              <a:rPr lang="fr-FR" sz="1200" dirty="0" err="1">
                <a:solidFill>
                  <a:srgbClr val="58595B"/>
                </a:solidFill>
                <a:latin typeface="Calibri" pitchFamily="34" charset="0"/>
              </a:rPr>
              <a:t>piece</a:t>
            </a:r>
            <a:r>
              <a:rPr lang="fr-FR" sz="1200" dirty="0">
                <a:solidFill>
                  <a:srgbClr val="58595B"/>
                </a:solidFill>
                <a:latin typeface="Calibri" pitchFamily="34" charset="0"/>
              </a:rPr>
              <a:t> of the puzzle, </a:t>
            </a:r>
            <a:r>
              <a:rPr lang="fr-FR" sz="1200" dirty="0" err="1">
                <a:solidFill>
                  <a:srgbClr val="58595B"/>
                </a:solidFill>
                <a:latin typeface="Calibri" pitchFamily="34" charset="0"/>
              </a:rPr>
              <a:t>whether</a:t>
            </a:r>
            <a:r>
              <a:rPr lang="fr-FR" sz="1200" dirty="0">
                <a:solidFill>
                  <a:srgbClr val="58595B"/>
                </a:solidFill>
                <a:latin typeface="Calibri" pitchFamily="34" charset="0"/>
              </a:rPr>
              <a:t> </a:t>
            </a:r>
            <a:r>
              <a:rPr lang="fr-FR" sz="1200" dirty="0" err="1">
                <a:solidFill>
                  <a:srgbClr val="58595B"/>
                </a:solidFill>
                <a:latin typeface="Calibri" pitchFamily="34" charset="0"/>
              </a:rPr>
              <a:t>it</a:t>
            </a:r>
            <a:r>
              <a:rPr lang="fr-FR" sz="1200" dirty="0">
                <a:solidFill>
                  <a:srgbClr val="58595B"/>
                </a:solidFill>
                <a:latin typeface="Calibri" pitchFamily="34" charset="0"/>
              </a:rPr>
              <a:t> </a:t>
            </a:r>
            <a:r>
              <a:rPr lang="fr-FR" sz="1200" dirty="0" err="1">
                <a:solidFill>
                  <a:srgbClr val="58595B"/>
                </a:solidFill>
                <a:latin typeface="Calibri" pitchFamily="34" charset="0"/>
              </a:rPr>
              <a:t>be</a:t>
            </a:r>
            <a:r>
              <a:rPr lang="fr-FR" sz="1200" dirty="0">
                <a:solidFill>
                  <a:srgbClr val="58595B"/>
                </a:solidFill>
                <a:latin typeface="Calibri" pitchFamily="34" charset="0"/>
              </a:rPr>
              <a:t> about </a:t>
            </a:r>
            <a:r>
              <a:rPr lang="fr-FR" sz="1200" dirty="0" err="1">
                <a:solidFill>
                  <a:srgbClr val="58595B"/>
                </a:solidFill>
                <a:latin typeface="Calibri" pitchFamily="34" charset="0"/>
              </a:rPr>
              <a:t>dying</a:t>
            </a:r>
            <a:r>
              <a:rPr lang="fr-FR" sz="1200" dirty="0">
                <a:solidFill>
                  <a:srgbClr val="58595B"/>
                </a:solidFill>
                <a:latin typeface="Calibri" pitchFamily="34" charset="0"/>
              </a:rPr>
              <a:t> </a:t>
            </a:r>
            <a:r>
              <a:rPr lang="fr-FR" sz="1200" dirty="0" err="1">
                <a:solidFill>
                  <a:srgbClr val="58595B"/>
                </a:solidFill>
                <a:latin typeface="Calibri" pitchFamily="34" charset="0"/>
              </a:rPr>
              <a:t>too</a:t>
            </a:r>
            <a:r>
              <a:rPr lang="fr-FR" sz="1200" dirty="0">
                <a:solidFill>
                  <a:srgbClr val="58595B"/>
                </a:solidFill>
                <a:latin typeface="Calibri" pitchFamily="34" charset="0"/>
              </a:rPr>
              <a:t> </a:t>
            </a:r>
            <a:r>
              <a:rPr lang="fr-FR" sz="1200" dirty="0" err="1">
                <a:solidFill>
                  <a:srgbClr val="58595B"/>
                </a:solidFill>
                <a:latin typeface="Calibri" pitchFamily="34" charset="0"/>
              </a:rPr>
              <a:t>soon</a:t>
            </a:r>
            <a:r>
              <a:rPr lang="fr-FR" sz="1200" dirty="0">
                <a:solidFill>
                  <a:srgbClr val="58595B"/>
                </a:solidFill>
                <a:latin typeface="Calibri" pitchFamily="34" charset="0"/>
              </a:rPr>
              <a:t>, </a:t>
            </a:r>
            <a:r>
              <a:rPr lang="fr-FR" sz="1200" dirty="0" err="1">
                <a:solidFill>
                  <a:srgbClr val="58595B"/>
                </a:solidFill>
                <a:latin typeface="Calibri" pitchFamily="34" charset="0"/>
              </a:rPr>
              <a:t>becoming</a:t>
            </a:r>
            <a:r>
              <a:rPr lang="fr-FR" sz="1200" dirty="0">
                <a:solidFill>
                  <a:srgbClr val="58595B"/>
                </a:solidFill>
                <a:latin typeface="Calibri" pitchFamily="34" charset="0"/>
              </a:rPr>
              <a:t> </a:t>
            </a:r>
            <a:r>
              <a:rPr lang="fr-FR" sz="1200" dirty="0" err="1">
                <a:solidFill>
                  <a:srgbClr val="58595B"/>
                </a:solidFill>
                <a:latin typeface="Calibri" pitchFamily="34" charset="0"/>
              </a:rPr>
              <a:t>ill</a:t>
            </a:r>
            <a:r>
              <a:rPr lang="fr-FR" sz="1200" dirty="0">
                <a:solidFill>
                  <a:srgbClr val="58595B"/>
                </a:solidFill>
                <a:latin typeface="Calibri" pitchFamily="34" charset="0"/>
              </a:rPr>
              <a:t>, or living </a:t>
            </a:r>
            <a:r>
              <a:rPr lang="fr-FR" sz="1200" dirty="0" err="1">
                <a:solidFill>
                  <a:srgbClr val="58595B"/>
                </a:solidFill>
                <a:latin typeface="Calibri" pitchFamily="34" charset="0"/>
              </a:rPr>
              <a:t>too</a:t>
            </a:r>
            <a:r>
              <a:rPr lang="fr-FR" sz="1200" dirty="0">
                <a:solidFill>
                  <a:srgbClr val="58595B"/>
                </a:solidFill>
                <a:latin typeface="Calibri" pitchFamily="34" charset="0"/>
              </a:rPr>
              <a:t> long.</a:t>
            </a:r>
          </a:p>
          <a:p>
            <a:endParaRPr lang="en-US" dirty="0"/>
          </a:p>
          <a:p>
            <a:r>
              <a:rPr lang="en-US" dirty="0"/>
              <a:t>Death Benefit</a:t>
            </a:r>
            <a:r>
              <a:rPr lang="en-US" baseline="0" dirty="0"/>
              <a:t> provides income for surviving family</a:t>
            </a:r>
          </a:p>
          <a:p>
            <a:r>
              <a:rPr lang="en-US" baseline="0" dirty="0"/>
              <a:t>Serious illness can be financially devastating without protection.</a:t>
            </a:r>
          </a:p>
          <a:p>
            <a:r>
              <a:rPr lang="en-US" baseline="0" dirty="0"/>
              <a:t>You need to guarantee that you do not outlive income and portfolio</a:t>
            </a:r>
          </a:p>
          <a:p>
            <a:r>
              <a:rPr lang="en-US" baseline="0" dirty="0"/>
              <a:t>Now you have knowledge, the wisdom is how to apply this to your individual situation.  </a:t>
            </a:r>
          </a:p>
          <a:p>
            <a:r>
              <a:rPr lang="en-US" baseline="0" dirty="0"/>
              <a:t>One of the complementary benefits of attending seminar is an individual consultation to show you your current benefits and how they apply to you in retirement as well as your other options.</a:t>
            </a:r>
          </a:p>
        </p:txBody>
      </p:sp>
      <p:sp>
        <p:nvSpPr>
          <p:cNvPr id="4" name="Slide Number Placeholder 3"/>
          <p:cNvSpPr>
            <a:spLocks noGrp="1"/>
          </p:cNvSpPr>
          <p:nvPr>
            <p:ph type="sldNum" sz="quarter" idx="10"/>
          </p:nvPr>
        </p:nvSpPr>
        <p:spPr/>
        <p:txBody>
          <a:bodyPr/>
          <a:lstStyle/>
          <a:p>
            <a:fld id="{21727928-DCAB-4C7D-A6E4-563A51E5ED69}" type="slidenum">
              <a:rPr lang="en-US" smtClean="0"/>
              <a:pPr/>
              <a:t>7</a:t>
            </a:fld>
            <a:endParaRPr lang="en-US"/>
          </a:p>
        </p:txBody>
      </p:sp>
    </p:spTree>
    <p:extLst>
      <p:ext uri="{BB962C8B-B14F-4D97-AF65-F5344CB8AC3E}">
        <p14:creationId xmlns:p14="http://schemas.microsoft.com/office/powerpoint/2010/main" val="999694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0898" name="Rectangle 2"/>
          <p:cNvSpPr>
            <a:spLocks noGrp="1" noRot="1" noChangeArrowheads="1"/>
          </p:cNvSpPr>
          <p:nvPr>
            <p:ph type="ctrTitle"/>
          </p:nvPr>
        </p:nvSpPr>
        <p:spPr>
          <a:xfrm>
            <a:off x="685800" y="1981200"/>
            <a:ext cx="7772400" cy="1600200"/>
          </a:xfrm>
        </p:spPr>
        <p:txBody>
          <a:bodyPr/>
          <a:lstStyle>
            <a:lvl1pPr>
              <a:defRPr/>
            </a:lvl1pPr>
          </a:lstStyle>
          <a:p>
            <a:r>
              <a:rPr lang="en-US"/>
              <a:t>Click to edit Master title style</a:t>
            </a:r>
          </a:p>
        </p:txBody>
      </p:sp>
      <p:sp>
        <p:nvSpPr>
          <p:cNvPr id="80899" name="Rectangle 3"/>
          <p:cNvSpPr>
            <a:spLocks noGrp="1" noRot="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80900" name="Rectangle 4"/>
          <p:cNvSpPr>
            <a:spLocks noGrp="1" noChangeArrowheads="1"/>
          </p:cNvSpPr>
          <p:nvPr>
            <p:ph type="dt" sz="quarter" idx="2"/>
          </p:nvPr>
        </p:nvSpPr>
        <p:spPr/>
        <p:txBody>
          <a:bodyPr/>
          <a:lstStyle>
            <a:lvl1pPr>
              <a:defRPr/>
            </a:lvl1pPr>
          </a:lstStyle>
          <a:p>
            <a:endParaRPr lang="en-US"/>
          </a:p>
        </p:txBody>
      </p:sp>
      <p:sp>
        <p:nvSpPr>
          <p:cNvPr id="80901" name="Rectangle 5"/>
          <p:cNvSpPr>
            <a:spLocks noGrp="1" noChangeArrowheads="1"/>
          </p:cNvSpPr>
          <p:nvPr>
            <p:ph type="ftr" sz="quarter" idx="3"/>
          </p:nvPr>
        </p:nvSpPr>
        <p:spPr/>
        <p:txBody>
          <a:bodyPr/>
          <a:lstStyle>
            <a:lvl1pPr>
              <a:defRPr/>
            </a:lvl1pPr>
          </a:lstStyle>
          <a:p>
            <a:endParaRPr lang="en-US"/>
          </a:p>
        </p:txBody>
      </p:sp>
      <p:sp>
        <p:nvSpPr>
          <p:cNvPr id="80902" name="Rectangle 6"/>
          <p:cNvSpPr>
            <a:spLocks noGrp="1" noChangeArrowheads="1"/>
          </p:cNvSpPr>
          <p:nvPr>
            <p:ph type="sldNum" sz="quarter" idx="4"/>
          </p:nvPr>
        </p:nvSpPr>
        <p:spPr/>
        <p:txBody>
          <a:bodyPr/>
          <a:lstStyle>
            <a:lvl1pPr>
              <a:defRPr/>
            </a:lvl1pPr>
          </a:lstStyle>
          <a:p>
            <a:fld id="{F56B69E7-6997-43EE-85B3-F98F5DEDFB1E}" type="slidenum">
              <a:rPr lang="en-US"/>
              <a:pPr/>
              <a:t>‹#›</a:t>
            </a:fld>
            <a:endParaRPr lang="en-US"/>
          </a:p>
        </p:txBody>
      </p:sp>
      <p:sp>
        <p:nvSpPr>
          <p:cNvPr id="3" name="Text Placeholder 2"/>
          <p:cNvSpPr>
            <a:spLocks noGrp="1"/>
          </p:cNvSpPr>
          <p:nvPr>
            <p:ph type="body" sz="quarter" idx="10"/>
          </p:nvPr>
        </p:nvSpPr>
        <p:spPr>
          <a:xfrm>
            <a:off x="457200" y="6400800"/>
            <a:ext cx="762000" cy="3206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4A022C8-629D-4140-9D57-1678E79536C6}"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6A255CF-0B9D-4B97-B36A-B6189533905C}"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625" y="1676400"/>
            <a:ext cx="4194175" cy="4422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76400"/>
            <a:ext cx="4194175" cy="4422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FEE0E45-3A2B-4883-A848-1BAB20CC72F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8144C3F-8AA0-4770-A45A-CC135CBBBAC0}"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FDC038F-41F8-467B-9A49-294FD0481B52}"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4F2DB56A-7C4E-44B2-A926-FFE2791618AD}"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839B47D-8C80-4E82-857E-8F6E1D2CEEE5}"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4C84648-E6C5-468E-B016-4A5DF896C8A5}"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CCD895A-5C53-4795-82EA-56F6F3E2F89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7188" y="228600"/>
            <a:ext cx="2135187" cy="58705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625" y="228600"/>
            <a:ext cx="6253163" cy="58705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D244BE4-464E-408E-8E28-E382FAA9A847}"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72A0B86-4BB5-4D49-B462-1A700F0ADA15}" type="datetimeFigureOut">
              <a:rPr lang="en-US" smtClean="0"/>
              <a:t>4/4/2018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3520583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2A0B86-4BB5-4D49-B462-1A700F0ADA15}" type="datetimeFigureOut">
              <a:rPr lang="en-US" smtClean="0"/>
              <a:t>4/4/2018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13675418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2A0B86-4BB5-4D49-B462-1A700F0ADA15}" type="datetimeFigureOut">
              <a:rPr lang="en-US" smtClean="0"/>
              <a:t>4/4/2018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3342671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72A0B86-4BB5-4D49-B462-1A700F0ADA15}" type="datetimeFigureOut">
              <a:rPr lang="en-US" smtClean="0"/>
              <a:t>4/4/2018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3172767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72A0B86-4BB5-4D49-B462-1A700F0ADA15}" type="datetimeFigureOut">
              <a:rPr lang="en-US" smtClean="0"/>
              <a:t>4/4/2018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35587183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72A0B86-4BB5-4D49-B462-1A700F0ADA15}" type="datetimeFigureOut">
              <a:rPr lang="en-US" smtClean="0"/>
              <a:t>4/4/2018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35033605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2A0B86-4BB5-4D49-B462-1A700F0ADA15}" type="datetimeFigureOut">
              <a:rPr lang="en-US" smtClean="0"/>
              <a:t>4/4/2018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6341491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2A0B86-4BB5-4D49-B462-1A700F0ADA15}" type="datetimeFigureOut">
              <a:rPr lang="en-US" smtClean="0"/>
              <a:t>4/4/2018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124658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2A0B86-4BB5-4D49-B462-1A700F0ADA15}" type="datetimeFigureOut">
              <a:rPr lang="en-US" smtClean="0"/>
              <a:t>4/4/2018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2799602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2A0B86-4BB5-4D49-B462-1A700F0ADA15}" type="datetimeFigureOut">
              <a:rPr lang="en-US" smtClean="0"/>
              <a:t>4/4/2018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3511089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2A0B86-4BB5-4D49-B462-1A700F0ADA15}" type="datetimeFigureOut">
              <a:rPr lang="en-US" smtClean="0"/>
              <a:t>4/4/2018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D56CA7-AAE8-4CAC-9E30-FB4A486E1F46}" type="slidenum">
              <a:rPr lang="en-US" smtClean="0"/>
              <a:t>‹#›</a:t>
            </a:fld>
            <a:endParaRPr lang="en-US"/>
          </a:p>
        </p:txBody>
      </p:sp>
    </p:spTree>
    <p:extLst>
      <p:ext uri="{BB962C8B-B14F-4D97-AF65-F5344CB8AC3E}">
        <p14:creationId xmlns:p14="http://schemas.microsoft.com/office/powerpoint/2010/main" val="29819661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6D2A34C-F7E8-4BB4-9C30-BD08B6D259CE}" type="slidenum">
              <a:rPr lang="en-US"/>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BC6B842-E934-405A-8E50-27F4B71028CD}" type="slidenum">
              <a:rPr lang="en-US"/>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485EEDC-30E6-4D4E-9E11-EA39CA9CA011}" type="slidenum">
              <a:rPr lang="en-US"/>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6A5BDED-E1B0-4645-BE1B-92339BCB2023}" type="slidenum">
              <a:rPr lang="en-US"/>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EA209F3-4AB7-4977-964C-E4F90E58B58F}" type="slidenum">
              <a:rPr lang="en-US"/>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5F3EBC49-A420-4ADE-8B55-3138F0AA33C3}" type="slidenum">
              <a:rPr lang="en-US"/>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BB51F29-36B3-4805-81DA-BCA27A4512F6}" type="slidenum">
              <a:rPr lang="en-US"/>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1E8C3B5-6EC3-4C5B-BB36-C6A32116A583}" type="slidenum">
              <a:rPr lang="en-US"/>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BD511CE-998E-4065-ACFC-2519CF2C5731}" type="slidenum">
              <a:rPr lang="en-US"/>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217509C-2D5E-4BEC-B52C-8FBCB8485C1B}" type="slidenum">
              <a:rPr lang="en-US"/>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36527C4-1EB3-4CE4-B2D7-B5A70BA8E5B8}"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2"/>
          <p:cNvSpPr>
            <a:spLocks noGrp="1" noRot="1" noChangeArrowheads="1"/>
          </p:cNvSpPr>
          <p:nvPr>
            <p:ph type="title"/>
          </p:nvPr>
        </p:nvSpPr>
        <p:spPr bwMode="auto">
          <a:xfrm>
            <a:off x="301625" y="228600"/>
            <a:ext cx="8510588" cy="1325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79875" name="Rectangle 3"/>
          <p:cNvSpPr>
            <a:spLocks noGrp="1" noRot="1" noChangeArrowheads="1"/>
          </p:cNvSpPr>
          <p:nvPr>
            <p:ph type="body" idx="1"/>
          </p:nvPr>
        </p:nvSpPr>
        <p:spPr bwMode="auto">
          <a:xfrm>
            <a:off x="301625" y="1676400"/>
            <a:ext cx="8540750" cy="4422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9876" name="Rectangle 4"/>
          <p:cNvSpPr>
            <a:spLocks noGrp="1" noChangeArrowheads="1"/>
          </p:cNvSpPr>
          <p:nvPr>
            <p:ph type="dt" sz="half" idx="2"/>
          </p:nvPr>
        </p:nvSpPr>
        <p:spPr bwMode="auto">
          <a:xfrm>
            <a:off x="304800" y="6553200"/>
            <a:ext cx="1143000" cy="168274"/>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800">
                <a:solidFill>
                  <a:srgbClr val="000801"/>
                </a:solidFill>
                <a:effectLst/>
              </a:defRPr>
            </a:lvl1pPr>
          </a:lstStyle>
          <a:p>
            <a:r>
              <a:rPr lang="en-US" dirty="0"/>
              <a:t>©2015 NEB &amp; RPF</a:t>
            </a:r>
          </a:p>
        </p:txBody>
      </p:sp>
      <p:sp>
        <p:nvSpPr>
          <p:cNvPr id="7987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400">
                <a:solidFill>
                  <a:schemeClr val="tx1"/>
                </a:solidFill>
                <a:effectLst>
                  <a:outerShdw blurRad="38100" dist="38100" dir="2700000" algn="tl">
                    <a:srgbClr val="C0C0C0"/>
                  </a:outerShdw>
                </a:effectLst>
              </a:defRPr>
            </a:lvl1pPr>
          </a:lstStyle>
          <a:p>
            <a:endParaRPr lang="en-US"/>
          </a:p>
        </p:txBody>
      </p:sp>
      <p:sp>
        <p:nvSpPr>
          <p:cNvPr id="79878" name="Rectangle 6"/>
          <p:cNvSpPr>
            <a:spLocks noGrp="1" noChangeArrowheads="1"/>
          </p:cNvSpPr>
          <p:nvPr>
            <p:ph type="sldNum" sz="quarter" idx="4"/>
          </p:nvPr>
        </p:nvSpPr>
        <p:spPr bwMode="auto">
          <a:xfrm>
            <a:off x="6553200" y="6245225"/>
            <a:ext cx="22860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400">
                <a:solidFill>
                  <a:schemeClr val="tx1"/>
                </a:solidFill>
                <a:effectLst>
                  <a:outerShdw blurRad="38100" dist="38100" dir="2700000" algn="tl">
                    <a:srgbClr val="C0C0C0"/>
                  </a:outerShdw>
                </a:effectLst>
              </a:defRPr>
            </a:lvl1pPr>
          </a:lstStyle>
          <a:p>
            <a:fld id="{9F397485-71BA-4464-A025-5284D0DB4C86}"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716"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ctr" rtl="0" fontAlgn="base">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2pPr>
      <a:lvl3pPr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3pPr>
      <a:lvl4pPr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4pPr>
      <a:lvl5pPr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C0C0C0"/>
            </a:outerShdw>
          </a:effectLst>
          <a:latin typeface="Arial" charset="0"/>
          <a:cs typeface="Arial" charset="0"/>
        </a:defRPr>
      </a:lvl9pPr>
    </p:titleStyle>
    <p:bodyStyle>
      <a:lvl1pPr marL="342900" indent="-342900" algn="l" rtl="0" fontAlgn="base">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C0C0C0"/>
            </a:outerShdw>
          </a:effectLst>
          <a:latin typeface="+mn-lt"/>
          <a:ea typeface="+mn-ea"/>
          <a:cs typeface="+mn-cs"/>
        </a:defRPr>
      </a:lvl1pPr>
      <a:lvl2pPr marL="742950" indent="-285750" algn="l" rtl="0" fontAlgn="base">
        <a:spcBef>
          <a:spcPct val="20000"/>
        </a:spcBef>
        <a:spcAft>
          <a:spcPct val="0"/>
        </a:spcAft>
        <a:buChar char="–"/>
        <a:defRPr sz="2800">
          <a:solidFill>
            <a:schemeClr val="tx1"/>
          </a:solidFill>
          <a:effectLst>
            <a:outerShdw blurRad="38100" dist="38100" dir="2700000" algn="tl">
              <a:srgbClr val="C0C0C0"/>
            </a:outerShdw>
          </a:effectLst>
          <a:latin typeface="+mn-lt"/>
          <a:cs typeface="+mn-cs"/>
        </a:defRPr>
      </a:lvl2pPr>
      <a:lvl3pPr marL="1143000" indent="-228600" algn="l" rtl="0" fontAlgn="base">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C0C0C0"/>
            </a:outerShdw>
          </a:effectLst>
          <a:latin typeface="+mn-lt"/>
          <a:cs typeface="+mn-cs"/>
        </a:defRPr>
      </a:lvl3pPr>
      <a:lvl4pPr marL="1600200" indent="-228600" algn="l" rtl="0" fontAlgn="base">
        <a:spcBef>
          <a:spcPct val="20000"/>
        </a:spcBef>
        <a:spcAft>
          <a:spcPct val="0"/>
        </a:spcAft>
        <a:buChar char="–"/>
        <a:defRPr sz="2000">
          <a:solidFill>
            <a:schemeClr val="tx1"/>
          </a:solidFill>
          <a:effectLst>
            <a:outerShdw blurRad="38100" dist="38100" dir="2700000" algn="tl">
              <a:srgbClr val="C0C0C0"/>
            </a:outerShdw>
          </a:effectLst>
          <a:latin typeface="+mn-lt"/>
          <a:cs typeface="+mn-cs"/>
        </a:defRPr>
      </a:lvl4pPr>
      <a:lvl5pPr marL="20574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C0C0C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C0C0C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C0C0C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C0C0C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C0C0C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2A0B86-4BB5-4D49-B462-1A700F0ADA15}" type="datetimeFigureOut">
              <a:rPr lang="en-US" smtClean="0"/>
              <a:t>4/4/2018</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D56CA7-AAE8-4CAC-9E30-FB4A486E1F46}" type="slidenum">
              <a:rPr lang="en-US" smtClean="0"/>
              <a:t>‹#›</a:t>
            </a:fld>
            <a:endParaRPr lang="en-US"/>
          </a:p>
        </p:txBody>
      </p:sp>
    </p:spTree>
    <p:extLst>
      <p:ext uri="{BB962C8B-B14F-4D97-AF65-F5344CB8AC3E}">
        <p14:creationId xmlns:p14="http://schemas.microsoft.com/office/powerpoint/2010/main" val="1379338184"/>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44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45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400">
                <a:solidFill>
                  <a:schemeClr val="tx1"/>
                </a:solidFill>
              </a:defRPr>
            </a:lvl1pPr>
          </a:lstStyle>
          <a:p>
            <a:endParaRPr lang="en-US"/>
          </a:p>
        </p:txBody>
      </p:sp>
      <p:sp>
        <p:nvSpPr>
          <p:cNvPr id="10445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buClrTx/>
              <a:buFontTx/>
              <a:buNone/>
              <a:defRPr sz="1400">
                <a:solidFill>
                  <a:schemeClr val="tx1"/>
                </a:solidFill>
              </a:defRPr>
            </a:lvl1pPr>
          </a:lstStyle>
          <a:p>
            <a:endParaRPr lang="en-US"/>
          </a:p>
        </p:txBody>
      </p:sp>
      <p:sp>
        <p:nvSpPr>
          <p:cNvPr id="10445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400">
                <a:solidFill>
                  <a:schemeClr val="tx1"/>
                </a:solidFill>
              </a:defRPr>
            </a:lvl1pPr>
          </a:lstStyle>
          <a:p>
            <a:fld id="{FF738E53-2F2D-4DF2-BF38-D51A178D4D4C}"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Rot="1" noChangeArrowheads="1"/>
          </p:cNvSpPr>
          <p:nvPr>
            <p:ph type="ctrTitle"/>
          </p:nvPr>
        </p:nvSpPr>
        <p:spPr>
          <a:xfrm>
            <a:off x="0" y="0"/>
            <a:ext cx="9144000" cy="1752600"/>
          </a:xfrm>
          <a:gradFill rotWithShape="1">
            <a:gsLst>
              <a:gs pos="0">
                <a:srgbClr val="CCFFFF">
                  <a:gamma/>
                  <a:shade val="46275"/>
                  <a:invGamma/>
                </a:srgbClr>
              </a:gs>
              <a:gs pos="50000">
                <a:srgbClr val="CCFFFF"/>
              </a:gs>
              <a:gs pos="100000">
                <a:srgbClr val="CCFFFF">
                  <a:gamma/>
                  <a:shade val="46275"/>
                  <a:invGamma/>
                </a:srgbClr>
              </a:gs>
            </a:gsLst>
            <a:lin ang="5400000" scaled="1"/>
          </a:gradFill>
        </p:spPr>
        <p:txBody>
          <a:bodyPr/>
          <a:lstStyle/>
          <a:p>
            <a:r>
              <a:rPr lang="en-US">
                <a:solidFill>
                  <a:srgbClr val="000508"/>
                </a:solidFill>
                <a:effectLst>
                  <a:outerShdw blurRad="38100" dist="38100" dir="2700000" algn="tl">
                    <a:srgbClr val="FFFFFF"/>
                  </a:outerShdw>
                </a:effectLst>
              </a:rPr>
              <a:t>FERS and CSRS </a:t>
            </a:r>
            <a:br>
              <a:rPr lang="en-US">
                <a:solidFill>
                  <a:srgbClr val="000508"/>
                </a:solidFill>
                <a:effectLst>
                  <a:outerShdw blurRad="38100" dist="38100" dir="2700000" algn="tl">
                    <a:srgbClr val="FFFFFF"/>
                  </a:outerShdw>
                </a:effectLst>
              </a:rPr>
            </a:br>
            <a:r>
              <a:rPr lang="en-US">
                <a:solidFill>
                  <a:srgbClr val="000508"/>
                </a:solidFill>
                <a:effectLst>
                  <a:outerShdw blurRad="38100" dist="38100" dir="2700000" algn="tl">
                    <a:srgbClr val="FFFFFF"/>
                  </a:outerShdw>
                </a:effectLst>
              </a:rPr>
              <a:t>   Retirement Benefits</a:t>
            </a:r>
            <a:r>
              <a:rPr lang="en-US">
                <a:effectLst>
                  <a:outerShdw blurRad="38100" dist="38100" dir="2700000" algn="tl">
                    <a:srgbClr val="000000"/>
                  </a:outerShdw>
                </a:effectLst>
              </a:rPr>
              <a:t>	</a:t>
            </a:r>
          </a:p>
        </p:txBody>
      </p:sp>
      <p:pic>
        <p:nvPicPr>
          <p:cNvPr id="2057" name="Picture 9" descr="OPM photo: OPM OPM.jpg"/>
          <p:cNvPicPr>
            <a:picLocks noChangeAspect="1" noChangeArrowheads="1"/>
          </p:cNvPicPr>
          <p:nvPr/>
        </p:nvPicPr>
        <p:blipFill>
          <a:blip r:embed="rId3"/>
          <a:srcRect/>
          <a:stretch>
            <a:fillRect/>
          </a:stretch>
        </p:blipFill>
        <p:spPr bwMode="auto">
          <a:xfrm>
            <a:off x="547130" y="4347456"/>
            <a:ext cx="2029998" cy="1966561"/>
          </a:xfrm>
          <a:prstGeom prst="rect">
            <a:avLst/>
          </a:prstGeom>
          <a:noFill/>
        </p:spPr>
      </p:pic>
      <p:sp>
        <p:nvSpPr>
          <p:cNvPr id="16" name="ZoneTexte 2"/>
          <p:cNvSpPr txBox="1">
            <a:spLocks noChangeArrowheads="1"/>
          </p:cNvSpPr>
          <p:nvPr/>
        </p:nvSpPr>
        <p:spPr bwMode="auto">
          <a:xfrm>
            <a:off x="4079400" y="2458937"/>
            <a:ext cx="3852145" cy="900246"/>
          </a:xfrm>
          <a:prstGeom prst="rect">
            <a:avLst/>
          </a:prstGeom>
          <a:noFill/>
          <a:ln w="9525">
            <a:noFill/>
            <a:miter lim="800000"/>
            <a:headEnd/>
            <a:tailEnd/>
          </a:ln>
        </p:spPr>
        <p:txBody>
          <a:bodyPr wrap="none">
            <a:spAutoFit/>
          </a:bodyPr>
          <a:lstStyle/>
          <a:p>
            <a:pPr algn="ctr"/>
            <a:r>
              <a:rPr lang="fr-FR" sz="5250" b="1" dirty="0">
                <a:solidFill>
                  <a:srgbClr val="2B97EF"/>
                </a:solidFill>
                <a:latin typeface="Calibri" pitchFamily="34" charset="0"/>
                <a:ea typeface="Franchise" pitchFamily="49" charset="0"/>
                <a:cs typeface="Calibri" pitchFamily="34" charset="0"/>
              </a:rPr>
              <a:t>KNOWLEDGE</a:t>
            </a:r>
          </a:p>
        </p:txBody>
      </p:sp>
      <p:sp>
        <p:nvSpPr>
          <p:cNvPr id="22" name="ZoneTexte 17"/>
          <p:cNvSpPr txBox="1"/>
          <p:nvPr/>
        </p:nvSpPr>
        <p:spPr>
          <a:xfrm>
            <a:off x="3276600" y="3201260"/>
            <a:ext cx="6136258" cy="600164"/>
          </a:xfrm>
          <a:prstGeom prst="rect">
            <a:avLst/>
          </a:prstGeom>
          <a:noFill/>
        </p:spPr>
        <p:txBody>
          <a:bodyPr wrap="square">
            <a:spAutoFit/>
          </a:bodyPr>
          <a:lstStyle/>
          <a:p>
            <a:pPr defTabSz="816479" fontAlgn="auto">
              <a:spcBef>
                <a:spcPts val="0"/>
              </a:spcBef>
              <a:spcAft>
                <a:spcPts val="0"/>
              </a:spcAft>
              <a:defRPr/>
            </a:pPr>
            <a:r>
              <a:rPr lang="fr-FR" sz="3300" cap="all" dirty="0">
                <a:solidFill>
                  <a:srgbClr val="58595B"/>
                </a:solidFill>
                <a:latin typeface="Calibri" pitchFamily="34" charset="0"/>
                <a:ea typeface="Franchise" pitchFamily="49" charset="0"/>
                <a:cs typeface="Calibri" pitchFamily="34" charset="0"/>
              </a:rPr>
              <a:t>Is </a:t>
            </a:r>
            <a:r>
              <a:rPr lang="fr-FR" sz="3300" cap="all" dirty="0" err="1">
                <a:solidFill>
                  <a:srgbClr val="58595B"/>
                </a:solidFill>
                <a:latin typeface="Calibri" pitchFamily="34" charset="0"/>
                <a:ea typeface="Franchise" pitchFamily="49" charset="0"/>
                <a:cs typeface="Calibri" pitchFamily="34" charset="0"/>
              </a:rPr>
              <a:t>something</a:t>
            </a:r>
            <a:r>
              <a:rPr lang="fr-FR" sz="3300" cap="all" dirty="0">
                <a:solidFill>
                  <a:srgbClr val="58595B"/>
                </a:solidFill>
                <a:latin typeface="Calibri" pitchFamily="34" charset="0"/>
                <a:ea typeface="Franchise" pitchFamily="49" charset="0"/>
                <a:cs typeface="Calibri" pitchFamily="34" charset="0"/>
              </a:rPr>
              <a:t> </a:t>
            </a:r>
            <a:r>
              <a:rPr lang="fr-FR" sz="3300" cap="all" dirty="0" err="1">
                <a:solidFill>
                  <a:srgbClr val="58595B"/>
                </a:solidFill>
                <a:latin typeface="Calibri" pitchFamily="34" charset="0"/>
                <a:ea typeface="Franchise" pitchFamily="49" charset="0"/>
                <a:cs typeface="Calibri" pitchFamily="34" charset="0"/>
              </a:rPr>
              <a:t>you</a:t>
            </a:r>
            <a:r>
              <a:rPr lang="fr-FR" sz="3300" cap="all" dirty="0">
                <a:solidFill>
                  <a:srgbClr val="58595B"/>
                </a:solidFill>
                <a:latin typeface="Calibri" pitchFamily="34" charset="0"/>
                <a:ea typeface="Franchise" pitchFamily="49" charset="0"/>
                <a:cs typeface="Calibri" pitchFamily="34" charset="0"/>
              </a:rPr>
              <a:t> </a:t>
            </a:r>
            <a:r>
              <a:rPr lang="fr-FR" sz="3300" cap="all" dirty="0" err="1">
                <a:solidFill>
                  <a:srgbClr val="58595B"/>
                </a:solidFill>
                <a:latin typeface="Calibri" pitchFamily="34" charset="0"/>
                <a:ea typeface="Franchise" pitchFamily="49" charset="0"/>
                <a:cs typeface="Calibri" pitchFamily="34" charset="0"/>
              </a:rPr>
              <a:t>learn</a:t>
            </a:r>
            <a:endParaRPr lang="fr-FR" sz="3300" cap="all" dirty="0">
              <a:solidFill>
                <a:srgbClr val="58595B"/>
              </a:solidFill>
              <a:latin typeface="Calibri" pitchFamily="34" charset="0"/>
              <a:ea typeface="Franchise" pitchFamily="49" charset="0"/>
              <a:cs typeface="Calibri" pitchFamily="34" charset="0"/>
            </a:endParaRPr>
          </a:p>
        </p:txBody>
      </p:sp>
      <p:sp>
        <p:nvSpPr>
          <p:cNvPr id="23" name="ZoneTexte 2"/>
          <p:cNvSpPr txBox="1">
            <a:spLocks noChangeArrowheads="1"/>
          </p:cNvSpPr>
          <p:nvPr/>
        </p:nvSpPr>
        <p:spPr bwMode="auto">
          <a:xfrm>
            <a:off x="4430975" y="3581440"/>
            <a:ext cx="3148998" cy="900246"/>
          </a:xfrm>
          <a:prstGeom prst="rect">
            <a:avLst/>
          </a:prstGeom>
          <a:noFill/>
          <a:ln w="9525">
            <a:noFill/>
            <a:miter lim="800000"/>
            <a:headEnd/>
            <a:tailEnd/>
          </a:ln>
        </p:spPr>
        <p:txBody>
          <a:bodyPr wrap="square">
            <a:spAutoFit/>
          </a:bodyPr>
          <a:lstStyle/>
          <a:p>
            <a:r>
              <a:rPr lang="fr-FR" sz="5250" b="1" dirty="0">
                <a:solidFill>
                  <a:srgbClr val="2B97EF"/>
                </a:solidFill>
                <a:latin typeface="Calibri" pitchFamily="34" charset="0"/>
                <a:ea typeface="Franchise" pitchFamily="49" charset="0"/>
                <a:cs typeface="Calibri" pitchFamily="34" charset="0"/>
              </a:rPr>
              <a:t>WISDOM</a:t>
            </a:r>
          </a:p>
        </p:txBody>
      </p:sp>
      <p:sp>
        <p:nvSpPr>
          <p:cNvPr id="24" name="ZoneTexte 17"/>
          <p:cNvSpPr txBox="1"/>
          <p:nvPr/>
        </p:nvSpPr>
        <p:spPr>
          <a:xfrm>
            <a:off x="3124200" y="4306111"/>
            <a:ext cx="6136258" cy="1107996"/>
          </a:xfrm>
          <a:prstGeom prst="rect">
            <a:avLst/>
          </a:prstGeom>
          <a:noFill/>
        </p:spPr>
        <p:txBody>
          <a:bodyPr wrap="square">
            <a:spAutoFit/>
          </a:bodyPr>
          <a:lstStyle/>
          <a:p>
            <a:pPr defTabSz="816479" fontAlgn="auto">
              <a:spcBef>
                <a:spcPts val="0"/>
              </a:spcBef>
              <a:spcAft>
                <a:spcPts val="0"/>
              </a:spcAft>
              <a:defRPr/>
            </a:pPr>
            <a:r>
              <a:rPr lang="fr-FR" sz="3300" cap="all" dirty="0">
                <a:solidFill>
                  <a:srgbClr val="58595B"/>
                </a:solidFill>
                <a:latin typeface="Calibri" pitchFamily="34" charset="0"/>
                <a:ea typeface="Franchise" pitchFamily="49" charset="0"/>
                <a:cs typeface="Calibri" pitchFamily="34" charset="0"/>
              </a:rPr>
              <a:t>Is the </a:t>
            </a:r>
            <a:r>
              <a:rPr lang="fr-FR" sz="3300" cap="all" dirty="0" err="1">
                <a:solidFill>
                  <a:srgbClr val="58595B"/>
                </a:solidFill>
                <a:latin typeface="Calibri" pitchFamily="34" charset="0"/>
                <a:ea typeface="Franchise" pitchFamily="49" charset="0"/>
                <a:cs typeface="Calibri" pitchFamily="34" charset="0"/>
              </a:rPr>
              <a:t>ability</a:t>
            </a:r>
            <a:r>
              <a:rPr lang="fr-FR" sz="3300" cap="all" dirty="0">
                <a:solidFill>
                  <a:srgbClr val="58595B"/>
                </a:solidFill>
                <a:latin typeface="Calibri" pitchFamily="34" charset="0"/>
                <a:ea typeface="Franchise" pitchFamily="49" charset="0"/>
                <a:cs typeface="Calibri" pitchFamily="34" charset="0"/>
              </a:rPr>
              <a:t> to </a:t>
            </a:r>
            <a:r>
              <a:rPr lang="fr-FR" sz="3300" cap="all" dirty="0" err="1">
                <a:solidFill>
                  <a:srgbClr val="58595B"/>
                </a:solidFill>
                <a:latin typeface="Calibri" pitchFamily="34" charset="0"/>
                <a:ea typeface="Franchise" pitchFamily="49" charset="0"/>
                <a:cs typeface="Calibri" pitchFamily="34" charset="0"/>
              </a:rPr>
              <a:t>apply</a:t>
            </a:r>
            <a:r>
              <a:rPr lang="fr-FR" sz="3300" cap="all" dirty="0">
                <a:solidFill>
                  <a:srgbClr val="58595B"/>
                </a:solidFill>
                <a:latin typeface="Calibri" pitchFamily="34" charset="0"/>
                <a:ea typeface="Franchise" pitchFamily="49" charset="0"/>
                <a:cs typeface="Calibri" pitchFamily="34" charset="0"/>
              </a:rPr>
              <a:t> </a:t>
            </a:r>
            <a:r>
              <a:rPr lang="fr-FR" sz="3300" cap="all" dirty="0" err="1">
                <a:solidFill>
                  <a:srgbClr val="58595B"/>
                </a:solidFill>
                <a:latin typeface="Calibri" pitchFamily="34" charset="0"/>
                <a:ea typeface="Franchise" pitchFamily="49" charset="0"/>
                <a:cs typeface="Calibri" pitchFamily="34" charset="0"/>
              </a:rPr>
              <a:t>that</a:t>
            </a:r>
            <a:r>
              <a:rPr lang="fr-FR" sz="3300" cap="all" dirty="0">
                <a:solidFill>
                  <a:srgbClr val="58595B"/>
                </a:solidFill>
                <a:latin typeface="Calibri" pitchFamily="34" charset="0"/>
                <a:ea typeface="Franchise" pitchFamily="49" charset="0"/>
                <a:cs typeface="Calibri" pitchFamily="34" charset="0"/>
              </a:rPr>
              <a:t> </a:t>
            </a:r>
            <a:r>
              <a:rPr lang="fr-FR" sz="3300" cap="all" dirty="0" err="1">
                <a:solidFill>
                  <a:srgbClr val="58595B"/>
                </a:solidFill>
                <a:latin typeface="Calibri" pitchFamily="34" charset="0"/>
                <a:ea typeface="Franchise" pitchFamily="49" charset="0"/>
                <a:cs typeface="Calibri" pitchFamily="34" charset="0"/>
              </a:rPr>
              <a:t>knowledge</a:t>
            </a:r>
            <a:r>
              <a:rPr lang="fr-FR" sz="3300" cap="all" dirty="0">
                <a:solidFill>
                  <a:srgbClr val="58595B"/>
                </a:solidFill>
                <a:latin typeface="Calibri" pitchFamily="34" charset="0"/>
                <a:ea typeface="Franchise" pitchFamily="49" charset="0"/>
                <a:cs typeface="Calibri" pitchFamily="34" charset="0"/>
              </a:rPr>
              <a:t> to </a:t>
            </a:r>
            <a:r>
              <a:rPr lang="fr-FR" sz="3300" cap="all" dirty="0" err="1">
                <a:solidFill>
                  <a:srgbClr val="58595B"/>
                </a:solidFill>
                <a:latin typeface="Calibri" pitchFamily="34" charset="0"/>
                <a:ea typeface="Franchise" pitchFamily="49" charset="0"/>
                <a:cs typeface="Calibri" pitchFamily="34" charset="0"/>
              </a:rPr>
              <a:t>your</a:t>
            </a:r>
            <a:r>
              <a:rPr lang="fr-FR" sz="3300" cap="all" dirty="0">
                <a:solidFill>
                  <a:srgbClr val="58595B"/>
                </a:solidFill>
                <a:latin typeface="Calibri" pitchFamily="34" charset="0"/>
                <a:ea typeface="Franchise" pitchFamily="49" charset="0"/>
                <a:cs typeface="Calibri" pitchFamily="34" charset="0"/>
              </a:rPr>
              <a:t> </a:t>
            </a:r>
            <a:r>
              <a:rPr lang="fr-FR" sz="3300" cap="all" dirty="0" err="1">
                <a:solidFill>
                  <a:srgbClr val="58595B"/>
                </a:solidFill>
                <a:latin typeface="Calibri" pitchFamily="34" charset="0"/>
                <a:ea typeface="Franchise" pitchFamily="49" charset="0"/>
                <a:cs typeface="Calibri" pitchFamily="34" charset="0"/>
              </a:rPr>
              <a:t>everyday</a:t>
            </a:r>
            <a:endParaRPr lang="fr-FR" sz="3300" cap="all" dirty="0">
              <a:solidFill>
                <a:srgbClr val="58595B"/>
              </a:solidFill>
              <a:latin typeface="Calibri" pitchFamily="34" charset="0"/>
              <a:ea typeface="Franchise" pitchFamily="49" charset="0"/>
              <a:cs typeface="Calibri" pitchFamily="34" charset="0"/>
            </a:endParaRPr>
          </a:p>
        </p:txBody>
      </p:sp>
      <p:sp>
        <p:nvSpPr>
          <p:cNvPr id="25" name="ZoneTexte 2"/>
          <p:cNvSpPr txBox="1">
            <a:spLocks noChangeArrowheads="1"/>
          </p:cNvSpPr>
          <p:nvPr/>
        </p:nvSpPr>
        <p:spPr bwMode="auto">
          <a:xfrm>
            <a:off x="4920585" y="5320672"/>
            <a:ext cx="2169773" cy="900246"/>
          </a:xfrm>
          <a:prstGeom prst="rect">
            <a:avLst/>
          </a:prstGeom>
          <a:noFill/>
          <a:ln w="9525">
            <a:noFill/>
            <a:miter lim="800000"/>
            <a:headEnd/>
            <a:tailEnd/>
          </a:ln>
        </p:spPr>
        <p:txBody>
          <a:bodyPr wrap="square">
            <a:spAutoFit/>
          </a:bodyPr>
          <a:lstStyle/>
          <a:p>
            <a:r>
              <a:rPr lang="fr-FR" sz="5250" b="1" dirty="0">
                <a:solidFill>
                  <a:srgbClr val="2B97EF"/>
                </a:solidFill>
                <a:latin typeface="+mj-lt"/>
                <a:ea typeface="Franchise" pitchFamily="49" charset="0"/>
                <a:cs typeface="Calibri" pitchFamily="34" charset="0"/>
              </a:rPr>
              <a:t>LIFE</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829" y="2091971"/>
            <a:ext cx="1922256" cy="1916115"/>
          </a:xfrm>
          <a:prstGeom prst="rect">
            <a:avLst/>
          </a:prstGeom>
        </p:spPr>
      </p:pic>
      <p:sp>
        <p:nvSpPr>
          <p:cNvPr id="3" name="TextBox 2"/>
          <p:cNvSpPr txBox="1"/>
          <p:nvPr/>
        </p:nvSpPr>
        <p:spPr>
          <a:xfrm>
            <a:off x="228600" y="6495220"/>
            <a:ext cx="1219200" cy="215444"/>
          </a:xfrm>
          <a:prstGeom prst="rect">
            <a:avLst/>
          </a:prstGeom>
          <a:noFill/>
        </p:spPr>
        <p:txBody>
          <a:bodyPr wrap="square" rtlCol="0">
            <a:spAutoFit/>
          </a:bodyPr>
          <a:lstStyle/>
          <a:p>
            <a:r>
              <a:rPr lang="en-US" sz="800" dirty="0"/>
              <a:t>©2015 NEB &amp; RPF</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1000"/>
            <a:lum/>
          </a:blip>
          <a:srcRect/>
          <a:stretch>
            <a:fillRect t="-33000" b="-3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10588" cy="1935163"/>
          </a:xfrm>
        </p:spPr>
        <p:txBody>
          <a:bodyPr/>
          <a:lstStyle/>
          <a:p>
            <a:br>
              <a:rPr lang="en-US" dirty="0">
                <a:solidFill>
                  <a:schemeClr val="tx2">
                    <a:lumMod val="50000"/>
                  </a:schemeClr>
                </a:solidFill>
              </a:rPr>
            </a:br>
            <a:br>
              <a:rPr lang="en-US" dirty="0">
                <a:solidFill>
                  <a:schemeClr val="tx2">
                    <a:lumMod val="50000"/>
                  </a:schemeClr>
                </a:solidFill>
              </a:rPr>
            </a:br>
            <a:r>
              <a:rPr lang="en-US" dirty="0">
                <a:solidFill>
                  <a:schemeClr val="tx2">
                    <a:lumMod val="50000"/>
                  </a:schemeClr>
                </a:solidFill>
              </a:rPr>
              <a:t>Chartered Federal Employee Benefit </a:t>
            </a:r>
            <a:r>
              <a:rPr lang="en-US" dirty="0" err="1">
                <a:solidFill>
                  <a:schemeClr val="tx2">
                    <a:lumMod val="50000"/>
                  </a:schemeClr>
                </a:solidFill>
              </a:rPr>
              <a:t>Consultant</a:t>
            </a:r>
            <a:r>
              <a:rPr lang="en-US" baseline="50000" dirty="0" err="1">
                <a:solidFill>
                  <a:schemeClr val="tx2">
                    <a:lumMod val="50000"/>
                  </a:schemeClr>
                </a:solidFill>
              </a:rPr>
              <a:t>SM</a:t>
            </a:r>
            <a:br>
              <a:rPr lang="en-US" baseline="50000" dirty="0">
                <a:solidFill>
                  <a:schemeClr val="tx2">
                    <a:lumMod val="50000"/>
                  </a:schemeClr>
                </a:solidFill>
              </a:rPr>
            </a:br>
            <a:r>
              <a:rPr lang="en-US" sz="2800" dirty="0">
                <a:solidFill>
                  <a:schemeClr val="tx2">
                    <a:lumMod val="50000"/>
                  </a:schemeClr>
                </a:solidFill>
              </a:rPr>
              <a:t>Human Resources Counseling Trained</a:t>
            </a:r>
            <a:br>
              <a:rPr lang="en-US" dirty="0"/>
            </a:br>
            <a:br>
              <a:rPr lang="en-US" dirty="0"/>
            </a:br>
            <a:endParaRPr lang="en-US" dirty="0"/>
          </a:p>
        </p:txBody>
      </p:sp>
      <p:pic>
        <p:nvPicPr>
          <p:cNvPr id="7" name="Content Placeholder 6"/>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3127922" y="2494964"/>
            <a:ext cx="2864344" cy="3276020"/>
          </a:xfrm>
          <a:prstGeom prst="rect">
            <a:avLst/>
          </a:prstGeom>
        </p:spPr>
      </p:pic>
      <p:sp>
        <p:nvSpPr>
          <p:cNvPr id="6" name="TextBox 5"/>
          <p:cNvSpPr txBox="1"/>
          <p:nvPr/>
        </p:nvSpPr>
        <p:spPr>
          <a:xfrm>
            <a:off x="2197894" y="5791200"/>
            <a:ext cx="4724400" cy="830997"/>
          </a:xfrm>
          <a:prstGeom prst="rect">
            <a:avLst/>
          </a:prstGeom>
          <a:noFill/>
        </p:spPr>
        <p:txBody>
          <a:bodyPr wrap="square" rtlCol="0">
            <a:spAutoFit/>
          </a:bodyPr>
          <a:lstStyle/>
          <a:p>
            <a:pPr algn="ctr"/>
            <a:r>
              <a:rPr lang="en-US" sz="4800" dirty="0"/>
              <a:t>Nicole Brewer</a:t>
            </a:r>
          </a:p>
        </p:txBody>
      </p:sp>
      <p:sp>
        <p:nvSpPr>
          <p:cNvPr id="8" name="TextBox 7"/>
          <p:cNvSpPr txBox="1"/>
          <p:nvPr/>
        </p:nvSpPr>
        <p:spPr>
          <a:xfrm>
            <a:off x="228600" y="6495220"/>
            <a:ext cx="1219200" cy="215444"/>
          </a:xfrm>
          <a:prstGeom prst="rect">
            <a:avLst/>
          </a:prstGeom>
          <a:noFill/>
        </p:spPr>
        <p:txBody>
          <a:bodyPr wrap="square" rtlCol="0">
            <a:spAutoFit/>
          </a:bodyPr>
          <a:lstStyle/>
          <a:p>
            <a:r>
              <a:rPr lang="en-US" sz="800" dirty="0"/>
              <a:t>©2015 NEB &amp; RPF</a:t>
            </a:r>
          </a:p>
        </p:txBody>
      </p:sp>
    </p:spTree>
    <p:extLst>
      <p:ext uri="{BB962C8B-B14F-4D97-AF65-F5344CB8AC3E}">
        <p14:creationId xmlns:p14="http://schemas.microsoft.com/office/powerpoint/2010/main" val="199791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228600"/>
            <a:ext cx="8510588" cy="1096963"/>
          </a:xfrm>
        </p:spPr>
        <p:txBody>
          <a:bodyPr/>
          <a:lstStyle/>
          <a:p>
            <a:r>
              <a:rPr lang="en-US" dirty="0">
                <a:solidFill>
                  <a:srgbClr val="FF0000"/>
                </a:solidFill>
              </a:rPr>
              <a:t>Warning!</a:t>
            </a:r>
          </a:p>
        </p:txBody>
      </p:sp>
      <p:sp>
        <p:nvSpPr>
          <p:cNvPr id="3" name="Content Placeholder 2"/>
          <p:cNvSpPr>
            <a:spLocks noGrp="1"/>
          </p:cNvSpPr>
          <p:nvPr>
            <p:ph idx="1"/>
          </p:nvPr>
        </p:nvSpPr>
        <p:spPr>
          <a:xfrm>
            <a:off x="301625" y="1325563"/>
            <a:ext cx="8540750" cy="5303837"/>
          </a:xfrm>
        </p:spPr>
        <p:txBody>
          <a:bodyPr/>
          <a:lstStyle/>
          <a:p>
            <a:pPr>
              <a:buClrTx/>
            </a:pPr>
            <a:r>
              <a:rPr lang="en-US" b="1" dirty="0">
                <a:solidFill>
                  <a:srgbClr val="000801"/>
                </a:solidFill>
                <a:effectLst/>
              </a:rPr>
              <a:t>Get the Correct INFO &amp; ADVICE for you!</a:t>
            </a:r>
          </a:p>
          <a:p>
            <a:pPr>
              <a:buClrTx/>
            </a:pPr>
            <a:r>
              <a:rPr lang="en-US" b="1" dirty="0">
                <a:solidFill>
                  <a:srgbClr val="000801"/>
                </a:solidFill>
                <a:effectLst/>
              </a:rPr>
              <a:t>Make sure you work with someone that has the </a:t>
            </a:r>
            <a:r>
              <a:rPr lang="en-US" b="1" dirty="0" err="1">
                <a:solidFill>
                  <a:srgbClr val="000801"/>
                </a:solidFill>
                <a:effectLst/>
              </a:rPr>
              <a:t>ChFEBC</a:t>
            </a:r>
            <a:r>
              <a:rPr lang="en-US" b="1" baseline="30000" dirty="0" err="1">
                <a:solidFill>
                  <a:srgbClr val="000801"/>
                </a:solidFill>
                <a:effectLst/>
              </a:rPr>
              <a:t>sm</a:t>
            </a:r>
            <a:r>
              <a:rPr lang="en-US" b="1" dirty="0">
                <a:solidFill>
                  <a:srgbClr val="000801"/>
                </a:solidFill>
                <a:effectLst/>
              </a:rPr>
              <a:t>  designation </a:t>
            </a:r>
          </a:p>
          <a:p>
            <a:pPr>
              <a:buClrTx/>
            </a:pPr>
            <a:r>
              <a:rPr lang="en-US" b="1" dirty="0">
                <a:solidFill>
                  <a:srgbClr val="000801"/>
                </a:solidFill>
                <a:effectLst/>
              </a:rPr>
              <a:t>Not all </a:t>
            </a:r>
            <a:r>
              <a:rPr lang="en-US" b="1" dirty="0" err="1">
                <a:solidFill>
                  <a:srgbClr val="000801"/>
                </a:solidFill>
                <a:effectLst/>
              </a:rPr>
              <a:t>ChFEBC</a:t>
            </a:r>
            <a:r>
              <a:rPr lang="en-US" b="1" baseline="30000" dirty="0" err="1">
                <a:solidFill>
                  <a:srgbClr val="000801"/>
                </a:solidFill>
                <a:effectLst/>
              </a:rPr>
              <a:t>sm</a:t>
            </a:r>
            <a:r>
              <a:rPr lang="en-US" b="1" baseline="30000" dirty="0">
                <a:solidFill>
                  <a:srgbClr val="000801"/>
                </a:solidFill>
                <a:effectLst/>
              </a:rPr>
              <a:t> </a:t>
            </a:r>
            <a:r>
              <a:rPr lang="en-US" b="1" dirty="0">
                <a:solidFill>
                  <a:srgbClr val="000801"/>
                </a:solidFill>
                <a:effectLst/>
              </a:rPr>
              <a:t>licensed to talk about investments.</a:t>
            </a:r>
          </a:p>
          <a:p>
            <a:pPr>
              <a:buClrTx/>
            </a:pPr>
            <a:r>
              <a:rPr lang="en-US" b="1" dirty="0">
                <a:solidFill>
                  <a:srgbClr val="000801"/>
                </a:solidFill>
                <a:effectLst/>
              </a:rPr>
              <a:t>Official Logo </a:t>
            </a:r>
          </a:p>
          <a:p>
            <a:pPr>
              <a:buClrTx/>
            </a:pPr>
            <a:endParaRPr lang="en-US" b="1" dirty="0">
              <a:solidFill>
                <a:schemeClr val="bg1">
                  <a:lumMod val="40000"/>
                  <a:lumOff val="60000"/>
                </a:schemeClr>
              </a:solidFill>
              <a:effectLst/>
            </a:endParaRPr>
          </a:p>
          <a:p>
            <a:pPr marL="0" indent="0">
              <a:buClrTx/>
              <a:buNone/>
            </a:pPr>
            <a:endParaRPr lang="en-US" b="1" u="sng" dirty="0">
              <a:solidFill>
                <a:schemeClr val="bg1">
                  <a:lumMod val="40000"/>
                  <a:lumOff val="60000"/>
                </a:schemeClr>
              </a:solidFill>
              <a:effectLs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3600" y="4231052"/>
            <a:ext cx="2421636" cy="2413899"/>
          </a:xfrm>
          <a:prstGeom prst="rect">
            <a:avLst/>
          </a:prstGeom>
        </p:spPr>
      </p:pic>
    </p:spTree>
    <p:extLst>
      <p:ext uri="{BB962C8B-B14F-4D97-AF65-F5344CB8AC3E}">
        <p14:creationId xmlns:p14="http://schemas.microsoft.com/office/powerpoint/2010/main" val="3277491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1000"/>
            <a:lum/>
          </a:blip>
          <a:srcRect/>
          <a:stretch>
            <a:fillRect t="-33000" b="-33000"/>
          </a:stretch>
        </a:blipFill>
        <a:effectLst/>
      </p:bgPr>
    </p:bg>
    <p:spTree>
      <p:nvGrpSpPr>
        <p:cNvPr id="1" name=""/>
        <p:cNvGrpSpPr/>
        <p:nvPr/>
      </p:nvGrpSpPr>
      <p:grpSpPr>
        <a:xfrm>
          <a:off x="0" y="0"/>
          <a:ext cx="0" cy="0"/>
          <a:chOff x="0" y="0"/>
          <a:chExt cx="0" cy="0"/>
        </a:xfrm>
      </p:grpSpPr>
      <p:sp>
        <p:nvSpPr>
          <p:cNvPr id="4110" name="ZoneTexte 16"/>
          <p:cNvSpPr txBox="1">
            <a:spLocks noChangeArrowheads="1"/>
          </p:cNvSpPr>
          <p:nvPr/>
        </p:nvSpPr>
        <p:spPr bwMode="auto">
          <a:xfrm>
            <a:off x="2569992" y="991056"/>
            <a:ext cx="3987951" cy="669414"/>
          </a:xfrm>
          <a:prstGeom prst="rect">
            <a:avLst/>
          </a:prstGeom>
          <a:noFill/>
          <a:ln w="9525">
            <a:noFill/>
            <a:miter lim="800000"/>
            <a:headEnd/>
            <a:tailEnd/>
          </a:ln>
        </p:spPr>
        <p:txBody>
          <a:bodyPr wrap="none">
            <a:spAutoFit/>
          </a:bodyPr>
          <a:lstStyle/>
          <a:p>
            <a:pPr algn="ctr"/>
            <a:r>
              <a:rPr lang="fr-FR" sz="3750" b="1" dirty="0">
                <a:solidFill>
                  <a:srgbClr val="58595B"/>
                </a:solidFill>
                <a:latin typeface="Calibri" pitchFamily="34" charset="0"/>
                <a:ea typeface="Franchise" pitchFamily="49" charset="0"/>
                <a:cs typeface="Calibri" pitchFamily="34" charset="0"/>
              </a:rPr>
              <a:t>LEGAL DISCLAIMER</a:t>
            </a:r>
          </a:p>
        </p:txBody>
      </p:sp>
      <p:sp>
        <p:nvSpPr>
          <p:cNvPr id="30" name="ZoneTexte 29"/>
          <p:cNvSpPr txBox="1">
            <a:spLocks noChangeArrowheads="1"/>
          </p:cNvSpPr>
          <p:nvPr/>
        </p:nvSpPr>
        <p:spPr bwMode="auto">
          <a:xfrm>
            <a:off x="1035776" y="2051937"/>
            <a:ext cx="7084353" cy="3105143"/>
          </a:xfrm>
          <a:prstGeom prst="rect">
            <a:avLst/>
          </a:prstGeom>
          <a:noFill/>
          <a:ln w="9525">
            <a:noFill/>
            <a:miter lim="800000"/>
            <a:headEnd/>
            <a:tailEnd/>
          </a:ln>
        </p:spPr>
        <p:txBody>
          <a:bodyPr wrap="square">
            <a:normAutofit fontScale="92500"/>
          </a:bodyPr>
          <a:lstStyle/>
          <a:p>
            <a:pPr algn="just"/>
            <a:r>
              <a:rPr lang="fr-FR" sz="2025" dirty="0">
                <a:solidFill>
                  <a:srgbClr val="58595B"/>
                </a:solidFill>
                <a:latin typeface="Calibri" pitchFamily="34" charset="0"/>
              </a:rPr>
              <a:t>This </a:t>
            </a:r>
            <a:r>
              <a:rPr lang="fr-FR" sz="2025" dirty="0" err="1">
                <a:solidFill>
                  <a:srgbClr val="58595B"/>
                </a:solidFill>
                <a:latin typeface="Calibri" pitchFamily="34" charset="0"/>
              </a:rPr>
              <a:t>educational</a:t>
            </a:r>
            <a:r>
              <a:rPr lang="fr-FR" sz="2025" dirty="0">
                <a:solidFill>
                  <a:srgbClr val="58595B"/>
                </a:solidFill>
                <a:latin typeface="Calibri" pitchFamily="34" charset="0"/>
              </a:rPr>
              <a:t> </a:t>
            </a:r>
            <a:r>
              <a:rPr lang="fr-FR" sz="2025" dirty="0" err="1">
                <a:solidFill>
                  <a:srgbClr val="58595B"/>
                </a:solidFill>
                <a:latin typeface="Calibri" pitchFamily="34" charset="0"/>
              </a:rPr>
              <a:t>presentation</a:t>
            </a:r>
            <a:r>
              <a:rPr lang="fr-FR" sz="2025" dirty="0">
                <a:solidFill>
                  <a:srgbClr val="58595B"/>
                </a:solidFill>
                <a:latin typeface="Calibri" pitchFamily="34" charset="0"/>
              </a:rPr>
              <a:t> </a:t>
            </a:r>
            <a:r>
              <a:rPr lang="fr-FR" sz="2025" dirty="0" err="1">
                <a:solidFill>
                  <a:srgbClr val="58595B"/>
                </a:solidFill>
                <a:latin typeface="Calibri" pitchFamily="34" charset="0"/>
              </a:rPr>
              <a:t>contains</a:t>
            </a:r>
            <a:r>
              <a:rPr lang="fr-FR" sz="2025" dirty="0">
                <a:solidFill>
                  <a:srgbClr val="58595B"/>
                </a:solidFill>
                <a:latin typeface="Calibri" pitchFamily="34" charset="0"/>
              </a:rPr>
              <a:t> the opinions and </a:t>
            </a:r>
            <a:r>
              <a:rPr lang="fr-FR" sz="2025" dirty="0" err="1">
                <a:solidFill>
                  <a:srgbClr val="58595B"/>
                </a:solidFill>
                <a:latin typeface="Calibri" pitchFamily="34" charset="0"/>
              </a:rPr>
              <a:t>ideas</a:t>
            </a:r>
            <a:r>
              <a:rPr lang="fr-FR" sz="2025" dirty="0">
                <a:solidFill>
                  <a:srgbClr val="58595B"/>
                </a:solidFill>
                <a:latin typeface="Calibri" pitchFamily="34" charset="0"/>
              </a:rPr>
              <a:t> of the </a:t>
            </a:r>
            <a:r>
              <a:rPr lang="fr-FR" sz="2025" dirty="0" err="1">
                <a:solidFill>
                  <a:srgbClr val="58595B"/>
                </a:solidFill>
                <a:latin typeface="Calibri" pitchFamily="34" charset="0"/>
              </a:rPr>
              <a:t>presenter</a:t>
            </a:r>
            <a:r>
              <a:rPr lang="fr-FR" sz="2025" dirty="0">
                <a:solidFill>
                  <a:srgbClr val="58595B"/>
                </a:solidFill>
                <a:latin typeface="Calibri" pitchFamily="34" charset="0"/>
              </a:rPr>
              <a:t> and </a:t>
            </a:r>
            <a:r>
              <a:rPr lang="fr-FR" sz="2025" dirty="0" err="1">
                <a:solidFill>
                  <a:srgbClr val="58595B"/>
                </a:solidFill>
                <a:latin typeface="Calibri" pitchFamily="34" charset="0"/>
              </a:rPr>
              <a:t>is</a:t>
            </a:r>
            <a:r>
              <a:rPr lang="fr-FR" sz="2025" dirty="0">
                <a:solidFill>
                  <a:srgbClr val="58595B"/>
                </a:solidFill>
                <a:latin typeface="Calibri" pitchFamily="34" charset="0"/>
              </a:rPr>
              <a:t> </a:t>
            </a:r>
            <a:r>
              <a:rPr lang="fr-FR" sz="2025" dirty="0" err="1">
                <a:solidFill>
                  <a:srgbClr val="58595B"/>
                </a:solidFill>
                <a:latin typeface="Calibri" pitchFamily="34" charset="0"/>
              </a:rPr>
              <a:t>designed</a:t>
            </a:r>
            <a:r>
              <a:rPr lang="fr-FR" sz="2025" dirty="0">
                <a:solidFill>
                  <a:srgbClr val="58595B"/>
                </a:solidFill>
                <a:latin typeface="Calibri" pitchFamily="34" charset="0"/>
              </a:rPr>
              <a:t> to </a:t>
            </a:r>
            <a:r>
              <a:rPr lang="fr-FR" sz="2025" dirty="0" err="1">
                <a:solidFill>
                  <a:srgbClr val="58595B"/>
                </a:solidFill>
                <a:latin typeface="Calibri" pitchFamily="34" charset="0"/>
              </a:rPr>
              <a:t>provide</a:t>
            </a:r>
            <a:r>
              <a:rPr lang="fr-FR" sz="2025" dirty="0">
                <a:solidFill>
                  <a:srgbClr val="58595B"/>
                </a:solidFill>
                <a:latin typeface="Calibri" pitchFamily="34" charset="0"/>
              </a:rPr>
              <a:t> </a:t>
            </a:r>
            <a:r>
              <a:rPr lang="fr-FR" sz="2025" dirty="0" err="1">
                <a:solidFill>
                  <a:srgbClr val="58595B"/>
                </a:solidFill>
                <a:latin typeface="Calibri" pitchFamily="34" charset="0"/>
              </a:rPr>
              <a:t>useful</a:t>
            </a:r>
            <a:r>
              <a:rPr lang="fr-FR" sz="2025" dirty="0">
                <a:solidFill>
                  <a:srgbClr val="58595B"/>
                </a:solidFill>
                <a:latin typeface="Calibri" pitchFamily="34" charset="0"/>
              </a:rPr>
              <a:t> information in regard to </a:t>
            </a:r>
            <a:r>
              <a:rPr lang="fr-FR" sz="2025" dirty="0" err="1">
                <a:solidFill>
                  <a:srgbClr val="58595B"/>
                </a:solidFill>
                <a:latin typeface="Calibri" pitchFamily="34" charset="0"/>
              </a:rPr>
              <a:t>its</a:t>
            </a:r>
            <a:r>
              <a:rPr lang="fr-FR" sz="2025" dirty="0">
                <a:solidFill>
                  <a:srgbClr val="58595B"/>
                </a:solidFill>
                <a:latin typeface="Calibri" pitchFamily="34" charset="0"/>
              </a:rPr>
              <a:t> </a:t>
            </a:r>
            <a:r>
              <a:rPr lang="fr-FR" sz="2025" dirty="0" err="1">
                <a:solidFill>
                  <a:srgbClr val="58595B"/>
                </a:solidFill>
                <a:latin typeface="Calibri" pitchFamily="34" charset="0"/>
              </a:rPr>
              <a:t>subject</a:t>
            </a:r>
            <a:r>
              <a:rPr lang="fr-FR" sz="2025" dirty="0">
                <a:solidFill>
                  <a:srgbClr val="58595B"/>
                </a:solidFill>
                <a:latin typeface="Calibri" pitchFamily="34" charset="0"/>
              </a:rPr>
              <a:t> </a:t>
            </a:r>
            <a:r>
              <a:rPr lang="fr-FR" sz="2025" dirty="0" err="1">
                <a:solidFill>
                  <a:srgbClr val="58595B"/>
                </a:solidFill>
                <a:latin typeface="Calibri" pitchFamily="34" charset="0"/>
              </a:rPr>
              <a:t>matter</a:t>
            </a:r>
            <a:r>
              <a:rPr lang="fr-FR" sz="2025" dirty="0">
                <a:solidFill>
                  <a:srgbClr val="58595B"/>
                </a:solidFill>
                <a:latin typeface="Calibri" pitchFamily="34" charset="0"/>
              </a:rPr>
              <a:t>. The </a:t>
            </a:r>
            <a:r>
              <a:rPr lang="fr-FR" sz="2025" dirty="0" err="1">
                <a:solidFill>
                  <a:srgbClr val="58595B"/>
                </a:solidFill>
                <a:latin typeface="Calibri" pitchFamily="34" charset="0"/>
              </a:rPr>
              <a:t>presenter</a:t>
            </a:r>
            <a:r>
              <a:rPr lang="fr-FR" sz="2025" dirty="0">
                <a:solidFill>
                  <a:srgbClr val="58595B"/>
                </a:solidFill>
                <a:latin typeface="Calibri" pitchFamily="34" charset="0"/>
              </a:rPr>
              <a:t> </a:t>
            </a:r>
            <a:r>
              <a:rPr lang="fr-FR" sz="2025" dirty="0" err="1">
                <a:solidFill>
                  <a:srgbClr val="58595B"/>
                </a:solidFill>
                <a:latin typeface="Calibri" pitchFamily="34" charset="0"/>
              </a:rPr>
              <a:t>specifically</a:t>
            </a:r>
            <a:r>
              <a:rPr lang="fr-FR" sz="2025" dirty="0">
                <a:solidFill>
                  <a:srgbClr val="58595B"/>
                </a:solidFill>
                <a:latin typeface="Calibri" pitchFamily="34" charset="0"/>
              </a:rPr>
              <a:t> </a:t>
            </a:r>
            <a:r>
              <a:rPr lang="fr-FR" sz="2025" dirty="0" err="1">
                <a:solidFill>
                  <a:srgbClr val="58595B"/>
                </a:solidFill>
                <a:latin typeface="Calibri" pitchFamily="34" charset="0"/>
              </a:rPr>
              <a:t>disclaim</a:t>
            </a:r>
            <a:r>
              <a:rPr lang="fr-FR" sz="2025" dirty="0">
                <a:solidFill>
                  <a:srgbClr val="58595B"/>
                </a:solidFill>
                <a:latin typeface="Calibri" pitchFamily="34" charset="0"/>
              </a:rPr>
              <a:t> </a:t>
            </a:r>
            <a:r>
              <a:rPr lang="fr-FR" sz="2025" dirty="0" err="1">
                <a:solidFill>
                  <a:srgbClr val="58595B"/>
                </a:solidFill>
                <a:latin typeface="Calibri" pitchFamily="34" charset="0"/>
              </a:rPr>
              <a:t>any</a:t>
            </a:r>
            <a:r>
              <a:rPr lang="fr-FR" sz="2025" dirty="0">
                <a:solidFill>
                  <a:srgbClr val="58595B"/>
                </a:solidFill>
                <a:latin typeface="Calibri" pitchFamily="34" charset="0"/>
              </a:rPr>
              <a:t> </a:t>
            </a:r>
            <a:r>
              <a:rPr lang="fr-FR" sz="2025" dirty="0" err="1">
                <a:solidFill>
                  <a:srgbClr val="58595B"/>
                </a:solidFill>
                <a:latin typeface="Calibri" pitchFamily="34" charset="0"/>
              </a:rPr>
              <a:t>resposibility</a:t>
            </a:r>
            <a:r>
              <a:rPr lang="fr-FR" sz="2025" dirty="0">
                <a:solidFill>
                  <a:srgbClr val="58595B"/>
                </a:solidFill>
                <a:latin typeface="Calibri" pitchFamily="34" charset="0"/>
              </a:rPr>
              <a:t> for </a:t>
            </a:r>
            <a:r>
              <a:rPr lang="fr-FR" sz="2025" dirty="0" err="1">
                <a:solidFill>
                  <a:srgbClr val="58595B"/>
                </a:solidFill>
                <a:latin typeface="Calibri" pitchFamily="34" charset="0"/>
              </a:rPr>
              <a:t>liability</a:t>
            </a:r>
            <a:r>
              <a:rPr lang="fr-FR" sz="2025" dirty="0">
                <a:solidFill>
                  <a:srgbClr val="58595B"/>
                </a:solidFill>
                <a:latin typeface="Calibri" pitchFamily="34" charset="0"/>
              </a:rPr>
              <a:t>, </a:t>
            </a:r>
            <a:r>
              <a:rPr lang="fr-FR" sz="2025" dirty="0" err="1">
                <a:solidFill>
                  <a:srgbClr val="58595B"/>
                </a:solidFill>
                <a:latin typeface="Calibri" pitchFamily="34" charset="0"/>
              </a:rPr>
              <a:t>loss</a:t>
            </a:r>
            <a:r>
              <a:rPr lang="fr-FR" sz="2025" dirty="0">
                <a:solidFill>
                  <a:srgbClr val="58595B"/>
                </a:solidFill>
                <a:latin typeface="Calibri" pitchFamily="34" charset="0"/>
              </a:rPr>
              <a:t> or </a:t>
            </a:r>
            <a:r>
              <a:rPr lang="fr-FR" sz="2025" dirty="0" err="1">
                <a:solidFill>
                  <a:srgbClr val="58595B"/>
                </a:solidFill>
                <a:latin typeface="Calibri" pitchFamily="34" charset="0"/>
              </a:rPr>
              <a:t>risk</a:t>
            </a:r>
            <a:r>
              <a:rPr lang="fr-FR" sz="2025" dirty="0">
                <a:solidFill>
                  <a:srgbClr val="58595B"/>
                </a:solidFill>
                <a:latin typeface="Calibri" pitchFamily="34" charset="0"/>
              </a:rPr>
              <a:t>, </a:t>
            </a:r>
            <a:r>
              <a:rPr lang="fr-FR" sz="2025" dirty="0" err="1">
                <a:solidFill>
                  <a:srgbClr val="58595B"/>
                </a:solidFill>
                <a:latin typeface="Calibri" pitchFamily="34" charset="0"/>
              </a:rPr>
              <a:t>personal</a:t>
            </a:r>
            <a:r>
              <a:rPr lang="fr-FR" sz="2025" dirty="0">
                <a:solidFill>
                  <a:srgbClr val="58595B"/>
                </a:solidFill>
                <a:latin typeface="Calibri" pitchFamily="34" charset="0"/>
              </a:rPr>
              <a:t> or </a:t>
            </a:r>
            <a:r>
              <a:rPr lang="fr-FR" sz="2025" dirty="0" err="1">
                <a:solidFill>
                  <a:srgbClr val="58595B"/>
                </a:solidFill>
                <a:latin typeface="Calibri" pitchFamily="34" charset="0"/>
              </a:rPr>
              <a:t>otherwise</a:t>
            </a:r>
            <a:r>
              <a:rPr lang="fr-FR" sz="2025" dirty="0">
                <a:solidFill>
                  <a:srgbClr val="58595B"/>
                </a:solidFill>
                <a:latin typeface="Calibri" pitchFamily="34" charset="0"/>
              </a:rPr>
              <a:t>, </a:t>
            </a:r>
            <a:r>
              <a:rPr lang="fr-FR" sz="2025" dirty="0" err="1">
                <a:solidFill>
                  <a:srgbClr val="58595B"/>
                </a:solidFill>
                <a:latin typeface="Calibri" pitchFamily="34" charset="0"/>
              </a:rPr>
              <a:t>that</a:t>
            </a:r>
            <a:r>
              <a:rPr lang="fr-FR" sz="2025" dirty="0">
                <a:solidFill>
                  <a:srgbClr val="58595B"/>
                </a:solidFill>
                <a:latin typeface="Calibri" pitchFamily="34" charset="0"/>
              </a:rPr>
              <a:t> </a:t>
            </a:r>
            <a:r>
              <a:rPr lang="fr-FR" sz="2025" dirty="0" err="1">
                <a:solidFill>
                  <a:srgbClr val="58595B"/>
                </a:solidFill>
                <a:latin typeface="Calibri" pitchFamily="34" charset="0"/>
              </a:rPr>
              <a:t>is</a:t>
            </a:r>
            <a:r>
              <a:rPr lang="fr-FR" sz="2025" dirty="0">
                <a:solidFill>
                  <a:srgbClr val="58595B"/>
                </a:solidFill>
                <a:latin typeface="Calibri" pitchFamily="34" charset="0"/>
              </a:rPr>
              <a:t> </a:t>
            </a:r>
            <a:r>
              <a:rPr lang="fr-FR" sz="2025" dirty="0" err="1">
                <a:solidFill>
                  <a:srgbClr val="58595B"/>
                </a:solidFill>
                <a:latin typeface="Calibri" pitchFamily="34" charset="0"/>
              </a:rPr>
              <a:t>incurred</a:t>
            </a:r>
            <a:r>
              <a:rPr lang="fr-FR" sz="2025" dirty="0">
                <a:solidFill>
                  <a:srgbClr val="58595B"/>
                </a:solidFill>
                <a:latin typeface="Calibri" pitchFamily="34" charset="0"/>
              </a:rPr>
              <a:t> as a </a:t>
            </a:r>
            <a:r>
              <a:rPr lang="fr-FR" sz="2025" dirty="0" err="1">
                <a:solidFill>
                  <a:srgbClr val="58595B"/>
                </a:solidFill>
                <a:latin typeface="Calibri" pitchFamily="34" charset="0"/>
              </a:rPr>
              <a:t>consequence</a:t>
            </a:r>
            <a:r>
              <a:rPr lang="fr-FR" sz="2025" dirty="0">
                <a:solidFill>
                  <a:srgbClr val="58595B"/>
                </a:solidFill>
                <a:latin typeface="Calibri" pitchFamily="34" charset="0"/>
              </a:rPr>
              <a:t>, </a:t>
            </a:r>
            <a:r>
              <a:rPr lang="fr-FR" sz="2025" dirty="0" err="1">
                <a:solidFill>
                  <a:srgbClr val="58595B"/>
                </a:solidFill>
                <a:latin typeface="Calibri" pitchFamily="34" charset="0"/>
              </a:rPr>
              <a:t>directly</a:t>
            </a:r>
            <a:r>
              <a:rPr lang="fr-FR" sz="2025" dirty="0">
                <a:solidFill>
                  <a:srgbClr val="58595B"/>
                </a:solidFill>
                <a:latin typeface="Calibri" pitchFamily="34" charset="0"/>
              </a:rPr>
              <a:t> or </a:t>
            </a:r>
            <a:r>
              <a:rPr lang="fr-FR" sz="2025" dirty="0" err="1">
                <a:solidFill>
                  <a:srgbClr val="58595B"/>
                </a:solidFill>
                <a:latin typeface="Calibri" pitchFamily="34" charset="0"/>
              </a:rPr>
              <a:t>indirectly</a:t>
            </a:r>
            <a:r>
              <a:rPr lang="fr-FR" sz="2025" dirty="0">
                <a:solidFill>
                  <a:srgbClr val="58595B"/>
                </a:solidFill>
                <a:latin typeface="Calibri" pitchFamily="34" charset="0"/>
              </a:rPr>
              <a:t>, of the use and application of </a:t>
            </a:r>
            <a:r>
              <a:rPr lang="fr-FR" sz="2025" dirty="0" err="1">
                <a:solidFill>
                  <a:srgbClr val="58595B"/>
                </a:solidFill>
                <a:latin typeface="Calibri" pitchFamily="34" charset="0"/>
              </a:rPr>
              <a:t>any</a:t>
            </a:r>
            <a:r>
              <a:rPr lang="fr-FR" sz="2025" dirty="0">
                <a:solidFill>
                  <a:srgbClr val="58595B"/>
                </a:solidFill>
                <a:latin typeface="Calibri" pitchFamily="34" charset="0"/>
              </a:rPr>
              <a:t> of the contents of </a:t>
            </a:r>
            <a:r>
              <a:rPr lang="fr-FR" sz="2025" dirty="0" err="1">
                <a:solidFill>
                  <a:srgbClr val="58595B"/>
                </a:solidFill>
                <a:latin typeface="Calibri" pitchFamily="34" charset="0"/>
              </a:rPr>
              <a:t>this</a:t>
            </a:r>
            <a:r>
              <a:rPr lang="fr-FR" sz="2025" dirty="0">
                <a:solidFill>
                  <a:srgbClr val="58595B"/>
                </a:solidFill>
                <a:latin typeface="Calibri" pitchFamily="34" charset="0"/>
              </a:rPr>
              <a:t> </a:t>
            </a:r>
            <a:r>
              <a:rPr lang="fr-FR" sz="2025" dirty="0" err="1">
                <a:solidFill>
                  <a:srgbClr val="58595B"/>
                </a:solidFill>
                <a:latin typeface="Calibri" pitchFamily="34" charset="0"/>
              </a:rPr>
              <a:t>presentation</a:t>
            </a:r>
            <a:r>
              <a:rPr lang="fr-FR" sz="2025" dirty="0">
                <a:solidFill>
                  <a:srgbClr val="58595B"/>
                </a:solidFill>
                <a:latin typeface="Calibri" pitchFamily="34" charset="0"/>
              </a:rPr>
              <a:t>.  No </a:t>
            </a:r>
            <a:r>
              <a:rPr lang="fr-FR" sz="2025" dirty="0" err="1">
                <a:solidFill>
                  <a:srgbClr val="58595B"/>
                </a:solidFill>
                <a:latin typeface="Calibri" pitchFamily="34" charset="0"/>
              </a:rPr>
              <a:t>specific</a:t>
            </a:r>
            <a:r>
              <a:rPr lang="fr-FR" sz="2025" dirty="0">
                <a:solidFill>
                  <a:srgbClr val="58595B"/>
                </a:solidFill>
                <a:latin typeface="Calibri" pitchFamily="34" charset="0"/>
              </a:rPr>
              <a:t> </a:t>
            </a:r>
            <a:r>
              <a:rPr lang="fr-FR" sz="2025" dirty="0" err="1">
                <a:solidFill>
                  <a:srgbClr val="58595B"/>
                </a:solidFill>
                <a:latin typeface="Calibri" pitchFamily="34" charset="0"/>
              </a:rPr>
              <a:t>company</a:t>
            </a:r>
            <a:r>
              <a:rPr lang="fr-FR" sz="2025" dirty="0">
                <a:solidFill>
                  <a:srgbClr val="58595B"/>
                </a:solidFill>
                <a:latin typeface="Calibri" pitchFamily="34" charset="0"/>
              </a:rPr>
              <a:t> or </a:t>
            </a:r>
            <a:r>
              <a:rPr lang="fr-FR" sz="2025" dirty="0" err="1">
                <a:solidFill>
                  <a:srgbClr val="58595B"/>
                </a:solidFill>
                <a:latin typeface="Calibri" pitchFamily="34" charset="0"/>
              </a:rPr>
              <a:t>product</a:t>
            </a:r>
            <a:r>
              <a:rPr lang="fr-FR" sz="2025" dirty="0">
                <a:solidFill>
                  <a:srgbClr val="58595B"/>
                </a:solidFill>
                <a:latin typeface="Calibri" pitchFamily="34" charset="0"/>
              </a:rPr>
              <a:t> </a:t>
            </a:r>
            <a:r>
              <a:rPr lang="fr-FR" sz="2025" dirty="0" err="1">
                <a:solidFill>
                  <a:srgbClr val="58595B"/>
                </a:solidFill>
                <a:latin typeface="Calibri" pitchFamily="34" charset="0"/>
              </a:rPr>
              <a:t>will</a:t>
            </a:r>
            <a:r>
              <a:rPr lang="fr-FR" sz="2025" dirty="0">
                <a:solidFill>
                  <a:srgbClr val="58595B"/>
                </a:solidFill>
                <a:latin typeface="Calibri" pitchFamily="34" charset="0"/>
              </a:rPr>
              <a:t> </a:t>
            </a:r>
            <a:r>
              <a:rPr lang="fr-FR" sz="2025" dirty="0" err="1">
                <a:solidFill>
                  <a:srgbClr val="58595B"/>
                </a:solidFill>
                <a:latin typeface="Calibri" pitchFamily="34" charset="0"/>
              </a:rPr>
              <a:t>be</a:t>
            </a:r>
            <a:r>
              <a:rPr lang="fr-FR" sz="2025" dirty="0">
                <a:solidFill>
                  <a:srgbClr val="58595B"/>
                </a:solidFill>
                <a:latin typeface="Calibri" pitchFamily="34" charset="0"/>
              </a:rPr>
              <a:t> </a:t>
            </a:r>
            <a:r>
              <a:rPr lang="fr-FR" sz="2025" dirty="0" err="1">
                <a:solidFill>
                  <a:srgbClr val="58595B"/>
                </a:solidFill>
                <a:latin typeface="Calibri" pitchFamily="34" charset="0"/>
              </a:rPr>
              <a:t>discussed</a:t>
            </a:r>
            <a:r>
              <a:rPr lang="fr-FR" sz="2025" dirty="0">
                <a:solidFill>
                  <a:srgbClr val="58595B"/>
                </a:solidFill>
                <a:latin typeface="Calibri" pitchFamily="34" charset="0"/>
              </a:rPr>
              <a:t>. </a:t>
            </a:r>
            <a:r>
              <a:rPr lang="fr-FR" sz="2025" dirty="0" err="1">
                <a:solidFill>
                  <a:srgbClr val="58595B"/>
                </a:solidFill>
                <a:latin typeface="Calibri" pitchFamily="34" charset="0"/>
              </a:rPr>
              <a:t>Promoting</a:t>
            </a:r>
            <a:r>
              <a:rPr lang="fr-FR" sz="2025" dirty="0">
                <a:solidFill>
                  <a:srgbClr val="58595B"/>
                </a:solidFill>
                <a:latin typeface="Calibri" pitchFamily="34" charset="0"/>
              </a:rPr>
              <a:t> </a:t>
            </a:r>
            <a:r>
              <a:rPr lang="fr-FR" sz="2025" dirty="0" err="1">
                <a:solidFill>
                  <a:srgbClr val="58595B"/>
                </a:solidFill>
                <a:latin typeface="Calibri" pitchFamily="34" charset="0"/>
              </a:rPr>
              <a:t>specific</a:t>
            </a:r>
            <a:r>
              <a:rPr lang="fr-FR" sz="2025" dirty="0">
                <a:solidFill>
                  <a:srgbClr val="58595B"/>
                </a:solidFill>
                <a:latin typeface="Calibri" pitchFamily="34" charset="0"/>
              </a:rPr>
              <a:t> </a:t>
            </a:r>
            <a:r>
              <a:rPr lang="fr-FR" sz="2025" dirty="0" err="1">
                <a:solidFill>
                  <a:srgbClr val="58595B"/>
                </a:solidFill>
                <a:latin typeface="Calibri" pitchFamily="34" charset="0"/>
              </a:rPr>
              <a:t>products</a:t>
            </a:r>
            <a:r>
              <a:rPr lang="fr-FR" sz="2025" dirty="0">
                <a:solidFill>
                  <a:srgbClr val="58595B"/>
                </a:solidFill>
                <a:latin typeface="Calibri" pitchFamily="34" charset="0"/>
              </a:rPr>
              <a:t>, or </a:t>
            </a:r>
            <a:r>
              <a:rPr lang="fr-FR" sz="2025" dirty="0" err="1">
                <a:solidFill>
                  <a:srgbClr val="58595B"/>
                </a:solidFill>
                <a:latin typeface="Calibri" pitchFamily="34" charset="0"/>
              </a:rPr>
              <a:t>applying</a:t>
            </a:r>
            <a:r>
              <a:rPr lang="fr-FR" sz="2025" dirty="0">
                <a:solidFill>
                  <a:srgbClr val="58595B"/>
                </a:solidFill>
                <a:latin typeface="Calibri" pitchFamily="34" charset="0"/>
              </a:rPr>
              <a:t> </a:t>
            </a:r>
            <a:r>
              <a:rPr lang="fr-FR" sz="2025" dirty="0" err="1">
                <a:solidFill>
                  <a:srgbClr val="58595B"/>
                </a:solidFill>
                <a:latin typeface="Calibri" pitchFamily="34" charset="0"/>
              </a:rPr>
              <a:t>any</a:t>
            </a:r>
            <a:r>
              <a:rPr lang="fr-FR" sz="2025" dirty="0">
                <a:solidFill>
                  <a:srgbClr val="58595B"/>
                </a:solidFill>
                <a:latin typeface="Calibri" pitchFamily="34" charset="0"/>
              </a:rPr>
              <a:t> sales </a:t>
            </a:r>
            <a:r>
              <a:rPr lang="fr-FR" sz="2025" dirty="0" err="1">
                <a:solidFill>
                  <a:srgbClr val="58595B"/>
                </a:solidFill>
                <a:latin typeface="Calibri" pitchFamily="34" charset="0"/>
              </a:rPr>
              <a:t>recommendation</a:t>
            </a:r>
            <a:r>
              <a:rPr lang="fr-FR" sz="2025" dirty="0">
                <a:solidFill>
                  <a:srgbClr val="58595B"/>
                </a:solidFill>
                <a:latin typeface="Calibri" pitchFamily="34" charset="0"/>
              </a:rPr>
              <a:t> </a:t>
            </a:r>
            <a:r>
              <a:rPr lang="fr-FR" sz="2025" dirty="0" err="1">
                <a:solidFill>
                  <a:srgbClr val="58595B"/>
                </a:solidFill>
                <a:latin typeface="Calibri" pitchFamily="34" charset="0"/>
              </a:rPr>
              <a:t>during</a:t>
            </a:r>
            <a:r>
              <a:rPr lang="fr-FR" sz="2025" dirty="0">
                <a:solidFill>
                  <a:srgbClr val="58595B"/>
                </a:solidFill>
                <a:latin typeface="Calibri" pitchFamily="34" charset="0"/>
              </a:rPr>
              <a:t> </a:t>
            </a:r>
            <a:r>
              <a:rPr lang="fr-FR" sz="2025" dirty="0" err="1">
                <a:solidFill>
                  <a:srgbClr val="58595B"/>
                </a:solidFill>
                <a:latin typeface="Calibri" pitchFamily="34" charset="0"/>
              </a:rPr>
              <a:t>this</a:t>
            </a:r>
            <a:r>
              <a:rPr lang="fr-FR" sz="2025" dirty="0">
                <a:solidFill>
                  <a:srgbClr val="58595B"/>
                </a:solidFill>
                <a:latin typeface="Calibri" pitchFamily="34" charset="0"/>
              </a:rPr>
              <a:t> </a:t>
            </a:r>
            <a:r>
              <a:rPr lang="fr-FR" sz="2025" dirty="0" err="1">
                <a:solidFill>
                  <a:srgbClr val="58595B"/>
                </a:solidFill>
                <a:latin typeface="Calibri" pitchFamily="34" charset="0"/>
              </a:rPr>
              <a:t>presentation</a:t>
            </a:r>
            <a:r>
              <a:rPr lang="fr-FR" sz="2025" dirty="0">
                <a:solidFill>
                  <a:srgbClr val="58595B"/>
                </a:solidFill>
                <a:latin typeface="Calibri" pitchFamily="34" charset="0"/>
              </a:rPr>
              <a:t> </a:t>
            </a:r>
            <a:r>
              <a:rPr lang="fr-FR" sz="2025" dirty="0" err="1">
                <a:solidFill>
                  <a:srgbClr val="58595B"/>
                </a:solidFill>
                <a:latin typeface="Calibri" pitchFamily="34" charset="0"/>
              </a:rPr>
              <a:t>is</a:t>
            </a:r>
            <a:r>
              <a:rPr lang="fr-FR" sz="2025" dirty="0">
                <a:solidFill>
                  <a:srgbClr val="58595B"/>
                </a:solidFill>
                <a:latin typeface="Calibri" pitchFamily="34" charset="0"/>
              </a:rPr>
              <a:t> </a:t>
            </a:r>
            <a:r>
              <a:rPr lang="fr-FR" sz="2025" dirty="0" err="1">
                <a:solidFill>
                  <a:srgbClr val="58595B"/>
                </a:solidFill>
                <a:latin typeface="Calibri" pitchFamily="34" charset="0"/>
              </a:rPr>
              <a:t>prohibited</a:t>
            </a:r>
            <a:r>
              <a:rPr lang="fr-FR" sz="2025" dirty="0">
                <a:solidFill>
                  <a:srgbClr val="58595B"/>
                </a:solidFill>
                <a:latin typeface="Calibri" pitchFamily="34" charset="0"/>
              </a:rPr>
              <a:t>. If </a:t>
            </a:r>
            <a:r>
              <a:rPr lang="fr-FR" sz="2025" dirty="0" err="1">
                <a:solidFill>
                  <a:srgbClr val="58595B"/>
                </a:solidFill>
                <a:latin typeface="Calibri" pitchFamily="34" charset="0"/>
              </a:rPr>
              <a:t>legal</a:t>
            </a:r>
            <a:r>
              <a:rPr lang="fr-FR" sz="2025" dirty="0">
                <a:solidFill>
                  <a:srgbClr val="58595B"/>
                </a:solidFill>
                <a:latin typeface="Calibri" pitchFamily="34" charset="0"/>
              </a:rPr>
              <a:t> </a:t>
            </a:r>
            <a:r>
              <a:rPr lang="fr-FR" sz="2025" dirty="0" err="1">
                <a:solidFill>
                  <a:srgbClr val="58595B"/>
                </a:solidFill>
                <a:latin typeface="Calibri" pitchFamily="34" charset="0"/>
              </a:rPr>
              <a:t>advice</a:t>
            </a:r>
            <a:r>
              <a:rPr lang="fr-FR" sz="2025" dirty="0">
                <a:solidFill>
                  <a:srgbClr val="58595B"/>
                </a:solidFill>
                <a:latin typeface="Calibri" pitchFamily="34" charset="0"/>
              </a:rPr>
              <a:t> or </a:t>
            </a:r>
            <a:r>
              <a:rPr lang="fr-FR" sz="2025" dirty="0" err="1">
                <a:solidFill>
                  <a:srgbClr val="58595B"/>
                </a:solidFill>
                <a:latin typeface="Calibri" pitchFamily="34" charset="0"/>
              </a:rPr>
              <a:t>other</a:t>
            </a:r>
            <a:r>
              <a:rPr lang="fr-FR" sz="2025" dirty="0">
                <a:solidFill>
                  <a:srgbClr val="58595B"/>
                </a:solidFill>
                <a:latin typeface="Calibri" pitchFamily="34" charset="0"/>
              </a:rPr>
              <a:t> expert assistance </a:t>
            </a:r>
            <a:r>
              <a:rPr lang="fr-FR" sz="2025" dirty="0" err="1">
                <a:solidFill>
                  <a:srgbClr val="58595B"/>
                </a:solidFill>
                <a:latin typeface="Calibri" pitchFamily="34" charset="0"/>
              </a:rPr>
              <a:t>is</a:t>
            </a:r>
            <a:r>
              <a:rPr lang="fr-FR" sz="2025" dirty="0">
                <a:solidFill>
                  <a:srgbClr val="58595B"/>
                </a:solidFill>
                <a:latin typeface="Calibri" pitchFamily="34" charset="0"/>
              </a:rPr>
              <a:t> </a:t>
            </a:r>
            <a:r>
              <a:rPr lang="fr-FR" sz="2025" dirty="0" err="1">
                <a:solidFill>
                  <a:srgbClr val="58595B"/>
                </a:solidFill>
                <a:latin typeface="Calibri" pitchFamily="34" charset="0"/>
              </a:rPr>
              <a:t>required</a:t>
            </a:r>
            <a:r>
              <a:rPr lang="fr-FR" sz="2025" dirty="0">
                <a:solidFill>
                  <a:srgbClr val="58595B"/>
                </a:solidFill>
                <a:latin typeface="Calibri" pitchFamily="34" charset="0"/>
              </a:rPr>
              <a:t>, the services of a </a:t>
            </a:r>
            <a:r>
              <a:rPr lang="fr-FR" sz="2025" dirty="0" err="1">
                <a:solidFill>
                  <a:srgbClr val="58595B"/>
                </a:solidFill>
                <a:latin typeface="Calibri" pitchFamily="34" charset="0"/>
              </a:rPr>
              <a:t>competent</a:t>
            </a:r>
            <a:r>
              <a:rPr lang="fr-FR" sz="2025" dirty="0">
                <a:solidFill>
                  <a:srgbClr val="58595B"/>
                </a:solidFill>
                <a:latin typeface="Calibri" pitchFamily="34" charset="0"/>
              </a:rPr>
              <a:t> </a:t>
            </a:r>
            <a:r>
              <a:rPr lang="fr-FR" sz="2025" dirty="0" err="1">
                <a:solidFill>
                  <a:srgbClr val="58595B"/>
                </a:solidFill>
                <a:latin typeface="Calibri" pitchFamily="34" charset="0"/>
              </a:rPr>
              <a:t>person</a:t>
            </a:r>
            <a:r>
              <a:rPr lang="fr-FR" sz="2025" dirty="0">
                <a:solidFill>
                  <a:srgbClr val="58595B"/>
                </a:solidFill>
                <a:latin typeface="Calibri" pitchFamily="34" charset="0"/>
              </a:rPr>
              <a:t> </a:t>
            </a:r>
            <a:r>
              <a:rPr lang="fr-FR" sz="2025" dirty="0" err="1">
                <a:solidFill>
                  <a:srgbClr val="58595B"/>
                </a:solidFill>
                <a:latin typeface="Calibri" pitchFamily="34" charset="0"/>
              </a:rPr>
              <a:t>should</a:t>
            </a:r>
            <a:r>
              <a:rPr lang="fr-FR" sz="2025" dirty="0">
                <a:solidFill>
                  <a:srgbClr val="58595B"/>
                </a:solidFill>
                <a:latin typeface="Calibri" pitchFamily="34" charset="0"/>
              </a:rPr>
              <a:t> </a:t>
            </a:r>
            <a:r>
              <a:rPr lang="fr-FR" sz="2025" dirty="0" err="1">
                <a:solidFill>
                  <a:srgbClr val="58595B"/>
                </a:solidFill>
                <a:latin typeface="Calibri" pitchFamily="34" charset="0"/>
              </a:rPr>
              <a:t>be</a:t>
            </a:r>
            <a:r>
              <a:rPr lang="fr-FR" sz="2025" dirty="0">
                <a:solidFill>
                  <a:srgbClr val="58595B"/>
                </a:solidFill>
                <a:latin typeface="Calibri" pitchFamily="34" charset="0"/>
              </a:rPr>
              <a:t> </a:t>
            </a:r>
            <a:r>
              <a:rPr lang="fr-FR" sz="2025" dirty="0" err="1">
                <a:solidFill>
                  <a:srgbClr val="58595B"/>
                </a:solidFill>
                <a:latin typeface="Calibri" pitchFamily="34" charset="0"/>
              </a:rPr>
              <a:t>sought</a:t>
            </a:r>
            <a:r>
              <a:rPr lang="fr-FR" sz="2025" dirty="0">
                <a:solidFill>
                  <a:srgbClr val="58595B"/>
                </a:solidFill>
                <a:latin typeface="Calibri" pitchFamily="34" charset="0"/>
              </a:rPr>
              <a:t>.</a:t>
            </a:r>
          </a:p>
        </p:txBody>
      </p:sp>
      <p:sp>
        <p:nvSpPr>
          <p:cNvPr id="4" name="TextBox 3"/>
          <p:cNvSpPr txBox="1"/>
          <p:nvPr/>
        </p:nvSpPr>
        <p:spPr>
          <a:xfrm>
            <a:off x="228600" y="6495220"/>
            <a:ext cx="1219200" cy="215444"/>
          </a:xfrm>
          <a:prstGeom prst="rect">
            <a:avLst/>
          </a:prstGeom>
          <a:noFill/>
        </p:spPr>
        <p:txBody>
          <a:bodyPr wrap="square" rtlCol="0">
            <a:spAutoFit/>
          </a:bodyPr>
          <a:lstStyle/>
          <a:p>
            <a:r>
              <a:rPr lang="en-US" sz="800" dirty="0"/>
              <a:t>©2015 NEB &amp; RPF</a:t>
            </a:r>
          </a:p>
        </p:txBody>
      </p:sp>
    </p:spTree>
    <p:extLst>
      <p:ext uri="{BB962C8B-B14F-4D97-AF65-F5344CB8AC3E}">
        <p14:creationId xmlns:p14="http://schemas.microsoft.com/office/powerpoint/2010/main" val="269030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2"/>
          <p:cNvSpPr>
            <a:spLocks noGrp="1" noRot="1" noChangeArrowheads="1"/>
          </p:cNvSpPr>
          <p:nvPr>
            <p:ph type="title"/>
          </p:nvPr>
        </p:nvSpPr>
        <p:spPr>
          <a:xfrm>
            <a:off x="304800" y="228600"/>
            <a:ext cx="8510588" cy="1325563"/>
          </a:xfrm>
        </p:spPr>
        <p:txBody>
          <a:bodyPr/>
          <a:lstStyle/>
          <a:p>
            <a:br>
              <a:rPr lang="en-US"/>
            </a:br>
            <a:r>
              <a:rPr lang="en-US"/>
              <a:t> </a:t>
            </a:r>
          </a:p>
        </p:txBody>
      </p:sp>
      <p:sp>
        <p:nvSpPr>
          <p:cNvPr id="445443" name="Rectangle 3"/>
          <p:cNvSpPr>
            <a:spLocks noGrp="1" noRot="1" noChangeArrowheads="1"/>
          </p:cNvSpPr>
          <p:nvPr>
            <p:ph type="body" idx="4294967295"/>
          </p:nvPr>
        </p:nvSpPr>
        <p:spPr>
          <a:xfrm>
            <a:off x="381000" y="1676400"/>
            <a:ext cx="8540750" cy="4422775"/>
          </a:xfrm>
        </p:spPr>
        <p:txBody>
          <a:bodyPr/>
          <a:lstStyle/>
          <a:p>
            <a:pPr>
              <a:buClr>
                <a:schemeClr val="bg1"/>
              </a:buClr>
            </a:pPr>
            <a:r>
              <a:rPr lang="en-US" sz="2400" dirty="0">
                <a:solidFill>
                  <a:srgbClr val="000508"/>
                </a:solidFill>
                <a:effectLst/>
              </a:rPr>
              <a:t>CSRS / FERS Retirement Eligibility and Annuity Calculations</a:t>
            </a:r>
          </a:p>
          <a:p>
            <a:pPr>
              <a:buClr>
                <a:schemeClr val="bg1"/>
              </a:buClr>
            </a:pPr>
            <a:r>
              <a:rPr lang="en-US" sz="2400" dirty="0">
                <a:solidFill>
                  <a:srgbClr val="000508"/>
                </a:solidFill>
                <a:effectLst/>
              </a:rPr>
              <a:t>Survivor Annuity options and alternatives</a:t>
            </a:r>
          </a:p>
          <a:p>
            <a:pPr>
              <a:buClr>
                <a:schemeClr val="bg1"/>
              </a:buClr>
            </a:pPr>
            <a:r>
              <a:rPr lang="en-US" sz="2400" dirty="0">
                <a:solidFill>
                  <a:srgbClr val="000508"/>
                </a:solidFill>
                <a:effectLst/>
              </a:rPr>
              <a:t>Thrift Savings Plan: Pre retirement / Post retirement</a:t>
            </a:r>
          </a:p>
          <a:p>
            <a:pPr>
              <a:buClr>
                <a:schemeClr val="bg1"/>
              </a:buClr>
            </a:pPr>
            <a:endParaRPr lang="en-US" sz="2400" dirty="0">
              <a:solidFill>
                <a:srgbClr val="000508"/>
              </a:solidFill>
              <a:effectLst/>
            </a:endParaRPr>
          </a:p>
          <a:p>
            <a:pPr>
              <a:buClr>
                <a:schemeClr val="bg1"/>
              </a:buClr>
              <a:buFont typeface="Wingdings" pitchFamily="2" charset="2"/>
              <a:buNone/>
            </a:pPr>
            <a:r>
              <a:rPr lang="en-US" sz="2400" dirty="0">
                <a:solidFill>
                  <a:srgbClr val="000508"/>
                </a:solidFill>
                <a:effectLst/>
              </a:rPr>
              <a:t>     </a:t>
            </a:r>
            <a:r>
              <a:rPr lang="en-US" sz="2400" i="1" dirty="0">
                <a:solidFill>
                  <a:srgbClr val="F63B00"/>
                </a:solidFill>
                <a:effectLst/>
              </a:rPr>
              <a:t>BREAK</a:t>
            </a:r>
          </a:p>
          <a:p>
            <a:pPr>
              <a:buClr>
                <a:schemeClr val="bg1"/>
              </a:buClr>
            </a:pPr>
            <a:r>
              <a:rPr lang="en-US" sz="2400" dirty="0">
                <a:solidFill>
                  <a:srgbClr val="000508"/>
                </a:solidFill>
                <a:effectLst/>
              </a:rPr>
              <a:t>Social Security Benefits </a:t>
            </a:r>
          </a:p>
          <a:p>
            <a:pPr>
              <a:buClr>
                <a:schemeClr val="bg1"/>
              </a:buClr>
            </a:pPr>
            <a:r>
              <a:rPr lang="en-US" sz="2400" dirty="0">
                <a:solidFill>
                  <a:srgbClr val="000508"/>
                </a:solidFill>
                <a:effectLst/>
              </a:rPr>
              <a:t>Federal Employees Group Life Insurance</a:t>
            </a:r>
          </a:p>
          <a:p>
            <a:pPr>
              <a:buClr>
                <a:schemeClr val="bg1"/>
              </a:buClr>
            </a:pPr>
            <a:r>
              <a:rPr lang="en-US" sz="2400" dirty="0">
                <a:solidFill>
                  <a:srgbClr val="000508"/>
                </a:solidFill>
                <a:effectLst/>
              </a:rPr>
              <a:t>Federal Employees Health Insurance &amp; Medicare</a:t>
            </a:r>
          </a:p>
          <a:p>
            <a:pPr>
              <a:buClr>
                <a:schemeClr val="bg1"/>
              </a:buClr>
            </a:pPr>
            <a:r>
              <a:rPr lang="en-US" sz="2400" dirty="0">
                <a:solidFill>
                  <a:srgbClr val="000508"/>
                </a:solidFill>
                <a:effectLst/>
              </a:rPr>
              <a:t>Long Term Care </a:t>
            </a:r>
          </a:p>
          <a:p>
            <a:pPr>
              <a:buFont typeface="Wingdings" pitchFamily="2" charset="2"/>
              <a:buNone/>
            </a:pPr>
            <a:r>
              <a:rPr lang="en-US" sz="2400" dirty="0">
                <a:solidFill>
                  <a:srgbClr val="000508"/>
                </a:solidFill>
                <a:effectLst/>
              </a:rPr>
              <a:t>	</a:t>
            </a:r>
          </a:p>
          <a:p>
            <a:pPr>
              <a:buFont typeface="Wingdings" pitchFamily="2" charset="2"/>
              <a:buNone/>
            </a:pPr>
            <a:endParaRPr lang="en-US" sz="2400" dirty="0">
              <a:solidFill>
                <a:srgbClr val="000508"/>
              </a:solidFill>
            </a:endParaRPr>
          </a:p>
          <a:p>
            <a:pPr>
              <a:buFont typeface="Wingdings" pitchFamily="2" charset="2"/>
              <a:buNone/>
            </a:pPr>
            <a:endParaRPr lang="en-US" dirty="0">
              <a:solidFill>
                <a:srgbClr val="000508"/>
              </a:solidFill>
            </a:endParaRPr>
          </a:p>
          <a:p>
            <a:pPr>
              <a:buFont typeface="Wingdings" pitchFamily="2" charset="2"/>
              <a:buNone/>
            </a:pPr>
            <a:endParaRPr lang="en-US" dirty="0">
              <a:solidFill>
                <a:srgbClr val="000508"/>
              </a:solidFill>
            </a:endParaRPr>
          </a:p>
          <a:p>
            <a:pPr>
              <a:buFont typeface="Wingdings" pitchFamily="2" charset="2"/>
              <a:buNone/>
            </a:pPr>
            <a:endParaRPr lang="en-US" dirty="0">
              <a:solidFill>
                <a:srgbClr val="000508"/>
              </a:solidFill>
            </a:endParaRPr>
          </a:p>
        </p:txBody>
      </p:sp>
      <p:sp>
        <p:nvSpPr>
          <p:cNvPr id="445444" name="Rectangle 2"/>
          <p:cNvSpPr>
            <a:spLocks noChangeArrowheads="1"/>
          </p:cNvSpPr>
          <p:nvPr/>
        </p:nvSpPr>
        <p:spPr bwMode="auto">
          <a:xfrm>
            <a:off x="0" y="0"/>
            <a:ext cx="9144000" cy="1295400"/>
          </a:xfrm>
          <a:prstGeom prst="rect">
            <a:avLst/>
          </a:prstGeom>
          <a:gradFill rotWithShape="1">
            <a:gsLst>
              <a:gs pos="0">
                <a:srgbClr val="CCFFFF">
                  <a:gamma/>
                  <a:shade val="46275"/>
                  <a:invGamma/>
                </a:srgbClr>
              </a:gs>
              <a:gs pos="50000">
                <a:srgbClr val="CCFFFF"/>
              </a:gs>
              <a:gs pos="100000">
                <a:srgbClr val="CCFFFF">
                  <a:gamma/>
                  <a:shade val="46275"/>
                  <a:invGamma/>
                </a:srgbClr>
              </a:gs>
            </a:gsLst>
            <a:lin ang="5400000" scaled="1"/>
          </a:gradFill>
          <a:ln w="9525" algn="ctr">
            <a:noFill/>
            <a:miter lim="800000"/>
            <a:headEnd/>
            <a:tailEnd/>
          </a:ln>
          <a:effectLst/>
        </p:spPr>
        <p:txBody>
          <a:bodyPr anchor="ctr"/>
          <a:lstStyle/>
          <a:p>
            <a:pPr algn="ctr">
              <a:spcBef>
                <a:spcPct val="0"/>
              </a:spcBef>
              <a:buClrTx/>
              <a:buFontTx/>
              <a:buNone/>
            </a:pPr>
            <a:r>
              <a:rPr lang="en-US" sz="3600">
                <a:solidFill>
                  <a:srgbClr val="000508"/>
                </a:solidFill>
                <a:effectLst>
                  <a:outerShdw blurRad="38100" dist="38100" dir="2700000" algn="tl">
                    <a:srgbClr val="FFFFFF"/>
                  </a:outerShdw>
                </a:effectLst>
              </a:rPr>
              <a:t>Seminar Topics</a:t>
            </a:r>
          </a:p>
        </p:txBody>
      </p:sp>
      <p:sp>
        <p:nvSpPr>
          <p:cNvPr id="5" name="TextBox 4"/>
          <p:cNvSpPr txBox="1"/>
          <p:nvPr/>
        </p:nvSpPr>
        <p:spPr>
          <a:xfrm>
            <a:off x="228600" y="6495220"/>
            <a:ext cx="1219200" cy="215444"/>
          </a:xfrm>
          <a:prstGeom prst="rect">
            <a:avLst/>
          </a:prstGeom>
          <a:noFill/>
        </p:spPr>
        <p:txBody>
          <a:bodyPr wrap="square" rtlCol="0">
            <a:spAutoFit/>
          </a:bodyPr>
          <a:lstStyle/>
          <a:p>
            <a:r>
              <a:rPr lang="en-US" sz="800" dirty="0"/>
              <a:t>©2015 NEB &amp; RPF</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Grp="1" noRot="1" noChangeArrowheads="1"/>
          </p:cNvSpPr>
          <p:nvPr>
            <p:ph type="title"/>
          </p:nvPr>
        </p:nvSpPr>
        <p:spPr>
          <a:xfrm>
            <a:off x="0" y="0"/>
            <a:ext cx="9144000" cy="1143000"/>
          </a:xfrm>
          <a:gradFill rotWithShape="1">
            <a:gsLst>
              <a:gs pos="0">
                <a:srgbClr val="CCFFFF">
                  <a:gamma/>
                  <a:shade val="46275"/>
                  <a:invGamma/>
                </a:srgbClr>
              </a:gs>
              <a:gs pos="50000">
                <a:srgbClr val="CCFFFF"/>
              </a:gs>
              <a:gs pos="100000">
                <a:srgbClr val="CCFFFF">
                  <a:gamma/>
                  <a:shade val="46275"/>
                  <a:invGamma/>
                </a:srgbClr>
              </a:gs>
            </a:gsLst>
            <a:lin ang="5400000" scaled="1"/>
          </a:gradFill>
        </p:spPr>
        <p:txBody>
          <a:bodyPr/>
          <a:lstStyle/>
          <a:p>
            <a:r>
              <a:rPr lang="en-US" sz="4000" dirty="0">
                <a:solidFill>
                  <a:srgbClr val="080001"/>
                </a:solidFill>
                <a:effectLst>
                  <a:outerShdw blurRad="38100" dist="38100" dir="2700000" algn="tl">
                    <a:srgbClr val="FFFFFF"/>
                  </a:outerShdw>
                </a:effectLst>
              </a:rPr>
              <a:t>Retirement Questions</a:t>
            </a:r>
            <a:br>
              <a:rPr lang="en-US" sz="4000" dirty="0">
                <a:solidFill>
                  <a:srgbClr val="080001"/>
                </a:solidFill>
                <a:effectLst>
                  <a:outerShdw blurRad="38100" dist="38100" dir="2700000" algn="tl">
                    <a:srgbClr val="FFFFFF"/>
                  </a:outerShdw>
                </a:effectLst>
              </a:rPr>
            </a:br>
            <a:r>
              <a:rPr lang="en-US" sz="4000" dirty="0">
                <a:solidFill>
                  <a:srgbClr val="080001"/>
                </a:solidFill>
                <a:effectLst>
                  <a:outerShdw blurRad="38100" dist="38100" dir="2700000" algn="tl">
                    <a:srgbClr val="FFFFFF"/>
                  </a:outerShdw>
                </a:effectLst>
              </a:rPr>
              <a:t> Which need to be Answered!</a:t>
            </a:r>
          </a:p>
        </p:txBody>
      </p:sp>
      <p:sp>
        <p:nvSpPr>
          <p:cNvPr id="419843" name="Rectangle 3"/>
          <p:cNvSpPr>
            <a:spLocks noGrp="1" noRot="1" noChangeArrowheads="1"/>
          </p:cNvSpPr>
          <p:nvPr>
            <p:ph type="body" idx="1"/>
          </p:nvPr>
        </p:nvSpPr>
        <p:spPr>
          <a:xfrm>
            <a:off x="301625" y="1295400"/>
            <a:ext cx="8540750" cy="5334000"/>
          </a:xfrm>
        </p:spPr>
        <p:txBody>
          <a:bodyPr/>
          <a:lstStyle/>
          <a:p>
            <a:pPr>
              <a:buFont typeface="Wingdings" pitchFamily="2" charset="2"/>
              <a:buNone/>
            </a:pPr>
            <a:r>
              <a:rPr lang="en-US" sz="2400" dirty="0">
                <a:solidFill>
                  <a:srgbClr val="080001"/>
                </a:solidFill>
              </a:rPr>
              <a:t>1. Will my FERS or CSRS annuity be large enough to cover my expenses in retirement?</a:t>
            </a:r>
          </a:p>
          <a:p>
            <a:pPr>
              <a:buFont typeface="Wingdings" pitchFamily="2" charset="2"/>
              <a:buNone/>
            </a:pPr>
            <a:r>
              <a:rPr lang="en-US" sz="2400" dirty="0">
                <a:solidFill>
                  <a:srgbClr val="080001"/>
                </a:solidFill>
              </a:rPr>
              <a:t>2. If there is a “GAP” how will I cover it?</a:t>
            </a:r>
          </a:p>
          <a:p>
            <a:pPr>
              <a:buClr>
                <a:srgbClr val="00CC00"/>
              </a:buClr>
              <a:buFont typeface="Wingdings" pitchFamily="2" charset="2"/>
              <a:buNone/>
            </a:pPr>
            <a:r>
              <a:rPr lang="en-US" sz="2400" dirty="0">
                <a:solidFill>
                  <a:srgbClr val="080001"/>
                </a:solidFill>
              </a:rPr>
              <a:t>     FERS supplement, TSP, IRA, ??</a:t>
            </a:r>
          </a:p>
          <a:p>
            <a:pPr>
              <a:buClr>
                <a:srgbClr val="00CC00"/>
              </a:buClr>
              <a:buFont typeface="Wingdings" pitchFamily="2" charset="2"/>
              <a:buNone/>
            </a:pPr>
            <a:r>
              <a:rPr lang="en-US" sz="2400" dirty="0">
                <a:solidFill>
                  <a:srgbClr val="080001"/>
                </a:solidFill>
              </a:rPr>
              <a:t>3. How much FERS or CSRS Survivor Annuity should I choose? </a:t>
            </a:r>
          </a:p>
          <a:p>
            <a:pPr>
              <a:buClr>
                <a:srgbClr val="00CC00"/>
              </a:buClr>
              <a:buFont typeface="Wingdings" pitchFamily="2" charset="2"/>
              <a:buNone/>
            </a:pPr>
            <a:r>
              <a:rPr lang="en-US" sz="2400" dirty="0">
                <a:solidFill>
                  <a:srgbClr val="080001"/>
                </a:solidFill>
              </a:rPr>
              <a:t>4. Do I need additional Life Insurance?</a:t>
            </a:r>
          </a:p>
          <a:p>
            <a:pPr>
              <a:buClr>
                <a:srgbClr val="00CC00"/>
              </a:buClr>
              <a:buFont typeface="Wingdings" pitchFamily="2" charset="2"/>
              <a:buNone/>
            </a:pPr>
            <a:r>
              <a:rPr lang="en-US" sz="2400" dirty="0">
                <a:solidFill>
                  <a:srgbClr val="080001"/>
                </a:solidFill>
              </a:rPr>
              <a:t>5. How should I use my TSP in retirement? </a:t>
            </a:r>
          </a:p>
          <a:p>
            <a:pPr>
              <a:buClr>
                <a:srgbClr val="00CC00"/>
              </a:buClr>
              <a:buFont typeface="Wingdings" pitchFamily="2" charset="2"/>
              <a:buNone/>
            </a:pPr>
            <a:r>
              <a:rPr lang="en-US" sz="2400" dirty="0">
                <a:solidFill>
                  <a:srgbClr val="080001"/>
                </a:solidFill>
              </a:rPr>
              <a:t>6. Should I consider using an IRA?</a:t>
            </a:r>
          </a:p>
          <a:p>
            <a:pPr>
              <a:buClr>
                <a:srgbClr val="00CC00"/>
              </a:buClr>
              <a:buFont typeface="Wingdings" pitchFamily="2" charset="2"/>
              <a:buNone/>
            </a:pPr>
            <a:r>
              <a:rPr lang="en-US" sz="2400" dirty="0">
                <a:solidFill>
                  <a:srgbClr val="080001"/>
                </a:solidFill>
              </a:rPr>
              <a:t>7. When should I take my SS benefit? 62, 65-67, or  70?</a:t>
            </a:r>
          </a:p>
          <a:p>
            <a:pPr>
              <a:buClr>
                <a:srgbClr val="00CC00"/>
              </a:buClr>
              <a:buFont typeface="Wingdings" pitchFamily="2" charset="2"/>
              <a:buNone/>
            </a:pPr>
            <a:r>
              <a:rPr lang="en-US" sz="2400" dirty="0">
                <a:solidFill>
                  <a:srgbClr val="080001"/>
                </a:solidFill>
              </a:rPr>
              <a:t>8. Should I get Medicare Part A and Part B?</a:t>
            </a:r>
          </a:p>
          <a:p>
            <a:pPr>
              <a:buClr>
                <a:srgbClr val="00CC00"/>
              </a:buClr>
              <a:buFont typeface="Wingdings" pitchFamily="2" charset="2"/>
              <a:buNone/>
            </a:pPr>
            <a:r>
              <a:rPr lang="en-US" sz="2400" dirty="0">
                <a:solidFill>
                  <a:srgbClr val="080001"/>
                </a:solidFill>
              </a:rPr>
              <a:t>9.  How do I pay for Long Term Care?</a:t>
            </a:r>
          </a:p>
        </p:txBody>
      </p:sp>
      <p:sp>
        <p:nvSpPr>
          <p:cNvPr id="4" name="TextBox 3"/>
          <p:cNvSpPr txBox="1"/>
          <p:nvPr/>
        </p:nvSpPr>
        <p:spPr>
          <a:xfrm>
            <a:off x="228600" y="6495220"/>
            <a:ext cx="1219200" cy="215444"/>
          </a:xfrm>
          <a:prstGeom prst="rect">
            <a:avLst/>
          </a:prstGeom>
          <a:noFill/>
        </p:spPr>
        <p:txBody>
          <a:bodyPr wrap="square" rtlCol="0">
            <a:spAutoFit/>
          </a:bodyPr>
          <a:lstStyle/>
          <a:p>
            <a:r>
              <a:rPr lang="en-US" sz="800" dirty="0"/>
              <a:t>©2015 NEB &amp; RPF</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9843">
                                            <p:txEl>
                                              <p:pRg st="0" end="0"/>
                                            </p:txEl>
                                          </p:spTgt>
                                        </p:tgtEl>
                                        <p:attrNameLst>
                                          <p:attrName>style.visibility</p:attrName>
                                        </p:attrNameLst>
                                      </p:cBhvr>
                                      <p:to>
                                        <p:strVal val="visible"/>
                                      </p:to>
                                    </p:set>
                                    <p:anim calcmode="lin" valueType="num">
                                      <p:cBhvr additive="base">
                                        <p:cTn id="7" dur="500" fill="hold"/>
                                        <p:tgtEl>
                                          <p:spTgt spid="4198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98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9843">
                                            <p:txEl>
                                              <p:pRg st="1" end="1"/>
                                            </p:txEl>
                                          </p:spTgt>
                                        </p:tgtEl>
                                        <p:attrNameLst>
                                          <p:attrName>style.visibility</p:attrName>
                                        </p:attrNameLst>
                                      </p:cBhvr>
                                      <p:to>
                                        <p:strVal val="visible"/>
                                      </p:to>
                                    </p:set>
                                    <p:anim calcmode="lin" valueType="num">
                                      <p:cBhvr additive="base">
                                        <p:cTn id="13" dur="500" fill="hold"/>
                                        <p:tgtEl>
                                          <p:spTgt spid="4198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98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19843">
                                            <p:txEl>
                                              <p:pRg st="2" end="2"/>
                                            </p:txEl>
                                          </p:spTgt>
                                        </p:tgtEl>
                                        <p:attrNameLst>
                                          <p:attrName>style.visibility</p:attrName>
                                        </p:attrNameLst>
                                      </p:cBhvr>
                                      <p:to>
                                        <p:strVal val="visible"/>
                                      </p:to>
                                    </p:set>
                                    <p:anim calcmode="lin" valueType="num">
                                      <p:cBhvr additive="base">
                                        <p:cTn id="19" dur="500" fill="hold"/>
                                        <p:tgtEl>
                                          <p:spTgt spid="4198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198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19843">
                                            <p:txEl>
                                              <p:pRg st="3" end="3"/>
                                            </p:txEl>
                                          </p:spTgt>
                                        </p:tgtEl>
                                        <p:attrNameLst>
                                          <p:attrName>style.visibility</p:attrName>
                                        </p:attrNameLst>
                                      </p:cBhvr>
                                      <p:to>
                                        <p:strVal val="visible"/>
                                      </p:to>
                                    </p:set>
                                    <p:anim calcmode="lin" valueType="num">
                                      <p:cBhvr additive="base">
                                        <p:cTn id="25" dur="500" fill="hold"/>
                                        <p:tgtEl>
                                          <p:spTgt spid="4198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98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19843">
                                            <p:txEl>
                                              <p:pRg st="4" end="4"/>
                                            </p:txEl>
                                          </p:spTgt>
                                        </p:tgtEl>
                                        <p:attrNameLst>
                                          <p:attrName>style.visibility</p:attrName>
                                        </p:attrNameLst>
                                      </p:cBhvr>
                                      <p:to>
                                        <p:strVal val="visible"/>
                                      </p:to>
                                    </p:set>
                                    <p:anim calcmode="lin" valueType="num">
                                      <p:cBhvr additive="base">
                                        <p:cTn id="31" dur="500" fill="hold"/>
                                        <p:tgtEl>
                                          <p:spTgt spid="41984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198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19843">
                                            <p:txEl>
                                              <p:pRg st="5" end="5"/>
                                            </p:txEl>
                                          </p:spTgt>
                                        </p:tgtEl>
                                        <p:attrNameLst>
                                          <p:attrName>style.visibility</p:attrName>
                                        </p:attrNameLst>
                                      </p:cBhvr>
                                      <p:to>
                                        <p:strVal val="visible"/>
                                      </p:to>
                                    </p:set>
                                    <p:anim calcmode="lin" valueType="num">
                                      <p:cBhvr additive="base">
                                        <p:cTn id="37" dur="500" fill="hold"/>
                                        <p:tgtEl>
                                          <p:spTgt spid="41984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1984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19843">
                                            <p:txEl>
                                              <p:pRg st="6" end="6"/>
                                            </p:txEl>
                                          </p:spTgt>
                                        </p:tgtEl>
                                        <p:attrNameLst>
                                          <p:attrName>style.visibility</p:attrName>
                                        </p:attrNameLst>
                                      </p:cBhvr>
                                      <p:to>
                                        <p:strVal val="visible"/>
                                      </p:to>
                                    </p:set>
                                    <p:anim calcmode="lin" valueType="num">
                                      <p:cBhvr additive="base">
                                        <p:cTn id="43" dur="500" fill="hold"/>
                                        <p:tgtEl>
                                          <p:spTgt spid="41984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1984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19843">
                                            <p:txEl>
                                              <p:pRg st="7" end="7"/>
                                            </p:txEl>
                                          </p:spTgt>
                                        </p:tgtEl>
                                        <p:attrNameLst>
                                          <p:attrName>style.visibility</p:attrName>
                                        </p:attrNameLst>
                                      </p:cBhvr>
                                      <p:to>
                                        <p:strVal val="visible"/>
                                      </p:to>
                                    </p:set>
                                    <p:anim calcmode="lin" valueType="num">
                                      <p:cBhvr additive="base">
                                        <p:cTn id="49" dur="500" fill="hold"/>
                                        <p:tgtEl>
                                          <p:spTgt spid="41984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1984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19843">
                                            <p:txEl>
                                              <p:pRg st="8" end="8"/>
                                            </p:txEl>
                                          </p:spTgt>
                                        </p:tgtEl>
                                        <p:attrNameLst>
                                          <p:attrName>style.visibility</p:attrName>
                                        </p:attrNameLst>
                                      </p:cBhvr>
                                      <p:to>
                                        <p:strVal val="visible"/>
                                      </p:to>
                                    </p:set>
                                    <p:anim calcmode="lin" valueType="num">
                                      <p:cBhvr additive="base">
                                        <p:cTn id="55" dur="500" fill="hold"/>
                                        <p:tgtEl>
                                          <p:spTgt spid="41984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1984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19843">
                                            <p:txEl>
                                              <p:pRg st="9" end="9"/>
                                            </p:txEl>
                                          </p:spTgt>
                                        </p:tgtEl>
                                        <p:attrNameLst>
                                          <p:attrName>style.visibility</p:attrName>
                                        </p:attrNameLst>
                                      </p:cBhvr>
                                      <p:to>
                                        <p:strVal val="visible"/>
                                      </p:to>
                                    </p:set>
                                    <p:anim calcmode="lin" valueType="num">
                                      <p:cBhvr additive="base">
                                        <p:cTn id="61" dur="500" fill="hold"/>
                                        <p:tgtEl>
                                          <p:spTgt spid="41984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1984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4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6" name="Rectangle 4"/>
          <p:cNvSpPr>
            <a:spLocks noGrp="1" noRot="1" noChangeArrowheads="1"/>
          </p:cNvSpPr>
          <p:nvPr>
            <p:ph type="title"/>
          </p:nvPr>
        </p:nvSpPr>
        <p:spPr>
          <a:xfrm>
            <a:off x="0" y="0"/>
            <a:ext cx="9144000" cy="1325563"/>
          </a:xfrm>
          <a:gradFill rotWithShape="1">
            <a:gsLst>
              <a:gs pos="0">
                <a:srgbClr val="CCFFFF">
                  <a:gamma/>
                  <a:shade val="46275"/>
                  <a:invGamma/>
                </a:srgbClr>
              </a:gs>
              <a:gs pos="50000">
                <a:srgbClr val="CCFFFF"/>
              </a:gs>
              <a:gs pos="100000">
                <a:srgbClr val="CCFFFF">
                  <a:gamma/>
                  <a:shade val="46275"/>
                  <a:invGamma/>
                </a:srgbClr>
              </a:gs>
            </a:gsLst>
            <a:lin ang="5400000" scaled="1"/>
          </a:gradFill>
          <a:ln/>
        </p:spPr>
        <p:txBody>
          <a:bodyPr/>
          <a:lstStyle/>
          <a:p>
            <a:r>
              <a:rPr lang="en-US" dirty="0">
                <a:solidFill>
                  <a:srgbClr val="080001"/>
                </a:solidFill>
                <a:effectLst>
                  <a:outerShdw blurRad="38100" dist="38100" dir="2700000" algn="tl">
                    <a:srgbClr val="FFFFFF"/>
                  </a:outerShdw>
                </a:effectLst>
              </a:rPr>
              <a:t>Conclusion – The Life Puzzle</a:t>
            </a:r>
          </a:p>
        </p:txBody>
      </p:sp>
      <p:pic>
        <p:nvPicPr>
          <p:cNvPr id="5" name="Picture 4" descr="color-chart.png"/>
          <p:cNvPicPr>
            <a:picLocks noChangeAspect="1"/>
          </p:cNvPicPr>
          <p:nvPr/>
        </p:nvPicPr>
        <p:blipFill>
          <a:blip r:embed="rId3" cstate="print"/>
          <a:stretch>
            <a:fillRect/>
          </a:stretch>
        </p:blipFill>
        <p:spPr>
          <a:xfrm>
            <a:off x="1941787" y="2003364"/>
            <a:ext cx="5144814" cy="4226264"/>
          </a:xfrm>
          <a:prstGeom prst="rect">
            <a:avLst/>
          </a:prstGeom>
        </p:spPr>
      </p:pic>
      <p:sp>
        <p:nvSpPr>
          <p:cNvPr id="4" name="TextBox 3"/>
          <p:cNvSpPr txBox="1"/>
          <p:nvPr/>
        </p:nvSpPr>
        <p:spPr>
          <a:xfrm>
            <a:off x="228600" y="6495220"/>
            <a:ext cx="1219200" cy="215444"/>
          </a:xfrm>
          <a:prstGeom prst="rect">
            <a:avLst/>
          </a:prstGeom>
          <a:noFill/>
        </p:spPr>
        <p:txBody>
          <a:bodyPr wrap="square" rtlCol="0">
            <a:spAutoFit/>
          </a:bodyPr>
          <a:lstStyle/>
          <a:p>
            <a:r>
              <a:rPr lang="en-US" sz="800" dirty="0"/>
              <a:t>©2015 NEB &amp; RPF</a:t>
            </a:r>
          </a:p>
        </p:txBody>
      </p:sp>
    </p:spTree>
    <p:extLst>
      <p:ext uri="{BB962C8B-B14F-4D97-AF65-F5344CB8AC3E}">
        <p14:creationId xmlns:p14="http://schemas.microsoft.com/office/powerpoint/2010/main" val="227151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louds">
  <a:themeElements>
    <a:clrScheme name="Clouds 1">
      <a:dk1>
        <a:srgbClr val="4D4D4D"/>
      </a:dk1>
      <a:lt1>
        <a:srgbClr val="FFFFFF"/>
      </a:lt1>
      <a:dk2>
        <a:srgbClr val="0000A4"/>
      </a:dk2>
      <a:lt2>
        <a:srgbClr val="B7E7FF"/>
      </a:lt2>
      <a:accent1>
        <a:srgbClr val="0099CC"/>
      </a:accent1>
      <a:accent2>
        <a:srgbClr val="00CC99"/>
      </a:accent2>
      <a:accent3>
        <a:srgbClr val="AAAACF"/>
      </a:accent3>
      <a:accent4>
        <a:srgbClr val="DADADA"/>
      </a:accent4>
      <a:accent5>
        <a:srgbClr val="AACAE2"/>
      </a:accent5>
      <a:accent6>
        <a:srgbClr val="00B98A"/>
      </a:accent6>
      <a:hlink>
        <a:srgbClr val="FFCC00"/>
      </a:hlink>
      <a:folHlink>
        <a:srgbClr val="EE941C"/>
      </a:folHlink>
    </a:clrScheme>
    <a:fontScheme name="Cloud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hlink"/>
          </a:buClr>
          <a:buSzTx/>
          <a:buFont typeface="Wingdings" pitchFamily="2" charset="2"/>
          <a:buNone/>
          <a:tabLst/>
          <a:defRPr kumimoji="0" lang="en-US" sz="2800" b="0" i="0" u="none" strike="noStrike" cap="none" normalizeH="0" baseline="0" smtClean="0">
            <a:ln>
              <a:noFill/>
            </a:ln>
            <a:solidFill>
              <a:srgbClr val="08000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hlink"/>
          </a:buClr>
          <a:buSzTx/>
          <a:buFont typeface="Wingdings" pitchFamily="2" charset="2"/>
          <a:buNone/>
          <a:tabLst/>
          <a:defRPr kumimoji="0" lang="en-US" sz="2800" b="0" i="0" u="none" strike="noStrike" cap="none" normalizeH="0" baseline="0" smtClean="0">
            <a:ln>
              <a:noFill/>
            </a:ln>
            <a:solidFill>
              <a:srgbClr val="080001"/>
            </a:solidFill>
            <a:effectLst/>
            <a:latin typeface="Arial" charset="0"/>
            <a:cs typeface="Arial" charset="0"/>
          </a:defRPr>
        </a:defPPr>
      </a:lstStyle>
    </a:lnDef>
  </a:objectDefaults>
  <a:extraClrSchemeLst>
    <a:extraClrScheme>
      <a:clrScheme name="Clouds 1">
        <a:dk1>
          <a:srgbClr val="4D4D4D"/>
        </a:dk1>
        <a:lt1>
          <a:srgbClr val="FFFFFF"/>
        </a:lt1>
        <a:dk2>
          <a:srgbClr val="0000A4"/>
        </a:dk2>
        <a:lt2>
          <a:srgbClr val="B7E7FF"/>
        </a:lt2>
        <a:accent1>
          <a:srgbClr val="0099CC"/>
        </a:accent1>
        <a:accent2>
          <a:srgbClr val="00CC99"/>
        </a:accent2>
        <a:accent3>
          <a:srgbClr val="AAAACF"/>
        </a:accent3>
        <a:accent4>
          <a:srgbClr val="DADADA"/>
        </a:accent4>
        <a:accent5>
          <a:srgbClr val="AACAE2"/>
        </a:accent5>
        <a:accent6>
          <a:srgbClr val="00B98A"/>
        </a:accent6>
        <a:hlink>
          <a:srgbClr val="FFCC00"/>
        </a:hlink>
        <a:folHlink>
          <a:srgbClr val="EE941C"/>
        </a:folHlink>
      </a:clrScheme>
      <a:clrMap bg1="dk2" tx1="lt1" bg2="dk1" tx2="lt2" accent1="accent1" accent2="accent2" accent3="accent3" accent4="accent4" accent5="accent5" accent6="accent6" hlink="hlink" folHlink="folHlink"/>
    </a:extraClrScheme>
    <a:extraClrScheme>
      <a:clrScheme name="Clouds 2">
        <a:dk1>
          <a:srgbClr val="000066"/>
        </a:dk1>
        <a:lt1>
          <a:srgbClr val="FFFFFF"/>
        </a:lt1>
        <a:dk2>
          <a:srgbClr val="00A2DC"/>
        </a:dk2>
        <a:lt2>
          <a:srgbClr val="FFFFFF"/>
        </a:lt2>
        <a:accent1>
          <a:srgbClr val="0079A4"/>
        </a:accent1>
        <a:accent2>
          <a:srgbClr val="33CCCC"/>
        </a:accent2>
        <a:accent3>
          <a:srgbClr val="AACEEB"/>
        </a:accent3>
        <a:accent4>
          <a:srgbClr val="DADADA"/>
        </a:accent4>
        <a:accent5>
          <a:srgbClr val="AABECF"/>
        </a:accent5>
        <a:accent6>
          <a:srgbClr val="2DB9B9"/>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louds 3">
        <a:dk1>
          <a:srgbClr val="010199"/>
        </a:dk1>
        <a:lt1>
          <a:srgbClr val="FFFFFF"/>
        </a:lt1>
        <a:dk2>
          <a:srgbClr val="000092"/>
        </a:dk2>
        <a:lt2>
          <a:srgbClr val="CCFFFF"/>
        </a:lt2>
        <a:accent1>
          <a:srgbClr val="66CCFF"/>
        </a:accent1>
        <a:accent2>
          <a:srgbClr val="2EBDBA"/>
        </a:accent2>
        <a:accent3>
          <a:srgbClr val="AAAAC7"/>
        </a:accent3>
        <a:accent4>
          <a:srgbClr val="DADADA"/>
        </a:accent4>
        <a:accent5>
          <a:srgbClr val="B8E2FF"/>
        </a:accent5>
        <a:accent6>
          <a:srgbClr val="29ABA8"/>
        </a:accent6>
        <a:hlink>
          <a:srgbClr val="66FFFF"/>
        </a:hlink>
        <a:folHlink>
          <a:srgbClr val="CC99FF"/>
        </a:folHlink>
      </a:clrScheme>
      <a:clrMap bg1="dk2" tx1="lt1" bg2="dk1" tx2="lt2" accent1="accent1" accent2="accent2" accent3="accent3" accent4="accent4" accent5="accent5" accent6="accent6" hlink="hlink" folHlink="folHlink"/>
    </a:extraClrScheme>
    <a:extraClrScheme>
      <a:clrScheme name="Clouds 4">
        <a:dk1>
          <a:srgbClr val="000000"/>
        </a:dk1>
        <a:lt1>
          <a:srgbClr val="FFFFFF"/>
        </a:lt1>
        <a:dk2>
          <a:srgbClr val="006A67"/>
        </a:dk2>
        <a:lt2>
          <a:srgbClr val="FFFFCC"/>
        </a:lt2>
        <a:accent1>
          <a:srgbClr val="33CCCC"/>
        </a:accent1>
        <a:accent2>
          <a:srgbClr val="6D6FC7"/>
        </a:accent2>
        <a:accent3>
          <a:srgbClr val="AAB9B8"/>
        </a:accent3>
        <a:accent4>
          <a:srgbClr val="DADADA"/>
        </a:accent4>
        <a:accent5>
          <a:srgbClr val="ADE2E2"/>
        </a:accent5>
        <a:accent6>
          <a:srgbClr val="6264B4"/>
        </a:accent6>
        <a:hlink>
          <a:srgbClr val="00FFFF"/>
        </a:hlink>
        <a:folHlink>
          <a:srgbClr val="00CC66"/>
        </a:folHlink>
      </a:clrScheme>
      <a:clrMap bg1="dk2" tx1="lt1" bg2="dk1" tx2="lt2" accent1="accent1" accent2="accent2" accent3="accent3" accent4="accent4" accent5="accent5" accent6="accent6" hlink="hlink" folHlink="folHlink"/>
    </a:extraClrScheme>
    <a:extraClrScheme>
      <a:clrScheme name="Clouds 5">
        <a:dk1>
          <a:srgbClr val="4D4D4D"/>
        </a:dk1>
        <a:lt1>
          <a:srgbClr val="FFFFFF"/>
        </a:lt1>
        <a:dk2>
          <a:srgbClr val="650BB7"/>
        </a:dk2>
        <a:lt2>
          <a:srgbClr val="FFFFFF"/>
        </a:lt2>
        <a:accent1>
          <a:srgbClr val="FF66FF"/>
        </a:accent1>
        <a:accent2>
          <a:srgbClr val="666699"/>
        </a:accent2>
        <a:accent3>
          <a:srgbClr val="B8AAD8"/>
        </a:accent3>
        <a:accent4>
          <a:srgbClr val="DADADA"/>
        </a:accent4>
        <a:accent5>
          <a:srgbClr val="FFB8FF"/>
        </a:accent5>
        <a:accent6>
          <a:srgbClr val="5C5C8A"/>
        </a:accent6>
        <a:hlink>
          <a:srgbClr val="E9E9FF"/>
        </a:hlink>
        <a:folHlink>
          <a:srgbClr val="CCECFF"/>
        </a:folHlink>
      </a:clrScheme>
      <a:clrMap bg1="dk2" tx1="lt1" bg2="dk1" tx2="lt2" accent1="accent1" accent2="accent2" accent3="accent3" accent4="accent4" accent5="accent5" accent6="accent6" hlink="hlink" folHlink="folHlink"/>
    </a:extraClrScheme>
    <a:extraClrScheme>
      <a:clrScheme name="Clouds 6">
        <a:dk1>
          <a:srgbClr val="FFFFFF"/>
        </a:dk1>
        <a:lt1>
          <a:srgbClr val="FFFFFF"/>
        </a:lt1>
        <a:dk2>
          <a:srgbClr val="005000"/>
        </a:dk2>
        <a:lt2>
          <a:srgbClr val="DCEAAE"/>
        </a:lt2>
        <a:accent1>
          <a:srgbClr val="99CC00"/>
        </a:accent1>
        <a:accent2>
          <a:srgbClr val="6F801A"/>
        </a:accent2>
        <a:accent3>
          <a:srgbClr val="AAB3AA"/>
        </a:accent3>
        <a:accent4>
          <a:srgbClr val="DADADA"/>
        </a:accent4>
        <a:accent5>
          <a:srgbClr val="CAE2AA"/>
        </a:accent5>
        <a:accent6>
          <a:srgbClr val="647316"/>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Clouds 7">
        <a:dk1>
          <a:srgbClr val="4F4F77"/>
        </a:dk1>
        <a:lt1>
          <a:srgbClr val="FFFFFF"/>
        </a:lt1>
        <a:dk2>
          <a:srgbClr val="7979A5"/>
        </a:dk2>
        <a:lt2>
          <a:srgbClr val="F3F3FF"/>
        </a:lt2>
        <a:accent1>
          <a:srgbClr val="5D5D8B"/>
        </a:accent1>
        <a:accent2>
          <a:srgbClr val="66CCFF"/>
        </a:accent2>
        <a:accent3>
          <a:srgbClr val="BEBECF"/>
        </a:accent3>
        <a:accent4>
          <a:srgbClr val="DADADA"/>
        </a:accent4>
        <a:accent5>
          <a:srgbClr val="B6B6C4"/>
        </a:accent5>
        <a:accent6>
          <a:srgbClr val="5CB9E7"/>
        </a:accent6>
        <a:hlink>
          <a:srgbClr val="CCECFF"/>
        </a:hlink>
        <a:folHlink>
          <a:srgbClr val="FFFFCC"/>
        </a:folHlink>
      </a:clrScheme>
      <a:clrMap bg1="dk2" tx1="lt1" bg2="dk1" tx2="lt2" accent1="accent1" accent2="accent2" accent3="accent3" accent4="accent4" accent5="accent5" accent6="accent6" hlink="hlink" folHlink="folHlink"/>
    </a:extraClrScheme>
    <a:extraClrScheme>
      <a:clrScheme name="Clouds 8">
        <a:dk1>
          <a:srgbClr val="000000"/>
        </a:dk1>
        <a:lt1>
          <a:srgbClr val="B9B9B9"/>
        </a:lt1>
        <a:dk2>
          <a:srgbClr val="8A8472"/>
        </a:dk2>
        <a:lt2>
          <a:srgbClr val="4D4D4D"/>
        </a:lt2>
        <a:accent1>
          <a:srgbClr val="EDEEE2"/>
        </a:accent1>
        <a:accent2>
          <a:srgbClr val="7FAA7E"/>
        </a:accent2>
        <a:accent3>
          <a:srgbClr val="D9D9D9"/>
        </a:accent3>
        <a:accent4>
          <a:srgbClr val="000000"/>
        </a:accent4>
        <a:accent5>
          <a:srgbClr val="F4F5EE"/>
        </a:accent5>
        <a:accent6>
          <a:srgbClr val="729A72"/>
        </a:accent6>
        <a:hlink>
          <a:srgbClr val="008000"/>
        </a:hlink>
        <a:folHlink>
          <a:srgbClr val="989400"/>
        </a:folHlink>
      </a:clrScheme>
      <a:clrMap bg1="lt1" tx1="dk1" bg2="lt2" tx2="dk2" accent1="accent1" accent2="accent2" accent3="accent3" accent4="accent4" accent5="accent5" accent6="accent6" hlink="hlink" folHlink="folHlink"/>
    </a:extraClrScheme>
    <a:extraClrScheme>
      <a:clrScheme name="Clouds 9">
        <a:dk1>
          <a:srgbClr val="000000"/>
        </a:dk1>
        <a:lt1>
          <a:srgbClr val="FEA24E"/>
        </a:lt1>
        <a:dk2>
          <a:srgbClr val="CC6600"/>
        </a:dk2>
        <a:lt2>
          <a:srgbClr val="808080"/>
        </a:lt2>
        <a:accent1>
          <a:srgbClr val="FBEECD"/>
        </a:accent1>
        <a:accent2>
          <a:srgbClr val="ECD044"/>
        </a:accent2>
        <a:accent3>
          <a:srgbClr val="FECEB2"/>
        </a:accent3>
        <a:accent4>
          <a:srgbClr val="000000"/>
        </a:accent4>
        <a:accent5>
          <a:srgbClr val="FDF5E3"/>
        </a:accent5>
        <a:accent6>
          <a:srgbClr val="D6BC3D"/>
        </a:accent6>
        <a:hlink>
          <a:srgbClr val="E42B00"/>
        </a:hlink>
        <a:folHlink>
          <a:srgbClr val="996633"/>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hlink"/>
          </a:buClr>
          <a:buSzTx/>
          <a:buFont typeface="Wingdings" pitchFamily="2" charset="2"/>
          <a:buNone/>
          <a:tabLst/>
          <a:defRPr kumimoji="0" lang="en-US" sz="2800" b="0" i="0" u="none" strike="noStrike" cap="none" normalizeH="0" baseline="0" smtClean="0">
            <a:ln>
              <a:noFill/>
            </a:ln>
            <a:solidFill>
              <a:srgbClr val="08000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hlink"/>
          </a:buClr>
          <a:buSzTx/>
          <a:buFont typeface="Wingdings" pitchFamily="2" charset="2"/>
          <a:buNone/>
          <a:tabLst/>
          <a:defRPr kumimoji="0" lang="en-US" sz="2800" b="0" i="0" u="none" strike="noStrike" cap="none" normalizeH="0" baseline="0" smtClean="0">
            <a:ln>
              <a:noFill/>
            </a:ln>
            <a:solidFill>
              <a:srgbClr val="08000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9837</TotalTime>
  <Words>559</Words>
  <Application>Microsoft Office PowerPoint</Application>
  <PresentationFormat>On-screen Show (4:3)</PresentationFormat>
  <Paragraphs>70</Paragraphs>
  <Slides>7</Slides>
  <Notes>7</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7</vt:i4>
      </vt:variant>
    </vt:vector>
  </HeadingPairs>
  <TitlesOfParts>
    <vt:vector size="15" baseType="lpstr">
      <vt:lpstr>Arial</vt:lpstr>
      <vt:lpstr>Calibri</vt:lpstr>
      <vt:lpstr>Calibri Light</vt:lpstr>
      <vt:lpstr>Franchise</vt:lpstr>
      <vt:lpstr>Wingdings</vt:lpstr>
      <vt:lpstr>Clouds</vt:lpstr>
      <vt:lpstr>1_Custom Design</vt:lpstr>
      <vt:lpstr>Custom Design</vt:lpstr>
      <vt:lpstr>FERS and CSRS     Retirement Benefits </vt:lpstr>
      <vt:lpstr>  Chartered Federal Employee Benefit ConsultantSM Human Resources Counseling Trained  </vt:lpstr>
      <vt:lpstr>Warning!</vt:lpstr>
      <vt:lpstr>PowerPoint Presentation</vt:lpstr>
      <vt:lpstr>  </vt:lpstr>
      <vt:lpstr>Retirement Questions  Which need to be Answered!</vt:lpstr>
      <vt:lpstr>Conclusion – The Life Puzzle</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FERS and CSRS    Retirement Benefits</dc:title>
  <dc:creator>WendyLooWho</dc:creator>
  <cp:lastModifiedBy>DATA BASE</cp:lastModifiedBy>
  <cp:revision>155</cp:revision>
  <cp:lastPrinted>2015-05-27T13:24:08Z</cp:lastPrinted>
  <dcterms:created xsi:type="dcterms:W3CDTF">2013-04-10T23:17:29Z</dcterms:created>
  <dcterms:modified xsi:type="dcterms:W3CDTF">2018-04-04T17:56:23Z</dcterms:modified>
</cp:coreProperties>
</file>