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7" r:id="rId1"/>
  </p:sldMasterIdLst>
  <p:notesMasterIdLst>
    <p:notesMasterId r:id="rId37"/>
  </p:notesMasterIdLst>
  <p:sldIdLst>
    <p:sldId id="256" r:id="rId2"/>
    <p:sldId id="316" r:id="rId3"/>
    <p:sldId id="257" r:id="rId4"/>
    <p:sldId id="260" r:id="rId5"/>
    <p:sldId id="263" r:id="rId6"/>
    <p:sldId id="278" r:id="rId7"/>
    <p:sldId id="262" r:id="rId8"/>
    <p:sldId id="309" r:id="rId9"/>
    <p:sldId id="310" r:id="rId10"/>
    <p:sldId id="311" r:id="rId11"/>
    <p:sldId id="317" r:id="rId12"/>
    <p:sldId id="312" r:id="rId13"/>
    <p:sldId id="313" r:id="rId14"/>
    <p:sldId id="305" r:id="rId15"/>
    <p:sldId id="270" r:id="rId16"/>
    <p:sldId id="271" r:id="rId17"/>
    <p:sldId id="272" r:id="rId18"/>
    <p:sldId id="283" r:id="rId19"/>
    <p:sldId id="284" r:id="rId20"/>
    <p:sldId id="285" r:id="rId21"/>
    <p:sldId id="286" r:id="rId22"/>
    <p:sldId id="287" r:id="rId23"/>
    <p:sldId id="288" r:id="rId24"/>
    <p:sldId id="289" r:id="rId25"/>
    <p:sldId id="296" r:id="rId26"/>
    <p:sldId id="297" r:id="rId27"/>
    <p:sldId id="290" r:id="rId28"/>
    <p:sldId id="291" r:id="rId29"/>
    <p:sldId id="292" r:id="rId30"/>
    <p:sldId id="293" r:id="rId31"/>
    <p:sldId id="295" r:id="rId32"/>
    <p:sldId id="298" r:id="rId33"/>
    <p:sldId id="318" r:id="rId34"/>
    <p:sldId id="299" r:id="rId35"/>
    <p:sldId id="302"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77" d="100"/>
          <a:sy n="77" d="100"/>
        </p:scale>
        <p:origin x="1639" y="4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63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8FA004-4646-4932-A824-CF853F71C439}" type="doc">
      <dgm:prSet loTypeId="urn:microsoft.com/office/officeart/2005/8/layout/process2" loCatId="process" qsTypeId="urn:microsoft.com/office/officeart/2005/8/quickstyle/3d1" qsCatId="3D" csTypeId="urn:microsoft.com/office/officeart/2005/8/colors/accent1_4" csCatId="accent1" phldr="1"/>
      <dgm:spPr/>
      <dgm:t>
        <a:bodyPr/>
        <a:lstStyle/>
        <a:p>
          <a:endParaRPr lang="en-US"/>
        </a:p>
      </dgm:t>
    </dgm:pt>
    <dgm:pt modelId="{57B63AF8-70AB-4E5C-8F1A-A46B61B79737}">
      <dgm:prSet phldrT="[Text]"/>
      <dgm:spPr/>
      <dgm:t>
        <a:bodyPr/>
        <a:lstStyle/>
        <a:p>
          <a:r>
            <a:rPr lang="en-US" b="1" dirty="0"/>
            <a:t>Strategy</a:t>
          </a:r>
        </a:p>
      </dgm:t>
    </dgm:pt>
    <dgm:pt modelId="{0AFA7725-EA52-4E63-A67C-8559DA684731}" type="parTrans" cxnId="{52D8264D-CF29-4B0F-9090-9301295B2B8F}">
      <dgm:prSet/>
      <dgm:spPr/>
      <dgm:t>
        <a:bodyPr/>
        <a:lstStyle/>
        <a:p>
          <a:endParaRPr lang="en-US"/>
        </a:p>
      </dgm:t>
    </dgm:pt>
    <dgm:pt modelId="{C06591C5-C3B5-4F09-91AD-B0CBE36EC452}" type="sibTrans" cxnId="{52D8264D-CF29-4B0F-9090-9301295B2B8F}">
      <dgm:prSet/>
      <dgm:spPr/>
      <dgm:t>
        <a:bodyPr/>
        <a:lstStyle/>
        <a:p>
          <a:endParaRPr lang="en-US"/>
        </a:p>
      </dgm:t>
    </dgm:pt>
    <dgm:pt modelId="{948E8C27-2664-420B-8D70-E896AA539642}">
      <dgm:prSet phldrT="[Text]"/>
      <dgm:spPr/>
      <dgm:t>
        <a:bodyPr/>
        <a:lstStyle/>
        <a:p>
          <a:r>
            <a:rPr lang="en-US" dirty="0"/>
            <a:t>Discuss Wants &amp; Needs</a:t>
          </a:r>
        </a:p>
      </dgm:t>
    </dgm:pt>
    <dgm:pt modelId="{BA2FF40F-E653-476A-8371-A2E91A95FDC5}" type="parTrans" cxnId="{A6522A50-D109-406D-923C-9A62AAB5CE19}">
      <dgm:prSet/>
      <dgm:spPr/>
      <dgm:t>
        <a:bodyPr/>
        <a:lstStyle/>
        <a:p>
          <a:endParaRPr lang="en-US"/>
        </a:p>
      </dgm:t>
    </dgm:pt>
    <dgm:pt modelId="{B88BE82F-31F3-4CF8-B45C-647DC63C2F18}" type="sibTrans" cxnId="{A6522A50-D109-406D-923C-9A62AAB5CE19}">
      <dgm:prSet/>
      <dgm:spPr/>
      <dgm:t>
        <a:bodyPr/>
        <a:lstStyle/>
        <a:p>
          <a:endParaRPr lang="en-US"/>
        </a:p>
      </dgm:t>
    </dgm:pt>
    <dgm:pt modelId="{F536EC77-B719-42F2-8FA8-D50B5946E51D}">
      <dgm:prSet phldrT="[Text]"/>
      <dgm:spPr/>
      <dgm:t>
        <a:bodyPr/>
        <a:lstStyle/>
        <a:p>
          <a:r>
            <a:rPr lang="en-US" dirty="0"/>
            <a:t>Term Sheets</a:t>
          </a:r>
        </a:p>
      </dgm:t>
    </dgm:pt>
    <dgm:pt modelId="{F49E9E74-61E3-4139-A5C6-B029BD995D99}" type="parTrans" cxnId="{D2B2C404-DC36-41C6-B452-19E97B998427}">
      <dgm:prSet/>
      <dgm:spPr/>
      <dgm:t>
        <a:bodyPr/>
        <a:lstStyle/>
        <a:p>
          <a:endParaRPr lang="en-US"/>
        </a:p>
      </dgm:t>
    </dgm:pt>
    <dgm:pt modelId="{0497F8A8-6148-44B2-ABA5-D4B37326CE7C}" type="sibTrans" cxnId="{D2B2C404-DC36-41C6-B452-19E97B998427}">
      <dgm:prSet/>
      <dgm:spPr/>
      <dgm:t>
        <a:bodyPr/>
        <a:lstStyle/>
        <a:p>
          <a:endParaRPr lang="en-US"/>
        </a:p>
      </dgm:t>
    </dgm:pt>
    <dgm:pt modelId="{7C59940A-67D7-4D67-875C-C639EEAD297E}">
      <dgm:prSet custT="1"/>
      <dgm:spPr/>
      <dgm:t>
        <a:bodyPr/>
        <a:lstStyle/>
        <a:p>
          <a:r>
            <a:rPr lang="en-US" sz="2000" b="1"/>
            <a:t>Final Agreement</a:t>
          </a:r>
          <a:endParaRPr lang="en-US" sz="2000" b="1" dirty="0"/>
        </a:p>
      </dgm:t>
    </dgm:pt>
    <dgm:pt modelId="{93019273-9EAB-4FEE-B927-E10B2A595547}" type="parTrans" cxnId="{539A47C0-A072-4C2F-A915-9B1F5BCB1325}">
      <dgm:prSet/>
      <dgm:spPr/>
      <dgm:t>
        <a:bodyPr/>
        <a:lstStyle/>
        <a:p>
          <a:endParaRPr lang="en-US"/>
        </a:p>
      </dgm:t>
    </dgm:pt>
    <dgm:pt modelId="{A63CEB41-E356-40AC-B5F3-2024BBD09D2C}" type="sibTrans" cxnId="{539A47C0-A072-4C2F-A915-9B1F5BCB1325}">
      <dgm:prSet/>
      <dgm:spPr/>
      <dgm:t>
        <a:bodyPr/>
        <a:lstStyle/>
        <a:p>
          <a:endParaRPr lang="en-US"/>
        </a:p>
      </dgm:t>
    </dgm:pt>
    <dgm:pt modelId="{F22C8DF8-1CDB-45B0-B703-4054AFB3D78F}">
      <dgm:prSet/>
      <dgm:spPr/>
      <dgm:t>
        <a:bodyPr/>
        <a:lstStyle/>
        <a:p>
          <a:r>
            <a:rPr lang="en-US" dirty="0"/>
            <a:t>Implement</a:t>
          </a:r>
        </a:p>
      </dgm:t>
    </dgm:pt>
    <dgm:pt modelId="{EA1BAF1A-098B-4181-8379-1C349C7F5C70}" type="parTrans" cxnId="{6E1AE43A-0AEC-4B66-863C-B2C278B9EA50}">
      <dgm:prSet/>
      <dgm:spPr/>
      <dgm:t>
        <a:bodyPr/>
        <a:lstStyle/>
        <a:p>
          <a:endParaRPr lang="en-US"/>
        </a:p>
      </dgm:t>
    </dgm:pt>
    <dgm:pt modelId="{5F0A553B-536E-4184-88A9-72EF50D60E96}" type="sibTrans" cxnId="{6E1AE43A-0AEC-4B66-863C-B2C278B9EA50}">
      <dgm:prSet/>
      <dgm:spPr/>
      <dgm:t>
        <a:bodyPr/>
        <a:lstStyle/>
        <a:p>
          <a:endParaRPr lang="en-US"/>
        </a:p>
      </dgm:t>
    </dgm:pt>
    <dgm:pt modelId="{D43C4850-F35D-4B2E-94F5-A18AD0C7DA0D}" type="pres">
      <dgm:prSet presAssocID="{B78FA004-4646-4932-A824-CF853F71C439}" presName="linearFlow" presStyleCnt="0">
        <dgm:presLayoutVars>
          <dgm:resizeHandles val="exact"/>
        </dgm:presLayoutVars>
      </dgm:prSet>
      <dgm:spPr/>
    </dgm:pt>
    <dgm:pt modelId="{2E4B07B0-90FA-46C5-A437-BE3A28AFA58F}" type="pres">
      <dgm:prSet presAssocID="{57B63AF8-70AB-4E5C-8F1A-A46B61B79737}" presName="node" presStyleLbl="node1" presStyleIdx="0" presStyleCnt="5">
        <dgm:presLayoutVars>
          <dgm:bulletEnabled val="1"/>
        </dgm:presLayoutVars>
      </dgm:prSet>
      <dgm:spPr/>
    </dgm:pt>
    <dgm:pt modelId="{6E99EDA1-0BE3-45F2-A9C8-34AF8129D581}" type="pres">
      <dgm:prSet presAssocID="{C06591C5-C3B5-4F09-91AD-B0CBE36EC452}" presName="sibTrans" presStyleLbl="sibTrans2D1" presStyleIdx="0" presStyleCnt="4"/>
      <dgm:spPr/>
    </dgm:pt>
    <dgm:pt modelId="{9BED87E9-3C41-49BD-85BF-D2CF478B77AB}" type="pres">
      <dgm:prSet presAssocID="{C06591C5-C3B5-4F09-91AD-B0CBE36EC452}" presName="connectorText" presStyleLbl="sibTrans2D1" presStyleIdx="0" presStyleCnt="4"/>
      <dgm:spPr/>
    </dgm:pt>
    <dgm:pt modelId="{BD9664F1-43CC-492F-9FEC-74EF41A2A29A}" type="pres">
      <dgm:prSet presAssocID="{948E8C27-2664-420B-8D70-E896AA539642}" presName="node" presStyleLbl="node1" presStyleIdx="1" presStyleCnt="5">
        <dgm:presLayoutVars>
          <dgm:bulletEnabled val="1"/>
        </dgm:presLayoutVars>
      </dgm:prSet>
      <dgm:spPr/>
    </dgm:pt>
    <dgm:pt modelId="{B76C267A-9211-4B42-9927-C055183CA0FC}" type="pres">
      <dgm:prSet presAssocID="{B88BE82F-31F3-4CF8-B45C-647DC63C2F18}" presName="sibTrans" presStyleLbl="sibTrans2D1" presStyleIdx="1" presStyleCnt="4"/>
      <dgm:spPr/>
    </dgm:pt>
    <dgm:pt modelId="{83337016-53EB-4DB3-8C7F-5E5F7F245587}" type="pres">
      <dgm:prSet presAssocID="{B88BE82F-31F3-4CF8-B45C-647DC63C2F18}" presName="connectorText" presStyleLbl="sibTrans2D1" presStyleIdx="1" presStyleCnt="4"/>
      <dgm:spPr/>
    </dgm:pt>
    <dgm:pt modelId="{000F5B4C-1DBD-406B-9CF5-6ADC9DEC2B4B}" type="pres">
      <dgm:prSet presAssocID="{F536EC77-B719-42F2-8FA8-D50B5946E51D}" presName="node" presStyleLbl="node1" presStyleIdx="2" presStyleCnt="5">
        <dgm:presLayoutVars>
          <dgm:bulletEnabled val="1"/>
        </dgm:presLayoutVars>
      </dgm:prSet>
      <dgm:spPr/>
    </dgm:pt>
    <dgm:pt modelId="{BB7C6C6A-11D9-4141-B342-39376B8CC09C}" type="pres">
      <dgm:prSet presAssocID="{0497F8A8-6148-44B2-ABA5-D4B37326CE7C}" presName="sibTrans" presStyleLbl="sibTrans2D1" presStyleIdx="2" presStyleCnt="4"/>
      <dgm:spPr/>
    </dgm:pt>
    <dgm:pt modelId="{AD4DC8C2-3DDE-44B5-987E-18E04DA33241}" type="pres">
      <dgm:prSet presAssocID="{0497F8A8-6148-44B2-ABA5-D4B37326CE7C}" presName="connectorText" presStyleLbl="sibTrans2D1" presStyleIdx="2" presStyleCnt="4"/>
      <dgm:spPr/>
    </dgm:pt>
    <dgm:pt modelId="{E82165CA-5C30-4DDB-896B-A38EBBA5562F}" type="pres">
      <dgm:prSet presAssocID="{7C59940A-67D7-4D67-875C-C639EEAD297E}" presName="node" presStyleLbl="node1" presStyleIdx="3" presStyleCnt="5">
        <dgm:presLayoutVars>
          <dgm:bulletEnabled val="1"/>
        </dgm:presLayoutVars>
      </dgm:prSet>
      <dgm:spPr/>
    </dgm:pt>
    <dgm:pt modelId="{7010DA22-7B49-4168-B6C5-953DE77011AD}" type="pres">
      <dgm:prSet presAssocID="{A63CEB41-E356-40AC-B5F3-2024BBD09D2C}" presName="sibTrans" presStyleLbl="sibTrans2D1" presStyleIdx="3" presStyleCnt="4"/>
      <dgm:spPr/>
    </dgm:pt>
    <dgm:pt modelId="{28D8326C-3EF4-49A2-B7CF-3475CE3E6D67}" type="pres">
      <dgm:prSet presAssocID="{A63CEB41-E356-40AC-B5F3-2024BBD09D2C}" presName="connectorText" presStyleLbl="sibTrans2D1" presStyleIdx="3" presStyleCnt="4"/>
      <dgm:spPr/>
    </dgm:pt>
    <dgm:pt modelId="{1EAC01D6-E4FD-4D03-88D8-82380E7D6E1B}" type="pres">
      <dgm:prSet presAssocID="{F22C8DF8-1CDB-45B0-B703-4054AFB3D78F}" presName="node" presStyleLbl="node1" presStyleIdx="4" presStyleCnt="5">
        <dgm:presLayoutVars>
          <dgm:bulletEnabled val="1"/>
        </dgm:presLayoutVars>
      </dgm:prSet>
      <dgm:spPr/>
    </dgm:pt>
  </dgm:ptLst>
  <dgm:cxnLst>
    <dgm:cxn modelId="{D2B2C404-DC36-41C6-B452-19E97B998427}" srcId="{B78FA004-4646-4932-A824-CF853F71C439}" destId="{F536EC77-B719-42F2-8FA8-D50B5946E51D}" srcOrd="2" destOrd="0" parTransId="{F49E9E74-61E3-4139-A5C6-B029BD995D99}" sibTransId="{0497F8A8-6148-44B2-ABA5-D4B37326CE7C}"/>
    <dgm:cxn modelId="{4937BC1D-2E34-4ED7-BA60-A4FDBCC9244C}" type="presOf" srcId="{F536EC77-B719-42F2-8FA8-D50B5946E51D}" destId="{000F5B4C-1DBD-406B-9CF5-6ADC9DEC2B4B}" srcOrd="0" destOrd="0" presId="urn:microsoft.com/office/officeart/2005/8/layout/process2"/>
    <dgm:cxn modelId="{D2724220-37D4-4BDB-A10B-56F3D23997BF}" type="presOf" srcId="{57B63AF8-70AB-4E5C-8F1A-A46B61B79737}" destId="{2E4B07B0-90FA-46C5-A437-BE3A28AFA58F}" srcOrd="0" destOrd="0" presId="urn:microsoft.com/office/officeart/2005/8/layout/process2"/>
    <dgm:cxn modelId="{46E4B325-F059-4891-B5A4-D2C391006253}" type="presOf" srcId="{A63CEB41-E356-40AC-B5F3-2024BBD09D2C}" destId="{7010DA22-7B49-4168-B6C5-953DE77011AD}" srcOrd="0" destOrd="0" presId="urn:microsoft.com/office/officeart/2005/8/layout/process2"/>
    <dgm:cxn modelId="{5538FF2D-1AD0-46CC-A2EB-BE35F4B8FC65}" type="presOf" srcId="{B88BE82F-31F3-4CF8-B45C-647DC63C2F18}" destId="{B76C267A-9211-4B42-9927-C055183CA0FC}" srcOrd="0" destOrd="0" presId="urn:microsoft.com/office/officeart/2005/8/layout/process2"/>
    <dgm:cxn modelId="{6E1AE43A-0AEC-4B66-863C-B2C278B9EA50}" srcId="{B78FA004-4646-4932-A824-CF853F71C439}" destId="{F22C8DF8-1CDB-45B0-B703-4054AFB3D78F}" srcOrd="4" destOrd="0" parTransId="{EA1BAF1A-098B-4181-8379-1C349C7F5C70}" sibTransId="{5F0A553B-536E-4184-88A9-72EF50D60E96}"/>
    <dgm:cxn modelId="{37251B3C-57A9-4E39-981B-365F0A21F407}" type="presOf" srcId="{A63CEB41-E356-40AC-B5F3-2024BBD09D2C}" destId="{28D8326C-3EF4-49A2-B7CF-3475CE3E6D67}" srcOrd="1" destOrd="0" presId="urn:microsoft.com/office/officeart/2005/8/layout/process2"/>
    <dgm:cxn modelId="{6EB54641-51F3-4EAA-BD2E-A5A97DD526C0}" type="presOf" srcId="{7C59940A-67D7-4D67-875C-C639EEAD297E}" destId="{E82165CA-5C30-4DDB-896B-A38EBBA5562F}" srcOrd="0" destOrd="0" presId="urn:microsoft.com/office/officeart/2005/8/layout/process2"/>
    <dgm:cxn modelId="{52D8264D-CF29-4B0F-9090-9301295B2B8F}" srcId="{B78FA004-4646-4932-A824-CF853F71C439}" destId="{57B63AF8-70AB-4E5C-8F1A-A46B61B79737}" srcOrd="0" destOrd="0" parTransId="{0AFA7725-EA52-4E63-A67C-8559DA684731}" sibTransId="{C06591C5-C3B5-4F09-91AD-B0CBE36EC452}"/>
    <dgm:cxn modelId="{4FCCB84D-595A-4E17-BD30-A403755F3CF1}" type="presOf" srcId="{948E8C27-2664-420B-8D70-E896AA539642}" destId="{BD9664F1-43CC-492F-9FEC-74EF41A2A29A}" srcOrd="0" destOrd="0" presId="urn:microsoft.com/office/officeart/2005/8/layout/process2"/>
    <dgm:cxn modelId="{958F9A6E-D9A1-4635-A9B4-FD724F01366E}" type="presOf" srcId="{0497F8A8-6148-44B2-ABA5-D4B37326CE7C}" destId="{BB7C6C6A-11D9-4141-B342-39376B8CC09C}" srcOrd="0" destOrd="0" presId="urn:microsoft.com/office/officeart/2005/8/layout/process2"/>
    <dgm:cxn modelId="{A6522A50-D109-406D-923C-9A62AAB5CE19}" srcId="{B78FA004-4646-4932-A824-CF853F71C439}" destId="{948E8C27-2664-420B-8D70-E896AA539642}" srcOrd="1" destOrd="0" parTransId="{BA2FF40F-E653-476A-8371-A2E91A95FDC5}" sibTransId="{B88BE82F-31F3-4CF8-B45C-647DC63C2F18}"/>
    <dgm:cxn modelId="{AF6F9474-8D93-4D3C-8FD0-27715BD7567D}" type="presOf" srcId="{B88BE82F-31F3-4CF8-B45C-647DC63C2F18}" destId="{83337016-53EB-4DB3-8C7F-5E5F7F245587}" srcOrd="1" destOrd="0" presId="urn:microsoft.com/office/officeart/2005/8/layout/process2"/>
    <dgm:cxn modelId="{AA93D5A5-C77F-4204-8EEF-6525E50B2526}" type="presOf" srcId="{F22C8DF8-1CDB-45B0-B703-4054AFB3D78F}" destId="{1EAC01D6-E4FD-4D03-88D8-82380E7D6E1B}" srcOrd="0" destOrd="0" presId="urn:microsoft.com/office/officeart/2005/8/layout/process2"/>
    <dgm:cxn modelId="{1C93AAA9-AE98-4BED-968F-B216291DD185}" type="presOf" srcId="{0497F8A8-6148-44B2-ABA5-D4B37326CE7C}" destId="{AD4DC8C2-3DDE-44B5-987E-18E04DA33241}" srcOrd="1" destOrd="0" presId="urn:microsoft.com/office/officeart/2005/8/layout/process2"/>
    <dgm:cxn modelId="{374F6BB7-28B9-45C0-8FF1-36F34D657023}" type="presOf" srcId="{C06591C5-C3B5-4F09-91AD-B0CBE36EC452}" destId="{6E99EDA1-0BE3-45F2-A9C8-34AF8129D581}" srcOrd="0" destOrd="0" presId="urn:microsoft.com/office/officeart/2005/8/layout/process2"/>
    <dgm:cxn modelId="{539A47C0-A072-4C2F-A915-9B1F5BCB1325}" srcId="{B78FA004-4646-4932-A824-CF853F71C439}" destId="{7C59940A-67D7-4D67-875C-C639EEAD297E}" srcOrd="3" destOrd="0" parTransId="{93019273-9EAB-4FEE-B927-E10B2A595547}" sibTransId="{A63CEB41-E356-40AC-B5F3-2024BBD09D2C}"/>
    <dgm:cxn modelId="{87CF1CDC-A2EC-402A-BC53-6FE2683CF476}" type="presOf" srcId="{C06591C5-C3B5-4F09-91AD-B0CBE36EC452}" destId="{9BED87E9-3C41-49BD-85BF-D2CF478B77AB}" srcOrd="1" destOrd="0" presId="urn:microsoft.com/office/officeart/2005/8/layout/process2"/>
    <dgm:cxn modelId="{88A7F6E9-CB62-47E4-BB62-BB33A7A49C05}" type="presOf" srcId="{B78FA004-4646-4932-A824-CF853F71C439}" destId="{D43C4850-F35D-4B2E-94F5-A18AD0C7DA0D}" srcOrd="0" destOrd="0" presId="urn:microsoft.com/office/officeart/2005/8/layout/process2"/>
    <dgm:cxn modelId="{48EEB4A4-531B-4E82-A9F0-00459484F6AD}" type="presParOf" srcId="{D43C4850-F35D-4B2E-94F5-A18AD0C7DA0D}" destId="{2E4B07B0-90FA-46C5-A437-BE3A28AFA58F}" srcOrd="0" destOrd="0" presId="urn:microsoft.com/office/officeart/2005/8/layout/process2"/>
    <dgm:cxn modelId="{A6B87E2A-C772-4A7B-8290-71F98EE21621}" type="presParOf" srcId="{D43C4850-F35D-4B2E-94F5-A18AD0C7DA0D}" destId="{6E99EDA1-0BE3-45F2-A9C8-34AF8129D581}" srcOrd="1" destOrd="0" presId="urn:microsoft.com/office/officeart/2005/8/layout/process2"/>
    <dgm:cxn modelId="{9782914D-DBF4-4415-9AE5-D76A2773D753}" type="presParOf" srcId="{6E99EDA1-0BE3-45F2-A9C8-34AF8129D581}" destId="{9BED87E9-3C41-49BD-85BF-D2CF478B77AB}" srcOrd="0" destOrd="0" presId="urn:microsoft.com/office/officeart/2005/8/layout/process2"/>
    <dgm:cxn modelId="{4B935C49-B3E4-42FE-A489-1E60A75D833A}" type="presParOf" srcId="{D43C4850-F35D-4B2E-94F5-A18AD0C7DA0D}" destId="{BD9664F1-43CC-492F-9FEC-74EF41A2A29A}" srcOrd="2" destOrd="0" presId="urn:microsoft.com/office/officeart/2005/8/layout/process2"/>
    <dgm:cxn modelId="{D70FADAF-0C67-498A-A1A5-2F808753A0BF}" type="presParOf" srcId="{D43C4850-F35D-4B2E-94F5-A18AD0C7DA0D}" destId="{B76C267A-9211-4B42-9927-C055183CA0FC}" srcOrd="3" destOrd="0" presId="urn:microsoft.com/office/officeart/2005/8/layout/process2"/>
    <dgm:cxn modelId="{9C206224-6475-4053-947C-018DB2CB0E4B}" type="presParOf" srcId="{B76C267A-9211-4B42-9927-C055183CA0FC}" destId="{83337016-53EB-4DB3-8C7F-5E5F7F245587}" srcOrd="0" destOrd="0" presId="urn:microsoft.com/office/officeart/2005/8/layout/process2"/>
    <dgm:cxn modelId="{E1F6A5FE-9BB4-475E-80D1-64937C1FC92F}" type="presParOf" srcId="{D43C4850-F35D-4B2E-94F5-A18AD0C7DA0D}" destId="{000F5B4C-1DBD-406B-9CF5-6ADC9DEC2B4B}" srcOrd="4" destOrd="0" presId="urn:microsoft.com/office/officeart/2005/8/layout/process2"/>
    <dgm:cxn modelId="{3453C067-A2E0-44A8-BD62-90EF9A2C4E42}" type="presParOf" srcId="{D43C4850-F35D-4B2E-94F5-A18AD0C7DA0D}" destId="{BB7C6C6A-11D9-4141-B342-39376B8CC09C}" srcOrd="5" destOrd="0" presId="urn:microsoft.com/office/officeart/2005/8/layout/process2"/>
    <dgm:cxn modelId="{CC91DCFA-8698-4735-B848-63D46FB17C20}" type="presParOf" srcId="{BB7C6C6A-11D9-4141-B342-39376B8CC09C}" destId="{AD4DC8C2-3DDE-44B5-987E-18E04DA33241}" srcOrd="0" destOrd="0" presId="urn:microsoft.com/office/officeart/2005/8/layout/process2"/>
    <dgm:cxn modelId="{986DB6B5-097D-43BC-9844-5F046287EA25}" type="presParOf" srcId="{D43C4850-F35D-4B2E-94F5-A18AD0C7DA0D}" destId="{E82165CA-5C30-4DDB-896B-A38EBBA5562F}" srcOrd="6" destOrd="0" presId="urn:microsoft.com/office/officeart/2005/8/layout/process2"/>
    <dgm:cxn modelId="{25753879-DD50-4758-8A15-EF7E8FA5720E}" type="presParOf" srcId="{D43C4850-F35D-4B2E-94F5-A18AD0C7DA0D}" destId="{7010DA22-7B49-4168-B6C5-953DE77011AD}" srcOrd="7" destOrd="0" presId="urn:microsoft.com/office/officeart/2005/8/layout/process2"/>
    <dgm:cxn modelId="{85E6E377-360D-4E6D-8660-47D950416D6F}" type="presParOf" srcId="{7010DA22-7B49-4168-B6C5-953DE77011AD}" destId="{28D8326C-3EF4-49A2-B7CF-3475CE3E6D67}" srcOrd="0" destOrd="0" presId="urn:microsoft.com/office/officeart/2005/8/layout/process2"/>
    <dgm:cxn modelId="{1D3CBE4A-985A-440C-BBA8-47D42DE2189F}" type="presParOf" srcId="{D43C4850-F35D-4B2E-94F5-A18AD0C7DA0D}" destId="{1EAC01D6-E4FD-4D03-88D8-82380E7D6E1B}" srcOrd="8"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4B07B0-90FA-46C5-A437-BE3A28AFA58F}">
      <dsp:nvSpPr>
        <dsp:cNvPr id="0" name=""/>
        <dsp:cNvSpPr/>
      </dsp:nvSpPr>
      <dsp:spPr>
        <a:xfrm>
          <a:off x="3019642" y="602"/>
          <a:ext cx="2190314" cy="705131"/>
        </a:xfrm>
        <a:prstGeom prst="roundRect">
          <a:avLst>
            <a:gd name="adj" fmla="val 10000"/>
          </a:avLst>
        </a:prstGeom>
        <a:gradFill rotWithShape="0">
          <a:gsLst>
            <a:gs pos="0">
              <a:schemeClr val="accent1">
                <a:shade val="50000"/>
                <a:hueOff val="0"/>
                <a:satOff val="0"/>
                <a:lumOff val="0"/>
                <a:alphaOff val="0"/>
                <a:tint val="94000"/>
                <a:satMod val="103000"/>
                <a:lumMod val="102000"/>
              </a:schemeClr>
            </a:gs>
            <a:gs pos="50000">
              <a:schemeClr val="accent1">
                <a:shade val="50000"/>
                <a:hueOff val="0"/>
                <a:satOff val="0"/>
                <a:lumOff val="0"/>
                <a:alphaOff val="0"/>
                <a:shade val="100000"/>
                <a:satMod val="110000"/>
                <a:lumMod val="100000"/>
              </a:schemeClr>
            </a:gs>
            <a:gs pos="100000">
              <a:schemeClr val="accent1">
                <a:shade val="50000"/>
                <a:hueOff val="0"/>
                <a:satOff val="0"/>
                <a:lumOff val="0"/>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Strategy</a:t>
          </a:r>
        </a:p>
      </dsp:txBody>
      <dsp:txXfrm>
        <a:off x="3040295" y="21255"/>
        <a:ext cx="2149008" cy="663825"/>
      </dsp:txXfrm>
    </dsp:sp>
    <dsp:sp modelId="{6E99EDA1-0BE3-45F2-A9C8-34AF8129D581}">
      <dsp:nvSpPr>
        <dsp:cNvPr id="0" name=""/>
        <dsp:cNvSpPr/>
      </dsp:nvSpPr>
      <dsp:spPr>
        <a:xfrm rot="5400000">
          <a:off x="3982587" y="723362"/>
          <a:ext cx="264424" cy="317309"/>
        </a:xfrm>
        <a:prstGeom prst="rightArrow">
          <a:avLst>
            <a:gd name="adj1" fmla="val 60000"/>
            <a:gd name="adj2" fmla="val 50000"/>
          </a:avLst>
        </a:prstGeom>
        <a:gradFill rotWithShape="0">
          <a:gsLst>
            <a:gs pos="0">
              <a:schemeClr val="accent1">
                <a:shade val="90000"/>
                <a:hueOff val="0"/>
                <a:satOff val="0"/>
                <a:lumOff val="0"/>
                <a:alphaOff val="0"/>
                <a:tint val="94000"/>
                <a:satMod val="103000"/>
                <a:lumMod val="102000"/>
              </a:schemeClr>
            </a:gs>
            <a:gs pos="50000">
              <a:schemeClr val="accent1">
                <a:shade val="90000"/>
                <a:hueOff val="0"/>
                <a:satOff val="0"/>
                <a:lumOff val="0"/>
                <a:alphaOff val="0"/>
                <a:shade val="100000"/>
                <a:satMod val="110000"/>
                <a:lumMod val="100000"/>
              </a:schemeClr>
            </a:gs>
            <a:gs pos="100000">
              <a:schemeClr val="accent1">
                <a:shade val="90000"/>
                <a:hueOff val="0"/>
                <a:satOff val="0"/>
                <a:lumOff val="0"/>
                <a:alphaOff val="0"/>
                <a:shade val="78000"/>
                <a:satMod val="120000"/>
                <a:lumMod val="99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4019607" y="749805"/>
        <a:ext cx="190385" cy="185097"/>
      </dsp:txXfrm>
    </dsp:sp>
    <dsp:sp modelId="{BD9664F1-43CC-492F-9FEC-74EF41A2A29A}">
      <dsp:nvSpPr>
        <dsp:cNvPr id="0" name=""/>
        <dsp:cNvSpPr/>
      </dsp:nvSpPr>
      <dsp:spPr>
        <a:xfrm>
          <a:off x="3019642" y="1058299"/>
          <a:ext cx="2190314" cy="705131"/>
        </a:xfrm>
        <a:prstGeom prst="roundRect">
          <a:avLst>
            <a:gd name="adj" fmla="val 10000"/>
          </a:avLst>
        </a:prstGeom>
        <a:gradFill rotWithShape="0">
          <a:gsLst>
            <a:gs pos="0">
              <a:schemeClr val="accent1">
                <a:shade val="50000"/>
                <a:hueOff val="64777"/>
                <a:satOff val="1270"/>
                <a:lumOff val="15817"/>
                <a:alphaOff val="0"/>
                <a:tint val="94000"/>
                <a:satMod val="103000"/>
                <a:lumMod val="102000"/>
              </a:schemeClr>
            </a:gs>
            <a:gs pos="50000">
              <a:schemeClr val="accent1">
                <a:shade val="50000"/>
                <a:hueOff val="64777"/>
                <a:satOff val="1270"/>
                <a:lumOff val="15817"/>
                <a:alphaOff val="0"/>
                <a:shade val="100000"/>
                <a:satMod val="110000"/>
                <a:lumMod val="100000"/>
              </a:schemeClr>
            </a:gs>
            <a:gs pos="100000">
              <a:schemeClr val="accent1">
                <a:shade val="50000"/>
                <a:hueOff val="64777"/>
                <a:satOff val="1270"/>
                <a:lumOff val="15817"/>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Discuss Wants &amp; Needs</a:t>
          </a:r>
        </a:p>
      </dsp:txBody>
      <dsp:txXfrm>
        <a:off x="3040295" y="1078952"/>
        <a:ext cx="2149008" cy="663825"/>
      </dsp:txXfrm>
    </dsp:sp>
    <dsp:sp modelId="{B76C267A-9211-4B42-9927-C055183CA0FC}">
      <dsp:nvSpPr>
        <dsp:cNvPr id="0" name=""/>
        <dsp:cNvSpPr/>
      </dsp:nvSpPr>
      <dsp:spPr>
        <a:xfrm rot="5400000">
          <a:off x="3982587" y="1781059"/>
          <a:ext cx="264424" cy="317309"/>
        </a:xfrm>
        <a:prstGeom prst="rightArrow">
          <a:avLst>
            <a:gd name="adj1" fmla="val 60000"/>
            <a:gd name="adj2" fmla="val 50000"/>
          </a:avLst>
        </a:prstGeom>
        <a:gradFill rotWithShape="0">
          <a:gsLst>
            <a:gs pos="0">
              <a:schemeClr val="accent1">
                <a:shade val="90000"/>
                <a:hueOff val="85762"/>
                <a:satOff val="-2231"/>
                <a:lumOff val="14136"/>
                <a:alphaOff val="0"/>
                <a:tint val="94000"/>
                <a:satMod val="103000"/>
                <a:lumMod val="102000"/>
              </a:schemeClr>
            </a:gs>
            <a:gs pos="50000">
              <a:schemeClr val="accent1">
                <a:shade val="90000"/>
                <a:hueOff val="85762"/>
                <a:satOff val="-2231"/>
                <a:lumOff val="14136"/>
                <a:alphaOff val="0"/>
                <a:shade val="100000"/>
                <a:satMod val="110000"/>
                <a:lumMod val="100000"/>
              </a:schemeClr>
            </a:gs>
            <a:gs pos="100000">
              <a:schemeClr val="accent1">
                <a:shade val="90000"/>
                <a:hueOff val="85762"/>
                <a:satOff val="-2231"/>
                <a:lumOff val="14136"/>
                <a:alphaOff val="0"/>
                <a:shade val="78000"/>
                <a:satMod val="120000"/>
                <a:lumMod val="99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4019607" y="1807502"/>
        <a:ext cx="190385" cy="185097"/>
      </dsp:txXfrm>
    </dsp:sp>
    <dsp:sp modelId="{000F5B4C-1DBD-406B-9CF5-6ADC9DEC2B4B}">
      <dsp:nvSpPr>
        <dsp:cNvPr id="0" name=""/>
        <dsp:cNvSpPr/>
      </dsp:nvSpPr>
      <dsp:spPr>
        <a:xfrm>
          <a:off x="3019642" y="2115996"/>
          <a:ext cx="2190314" cy="705131"/>
        </a:xfrm>
        <a:prstGeom prst="roundRect">
          <a:avLst>
            <a:gd name="adj" fmla="val 10000"/>
          </a:avLst>
        </a:prstGeom>
        <a:gradFill rotWithShape="0">
          <a:gsLst>
            <a:gs pos="0">
              <a:schemeClr val="accent1">
                <a:shade val="50000"/>
                <a:hueOff val="129554"/>
                <a:satOff val="2539"/>
                <a:lumOff val="31634"/>
                <a:alphaOff val="0"/>
                <a:tint val="94000"/>
                <a:satMod val="103000"/>
                <a:lumMod val="102000"/>
              </a:schemeClr>
            </a:gs>
            <a:gs pos="50000">
              <a:schemeClr val="accent1">
                <a:shade val="50000"/>
                <a:hueOff val="129554"/>
                <a:satOff val="2539"/>
                <a:lumOff val="31634"/>
                <a:alphaOff val="0"/>
                <a:shade val="100000"/>
                <a:satMod val="110000"/>
                <a:lumMod val="100000"/>
              </a:schemeClr>
            </a:gs>
            <a:gs pos="100000">
              <a:schemeClr val="accent1">
                <a:shade val="50000"/>
                <a:hueOff val="129554"/>
                <a:satOff val="2539"/>
                <a:lumOff val="31634"/>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Term Sheets</a:t>
          </a:r>
        </a:p>
      </dsp:txBody>
      <dsp:txXfrm>
        <a:off x="3040295" y="2136649"/>
        <a:ext cx="2149008" cy="663825"/>
      </dsp:txXfrm>
    </dsp:sp>
    <dsp:sp modelId="{BB7C6C6A-11D9-4141-B342-39376B8CC09C}">
      <dsp:nvSpPr>
        <dsp:cNvPr id="0" name=""/>
        <dsp:cNvSpPr/>
      </dsp:nvSpPr>
      <dsp:spPr>
        <a:xfrm rot="5400000">
          <a:off x="3982587" y="2838756"/>
          <a:ext cx="264424" cy="317309"/>
        </a:xfrm>
        <a:prstGeom prst="rightArrow">
          <a:avLst>
            <a:gd name="adj1" fmla="val 60000"/>
            <a:gd name="adj2" fmla="val 50000"/>
          </a:avLst>
        </a:prstGeom>
        <a:gradFill rotWithShape="0">
          <a:gsLst>
            <a:gs pos="0">
              <a:schemeClr val="accent1">
                <a:shade val="90000"/>
                <a:hueOff val="171525"/>
                <a:satOff val="-4463"/>
                <a:lumOff val="28273"/>
                <a:alphaOff val="0"/>
                <a:tint val="94000"/>
                <a:satMod val="103000"/>
                <a:lumMod val="102000"/>
              </a:schemeClr>
            </a:gs>
            <a:gs pos="50000">
              <a:schemeClr val="accent1">
                <a:shade val="90000"/>
                <a:hueOff val="171525"/>
                <a:satOff val="-4463"/>
                <a:lumOff val="28273"/>
                <a:alphaOff val="0"/>
                <a:shade val="100000"/>
                <a:satMod val="110000"/>
                <a:lumMod val="100000"/>
              </a:schemeClr>
            </a:gs>
            <a:gs pos="100000">
              <a:schemeClr val="accent1">
                <a:shade val="90000"/>
                <a:hueOff val="171525"/>
                <a:satOff val="-4463"/>
                <a:lumOff val="28273"/>
                <a:alphaOff val="0"/>
                <a:shade val="78000"/>
                <a:satMod val="120000"/>
                <a:lumMod val="99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4019607" y="2865199"/>
        <a:ext cx="190385" cy="185097"/>
      </dsp:txXfrm>
    </dsp:sp>
    <dsp:sp modelId="{E82165CA-5C30-4DDB-896B-A38EBBA5562F}">
      <dsp:nvSpPr>
        <dsp:cNvPr id="0" name=""/>
        <dsp:cNvSpPr/>
      </dsp:nvSpPr>
      <dsp:spPr>
        <a:xfrm>
          <a:off x="3019642" y="3173693"/>
          <a:ext cx="2190314" cy="705131"/>
        </a:xfrm>
        <a:prstGeom prst="roundRect">
          <a:avLst>
            <a:gd name="adj" fmla="val 10000"/>
          </a:avLst>
        </a:prstGeom>
        <a:gradFill rotWithShape="0">
          <a:gsLst>
            <a:gs pos="0">
              <a:schemeClr val="accent1">
                <a:shade val="50000"/>
                <a:hueOff val="129554"/>
                <a:satOff val="2539"/>
                <a:lumOff val="31634"/>
                <a:alphaOff val="0"/>
                <a:tint val="94000"/>
                <a:satMod val="103000"/>
                <a:lumMod val="102000"/>
              </a:schemeClr>
            </a:gs>
            <a:gs pos="50000">
              <a:schemeClr val="accent1">
                <a:shade val="50000"/>
                <a:hueOff val="129554"/>
                <a:satOff val="2539"/>
                <a:lumOff val="31634"/>
                <a:alphaOff val="0"/>
                <a:shade val="100000"/>
                <a:satMod val="110000"/>
                <a:lumMod val="100000"/>
              </a:schemeClr>
            </a:gs>
            <a:gs pos="100000">
              <a:schemeClr val="accent1">
                <a:shade val="50000"/>
                <a:hueOff val="129554"/>
                <a:satOff val="2539"/>
                <a:lumOff val="31634"/>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a:t>Final Agreement</a:t>
          </a:r>
          <a:endParaRPr lang="en-US" sz="2000" b="1" kern="1200" dirty="0"/>
        </a:p>
      </dsp:txBody>
      <dsp:txXfrm>
        <a:off x="3040295" y="3194346"/>
        <a:ext cx="2149008" cy="663825"/>
      </dsp:txXfrm>
    </dsp:sp>
    <dsp:sp modelId="{7010DA22-7B49-4168-B6C5-953DE77011AD}">
      <dsp:nvSpPr>
        <dsp:cNvPr id="0" name=""/>
        <dsp:cNvSpPr/>
      </dsp:nvSpPr>
      <dsp:spPr>
        <a:xfrm rot="5400000">
          <a:off x="3982587" y="3896453"/>
          <a:ext cx="264424" cy="317309"/>
        </a:xfrm>
        <a:prstGeom prst="rightArrow">
          <a:avLst>
            <a:gd name="adj1" fmla="val 60000"/>
            <a:gd name="adj2" fmla="val 50000"/>
          </a:avLst>
        </a:prstGeom>
        <a:gradFill rotWithShape="0">
          <a:gsLst>
            <a:gs pos="0">
              <a:schemeClr val="accent1">
                <a:shade val="90000"/>
                <a:hueOff val="85762"/>
                <a:satOff val="-2231"/>
                <a:lumOff val="14136"/>
                <a:alphaOff val="0"/>
                <a:tint val="94000"/>
                <a:satMod val="103000"/>
                <a:lumMod val="102000"/>
              </a:schemeClr>
            </a:gs>
            <a:gs pos="50000">
              <a:schemeClr val="accent1">
                <a:shade val="90000"/>
                <a:hueOff val="85762"/>
                <a:satOff val="-2231"/>
                <a:lumOff val="14136"/>
                <a:alphaOff val="0"/>
                <a:shade val="100000"/>
                <a:satMod val="110000"/>
                <a:lumMod val="100000"/>
              </a:schemeClr>
            </a:gs>
            <a:gs pos="100000">
              <a:schemeClr val="accent1">
                <a:shade val="90000"/>
                <a:hueOff val="85762"/>
                <a:satOff val="-2231"/>
                <a:lumOff val="14136"/>
                <a:alphaOff val="0"/>
                <a:shade val="78000"/>
                <a:satMod val="120000"/>
                <a:lumMod val="99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4019607" y="3922896"/>
        <a:ext cx="190385" cy="185097"/>
      </dsp:txXfrm>
    </dsp:sp>
    <dsp:sp modelId="{1EAC01D6-E4FD-4D03-88D8-82380E7D6E1B}">
      <dsp:nvSpPr>
        <dsp:cNvPr id="0" name=""/>
        <dsp:cNvSpPr/>
      </dsp:nvSpPr>
      <dsp:spPr>
        <a:xfrm>
          <a:off x="3019642" y="4231390"/>
          <a:ext cx="2190314" cy="705131"/>
        </a:xfrm>
        <a:prstGeom prst="roundRect">
          <a:avLst>
            <a:gd name="adj" fmla="val 10000"/>
          </a:avLst>
        </a:prstGeom>
        <a:gradFill rotWithShape="0">
          <a:gsLst>
            <a:gs pos="0">
              <a:schemeClr val="accent1">
                <a:shade val="50000"/>
                <a:hueOff val="64777"/>
                <a:satOff val="1270"/>
                <a:lumOff val="15817"/>
                <a:alphaOff val="0"/>
                <a:tint val="94000"/>
                <a:satMod val="103000"/>
                <a:lumMod val="102000"/>
              </a:schemeClr>
            </a:gs>
            <a:gs pos="50000">
              <a:schemeClr val="accent1">
                <a:shade val="50000"/>
                <a:hueOff val="64777"/>
                <a:satOff val="1270"/>
                <a:lumOff val="15817"/>
                <a:alphaOff val="0"/>
                <a:shade val="100000"/>
                <a:satMod val="110000"/>
                <a:lumMod val="100000"/>
              </a:schemeClr>
            </a:gs>
            <a:gs pos="100000">
              <a:schemeClr val="accent1">
                <a:shade val="50000"/>
                <a:hueOff val="64777"/>
                <a:satOff val="1270"/>
                <a:lumOff val="15817"/>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Implement</a:t>
          </a:r>
        </a:p>
      </dsp:txBody>
      <dsp:txXfrm>
        <a:off x="3040295" y="4252043"/>
        <a:ext cx="2149008" cy="663825"/>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B89292-74B0-4680-8A17-EDF34528AB04}" type="datetimeFigureOut">
              <a:rPr lang="en-US" smtClean="0"/>
              <a:pPr/>
              <a:t>11/4/2019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493879-7B87-4BE1-8F7D-EDA49A8B1AB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4493879-7B87-4BE1-8F7D-EDA49A8B1AB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E94CDFD4-76BB-43A6-B56F-D45EDF29F4BE}" type="slidenum">
              <a:rPr lang="en-US"/>
              <a:pPr/>
              <a:t>10</a:t>
            </a:fld>
            <a:endParaRPr 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E55D0A2-0579-4A94-BE3F-CFAD5DFB4CB3}" type="slidenum">
              <a:rPr lang="en-US"/>
              <a:pPr/>
              <a:t>12</a:t>
            </a:fld>
            <a:endParaRPr 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5735562F-F327-45E9-9A71-853618500D1E}" type="slidenum">
              <a:rPr lang="en-US"/>
              <a:pPr/>
              <a:t>13</a:t>
            </a:fld>
            <a:endParaRPr lang="en-US"/>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4493879-7B87-4BE1-8F7D-EDA49A8B1AB2}"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32280F40-FD12-47AC-BB3B-5529D82BABB3}" type="slidenum">
              <a:rPr lang="en-US"/>
              <a:pPr/>
              <a:t>15</a:t>
            </a:fld>
            <a:endParaRPr lang="en-US"/>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17331ABA-4592-48CE-939B-03EDB2E151A4}" type="slidenum">
              <a:rPr lang="en-US"/>
              <a:pPr/>
              <a:t>16</a:t>
            </a:fld>
            <a:endParaRPr 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D5EBBC37-2F98-4F3D-BC1F-CA4440233041}" type="slidenum">
              <a:rPr lang="en-US"/>
              <a:pPr/>
              <a:t>17</a:t>
            </a:fld>
            <a:endParaRPr lang="en-US"/>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4493879-7B87-4BE1-8F7D-EDA49A8B1AB2}"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4493879-7B87-4BE1-8F7D-EDA49A8B1AB2}"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493879-7B87-4BE1-8F7D-EDA49A8B1AB2}" type="slidenum">
              <a:rPr lang="en-US" smtClean="0"/>
              <a:pPr/>
              <a:t>33</a:t>
            </a:fld>
            <a:endParaRPr lang="en-US"/>
          </a:p>
        </p:txBody>
      </p:sp>
    </p:spTree>
    <p:extLst>
      <p:ext uri="{BB962C8B-B14F-4D97-AF65-F5344CB8AC3E}">
        <p14:creationId xmlns:p14="http://schemas.microsoft.com/office/powerpoint/2010/main" val="12905130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E58919-A5E9-441E-88EB-600323D01E8F}" type="slidenum">
              <a:rPr lang="en-US" smtClean="0"/>
              <a:pPr/>
              <a:t>35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4493879-7B87-4BE1-8F7D-EDA49A8B1AB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4493879-7B87-4BE1-8F7D-EDA49A8B1AB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4493879-7B87-4BE1-8F7D-EDA49A8B1AB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4493879-7B87-4BE1-8F7D-EDA49A8B1AB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5A1F122D-6F02-4CDD-B8D8-242AE8559738}" type="slidenum">
              <a:rPr lang="en-US"/>
              <a:pPr/>
              <a:t>8</a:t>
            </a:fld>
            <a:endParaRPr 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367E158D-9BD5-4DC5-85A2-E9A9EBB60D5E}" type="slidenum">
              <a:rPr lang="en-US"/>
              <a:pPr/>
              <a:t>9</a:t>
            </a:fld>
            <a:endParaRPr 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5E8FEAD6-9642-4440-9CDF-F4152CAF0C74}" type="datetime1">
              <a:rPr lang="en-US" smtClean="0"/>
              <a:t>11/4/2019</a:t>
            </a:fld>
            <a:endParaRPr lang="en-US"/>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r>
              <a:rPr lang="en-US"/>
              <a:t>www.PullanConsulting.com</a:t>
            </a:r>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BFF53352-4BFF-45D1-938B-84D9E9B895AE}" type="slidenum">
              <a:rPr lang="en-US" smtClean="0"/>
              <a:pPr/>
              <a:t>‹#›</a:t>
            </a:fld>
            <a:endParaRPr lang="en-US"/>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52845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174A-C0C2-4C47-A5A0-7AE4A4986417}" type="datetime1">
              <a:rPr lang="en-US" smtClean="0"/>
              <a:t>11/4/2019</a:t>
            </a:fld>
            <a:endParaRPr lang="en-US"/>
          </a:p>
        </p:txBody>
      </p:sp>
      <p:sp>
        <p:nvSpPr>
          <p:cNvPr id="5" name="Footer Placeholder 4"/>
          <p:cNvSpPr>
            <a:spLocks noGrp="1"/>
          </p:cNvSpPr>
          <p:nvPr>
            <p:ph type="ftr" sz="quarter" idx="11"/>
          </p:nvPr>
        </p:nvSpPr>
        <p:spPr/>
        <p:txBody>
          <a:bodyPr/>
          <a:lstStyle/>
          <a:p>
            <a:r>
              <a:rPr lang="en-US"/>
              <a:t>www.PullanConsulting.com</a:t>
            </a:r>
          </a:p>
        </p:txBody>
      </p:sp>
      <p:sp>
        <p:nvSpPr>
          <p:cNvPr id="6" name="Slide Number Placeholder 5"/>
          <p:cNvSpPr>
            <a:spLocks noGrp="1"/>
          </p:cNvSpPr>
          <p:nvPr>
            <p:ph type="sldNum" sz="quarter" idx="12"/>
          </p:nvPr>
        </p:nvSpPr>
        <p:spPr/>
        <p:txBody>
          <a:bodyPr/>
          <a:lstStyle/>
          <a:p>
            <a:fld id="{BFF53352-4BFF-45D1-938B-84D9E9B895AE}" type="slidenum">
              <a:rPr lang="en-US" smtClean="0"/>
              <a:pPr/>
              <a:t>‹#›</a:t>
            </a:fld>
            <a:endParaRPr lang="en-US"/>
          </a:p>
        </p:txBody>
      </p:sp>
    </p:spTree>
    <p:extLst>
      <p:ext uri="{BB962C8B-B14F-4D97-AF65-F5344CB8AC3E}">
        <p14:creationId xmlns:p14="http://schemas.microsoft.com/office/powerpoint/2010/main" val="3470633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9B64D4-BFA1-4DA0-85F7-0534B908321D}" type="datetime1">
              <a:rPr lang="en-US" smtClean="0"/>
              <a:t>11/4/2019</a:t>
            </a:fld>
            <a:endParaRPr lang="en-US"/>
          </a:p>
        </p:txBody>
      </p:sp>
      <p:sp>
        <p:nvSpPr>
          <p:cNvPr id="5" name="Footer Placeholder 4"/>
          <p:cNvSpPr>
            <a:spLocks noGrp="1"/>
          </p:cNvSpPr>
          <p:nvPr>
            <p:ph type="ftr" sz="quarter" idx="11"/>
          </p:nvPr>
        </p:nvSpPr>
        <p:spPr/>
        <p:txBody>
          <a:bodyPr/>
          <a:lstStyle/>
          <a:p>
            <a:r>
              <a:rPr lang="en-US"/>
              <a:t>www.PullanConsulting.com</a:t>
            </a:r>
          </a:p>
        </p:txBody>
      </p:sp>
      <p:sp>
        <p:nvSpPr>
          <p:cNvPr id="6" name="Slide Number Placeholder 5"/>
          <p:cNvSpPr>
            <a:spLocks noGrp="1"/>
          </p:cNvSpPr>
          <p:nvPr>
            <p:ph type="sldNum" sz="quarter" idx="12"/>
          </p:nvPr>
        </p:nvSpPr>
        <p:spPr/>
        <p:txBody>
          <a:bodyPr/>
          <a:lstStyle/>
          <a:p>
            <a:fld id="{BFF53352-4BFF-45D1-938B-84D9E9B895AE}" type="slidenum">
              <a:rPr lang="en-US" smtClean="0"/>
              <a:pPr/>
              <a:t>‹#›</a:t>
            </a:fld>
            <a:endParaRPr lang="en-US"/>
          </a:p>
        </p:txBody>
      </p:sp>
    </p:spTree>
    <p:extLst>
      <p:ext uri="{BB962C8B-B14F-4D97-AF65-F5344CB8AC3E}">
        <p14:creationId xmlns:p14="http://schemas.microsoft.com/office/powerpoint/2010/main" val="243295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Aft>
                <a:spcPts val="600"/>
              </a:spcAft>
              <a:defRPr/>
            </a:lvl1pPr>
            <a:lvl2pPr>
              <a:spcAft>
                <a:spcPts val="600"/>
              </a:spcAft>
              <a:defRPr/>
            </a:lvl2pPr>
            <a:lvl3pPr>
              <a:spcAft>
                <a:spcPts val="600"/>
              </a:spcAft>
              <a:defRPr/>
            </a:lvl3pPr>
            <a:lvl4pPr>
              <a:spcAft>
                <a:spcPts val="600"/>
              </a:spcAft>
              <a:defRPr/>
            </a:lvl4pPr>
            <a:lvl5pPr>
              <a:spcAft>
                <a:spcPts val="6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6114D59-FB24-4C88-9EE7-10E3F2B453D8}" type="datetime1">
              <a:rPr lang="en-US" smtClean="0"/>
              <a:t>11/4/2019</a:t>
            </a:fld>
            <a:endParaRPr lang="en-US"/>
          </a:p>
        </p:txBody>
      </p:sp>
      <p:sp>
        <p:nvSpPr>
          <p:cNvPr id="5" name="Footer Placeholder 4"/>
          <p:cNvSpPr>
            <a:spLocks noGrp="1"/>
          </p:cNvSpPr>
          <p:nvPr>
            <p:ph type="ftr" sz="quarter" idx="11"/>
          </p:nvPr>
        </p:nvSpPr>
        <p:spPr/>
        <p:txBody>
          <a:bodyPr/>
          <a:lstStyle/>
          <a:p>
            <a:r>
              <a:rPr lang="en-US"/>
              <a:t>www.PullanConsulting.com</a:t>
            </a:r>
          </a:p>
        </p:txBody>
      </p:sp>
      <p:sp>
        <p:nvSpPr>
          <p:cNvPr id="6" name="Slide Number Placeholder 5"/>
          <p:cNvSpPr>
            <a:spLocks noGrp="1"/>
          </p:cNvSpPr>
          <p:nvPr>
            <p:ph type="sldNum" sz="quarter" idx="12"/>
          </p:nvPr>
        </p:nvSpPr>
        <p:spPr/>
        <p:txBody>
          <a:bodyPr/>
          <a:lstStyle/>
          <a:p>
            <a:fld id="{BFF53352-4BFF-45D1-938B-84D9E9B895AE}" type="slidenum">
              <a:rPr lang="en-US" smtClean="0"/>
              <a:pPr/>
              <a:t>‹#›</a:t>
            </a:fld>
            <a:endParaRPr lang="en-US"/>
          </a:p>
        </p:txBody>
      </p:sp>
    </p:spTree>
    <p:extLst>
      <p:ext uri="{BB962C8B-B14F-4D97-AF65-F5344CB8AC3E}">
        <p14:creationId xmlns:p14="http://schemas.microsoft.com/office/powerpoint/2010/main" val="457978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BF60A97B-21A7-4C28-AAF7-4DEF82A94B0C}" type="datetime1">
              <a:rPr lang="en-US" smtClean="0"/>
              <a:t>11/4/2019</a:t>
            </a:fld>
            <a:endParaRPr lang="en-US"/>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r>
              <a:rPr lang="en-US"/>
              <a:t>www.PullanConsulting.com</a:t>
            </a:r>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BFF53352-4BFF-45D1-938B-84D9E9B895AE}" type="slidenum">
              <a:rPr lang="en-US" smtClean="0"/>
              <a:pPr/>
              <a:t>‹#›</a:t>
            </a:fld>
            <a:endParaRPr lang="en-US"/>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00457874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732987-F715-49AA-A9BD-7F03FC77906F}" type="datetime1">
              <a:rPr lang="en-US" smtClean="0"/>
              <a:t>11/4/2019</a:t>
            </a:fld>
            <a:endParaRPr lang="en-US"/>
          </a:p>
        </p:txBody>
      </p:sp>
      <p:sp>
        <p:nvSpPr>
          <p:cNvPr id="6" name="Footer Placeholder 5"/>
          <p:cNvSpPr>
            <a:spLocks noGrp="1"/>
          </p:cNvSpPr>
          <p:nvPr>
            <p:ph type="ftr" sz="quarter" idx="11"/>
          </p:nvPr>
        </p:nvSpPr>
        <p:spPr/>
        <p:txBody>
          <a:bodyPr/>
          <a:lstStyle/>
          <a:p>
            <a:r>
              <a:rPr lang="en-US"/>
              <a:t>www.PullanConsulting.com</a:t>
            </a:r>
          </a:p>
        </p:txBody>
      </p:sp>
      <p:sp>
        <p:nvSpPr>
          <p:cNvPr id="7" name="Slide Number Placeholder 6"/>
          <p:cNvSpPr>
            <a:spLocks noGrp="1"/>
          </p:cNvSpPr>
          <p:nvPr>
            <p:ph type="sldNum" sz="quarter" idx="12"/>
          </p:nvPr>
        </p:nvSpPr>
        <p:spPr/>
        <p:txBody>
          <a:bodyPr/>
          <a:lstStyle/>
          <a:p>
            <a:fld id="{BFF53352-4BFF-45D1-938B-84D9E9B895AE}" type="slidenum">
              <a:rPr lang="en-US" smtClean="0"/>
              <a:pPr/>
              <a:t>‹#›</a:t>
            </a:fld>
            <a:endParaRPr lang="en-US"/>
          </a:p>
        </p:txBody>
      </p:sp>
    </p:spTree>
    <p:extLst>
      <p:ext uri="{BB962C8B-B14F-4D97-AF65-F5344CB8AC3E}">
        <p14:creationId xmlns:p14="http://schemas.microsoft.com/office/powerpoint/2010/main" val="365857726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E0FF06-473B-4C76-AF4A-E4E3EC6AE893}" type="datetime1">
              <a:rPr lang="en-US" smtClean="0"/>
              <a:t>11/4/2019</a:t>
            </a:fld>
            <a:endParaRPr lang="en-US"/>
          </a:p>
        </p:txBody>
      </p:sp>
      <p:sp>
        <p:nvSpPr>
          <p:cNvPr id="8" name="Footer Placeholder 7"/>
          <p:cNvSpPr>
            <a:spLocks noGrp="1"/>
          </p:cNvSpPr>
          <p:nvPr>
            <p:ph type="ftr" sz="quarter" idx="11"/>
          </p:nvPr>
        </p:nvSpPr>
        <p:spPr/>
        <p:txBody>
          <a:bodyPr/>
          <a:lstStyle/>
          <a:p>
            <a:r>
              <a:rPr lang="en-US"/>
              <a:t>www.PullanConsulting.com</a:t>
            </a:r>
          </a:p>
        </p:txBody>
      </p:sp>
      <p:sp>
        <p:nvSpPr>
          <p:cNvPr id="9" name="Slide Number Placeholder 8"/>
          <p:cNvSpPr>
            <a:spLocks noGrp="1"/>
          </p:cNvSpPr>
          <p:nvPr>
            <p:ph type="sldNum" sz="quarter" idx="12"/>
          </p:nvPr>
        </p:nvSpPr>
        <p:spPr/>
        <p:txBody>
          <a:bodyPr/>
          <a:lstStyle/>
          <a:p>
            <a:fld id="{BFF53352-4BFF-45D1-938B-84D9E9B895AE}" type="slidenum">
              <a:rPr lang="en-US" smtClean="0"/>
              <a:pPr/>
              <a:t>‹#›</a:t>
            </a:fld>
            <a:endParaRPr lang="en-US"/>
          </a:p>
        </p:txBody>
      </p:sp>
    </p:spTree>
    <p:extLst>
      <p:ext uri="{BB962C8B-B14F-4D97-AF65-F5344CB8AC3E}">
        <p14:creationId xmlns:p14="http://schemas.microsoft.com/office/powerpoint/2010/main" val="87711472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21FFB04-65B4-486D-BBCB-A58063F87BBB}" type="datetime1">
              <a:rPr lang="en-US" smtClean="0"/>
              <a:t>11/4/2019</a:t>
            </a:fld>
            <a:endParaRPr lang="en-US"/>
          </a:p>
        </p:txBody>
      </p:sp>
      <p:sp>
        <p:nvSpPr>
          <p:cNvPr id="4" name="Footer Placeholder 3"/>
          <p:cNvSpPr>
            <a:spLocks noGrp="1"/>
          </p:cNvSpPr>
          <p:nvPr>
            <p:ph type="ftr" sz="quarter" idx="11"/>
          </p:nvPr>
        </p:nvSpPr>
        <p:spPr/>
        <p:txBody>
          <a:bodyPr/>
          <a:lstStyle/>
          <a:p>
            <a:r>
              <a:rPr lang="en-US"/>
              <a:t>www.PullanConsulting.com</a:t>
            </a:r>
          </a:p>
        </p:txBody>
      </p:sp>
      <p:sp>
        <p:nvSpPr>
          <p:cNvPr id="5" name="Slide Number Placeholder 4"/>
          <p:cNvSpPr>
            <a:spLocks noGrp="1"/>
          </p:cNvSpPr>
          <p:nvPr>
            <p:ph type="sldNum" sz="quarter" idx="12"/>
          </p:nvPr>
        </p:nvSpPr>
        <p:spPr/>
        <p:txBody>
          <a:bodyPr/>
          <a:lstStyle/>
          <a:p>
            <a:fld id="{BFF53352-4BFF-45D1-938B-84D9E9B895AE}" type="slidenum">
              <a:rPr lang="en-US" smtClean="0"/>
              <a:pPr/>
              <a:t>‹#›</a:t>
            </a:fld>
            <a:endParaRPr lang="en-US"/>
          </a:p>
        </p:txBody>
      </p:sp>
    </p:spTree>
    <p:extLst>
      <p:ext uri="{BB962C8B-B14F-4D97-AF65-F5344CB8AC3E}">
        <p14:creationId xmlns:p14="http://schemas.microsoft.com/office/powerpoint/2010/main" val="550918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17CC3D-340D-413B-B911-D280B9D1D111}" type="datetime1">
              <a:rPr lang="en-US" smtClean="0"/>
              <a:t>11/4/2019</a:t>
            </a:fld>
            <a:endParaRPr lang="en-US"/>
          </a:p>
        </p:txBody>
      </p:sp>
      <p:sp>
        <p:nvSpPr>
          <p:cNvPr id="3" name="Footer Placeholder 2"/>
          <p:cNvSpPr>
            <a:spLocks noGrp="1"/>
          </p:cNvSpPr>
          <p:nvPr>
            <p:ph type="ftr" sz="quarter" idx="11"/>
          </p:nvPr>
        </p:nvSpPr>
        <p:spPr/>
        <p:txBody>
          <a:bodyPr/>
          <a:lstStyle/>
          <a:p>
            <a:r>
              <a:rPr lang="en-US"/>
              <a:t>www.PullanConsulting.com</a:t>
            </a:r>
          </a:p>
        </p:txBody>
      </p:sp>
      <p:sp>
        <p:nvSpPr>
          <p:cNvPr id="4" name="Slide Number Placeholder 3"/>
          <p:cNvSpPr>
            <a:spLocks noGrp="1"/>
          </p:cNvSpPr>
          <p:nvPr>
            <p:ph type="sldNum" sz="quarter" idx="12"/>
          </p:nvPr>
        </p:nvSpPr>
        <p:spPr/>
        <p:txBody>
          <a:bodyPr/>
          <a:lstStyle/>
          <a:p>
            <a:fld id="{BFF53352-4BFF-45D1-938B-84D9E9B895AE}" type="slidenum">
              <a:rPr lang="en-US" smtClean="0"/>
              <a:pPr/>
              <a:t>‹#›</a:t>
            </a:fld>
            <a:endParaRPr lang="en-US"/>
          </a:p>
        </p:txBody>
      </p:sp>
    </p:spTree>
    <p:extLst>
      <p:ext uri="{BB962C8B-B14F-4D97-AF65-F5344CB8AC3E}">
        <p14:creationId xmlns:p14="http://schemas.microsoft.com/office/powerpoint/2010/main" val="3284543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3789" y="6375679"/>
            <a:ext cx="925016" cy="348462"/>
          </a:xfrm>
        </p:spPr>
        <p:txBody>
          <a:bodyPr/>
          <a:lstStyle/>
          <a:p>
            <a:fld id="{5B8AF41B-A126-4C11-B00A-374396C3A79C}" type="datetime1">
              <a:rPr lang="en-US" smtClean="0"/>
              <a:t>11/4/2019</a:t>
            </a:fld>
            <a:endParaRPr lang="en-US"/>
          </a:p>
        </p:txBody>
      </p:sp>
      <p:sp>
        <p:nvSpPr>
          <p:cNvPr id="6" name="Footer Placeholder 5"/>
          <p:cNvSpPr>
            <a:spLocks noGrp="1"/>
          </p:cNvSpPr>
          <p:nvPr>
            <p:ph type="ftr" sz="quarter" idx="11"/>
          </p:nvPr>
        </p:nvSpPr>
        <p:spPr>
          <a:xfrm>
            <a:off x="1577716" y="6375679"/>
            <a:ext cx="2611634" cy="345796"/>
          </a:xfrm>
        </p:spPr>
        <p:txBody>
          <a:bodyPr/>
          <a:lstStyle/>
          <a:p>
            <a:r>
              <a:rPr lang="en-US"/>
              <a:t>www.PullanConsulting.com</a:t>
            </a:r>
          </a:p>
        </p:txBody>
      </p:sp>
      <p:sp>
        <p:nvSpPr>
          <p:cNvPr id="7" name="Slide Number Placeholder 6"/>
          <p:cNvSpPr>
            <a:spLocks noGrp="1"/>
          </p:cNvSpPr>
          <p:nvPr>
            <p:ph type="sldNum" sz="quarter" idx="12"/>
          </p:nvPr>
        </p:nvSpPr>
        <p:spPr>
          <a:xfrm>
            <a:off x="4268261" y="6375679"/>
            <a:ext cx="924342" cy="345796"/>
          </a:xfrm>
        </p:spPr>
        <p:txBody>
          <a:bodyPr/>
          <a:lstStyle/>
          <a:p>
            <a:fld id="{BFF53352-4BFF-45D1-938B-84D9E9B895AE}" type="slidenum">
              <a:rPr lang="en-US" smtClean="0"/>
              <a:pPr/>
              <a:t>‹#›</a:t>
            </a:fld>
            <a:endParaRPr lang="en-US"/>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98845827"/>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4463" y="6375679"/>
            <a:ext cx="924342" cy="348462"/>
          </a:xfrm>
        </p:spPr>
        <p:txBody>
          <a:bodyPr/>
          <a:lstStyle/>
          <a:p>
            <a:fld id="{EA4F901F-B2D8-44A5-B383-D91004FC2DA1}" type="datetime1">
              <a:rPr lang="en-US" smtClean="0"/>
              <a:t>11/4/2019</a:t>
            </a:fld>
            <a:endParaRPr lang="en-US"/>
          </a:p>
        </p:txBody>
      </p:sp>
      <p:sp>
        <p:nvSpPr>
          <p:cNvPr id="6" name="Footer Placeholder 5"/>
          <p:cNvSpPr>
            <a:spLocks noGrp="1"/>
          </p:cNvSpPr>
          <p:nvPr>
            <p:ph type="ftr" sz="quarter" idx="11"/>
          </p:nvPr>
        </p:nvSpPr>
        <p:spPr>
          <a:xfrm>
            <a:off x="1577716" y="6375679"/>
            <a:ext cx="2611634" cy="345796"/>
          </a:xfrm>
        </p:spPr>
        <p:txBody>
          <a:bodyPr/>
          <a:lstStyle/>
          <a:p>
            <a:r>
              <a:rPr lang="en-US"/>
              <a:t>www.PullanConsulting.com</a:t>
            </a:r>
          </a:p>
        </p:txBody>
      </p:sp>
      <p:sp>
        <p:nvSpPr>
          <p:cNvPr id="7" name="Slide Number Placeholder 6"/>
          <p:cNvSpPr>
            <a:spLocks noGrp="1"/>
          </p:cNvSpPr>
          <p:nvPr>
            <p:ph type="sldNum" sz="quarter" idx="12"/>
          </p:nvPr>
        </p:nvSpPr>
        <p:spPr>
          <a:xfrm>
            <a:off x="4256153" y="6375679"/>
            <a:ext cx="947460" cy="345796"/>
          </a:xfrm>
        </p:spPr>
        <p:txBody>
          <a:bodyPr/>
          <a:lstStyle/>
          <a:p>
            <a:fld id="{BFF53352-4BFF-45D1-938B-84D9E9B895AE}" type="slidenum">
              <a:rPr lang="en-US" smtClean="0"/>
              <a:pPr/>
              <a:t>‹#›</a:t>
            </a:fld>
            <a:endParaRPr lang="en-US"/>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75509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31AA73C4-AE22-4460-BC26-8E2087D17DAA}" type="datetime1">
              <a:rPr lang="en-US" smtClean="0"/>
              <a:t>11/4/2019</a:t>
            </a:fld>
            <a:endParaRPr lang="en-US"/>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r>
              <a:rPr lang="en-US"/>
              <a:t>www.PullanConsulting.com</a:t>
            </a:r>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BFF53352-4BFF-45D1-938B-84D9E9B895AE}" type="slidenum">
              <a:rPr lang="en-US" smtClean="0"/>
              <a:pPr/>
              <a:t>‹#›</a:t>
            </a:fld>
            <a:endParaRPr lang="en-US"/>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3592953562"/>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hf hdr="0" dt="0"/>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B4FFECA-0832-4FE3-B587-054A0F2D80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185192" y="864911"/>
            <a:ext cx="6773613" cy="3467282"/>
          </a:xfrm>
        </p:spPr>
        <p:txBody>
          <a:bodyPr anchor="b">
            <a:normAutofit/>
          </a:bodyPr>
          <a:lstStyle/>
          <a:p>
            <a:r>
              <a:rPr lang="en-US" sz="7000"/>
              <a:t> Deal Prep</a:t>
            </a:r>
          </a:p>
        </p:txBody>
      </p:sp>
      <p:sp>
        <p:nvSpPr>
          <p:cNvPr id="11" name="Freeform: Shape 10">
            <a:extLst>
              <a:ext uri="{FF2B5EF4-FFF2-40B4-BE49-F238E27FC236}">
                <a16:creationId xmlns:a16="http://schemas.microsoft.com/office/drawing/2014/main" id="{C65858E6-5C0F-4AAE-A1AC-29BA07FFEE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070707"/>
            <a:ext cx="9144000" cy="1787292"/>
          </a:xfrm>
          <a:custGeom>
            <a:avLst/>
            <a:gdLst>
              <a:gd name="connsiteX0" fmla="*/ 619389 w 12192000"/>
              <a:gd name="connsiteY0" fmla="*/ 0 h 1787292"/>
              <a:gd name="connsiteX1" fmla="*/ 687652 w 12192000"/>
              <a:gd name="connsiteY1" fmla="*/ 3175 h 1787292"/>
              <a:gd name="connsiteX2" fmla="*/ 747977 w 12192000"/>
              <a:gd name="connsiteY2" fmla="*/ 9525 h 1787292"/>
              <a:gd name="connsiteX3" fmla="*/ 800364 w 12192000"/>
              <a:gd name="connsiteY3" fmla="*/ 20637 h 1787292"/>
              <a:gd name="connsiteX4" fmla="*/ 846402 w 12192000"/>
              <a:gd name="connsiteY4" fmla="*/ 36512 h 1787292"/>
              <a:gd name="connsiteX5" fmla="*/ 887677 w 12192000"/>
              <a:gd name="connsiteY5" fmla="*/ 52387 h 1787292"/>
              <a:gd name="connsiteX6" fmla="*/ 924189 w 12192000"/>
              <a:gd name="connsiteY6" fmla="*/ 68262 h 1787292"/>
              <a:gd name="connsiteX7" fmla="*/ 962289 w 12192000"/>
              <a:gd name="connsiteY7" fmla="*/ 87312 h 1787292"/>
              <a:gd name="connsiteX8" fmla="*/ 1000389 w 12192000"/>
              <a:gd name="connsiteY8" fmla="*/ 106362 h 1787292"/>
              <a:gd name="connsiteX9" fmla="*/ 1036902 w 12192000"/>
              <a:gd name="connsiteY9" fmla="*/ 125412 h 1787292"/>
              <a:gd name="connsiteX10" fmla="*/ 1078177 w 12192000"/>
              <a:gd name="connsiteY10" fmla="*/ 141287 h 1787292"/>
              <a:gd name="connsiteX11" fmla="*/ 1124214 w 12192000"/>
              <a:gd name="connsiteY11" fmla="*/ 155575 h 1787292"/>
              <a:gd name="connsiteX12" fmla="*/ 1176602 w 12192000"/>
              <a:gd name="connsiteY12" fmla="*/ 166687 h 1787292"/>
              <a:gd name="connsiteX13" fmla="*/ 1236927 w 12192000"/>
              <a:gd name="connsiteY13" fmla="*/ 174625 h 1787292"/>
              <a:gd name="connsiteX14" fmla="*/ 1305189 w 12192000"/>
              <a:gd name="connsiteY14" fmla="*/ 176212 h 1787292"/>
              <a:gd name="connsiteX15" fmla="*/ 1373452 w 12192000"/>
              <a:gd name="connsiteY15" fmla="*/ 174625 h 1787292"/>
              <a:gd name="connsiteX16" fmla="*/ 1433777 w 12192000"/>
              <a:gd name="connsiteY16" fmla="*/ 166687 h 1787292"/>
              <a:gd name="connsiteX17" fmla="*/ 1486164 w 12192000"/>
              <a:gd name="connsiteY17" fmla="*/ 155575 h 1787292"/>
              <a:gd name="connsiteX18" fmla="*/ 1532202 w 12192000"/>
              <a:gd name="connsiteY18" fmla="*/ 141287 h 1787292"/>
              <a:gd name="connsiteX19" fmla="*/ 1573477 w 12192000"/>
              <a:gd name="connsiteY19" fmla="*/ 125412 h 1787292"/>
              <a:gd name="connsiteX20" fmla="*/ 1609989 w 12192000"/>
              <a:gd name="connsiteY20" fmla="*/ 106362 h 1787292"/>
              <a:gd name="connsiteX21" fmla="*/ 1648089 w 12192000"/>
              <a:gd name="connsiteY21" fmla="*/ 87312 h 1787292"/>
              <a:gd name="connsiteX22" fmla="*/ 1686189 w 12192000"/>
              <a:gd name="connsiteY22" fmla="*/ 68262 h 1787292"/>
              <a:gd name="connsiteX23" fmla="*/ 1722702 w 12192000"/>
              <a:gd name="connsiteY23" fmla="*/ 52387 h 1787292"/>
              <a:gd name="connsiteX24" fmla="*/ 1763977 w 12192000"/>
              <a:gd name="connsiteY24" fmla="*/ 36512 h 1787292"/>
              <a:gd name="connsiteX25" fmla="*/ 1810014 w 12192000"/>
              <a:gd name="connsiteY25" fmla="*/ 20637 h 1787292"/>
              <a:gd name="connsiteX26" fmla="*/ 1862402 w 12192000"/>
              <a:gd name="connsiteY26" fmla="*/ 9525 h 1787292"/>
              <a:gd name="connsiteX27" fmla="*/ 1922727 w 12192000"/>
              <a:gd name="connsiteY27" fmla="*/ 3175 h 1787292"/>
              <a:gd name="connsiteX28" fmla="*/ 1990989 w 12192000"/>
              <a:gd name="connsiteY28" fmla="*/ 0 h 1787292"/>
              <a:gd name="connsiteX29" fmla="*/ 2059252 w 12192000"/>
              <a:gd name="connsiteY29" fmla="*/ 3175 h 1787292"/>
              <a:gd name="connsiteX30" fmla="*/ 2119577 w 12192000"/>
              <a:gd name="connsiteY30" fmla="*/ 9525 h 1787292"/>
              <a:gd name="connsiteX31" fmla="*/ 2171964 w 12192000"/>
              <a:gd name="connsiteY31" fmla="*/ 20637 h 1787292"/>
              <a:gd name="connsiteX32" fmla="*/ 2218002 w 12192000"/>
              <a:gd name="connsiteY32" fmla="*/ 36512 h 1787292"/>
              <a:gd name="connsiteX33" fmla="*/ 2259277 w 12192000"/>
              <a:gd name="connsiteY33" fmla="*/ 52387 h 1787292"/>
              <a:gd name="connsiteX34" fmla="*/ 2295789 w 12192000"/>
              <a:gd name="connsiteY34" fmla="*/ 68262 h 1787292"/>
              <a:gd name="connsiteX35" fmla="*/ 2333889 w 12192000"/>
              <a:gd name="connsiteY35" fmla="*/ 87312 h 1787292"/>
              <a:gd name="connsiteX36" fmla="*/ 2371989 w 12192000"/>
              <a:gd name="connsiteY36" fmla="*/ 106362 h 1787292"/>
              <a:gd name="connsiteX37" fmla="*/ 2408502 w 12192000"/>
              <a:gd name="connsiteY37" fmla="*/ 125412 h 1787292"/>
              <a:gd name="connsiteX38" fmla="*/ 2449777 w 12192000"/>
              <a:gd name="connsiteY38" fmla="*/ 141287 h 1787292"/>
              <a:gd name="connsiteX39" fmla="*/ 2495814 w 12192000"/>
              <a:gd name="connsiteY39" fmla="*/ 155575 h 1787292"/>
              <a:gd name="connsiteX40" fmla="*/ 2548202 w 12192000"/>
              <a:gd name="connsiteY40" fmla="*/ 166687 h 1787292"/>
              <a:gd name="connsiteX41" fmla="*/ 2608527 w 12192000"/>
              <a:gd name="connsiteY41" fmla="*/ 174625 h 1787292"/>
              <a:gd name="connsiteX42" fmla="*/ 2676789 w 12192000"/>
              <a:gd name="connsiteY42" fmla="*/ 176212 h 1787292"/>
              <a:gd name="connsiteX43" fmla="*/ 2745052 w 12192000"/>
              <a:gd name="connsiteY43" fmla="*/ 174625 h 1787292"/>
              <a:gd name="connsiteX44" fmla="*/ 2805377 w 12192000"/>
              <a:gd name="connsiteY44" fmla="*/ 166687 h 1787292"/>
              <a:gd name="connsiteX45" fmla="*/ 2857764 w 12192000"/>
              <a:gd name="connsiteY45" fmla="*/ 155575 h 1787292"/>
              <a:gd name="connsiteX46" fmla="*/ 2903802 w 12192000"/>
              <a:gd name="connsiteY46" fmla="*/ 141287 h 1787292"/>
              <a:gd name="connsiteX47" fmla="*/ 2945077 w 12192000"/>
              <a:gd name="connsiteY47" fmla="*/ 125412 h 1787292"/>
              <a:gd name="connsiteX48" fmla="*/ 2981589 w 12192000"/>
              <a:gd name="connsiteY48" fmla="*/ 106362 h 1787292"/>
              <a:gd name="connsiteX49" fmla="*/ 3019689 w 12192000"/>
              <a:gd name="connsiteY49" fmla="*/ 87312 h 1787292"/>
              <a:gd name="connsiteX50" fmla="*/ 3057789 w 12192000"/>
              <a:gd name="connsiteY50" fmla="*/ 68262 h 1787292"/>
              <a:gd name="connsiteX51" fmla="*/ 3094302 w 12192000"/>
              <a:gd name="connsiteY51" fmla="*/ 52387 h 1787292"/>
              <a:gd name="connsiteX52" fmla="*/ 3135577 w 12192000"/>
              <a:gd name="connsiteY52" fmla="*/ 36512 h 1787292"/>
              <a:gd name="connsiteX53" fmla="*/ 3181614 w 12192000"/>
              <a:gd name="connsiteY53" fmla="*/ 20637 h 1787292"/>
              <a:gd name="connsiteX54" fmla="*/ 3234002 w 12192000"/>
              <a:gd name="connsiteY54" fmla="*/ 9525 h 1787292"/>
              <a:gd name="connsiteX55" fmla="*/ 3294327 w 12192000"/>
              <a:gd name="connsiteY55" fmla="*/ 3175 h 1787292"/>
              <a:gd name="connsiteX56" fmla="*/ 3361002 w 12192000"/>
              <a:gd name="connsiteY56" fmla="*/ 0 h 1787292"/>
              <a:gd name="connsiteX57" fmla="*/ 3430852 w 12192000"/>
              <a:gd name="connsiteY57" fmla="*/ 3175 h 1787292"/>
              <a:gd name="connsiteX58" fmla="*/ 3491177 w 12192000"/>
              <a:gd name="connsiteY58" fmla="*/ 9525 h 1787292"/>
              <a:gd name="connsiteX59" fmla="*/ 3543564 w 12192000"/>
              <a:gd name="connsiteY59" fmla="*/ 20637 h 1787292"/>
              <a:gd name="connsiteX60" fmla="*/ 3589602 w 12192000"/>
              <a:gd name="connsiteY60" fmla="*/ 36512 h 1787292"/>
              <a:gd name="connsiteX61" fmla="*/ 3630877 w 12192000"/>
              <a:gd name="connsiteY61" fmla="*/ 52387 h 1787292"/>
              <a:gd name="connsiteX62" fmla="*/ 3667389 w 12192000"/>
              <a:gd name="connsiteY62" fmla="*/ 68262 h 1787292"/>
              <a:gd name="connsiteX63" fmla="*/ 3705489 w 12192000"/>
              <a:gd name="connsiteY63" fmla="*/ 87312 h 1787292"/>
              <a:gd name="connsiteX64" fmla="*/ 3743589 w 12192000"/>
              <a:gd name="connsiteY64" fmla="*/ 106362 h 1787292"/>
              <a:gd name="connsiteX65" fmla="*/ 3780102 w 12192000"/>
              <a:gd name="connsiteY65" fmla="*/ 125412 h 1787292"/>
              <a:gd name="connsiteX66" fmla="*/ 3821377 w 12192000"/>
              <a:gd name="connsiteY66" fmla="*/ 141287 h 1787292"/>
              <a:gd name="connsiteX67" fmla="*/ 3867414 w 12192000"/>
              <a:gd name="connsiteY67" fmla="*/ 155575 h 1787292"/>
              <a:gd name="connsiteX68" fmla="*/ 3919802 w 12192000"/>
              <a:gd name="connsiteY68" fmla="*/ 166687 h 1787292"/>
              <a:gd name="connsiteX69" fmla="*/ 3980127 w 12192000"/>
              <a:gd name="connsiteY69" fmla="*/ 174625 h 1787292"/>
              <a:gd name="connsiteX70" fmla="*/ 4048389 w 12192000"/>
              <a:gd name="connsiteY70" fmla="*/ 176212 h 1787292"/>
              <a:gd name="connsiteX71" fmla="*/ 4116652 w 12192000"/>
              <a:gd name="connsiteY71" fmla="*/ 174625 h 1787292"/>
              <a:gd name="connsiteX72" fmla="*/ 4176977 w 12192000"/>
              <a:gd name="connsiteY72" fmla="*/ 166687 h 1787292"/>
              <a:gd name="connsiteX73" fmla="*/ 4229364 w 12192000"/>
              <a:gd name="connsiteY73" fmla="*/ 155575 h 1787292"/>
              <a:gd name="connsiteX74" fmla="*/ 4275402 w 12192000"/>
              <a:gd name="connsiteY74" fmla="*/ 141287 h 1787292"/>
              <a:gd name="connsiteX75" fmla="*/ 4316677 w 12192000"/>
              <a:gd name="connsiteY75" fmla="*/ 125412 h 1787292"/>
              <a:gd name="connsiteX76" fmla="*/ 4353189 w 12192000"/>
              <a:gd name="connsiteY76" fmla="*/ 106362 h 1787292"/>
              <a:gd name="connsiteX77" fmla="*/ 4429389 w 12192000"/>
              <a:gd name="connsiteY77" fmla="*/ 68262 h 1787292"/>
              <a:gd name="connsiteX78" fmla="*/ 4465902 w 12192000"/>
              <a:gd name="connsiteY78" fmla="*/ 52387 h 1787292"/>
              <a:gd name="connsiteX79" fmla="*/ 4507177 w 12192000"/>
              <a:gd name="connsiteY79" fmla="*/ 36512 h 1787292"/>
              <a:gd name="connsiteX80" fmla="*/ 4553214 w 12192000"/>
              <a:gd name="connsiteY80" fmla="*/ 20637 h 1787292"/>
              <a:gd name="connsiteX81" fmla="*/ 4605602 w 12192000"/>
              <a:gd name="connsiteY81" fmla="*/ 9525 h 1787292"/>
              <a:gd name="connsiteX82" fmla="*/ 4665928 w 12192000"/>
              <a:gd name="connsiteY82" fmla="*/ 3175 h 1787292"/>
              <a:gd name="connsiteX83" fmla="*/ 4734189 w 12192000"/>
              <a:gd name="connsiteY83" fmla="*/ 0 h 1787292"/>
              <a:gd name="connsiteX84" fmla="*/ 4802453 w 12192000"/>
              <a:gd name="connsiteY84" fmla="*/ 3175 h 1787292"/>
              <a:gd name="connsiteX85" fmla="*/ 4862777 w 12192000"/>
              <a:gd name="connsiteY85" fmla="*/ 9525 h 1787292"/>
              <a:gd name="connsiteX86" fmla="*/ 4915165 w 12192000"/>
              <a:gd name="connsiteY86" fmla="*/ 20637 h 1787292"/>
              <a:gd name="connsiteX87" fmla="*/ 4961201 w 12192000"/>
              <a:gd name="connsiteY87" fmla="*/ 36512 h 1787292"/>
              <a:gd name="connsiteX88" fmla="*/ 5002476 w 12192000"/>
              <a:gd name="connsiteY88" fmla="*/ 52387 h 1787292"/>
              <a:gd name="connsiteX89" fmla="*/ 5038989 w 12192000"/>
              <a:gd name="connsiteY89" fmla="*/ 68262 h 1787292"/>
              <a:gd name="connsiteX90" fmla="*/ 5077089 w 12192000"/>
              <a:gd name="connsiteY90" fmla="*/ 87312 h 1787292"/>
              <a:gd name="connsiteX91" fmla="*/ 5115189 w 12192000"/>
              <a:gd name="connsiteY91" fmla="*/ 106362 h 1787292"/>
              <a:gd name="connsiteX92" fmla="*/ 5151701 w 12192000"/>
              <a:gd name="connsiteY92" fmla="*/ 125412 h 1787292"/>
              <a:gd name="connsiteX93" fmla="*/ 5192976 w 12192000"/>
              <a:gd name="connsiteY93" fmla="*/ 141287 h 1787292"/>
              <a:gd name="connsiteX94" fmla="*/ 5239014 w 12192000"/>
              <a:gd name="connsiteY94" fmla="*/ 155575 h 1787292"/>
              <a:gd name="connsiteX95" fmla="*/ 5291401 w 12192000"/>
              <a:gd name="connsiteY95" fmla="*/ 166687 h 1787292"/>
              <a:gd name="connsiteX96" fmla="*/ 5351727 w 12192000"/>
              <a:gd name="connsiteY96" fmla="*/ 174625 h 1787292"/>
              <a:gd name="connsiteX97" fmla="*/ 5410199 w 12192000"/>
              <a:gd name="connsiteY97" fmla="*/ 175985 h 1787292"/>
              <a:gd name="connsiteX98" fmla="*/ 5468671 w 12192000"/>
              <a:gd name="connsiteY98" fmla="*/ 174625 h 1787292"/>
              <a:gd name="connsiteX99" fmla="*/ 5528996 w 12192000"/>
              <a:gd name="connsiteY99" fmla="*/ 166687 h 1787292"/>
              <a:gd name="connsiteX100" fmla="*/ 5581383 w 12192000"/>
              <a:gd name="connsiteY100" fmla="*/ 155575 h 1787292"/>
              <a:gd name="connsiteX101" fmla="*/ 5627421 w 12192000"/>
              <a:gd name="connsiteY101" fmla="*/ 141287 h 1787292"/>
              <a:gd name="connsiteX102" fmla="*/ 5668696 w 12192000"/>
              <a:gd name="connsiteY102" fmla="*/ 125412 h 1787292"/>
              <a:gd name="connsiteX103" fmla="*/ 5705209 w 12192000"/>
              <a:gd name="connsiteY103" fmla="*/ 106362 h 1787292"/>
              <a:gd name="connsiteX104" fmla="*/ 5743308 w 12192000"/>
              <a:gd name="connsiteY104" fmla="*/ 87312 h 1787292"/>
              <a:gd name="connsiteX105" fmla="*/ 5781408 w 12192000"/>
              <a:gd name="connsiteY105" fmla="*/ 68262 h 1787292"/>
              <a:gd name="connsiteX106" fmla="*/ 5817921 w 12192000"/>
              <a:gd name="connsiteY106" fmla="*/ 52387 h 1787292"/>
              <a:gd name="connsiteX107" fmla="*/ 5859196 w 12192000"/>
              <a:gd name="connsiteY107" fmla="*/ 36512 h 1787292"/>
              <a:gd name="connsiteX108" fmla="*/ 5905234 w 12192000"/>
              <a:gd name="connsiteY108" fmla="*/ 20637 h 1787292"/>
              <a:gd name="connsiteX109" fmla="*/ 5957621 w 12192000"/>
              <a:gd name="connsiteY109" fmla="*/ 9525 h 1787292"/>
              <a:gd name="connsiteX110" fmla="*/ 6017947 w 12192000"/>
              <a:gd name="connsiteY110" fmla="*/ 3175 h 1787292"/>
              <a:gd name="connsiteX111" fmla="*/ 6086208 w 12192000"/>
              <a:gd name="connsiteY111" fmla="*/ 0 h 1787292"/>
              <a:gd name="connsiteX112" fmla="*/ 6095999 w 12192000"/>
              <a:gd name="connsiteY112" fmla="*/ 455 h 1787292"/>
              <a:gd name="connsiteX113" fmla="*/ 6105789 w 12192000"/>
              <a:gd name="connsiteY113" fmla="*/ 0 h 1787292"/>
              <a:gd name="connsiteX114" fmla="*/ 6174052 w 12192000"/>
              <a:gd name="connsiteY114" fmla="*/ 3175 h 1787292"/>
              <a:gd name="connsiteX115" fmla="*/ 6234377 w 12192000"/>
              <a:gd name="connsiteY115" fmla="*/ 9525 h 1787292"/>
              <a:gd name="connsiteX116" fmla="*/ 6286764 w 12192000"/>
              <a:gd name="connsiteY116" fmla="*/ 20637 h 1787292"/>
              <a:gd name="connsiteX117" fmla="*/ 6332802 w 12192000"/>
              <a:gd name="connsiteY117" fmla="*/ 36512 h 1787292"/>
              <a:gd name="connsiteX118" fmla="*/ 6374077 w 12192000"/>
              <a:gd name="connsiteY118" fmla="*/ 52387 h 1787292"/>
              <a:gd name="connsiteX119" fmla="*/ 6410589 w 12192000"/>
              <a:gd name="connsiteY119" fmla="*/ 68262 h 1787292"/>
              <a:gd name="connsiteX120" fmla="*/ 6448689 w 12192000"/>
              <a:gd name="connsiteY120" fmla="*/ 87312 h 1787292"/>
              <a:gd name="connsiteX121" fmla="*/ 6486789 w 12192000"/>
              <a:gd name="connsiteY121" fmla="*/ 106362 h 1787292"/>
              <a:gd name="connsiteX122" fmla="*/ 6523302 w 12192000"/>
              <a:gd name="connsiteY122" fmla="*/ 125412 h 1787292"/>
              <a:gd name="connsiteX123" fmla="*/ 6564577 w 12192000"/>
              <a:gd name="connsiteY123" fmla="*/ 141287 h 1787292"/>
              <a:gd name="connsiteX124" fmla="*/ 6610614 w 12192000"/>
              <a:gd name="connsiteY124" fmla="*/ 155575 h 1787292"/>
              <a:gd name="connsiteX125" fmla="*/ 6663002 w 12192000"/>
              <a:gd name="connsiteY125" fmla="*/ 166687 h 1787292"/>
              <a:gd name="connsiteX126" fmla="*/ 6723327 w 12192000"/>
              <a:gd name="connsiteY126" fmla="*/ 174625 h 1787292"/>
              <a:gd name="connsiteX127" fmla="*/ 6781799 w 12192000"/>
              <a:gd name="connsiteY127" fmla="*/ 175985 h 1787292"/>
              <a:gd name="connsiteX128" fmla="*/ 6840271 w 12192000"/>
              <a:gd name="connsiteY128" fmla="*/ 174625 h 1787292"/>
              <a:gd name="connsiteX129" fmla="*/ 6900596 w 12192000"/>
              <a:gd name="connsiteY129" fmla="*/ 166687 h 1787292"/>
              <a:gd name="connsiteX130" fmla="*/ 6952983 w 12192000"/>
              <a:gd name="connsiteY130" fmla="*/ 155575 h 1787292"/>
              <a:gd name="connsiteX131" fmla="*/ 6999021 w 12192000"/>
              <a:gd name="connsiteY131" fmla="*/ 141287 h 1787292"/>
              <a:gd name="connsiteX132" fmla="*/ 7040296 w 12192000"/>
              <a:gd name="connsiteY132" fmla="*/ 125412 h 1787292"/>
              <a:gd name="connsiteX133" fmla="*/ 7076808 w 12192000"/>
              <a:gd name="connsiteY133" fmla="*/ 106362 h 1787292"/>
              <a:gd name="connsiteX134" fmla="*/ 7114908 w 12192000"/>
              <a:gd name="connsiteY134" fmla="*/ 87312 h 1787292"/>
              <a:gd name="connsiteX135" fmla="*/ 7153008 w 12192000"/>
              <a:gd name="connsiteY135" fmla="*/ 68262 h 1787292"/>
              <a:gd name="connsiteX136" fmla="*/ 7189521 w 12192000"/>
              <a:gd name="connsiteY136" fmla="*/ 52387 h 1787292"/>
              <a:gd name="connsiteX137" fmla="*/ 7230796 w 12192000"/>
              <a:gd name="connsiteY137" fmla="*/ 36512 h 1787292"/>
              <a:gd name="connsiteX138" fmla="*/ 7276833 w 12192000"/>
              <a:gd name="connsiteY138" fmla="*/ 20637 h 1787292"/>
              <a:gd name="connsiteX139" fmla="*/ 7329221 w 12192000"/>
              <a:gd name="connsiteY139" fmla="*/ 9525 h 1787292"/>
              <a:gd name="connsiteX140" fmla="*/ 7389546 w 12192000"/>
              <a:gd name="connsiteY140" fmla="*/ 3175 h 1787292"/>
              <a:gd name="connsiteX141" fmla="*/ 7457808 w 12192000"/>
              <a:gd name="connsiteY141" fmla="*/ 0 h 1787292"/>
              <a:gd name="connsiteX142" fmla="*/ 7526071 w 12192000"/>
              <a:gd name="connsiteY142" fmla="*/ 3175 h 1787292"/>
              <a:gd name="connsiteX143" fmla="*/ 7586396 w 12192000"/>
              <a:gd name="connsiteY143" fmla="*/ 9525 h 1787292"/>
              <a:gd name="connsiteX144" fmla="*/ 7638783 w 12192000"/>
              <a:gd name="connsiteY144" fmla="*/ 20637 h 1787292"/>
              <a:gd name="connsiteX145" fmla="*/ 7684821 w 12192000"/>
              <a:gd name="connsiteY145" fmla="*/ 36512 h 1787292"/>
              <a:gd name="connsiteX146" fmla="*/ 7726096 w 12192000"/>
              <a:gd name="connsiteY146" fmla="*/ 52387 h 1787292"/>
              <a:gd name="connsiteX147" fmla="*/ 7762608 w 12192000"/>
              <a:gd name="connsiteY147" fmla="*/ 68262 h 1787292"/>
              <a:gd name="connsiteX148" fmla="*/ 7800708 w 12192000"/>
              <a:gd name="connsiteY148" fmla="*/ 87312 h 1787292"/>
              <a:gd name="connsiteX149" fmla="*/ 7838808 w 12192000"/>
              <a:gd name="connsiteY149" fmla="*/ 106362 h 1787292"/>
              <a:gd name="connsiteX150" fmla="*/ 7875321 w 12192000"/>
              <a:gd name="connsiteY150" fmla="*/ 125412 h 1787292"/>
              <a:gd name="connsiteX151" fmla="*/ 7916596 w 12192000"/>
              <a:gd name="connsiteY151" fmla="*/ 141287 h 1787292"/>
              <a:gd name="connsiteX152" fmla="*/ 7962633 w 12192000"/>
              <a:gd name="connsiteY152" fmla="*/ 155575 h 1787292"/>
              <a:gd name="connsiteX153" fmla="*/ 8015021 w 12192000"/>
              <a:gd name="connsiteY153" fmla="*/ 166687 h 1787292"/>
              <a:gd name="connsiteX154" fmla="*/ 8075346 w 12192000"/>
              <a:gd name="connsiteY154" fmla="*/ 174625 h 1787292"/>
              <a:gd name="connsiteX155" fmla="*/ 8143608 w 12192000"/>
              <a:gd name="connsiteY155" fmla="*/ 176212 h 1787292"/>
              <a:gd name="connsiteX156" fmla="*/ 8211871 w 12192000"/>
              <a:gd name="connsiteY156" fmla="*/ 174625 h 1787292"/>
              <a:gd name="connsiteX157" fmla="*/ 8272196 w 12192000"/>
              <a:gd name="connsiteY157" fmla="*/ 166687 h 1787292"/>
              <a:gd name="connsiteX158" fmla="*/ 8324583 w 12192000"/>
              <a:gd name="connsiteY158" fmla="*/ 155575 h 1787292"/>
              <a:gd name="connsiteX159" fmla="*/ 8370621 w 12192000"/>
              <a:gd name="connsiteY159" fmla="*/ 141287 h 1787292"/>
              <a:gd name="connsiteX160" fmla="*/ 8411896 w 12192000"/>
              <a:gd name="connsiteY160" fmla="*/ 125412 h 1787292"/>
              <a:gd name="connsiteX161" fmla="*/ 8448408 w 12192000"/>
              <a:gd name="connsiteY161" fmla="*/ 106362 h 1787292"/>
              <a:gd name="connsiteX162" fmla="*/ 8486508 w 12192000"/>
              <a:gd name="connsiteY162" fmla="*/ 87312 h 1787292"/>
              <a:gd name="connsiteX163" fmla="*/ 8524608 w 12192000"/>
              <a:gd name="connsiteY163" fmla="*/ 68262 h 1787292"/>
              <a:gd name="connsiteX164" fmla="*/ 8561120 w 12192000"/>
              <a:gd name="connsiteY164" fmla="*/ 52387 h 1787292"/>
              <a:gd name="connsiteX165" fmla="*/ 8602396 w 12192000"/>
              <a:gd name="connsiteY165" fmla="*/ 36512 h 1787292"/>
              <a:gd name="connsiteX166" fmla="*/ 8648432 w 12192000"/>
              <a:gd name="connsiteY166" fmla="*/ 20637 h 1787292"/>
              <a:gd name="connsiteX167" fmla="*/ 8700820 w 12192000"/>
              <a:gd name="connsiteY167" fmla="*/ 9525 h 1787292"/>
              <a:gd name="connsiteX168" fmla="*/ 8761146 w 12192000"/>
              <a:gd name="connsiteY168" fmla="*/ 3175 h 1787292"/>
              <a:gd name="connsiteX169" fmla="*/ 8827820 w 12192000"/>
              <a:gd name="connsiteY169" fmla="*/ 0 h 1787292"/>
              <a:gd name="connsiteX170" fmla="*/ 8897670 w 12192000"/>
              <a:gd name="connsiteY170" fmla="*/ 3175 h 1787292"/>
              <a:gd name="connsiteX171" fmla="*/ 8957996 w 12192000"/>
              <a:gd name="connsiteY171" fmla="*/ 9525 h 1787292"/>
              <a:gd name="connsiteX172" fmla="*/ 9010382 w 12192000"/>
              <a:gd name="connsiteY172" fmla="*/ 20637 h 1787292"/>
              <a:gd name="connsiteX173" fmla="*/ 9056420 w 12192000"/>
              <a:gd name="connsiteY173" fmla="*/ 36512 h 1787292"/>
              <a:gd name="connsiteX174" fmla="*/ 9097696 w 12192000"/>
              <a:gd name="connsiteY174" fmla="*/ 52387 h 1787292"/>
              <a:gd name="connsiteX175" fmla="*/ 9134208 w 12192000"/>
              <a:gd name="connsiteY175" fmla="*/ 68262 h 1787292"/>
              <a:gd name="connsiteX176" fmla="*/ 9172308 w 12192000"/>
              <a:gd name="connsiteY176" fmla="*/ 87312 h 1787292"/>
              <a:gd name="connsiteX177" fmla="*/ 9210408 w 12192000"/>
              <a:gd name="connsiteY177" fmla="*/ 106362 h 1787292"/>
              <a:gd name="connsiteX178" fmla="*/ 9246920 w 12192000"/>
              <a:gd name="connsiteY178" fmla="*/ 125412 h 1787292"/>
              <a:gd name="connsiteX179" fmla="*/ 9288196 w 12192000"/>
              <a:gd name="connsiteY179" fmla="*/ 141287 h 1787292"/>
              <a:gd name="connsiteX180" fmla="*/ 9334232 w 12192000"/>
              <a:gd name="connsiteY180" fmla="*/ 155575 h 1787292"/>
              <a:gd name="connsiteX181" fmla="*/ 9386620 w 12192000"/>
              <a:gd name="connsiteY181" fmla="*/ 166687 h 1787292"/>
              <a:gd name="connsiteX182" fmla="*/ 9446946 w 12192000"/>
              <a:gd name="connsiteY182" fmla="*/ 174625 h 1787292"/>
              <a:gd name="connsiteX183" fmla="*/ 9515208 w 12192000"/>
              <a:gd name="connsiteY183" fmla="*/ 176212 h 1787292"/>
              <a:gd name="connsiteX184" fmla="*/ 9583470 w 12192000"/>
              <a:gd name="connsiteY184" fmla="*/ 174625 h 1787292"/>
              <a:gd name="connsiteX185" fmla="*/ 9643796 w 12192000"/>
              <a:gd name="connsiteY185" fmla="*/ 166687 h 1787292"/>
              <a:gd name="connsiteX186" fmla="*/ 9696182 w 12192000"/>
              <a:gd name="connsiteY186" fmla="*/ 155575 h 1787292"/>
              <a:gd name="connsiteX187" fmla="*/ 9742220 w 12192000"/>
              <a:gd name="connsiteY187" fmla="*/ 141287 h 1787292"/>
              <a:gd name="connsiteX188" fmla="*/ 9783496 w 12192000"/>
              <a:gd name="connsiteY188" fmla="*/ 125412 h 1787292"/>
              <a:gd name="connsiteX189" fmla="*/ 9820008 w 12192000"/>
              <a:gd name="connsiteY189" fmla="*/ 106362 h 1787292"/>
              <a:gd name="connsiteX190" fmla="*/ 9896208 w 12192000"/>
              <a:gd name="connsiteY190" fmla="*/ 68262 h 1787292"/>
              <a:gd name="connsiteX191" fmla="*/ 9932720 w 12192000"/>
              <a:gd name="connsiteY191" fmla="*/ 52387 h 1787292"/>
              <a:gd name="connsiteX192" fmla="*/ 9973996 w 12192000"/>
              <a:gd name="connsiteY192" fmla="*/ 36512 h 1787292"/>
              <a:gd name="connsiteX193" fmla="*/ 10020032 w 12192000"/>
              <a:gd name="connsiteY193" fmla="*/ 20637 h 1787292"/>
              <a:gd name="connsiteX194" fmla="*/ 10072420 w 12192000"/>
              <a:gd name="connsiteY194" fmla="*/ 9525 h 1787292"/>
              <a:gd name="connsiteX195" fmla="*/ 10132746 w 12192000"/>
              <a:gd name="connsiteY195" fmla="*/ 3175 h 1787292"/>
              <a:gd name="connsiteX196" fmla="*/ 10201008 w 12192000"/>
              <a:gd name="connsiteY196" fmla="*/ 0 h 1787292"/>
              <a:gd name="connsiteX197" fmla="*/ 10269270 w 12192000"/>
              <a:gd name="connsiteY197" fmla="*/ 3175 h 1787292"/>
              <a:gd name="connsiteX198" fmla="*/ 10329596 w 12192000"/>
              <a:gd name="connsiteY198" fmla="*/ 9525 h 1787292"/>
              <a:gd name="connsiteX199" fmla="*/ 10381982 w 12192000"/>
              <a:gd name="connsiteY199" fmla="*/ 20637 h 1787292"/>
              <a:gd name="connsiteX200" fmla="*/ 10428020 w 12192000"/>
              <a:gd name="connsiteY200" fmla="*/ 36512 h 1787292"/>
              <a:gd name="connsiteX201" fmla="*/ 10469296 w 12192000"/>
              <a:gd name="connsiteY201" fmla="*/ 52387 h 1787292"/>
              <a:gd name="connsiteX202" fmla="*/ 10505808 w 12192000"/>
              <a:gd name="connsiteY202" fmla="*/ 68262 h 1787292"/>
              <a:gd name="connsiteX203" fmla="*/ 10543908 w 12192000"/>
              <a:gd name="connsiteY203" fmla="*/ 87312 h 1787292"/>
              <a:gd name="connsiteX204" fmla="*/ 10582008 w 12192000"/>
              <a:gd name="connsiteY204" fmla="*/ 106362 h 1787292"/>
              <a:gd name="connsiteX205" fmla="*/ 10618520 w 12192000"/>
              <a:gd name="connsiteY205" fmla="*/ 125412 h 1787292"/>
              <a:gd name="connsiteX206" fmla="*/ 10659796 w 12192000"/>
              <a:gd name="connsiteY206" fmla="*/ 141287 h 1787292"/>
              <a:gd name="connsiteX207" fmla="*/ 10705832 w 12192000"/>
              <a:gd name="connsiteY207" fmla="*/ 155575 h 1787292"/>
              <a:gd name="connsiteX208" fmla="*/ 10758220 w 12192000"/>
              <a:gd name="connsiteY208" fmla="*/ 166687 h 1787292"/>
              <a:gd name="connsiteX209" fmla="*/ 10818546 w 12192000"/>
              <a:gd name="connsiteY209" fmla="*/ 174625 h 1787292"/>
              <a:gd name="connsiteX210" fmla="*/ 10886808 w 12192000"/>
              <a:gd name="connsiteY210" fmla="*/ 176212 h 1787292"/>
              <a:gd name="connsiteX211" fmla="*/ 10955070 w 12192000"/>
              <a:gd name="connsiteY211" fmla="*/ 174625 h 1787292"/>
              <a:gd name="connsiteX212" fmla="*/ 11015396 w 12192000"/>
              <a:gd name="connsiteY212" fmla="*/ 166687 h 1787292"/>
              <a:gd name="connsiteX213" fmla="*/ 11067782 w 12192000"/>
              <a:gd name="connsiteY213" fmla="*/ 155575 h 1787292"/>
              <a:gd name="connsiteX214" fmla="*/ 11113820 w 12192000"/>
              <a:gd name="connsiteY214" fmla="*/ 141287 h 1787292"/>
              <a:gd name="connsiteX215" fmla="*/ 11155096 w 12192000"/>
              <a:gd name="connsiteY215" fmla="*/ 125412 h 1787292"/>
              <a:gd name="connsiteX216" fmla="*/ 11191608 w 12192000"/>
              <a:gd name="connsiteY216" fmla="*/ 106362 h 1787292"/>
              <a:gd name="connsiteX217" fmla="*/ 11229708 w 12192000"/>
              <a:gd name="connsiteY217" fmla="*/ 87312 h 1787292"/>
              <a:gd name="connsiteX218" fmla="*/ 11267808 w 12192000"/>
              <a:gd name="connsiteY218" fmla="*/ 68262 h 1787292"/>
              <a:gd name="connsiteX219" fmla="*/ 11304320 w 12192000"/>
              <a:gd name="connsiteY219" fmla="*/ 52387 h 1787292"/>
              <a:gd name="connsiteX220" fmla="*/ 11345596 w 12192000"/>
              <a:gd name="connsiteY220" fmla="*/ 36512 h 1787292"/>
              <a:gd name="connsiteX221" fmla="*/ 11391632 w 12192000"/>
              <a:gd name="connsiteY221" fmla="*/ 20637 h 1787292"/>
              <a:gd name="connsiteX222" fmla="*/ 11444020 w 12192000"/>
              <a:gd name="connsiteY222" fmla="*/ 9525 h 1787292"/>
              <a:gd name="connsiteX223" fmla="*/ 11504346 w 12192000"/>
              <a:gd name="connsiteY223" fmla="*/ 3175 h 1787292"/>
              <a:gd name="connsiteX224" fmla="*/ 11572608 w 12192000"/>
              <a:gd name="connsiteY224" fmla="*/ 0 h 1787292"/>
              <a:gd name="connsiteX225" fmla="*/ 11640870 w 12192000"/>
              <a:gd name="connsiteY225" fmla="*/ 3175 h 1787292"/>
              <a:gd name="connsiteX226" fmla="*/ 11701196 w 12192000"/>
              <a:gd name="connsiteY226" fmla="*/ 9525 h 1787292"/>
              <a:gd name="connsiteX227" fmla="*/ 11753582 w 12192000"/>
              <a:gd name="connsiteY227" fmla="*/ 20637 h 1787292"/>
              <a:gd name="connsiteX228" fmla="*/ 11799620 w 12192000"/>
              <a:gd name="connsiteY228" fmla="*/ 36512 h 1787292"/>
              <a:gd name="connsiteX229" fmla="*/ 11840896 w 12192000"/>
              <a:gd name="connsiteY229" fmla="*/ 52387 h 1787292"/>
              <a:gd name="connsiteX230" fmla="*/ 11877408 w 12192000"/>
              <a:gd name="connsiteY230" fmla="*/ 68262 h 1787292"/>
              <a:gd name="connsiteX231" fmla="*/ 11915508 w 12192000"/>
              <a:gd name="connsiteY231" fmla="*/ 87312 h 1787292"/>
              <a:gd name="connsiteX232" fmla="*/ 11953608 w 12192000"/>
              <a:gd name="connsiteY232" fmla="*/ 106362 h 1787292"/>
              <a:gd name="connsiteX233" fmla="*/ 11990120 w 12192000"/>
              <a:gd name="connsiteY233" fmla="*/ 125412 h 1787292"/>
              <a:gd name="connsiteX234" fmla="*/ 12031396 w 12192000"/>
              <a:gd name="connsiteY234" fmla="*/ 141287 h 1787292"/>
              <a:gd name="connsiteX235" fmla="*/ 12077432 w 12192000"/>
              <a:gd name="connsiteY235" fmla="*/ 155575 h 1787292"/>
              <a:gd name="connsiteX236" fmla="*/ 12129820 w 12192000"/>
              <a:gd name="connsiteY236" fmla="*/ 166688 h 1787292"/>
              <a:gd name="connsiteX237" fmla="*/ 12190146 w 12192000"/>
              <a:gd name="connsiteY237" fmla="*/ 174625 h 1787292"/>
              <a:gd name="connsiteX238" fmla="*/ 12192000 w 12192000"/>
              <a:gd name="connsiteY238" fmla="*/ 174668 h 1787292"/>
              <a:gd name="connsiteX239" fmla="*/ 12192000 w 12192000"/>
              <a:gd name="connsiteY239" fmla="*/ 885826 h 1787292"/>
              <a:gd name="connsiteX240" fmla="*/ 12192000 w 12192000"/>
              <a:gd name="connsiteY240" fmla="*/ 1787292 h 1787292"/>
              <a:gd name="connsiteX241" fmla="*/ 0 w 12192000"/>
              <a:gd name="connsiteY241" fmla="*/ 1787292 h 1787292"/>
              <a:gd name="connsiteX242" fmla="*/ 0 w 12192000"/>
              <a:gd name="connsiteY242" fmla="*/ 885826 h 1787292"/>
              <a:gd name="connsiteX243" fmla="*/ 0 w 12192000"/>
              <a:gd name="connsiteY243" fmla="*/ 174668 h 1787292"/>
              <a:gd name="connsiteX244" fmla="*/ 1852 w 12192000"/>
              <a:gd name="connsiteY244" fmla="*/ 174625 h 1787292"/>
              <a:gd name="connsiteX245" fmla="*/ 62177 w 12192000"/>
              <a:gd name="connsiteY245" fmla="*/ 166687 h 1787292"/>
              <a:gd name="connsiteX246" fmla="*/ 114564 w 12192000"/>
              <a:gd name="connsiteY246" fmla="*/ 155575 h 1787292"/>
              <a:gd name="connsiteX247" fmla="*/ 160602 w 12192000"/>
              <a:gd name="connsiteY247" fmla="*/ 141287 h 1787292"/>
              <a:gd name="connsiteX248" fmla="*/ 201877 w 12192000"/>
              <a:gd name="connsiteY248" fmla="*/ 125412 h 1787292"/>
              <a:gd name="connsiteX249" fmla="*/ 238389 w 12192000"/>
              <a:gd name="connsiteY249" fmla="*/ 106362 h 1787292"/>
              <a:gd name="connsiteX250" fmla="*/ 276489 w 12192000"/>
              <a:gd name="connsiteY250" fmla="*/ 87312 h 1787292"/>
              <a:gd name="connsiteX251" fmla="*/ 314589 w 12192000"/>
              <a:gd name="connsiteY251" fmla="*/ 68262 h 1787292"/>
              <a:gd name="connsiteX252" fmla="*/ 351102 w 12192000"/>
              <a:gd name="connsiteY252" fmla="*/ 52387 h 1787292"/>
              <a:gd name="connsiteX253" fmla="*/ 392377 w 12192000"/>
              <a:gd name="connsiteY253" fmla="*/ 36512 h 1787292"/>
              <a:gd name="connsiteX254" fmla="*/ 438414 w 12192000"/>
              <a:gd name="connsiteY254" fmla="*/ 20637 h 1787292"/>
              <a:gd name="connsiteX255" fmla="*/ 490802 w 12192000"/>
              <a:gd name="connsiteY255" fmla="*/ 9525 h 1787292"/>
              <a:gd name="connsiteX256" fmla="*/ 551127 w 12192000"/>
              <a:gd name="connsiteY256" fmla="*/ 3175 h 1787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Lst>
            <a:rect l="l" t="t" r="r" b="b"/>
            <a:pathLst>
              <a:path w="12192000" h="1787292">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4" y="20637"/>
                </a:lnTo>
                <a:lnTo>
                  <a:pt x="4605602" y="9525"/>
                </a:lnTo>
                <a:lnTo>
                  <a:pt x="4665928" y="3175"/>
                </a:lnTo>
                <a:lnTo>
                  <a:pt x="4734189" y="0"/>
                </a:lnTo>
                <a:lnTo>
                  <a:pt x="4802453" y="3175"/>
                </a:lnTo>
                <a:lnTo>
                  <a:pt x="4862777" y="9525"/>
                </a:lnTo>
                <a:lnTo>
                  <a:pt x="4915165" y="20637"/>
                </a:lnTo>
                <a:lnTo>
                  <a:pt x="4961201" y="36512"/>
                </a:lnTo>
                <a:lnTo>
                  <a:pt x="5002476" y="52387"/>
                </a:lnTo>
                <a:lnTo>
                  <a:pt x="5038989" y="68262"/>
                </a:lnTo>
                <a:lnTo>
                  <a:pt x="5077089" y="87312"/>
                </a:lnTo>
                <a:lnTo>
                  <a:pt x="5115189" y="106362"/>
                </a:lnTo>
                <a:lnTo>
                  <a:pt x="5151701" y="125412"/>
                </a:lnTo>
                <a:lnTo>
                  <a:pt x="5192976"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09" y="106362"/>
                </a:lnTo>
                <a:lnTo>
                  <a:pt x="5743308" y="87312"/>
                </a:lnTo>
                <a:lnTo>
                  <a:pt x="5781408" y="68262"/>
                </a:lnTo>
                <a:lnTo>
                  <a:pt x="5817921" y="52387"/>
                </a:lnTo>
                <a:lnTo>
                  <a:pt x="5859196" y="36512"/>
                </a:lnTo>
                <a:lnTo>
                  <a:pt x="5905234" y="20637"/>
                </a:lnTo>
                <a:lnTo>
                  <a:pt x="5957621" y="9525"/>
                </a:lnTo>
                <a:lnTo>
                  <a:pt x="6017947" y="3175"/>
                </a:lnTo>
                <a:lnTo>
                  <a:pt x="6086208"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2000" y="174668"/>
                </a:lnTo>
                <a:lnTo>
                  <a:pt x="12192000" y="885826"/>
                </a:lnTo>
                <a:lnTo>
                  <a:pt x="12192000" y="1787292"/>
                </a:lnTo>
                <a:lnTo>
                  <a:pt x="0" y="1787292"/>
                </a:lnTo>
                <a:lnTo>
                  <a:pt x="0" y="885826"/>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554985" y="5493376"/>
            <a:ext cx="6034030" cy="742279"/>
          </a:xfrm>
        </p:spPr>
        <p:txBody>
          <a:bodyPr anchor="ctr">
            <a:normAutofit/>
          </a:bodyPr>
          <a:lstStyle/>
          <a:p>
            <a:r>
              <a:rPr lang="en-US" sz="1600" dirty="0">
                <a:solidFill>
                  <a:srgbClr val="2A1A00"/>
                </a:solidFill>
              </a:rPr>
              <a:t>Pullan consulting</a:t>
            </a:r>
          </a:p>
          <a:p>
            <a:r>
              <a:rPr lang="en-US" sz="1600" dirty="0">
                <a:solidFill>
                  <a:srgbClr val="2A1A00"/>
                </a:solidFill>
              </a:rPr>
              <a:t>January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pPr eaLnBrk="1" hangingPunct="1"/>
            <a:r>
              <a:rPr lang="en-US" dirty="0"/>
              <a:t>Types of wants &amp; needs</a:t>
            </a:r>
          </a:p>
        </p:txBody>
      </p:sp>
      <p:sp>
        <p:nvSpPr>
          <p:cNvPr id="26630" name="Rectangle 3"/>
          <p:cNvSpPr>
            <a:spLocks noGrp="1" noChangeArrowheads="1"/>
          </p:cNvSpPr>
          <p:nvPr>
            <p:ph idx="1"/>
          </p:nvPr>
        </p:nvSpPr>
        <p:spPr/>
        <p:txBody>
          <a:bodyPr>
            <a:normAutofit fontScale="70000" lnSpcReduction="20000"/>
          </a:bodyPr>
          <a:lstStyle/>
          <a:p>
            <a:pPr eaLnBrk="1" hangingPunct="1">
              <a:lnSpc>
                <a:spcPct val="90000"/>
              </a:lnSpc>
            </a:pPr>
            <a:r>
              <a:rPr lang="en-US" sz="2100" dirty="0"/>
              <a:t>Money Now or later – need an immediate deal? Want maximal royalties? </a:t>
            </a:r>
          </a:p>
          <a:p>
            <a:pPr eaLnBrk="1" hangingPunct="1">
              <a:lnSpc>
                <a:spcPct val="90000"/>
              </a:lnSpc>
            </a:pPr>
            <a:r>
              <a:rPr lang="en-US" sz="2100" dirty="0"/>
              <a:t>Time / Progress now or later</a:t>
            </a:r>
          </a:p>
          <a:p>
            <a:pPr eaLnBrk="1" hangingPunct="1">
              <a:lnSpc>
                <a:spcPct val="90000"/>
              </a:lnSpc>
            </a:pPr>
            <a:r>
              <a:rPr lang="en-US" sz="2100" dirty="0"/>
              <a:t>Resources - Mine or yours or someone else’s</a:t>
            </a:r>
          </a:p>
          <a:p>
            <a:pPr eaLnBrk="1" hangingPunct="1">
              <a:lnSpc>
                <a:spcPct val="90000"/>
              </a:lnSpc>
            </a:pPr>
            <a:r>
              <a:rPr lang="en-US" sz="2100" dirty="0"/>
              <a:t>Avoidance or removal of risk – marketing muscle?</a:t>
            </a:r>
          </a:p>
          <a:p>
            <a:pPr eaLnBrk="1" hangingPunct="1">
              <a:lnSpc>
                <a:spcPct val="90000"/>
              </a:lnSpc>
            </a:pPr>
            <a:r>
              <a:rPr lang="en-US" sz="2100" dirty="0"/>
              <a:t>Options/ Flexibility</a:t>
            </a:r>
          </a:p>
          <a:p>
            <a:pPr eaLnBrk="1" hangingPunct="1">
              <a:lnSpc>
                <a:spcPct val="90000"/>
              </a:lnSpc>
            </a:pPr>
            <a:r>
              <a:rPr lang="en-US" sz="2100" dirty="0"/>
              <a:t>Control</a:t>
            </a:r>
          </a:p>
          <a:p>
            <a:pPr eaLnBrk="1" hangingPunct="1">
              <a:lnSpc>
                <a:spcPct val="90000"/>
              </a:lnSpc>
            </a:pPr>
            <a:r>
              <a:rPr lang="en-US" sz="2100" dirty="0"/>
              <a:t>Image, Validation, Publicity</a:t>
            </a:r>
          </a:p>
          <a:p>
            <a:pPr eaLnBrk="1" hangingPunct="1">
              <a:lnSpc>
                <a:spcPct val="90000"/>
              </a:lnSpc>
            </a:pPr>
            <a:r>
              <a:rPr lang="en-US" sz="2100" dirty="0"/>
              <a:t>Relationships</a:t>
            </a:r>
          </a:p>
          <a:p>
            <a:pPr eaLnBrk="1" hangingPunct="1">
              <a:lnSpc>
                <a:spcPct val="90000"/>
              </a:lnSpc>
            </a:pPr>
            <a:r>
              <a:rPr lang="en-US" sz="2100" dirty="0"/>
              <a:t>Quality</a:t>
            </a:r>
          </a:p>
          <a:p>
            <a:pPr eaLnBrk="1" hangingPunct="1">
              <a:lnSpc>
                <a:spcPct val="90000"/>
              </a:lnSpc>
            </a:pPr>
            <a:r>
              <a:rPr lang="en-US" sz="2100" dirty="0"/>
              <a:t>Message for investors</a:t>
            </a:r>
          </a:p>
          <a:p>
            <a:pPr eaLnBrk="1" hangingPunct="1">
              <a:lnSpc>
                <a:spcPct val="90000"/>
              </a:lnSpc>
            </a:pPr>
            <a:r>
              <a:rPr lang="en-US" sz="2100" dirty="0"/>
              <a:t>Pathway for growth – participation in development, commercialization</a:t>
            </a:r>
          </a:p>
        </p:txBody>
      </p:sp>
      <p:sp>
        <p:nvSpPr>
          <p:cNvPr id="26628" name="Slide Number Placeholder 5"/>
          <p:cNvSpPr>
            <a:spLocks noGrp="1"/>
          </p:cNvSpPr>
          <p:nvPr>
            <p:ph type="sldNum" sz="quarter" idx="12"/>
          </p:nvPr>
        </p:nvSpPr>
        <p:spPr>
          <a:noFill/>
        </p:spPr>
        <p:txBody>
          <a:bodyPr/>
          <a:lstStyle/>
          <a:p>
            <a:fld id="{E9A795C7-DE84-4ACD-9ECD-9A644ED67F6E}" type="slidenum">
              <a:rPr lang="en-US" altLang="en-US"/>
              <a:pPr/>
              <a:t>10</a:t>
            </a:fld>
            <a:endParaRPr lang="en-US" altLang="en-US"/>
          </a:p>
        </p:txBody>
      </p:sp>
      <p:sp>
        <p:nvSpPr>
          <p:cNvPr id="2" name="Footer Placeholder 1">
            <a:extLst>
              <a:ext uri="{FF2B5EF4-FFF2-40B4-BE49-F238E27FC236}">
                <a16:creationId xmlns:a16="http://schemas.microsoft.com/office/drawing/2014/main" id="{C096EC3F-F1AD-45B3-AE8F-37D292CD7E0B}"/>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754E0-D8B1-44C8-9D22-3BC9533E82C7}"/>
              </a:ext>
            </a:extLst>
          </p:cNvPr>
          <p:cNvSpPr>
            <a:spLocks noGrp="1"/>
          </p:cNvSpPr>
          <p:nvPr>
            <p:ph type="title"/>
          </p:nvPr>
        </p:nvSpPr>
        <p:spPr/>
        <p:txBody>
          <a:bodyPr/>
          <a:lstStyle/>
          <a:p>
            <a:r>
              <a:rPr lang="en-US" dirty="0"/>
              <a:t>Example Statements</a:t>
            </a:r>
          </a:p>
        </p:txBody>
      </p:sp>
      <p:sp>
        <p:nvSpPr>
          <p:cNvPr id="4" name="Slide Number Placeholder 3">
            <a:extLst>
              <a:ext uri="{FF2B5EF4-FFF2-40B4-BE49-F238E27FC236}">
                <a16:creationId xmlns:a16="http://schemas.microsoft.com/office/drawing/2014/main" id="{6BD968C3-6EAC-467C-AE9C-07F7C4C819A5}"/>
              </a:ext>
            </a:extLst>
          </p:cNvPr>
          <p:cNvSpPr>
            <a:spLocks noGrp="1"/>
          </p:cNvSpPr>
          <p:nvPr>
            <p:ph type="sldNum" sz="quarter" idx="12"/>
          </p:nvPr>
        </p:nvSpPr>
        <p:spPr/>
        <p:txBody>
          <a:bodyPr/>
          <a:lstStyle/>
          <a:p>
            <a:fld id="{BFF53352-4BFF-45D1-938B-84D9E9B895AE}" type="slidenum">
              <a:rPr lang="en-US" smtClean="0"/>
              <a:pPr/>
              <a:t>11</a:t>
            </a:fld>
            <a:endParaRPr lang="en-US"/>
          </a:p>
        </p:txBody>
      </p:sp>
      <p:sp>
        <p:nvSpPr>
          <p:cNvPr id="7" name="Content Placeholder 6">
            <a:extLst>
              <a:ext uri="{FF2B5EF4-FFF2-40B4-BE49-F238E27FC236}">
                <a16:creationId xmlns:a16="http://schemas.microsoft.com/office/drawing/2014/main" id="{7C96C197-7BD5-4FF9-BF72-004C55ECA873}"/>
              </a:ext>
            </a:extLst>
          </p:cNvPr>
          <p:cNvSpPr>
            <a:spLocks noGrp="1"/>
          </p:cNvSpPr>
          <p:nvPr>
            <p:ph idx="1"/>
          </p:nvPr>
        </p:nvSpPr>
        <p:spPr>
          <a:xfrm>
            <a:off x="938758" y="1371600"/>
            <a:ext cx="7633742" cy="5104015"/>
          </a:xfrm>
        </p:spPr>
        <p:txBody>
          <a:bodyPr>
            <a:normAutofit fontScale="85000" lnSpcReduction="20000"/>
          </a:bodyPr>
          <a:lstStyle/>
          <a:p>
            <a:r>
              <a:rPr lang="en-US" dirty="0"/>
              <a:t>#1 Goal for a deal</a:t>
            </a:r>
          </a:p>
          <a:p>
            <a:pPr lvl="1"/>
            <a:r>
              <a:rPr lang="en-US" dirty="0"/>
              <a:t>Cash to run other programs</a:t>
            </a:r>
          </a:p>
          <a:p>
            <a:pPr lvl="1"/>
            <a:r>
              <a:rPr lang="en-US" dirty="0"/>
              <a:t>Commercialization power to maximize drug</a:t>
            </a:r>
          </a:p>
          <a:p>
            <a:r>
              <a:rPr lang="en-US" dirty="0"/>
              <a:t>Needs that must be met or no deal</a:t>
            </a:r>
          </a:p>
          <a:p>
            <a:pPr lvl="1"/>
            <a:r>
              <a:rPr lang="en-US" dirty="0"/>
              <a:t>Partner we can work with</a:t>
            </a:r>
          </a:p>
          <a:p>
            <a:pPr lvl="1"/>
            <a:r>
              <a:rPr lang="en-US" dirty="0"/>
              <a:t>US co-promotion rights</a:t>
            </a:r>
          </a:p>
          <a:p>
            <a:r>
              <a:rPr lang="en-US" dirty="0"/>
              <a:t>BATNA – best alternative to a deal</a:t>
            </a:r>
          </a:p>
          <a:p>
            <a:pPr lvl="1"/>
            <a:r>
              <a:rPr lang="en-US" dirty="0"/>
              <a:t>Run 1 trial and risk all on that</a:t>
            </a:r>
          </a:p>
          <a:p>
            <a:pPr lvl="1"/>
            <a:r>
              <a:rPr lang="en-US" dirty="0"/>
              <a:t>Take more dilution from investors</a:t>
            </a:r>
          </a:p>
          <a:p>
            <a:pPr lvl="1"/>
            <a:r>
              <a:rPr lang="en-US" dirty="0"/>
              <a:t>Wait 6 months</a:t>
            </a:r>
          </a:p>
          <a:p>
            <a:r>
              <a:rPr lang="en-US" dirty="0"/>
              <a:t>Wants – that we may trade away</a:t>
            </a:r>
          </a:p>
          <a:p>
            <a:pPr lvl="1"/>
            <a:r>
              <a:rPr lang="en-US" dirty="0"/>
              <a:t>Co-promote we won’t actually use</a:t>
            </a:r>
          </a:p>
          <a:p>
            <a:pPr lvl="1"/>
            <a:r>
              <a:rPr lang="en-US" dirty="0"/>
              <a:t>Higher royalties vs earlier payments</a:t>
            </a:r>
          </a:p>
          <a:p>
            <a:pPr marL="457200" lvl="1" indent="0">
              <a:buNone/>
            </a:pPr>
            <a:endParaRPr lang="en-US" dirty="0"/>
          </a:p>
        </p:txBody>
      </p:sp>
      <p:sp>
        <p:nvSpPr>
          <p:cNvPr id="3" name="Footer Placeholder 2">
            <a:extLst>
              <a:ext uri="{FF2B5EF4-FFF2-40B4-BE49-F238E27FC236}">
                <a16:creationId xmlns:a16="http://schemas.microsoft.com/office/drawing/2014/main" id="{58320BC0-A928-4EBD-AAD8-CA551F78EB83}"/>
              </a:ext>
            </a:extLst>
          </p:cNvPr>
          <p:cNvSpPr>
            <a:spLocks noGrp="1"/>
          </p:cNvSpPr>
          <p:nvPr>
            <p:ph type="ftr" sz="quarter" idx="11"/>
          </p:nvPr>
        </p:nvSpPr>
        <p:spPr/>
        <p:txBody>
          <a:bodyPr/>
          <a:lstStyle/>
          <a:p>
            <a:r>
              <a:rPr lang="en-US"/>
              <a:t>www.PullanConsulting.com</a:t>
            </a:r>
          </a:p>
        </p:txBody>
      </p:sp>
    </p:spTree>
    <p:extLst>
      <p:ext uri="{BB962C8B-B14F-4D97-AF65-F5344CB8AC3E}">
        <p14:creationId xmlns:p14="http://schemas.microsoft.com/office/powerpoint/2010/main" val="557185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p:txBody>
          <a:bodyPr/>
          <a:lstStyle/>
          <a:p>
            <a:pPr eaLnBrk="1" hangingPunct="1"/>
            <a:r>
              <a:rPr lang="en-US"/>
              <a:t>Profile Partner</a:t>
            </a:r>
          </a:p>
        </p:txBody>
      </p:sp>
      <p:sp>
        <p:nvSpPr>
          <p:cNvPr id="27654" name="Rectangle 3"/>
          <p:cNvSpPr>
            <a:spLocks noGrp="1" noChangeArrowheads="1"/>
          </p:cNvSpPr>
          <p:nvPr>
            <p:ph idx="1"/>
          </p:nvPr>
        </p:nvSpPr>
        <p:spPr/>
        <p:txBody>
          <a:bodyPr>
            <a:normAutofit fontScale="92500" lnSpcReduction="20000"/>
          </a:bodyPr>
          <a:lstStyle/>
          <a:p>
            <a:pPr eaLnBrk="1" hangingPunct="1">
              <a:lnSpc>
                <a:spcPct val="90000"/>
              </a:lnSpc>
            </a:pPr>
            <a:r>
              <a:rPr lang="en-US" sz="2600" dirty="0"/>
              <a:t>Understand capabilities</a:t>
            </a:r>
          </a:p>
          <a:p>
            <a:pPr lvl="1" eaLnBrk="1" hangingPunct="1">
              <a:lnSpc>
                <a:spcPct val="90000"/>
              </a:lnSpc>
            </a:pPr>
            <a:r>
              <a:rPr lang="en-US" sz="2200" dirty="0"/>
              <a:t>Sales</a:t>
            </a:r>
          </a:p>
          <a:p>
            <a:pPr lvl="1" eaLnBrk="1" hangingPunct="1">
              <a:lnSpc>
                <a:spcPct val="90000"/>
              </a:lnSpc>
            </a:pPr>
            <a:r>
              <a:rPr lang="en-US" sz="2200" dirty="0"/>
              <a:t>Therapeutic area expertise</a:t>
            </a:r>
          </a:p>
          <a:p>
            <a:pPr lvl="1" eaLnBrk="1" hangingPunct="1">
              <a:lnSpc>
                <a:spcPct val="90000"/>
              </a:lnSpc>
            </a:pPr>
            <a:r>
              <a:rPr lang="en-US" sz="2200" dirty="0"/>
              <a:t>Pipeline</a:t>
            </a:r>
          </a:p>
          <a:p>
            <a:pPr eaLnBrk="1" hangingPunct="1">
              <a:lnSpc>
                <a:spcPct val="90000"/>
              </a:lnSpc>
            </a:pPr>
            <a:r>
              <a:rPr lang="en-US" sz="2600" dirty="0"/>
              <a:t>Understand history of their deals (get deal summaries, contracts)</a:t>
            </a:r>
          </a:p>
          <a:p>
            <a:pPr eaLnBrk="1" hangingPunct="1">
              <a:lnSpc>
                <a:spcPct val="90000"/>
              </a:lnSpc>
            </a:pPr>
            <a:r>
              <a:rPr lang="en-US" sz="2600" dirty="0"/>
              <a:t>SWOT (internal:  strengths, weakness; external forces:  opportunity, threats)</a:t>
            </a:r>
          </a:p>
          <a:p>
            <a:pPr eaLnBrk="1" hangingPunct="1">
              <a:lnSpc>
                <a:spcPct val="90000"/>
              </a:lnSpc>
            </a:pPr>
            <a:r>
              <a:rPr lang="en-US" sz="2600" dirty="0"/>
              <a:t>Postulate wants and needs and their BATNA and see how they fit with yours</a:t>
            </a:r>
          </a:p>
          <a:p>
            <a:pPr eaLnBrk="1" hangingPunct="1">
              <a:lnSpc>
                <a:spcPct val="90000"/>
              </a:lnSpc>
            </a:pPr>
            <a:endParaRPr lang="en-US" sz="2600" dirty="0"/>
          </a:p>
        </p:txBody>
      </p:sp>
      <p:sp>
        <p:nvSpPr>
          <p:cNvPr id="27652" name="Slide Number Placeholder 5"/>
          <p:cNvSpPr>
            <a:spLocks noGrp="1"/>
          </p:cNvSpPr>
          <p:nvPr>
            <p:ph type="sldNum" sz="quarter" idx="12"/>
          </p:nvPr>
        </p:nvSpPr>
        <p:spPr>
          <a:noFill/>
        </p:spPr>
        <p:txBody>
          <a:bodyPr/>
          <a:lstStyle/>
          <a:p>
            <a:fld id="{3717C9E6-74EB-4B11-8E9F-DB5EDCA3F458}" type="slidenum">
              <a:rPr lang="en-US" altLang="en-US"/>
              <a:pPr/>
              <a:t>12</a:t>
            </a:fld>
            <a:endParaRPr lang="en-US" altLang="en-US"/>
          </a:p>
        </p:txBody>
      </p:sp>
      <p:sp>
        <p:nvSpPr>
          <p:cNvPr id="2" name="Footer Placeholder 1">
            <a:extLst>
              <a:ext uri="{FF2B5EF4-FFF2-40B4-BE49-F238E27FC236}">
                <a16:creationId xmlns:a16="http://schemas.microsoft.com/office/drawing/2014/main" id="{B94FA285-94B7-4C3D-89B8-98BCE313D379}"/>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p:txBody>
          <a:bodyPr/>
          <a:lstStyle/>
          <a:p>
            <a:pPr eaLnBrk="1" hangingPunct="1"/>
            <a:r>
              <a:rPr lang="en-US"/>
              <a:t>Open Discussion</a:t>
            </a:r>
          </a:p>
        </p:txBody>
      </p:sp>
      <p:sp>
        <p:nvSpPr>
          <p:cNvPr id="28678" name="Rectangle 3"/>
          <p:cNvSpPr>
            <a:spLocks noGrp="1" noChangeArrowheads="1"/>
          </p:cNvSpPr>
          <p:nvPr>
            <p:ph idx="1"/>
          </p:nvPr>
        </p:nvSpPr>
        <p:spPr/>
        <p:txBody>
          <a:bodyPr>
            <a:normAutofit fontScale="92500"/>
          </a:bodyPr>
          <a:lstStyle/>
          <a:p>
            <a:pPr eaLnBrk="1" hangingPunct="1">
              <a:lnSpc>
                <a:spcPct val="90000"/>
              </a:lnSpc>
            </a:pPr>
            <a:r>
              <a:rPr lang="en-US" sz="2600" dirty="0"/>
              <a:t>State your assumptions about the aims of the negotiation</a:t>
            </a:r>
          </a:p>
          <a:p>
            <a:pPr eaLnBrk="1" hangingPunct="1">
              <a:lnSpc>
                <a:spcPct val="90000"/>
              </a:lnSpc>
            </a:pPr>
            <a:r>
              <a:rPr lang="en-US" sz="2600" dirty="0"/>
              <a:t>Start with the big items as concepts – as an exploration</a:t>
            </a:r>
          </a:p>
          <a:p>
            <a:pPr eaLnBrk="1" hangingPunct="1">
              <a:lnSpc>
                <a:spcPct val="90000"/>
              </a:lnSpc>
            </a:pPr>
            <a:r>
              <a:rPr lang="en-US" sz="2600" dirty="0"/>
              <a:t>Start higher than you want to end up but not beyond a reasonable justification</a:t>
            </a:r>
          </a:p>
          <a:p>
            <a:pPr eaLnBrk="1" hangingPunct="1">
              <a:lnSpc>
                <a:spcPct val="90000"/>
              </a:lnSpc>
            </a:pPr>
            <a:r>
              <a:rPr lang="en-US" sz="2600" dirty="0"/>
              <a:t>Frame the positions for persuasion to fit their needs and wants</a:t>
            </a:r>
          </a:p>
          <a:p>
            <a:pPr eaLnBrk="1" hangingPunct="1">
              <a:lnSpc>
                <a:spcPct val="90000"/>
              </a:lnSpc>
            </a:pPr>
            <a:r>
              <a:rPr lang="en-US" sz="2600" dirty="0"/>
              <a:t>Have the next step prepared in case it goes well</a:t>
            </a:r>
          </a:p>
        </p:txBody>
      </p:sp>
      <p:sp>
        <p:nvSpPr>
          <p:cNvPr id="28676" name="Slide Number Placeholder 5"/>
          <p:cNvSpPr>
            <a:spLocks noGrp="1"/>
          </p:cNvSpPr>
          <p:nvPr>
            <p:ph type="sldNum" sz="quarter" idx="12"/>
          </p:nvPr>
        </p:nvSpPr>
        <p:spPr>
          <a:noFill/>
        </p:spPr>
        <p:txBody>
          <a:bodyPr/>
          <a:lstStyle/>
          <a:p>
            <a:fld id="{2687C97F-4869-4B26-B15B-B0665C875165}" type="slidenum">
              <a:rPr lang="en-US" altLang="en-US"/>
              <a:pPr/>
              <a:t>13</a:t>
            </a:fld>
            <a:endParaRPr lang="en-US" altLang="en-US"/>
          </a:p>
        </p:txBody>
      </p:sp>
      <p:sp>
        <p:nvSpPr>
          <p:cNvPr id="2" name="Footer Placeholder 1">
            <a:extLst>
              <a:ext uri="{FF2B5EF4-FFF2-40B4-BE49-F238E27FC236}">
                <a16:creationId xmlns:a16="http://schemas.microsoft.com/office/drawing/2014/main" id="{E471D4D2-E4BF-4328-B9DC-A4246D4E4FC3}"/>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 Sheets</a:t>
            </a:r>
          </a:p>
        </p:txBody>
      </p:sp>
      <p:sp>
        <p:nvSpPr>
          <p:cNvPr id="5" name="Text Placeholder 4"/>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FF53352-4BFF-45D1-938B-84D9E9B895AE}" type="slidenum">
              <a:rPr lang="en-US" smtClean="0"/>
              <a:pPr/>
              <a:t>14</a:t>
            </a:fld>
            <a:endParaRPr lang="en-US"/>
          </a:p>
        </p:txBody>
      </p:sp>
      <p:sp>
        <p:nvSpPr>
          <p:cNvPr id="3" name="Footer Placeholder 2">
            <a:extLst>
              <a:ext uri="{FF2B5EF4-FFF2-40B4-BE49-F238E27FC236}">
                <a16:creationId xmlns:a16="http://schemas.microsoft.com/office/drawing/2014/main" id="{12BDBD82-568A-45E6-9512-1577A3FC6770}"/>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1" name="Rectangle 2"/>
          <p:cNvSpPr>
            <a:spLocks noGrp="1" noChangeArrowheads="1"/>
          </p:cNvSpPr>
          <p:nvPr>
            <p:ph type="title"/>
          </p:nvPr>
        </p:nvSpPr>
        <p:spPr/>
        <p:txBody>
          <a:bodyPr/>
          <a:lstStyle/>
          <a:p>
            <a:pPr eaLnBrk="1" hangingPunct="1"/>
            <a:r>
              <a:rPr lang="en-US"/>
              <a:t>Term Sheets</a:t>
            </a:r>
          </a:p>
        </p:txBody>
      </p:sp>
      <p:sp>
        <p:nvSpPr>
          <p:cNvPr id="45062" name="Rectangle 3"/>
          <p:cNvSpPr>
            <a:spLocks noGrp="1" noChangeArrowheads="1"/>
          </p:cNvSpPr>
          <p:nvPr>
            <p:ph idx="1"/>
          </p:nvPr>
        </p:nvSpPr>
        <p:spPr/>
        <p:txBody>
          <a:bodyPr/>
          <a:lstStyle/>
          <a:p>
            <a:pPr eaLnBrk="1" hangingPunct="1">
              <a:lnSpc>
                <a:spcPct val="90000"/>
              </a:lnSpc>
            </a:pPr>
            <a:r>
              <a:rPr lang="en-US" dirty="0"/>
              <a:t>Define the “material terms and conditions of a business relationship”</a:t>
            </a:r>
          </a:p>
          <a:p>
            <a:pPr eaLnBrk="1" hangingPunct="1">
              <a:lnSpc>
                <a:spcPct val="90000"/>
              </a:lnSpc>
            </a:pPr>
            <a:r>
              <a:rPr lang="en-US" dirty="0"/>
              <a:t>Generally non-binding</a:t>
            </a:r>
          </a:p>
          <a:p>
            <a:pPr eaLnBrk="1" hangingPunct="1">
              <a:lnSpc>
                <a:spcPct val="90000"/>
              </a:lnSpc>
            </a:pPr>
            <a:r>
              <a:rPr lang="en-US" dirty="0"/>
              <a:t>“Relatively” short</a:t>
            </a:r>
          </a:p>
          <a:p>
            <a:pPr eaLnBrk="1" hangingPunct="1">
              <a:lnSpc>
                <a:spcPct val="90000"/>
              </a:lnSpc>
            </a:pPr>
            <a:r>
              <a:rPr lang="en-US" dirty="0"/>
              <a:t>Incomplete!</a:t>
            </a:r>
          </a:p>
          <a:p>
            <a:pPr eaLnBrk="1" hangingPunct="1">
              <a:lnSpc>
                <a:spcPct val="90000"/>
              </a:lnSpc>
            </a:pPr>
            <a:r>
              <a:rPr lang="en-US" dirty="0"/>
              <a:t>An </a:t>
            </a:r>
            <a:r>
              <a:rPr lang="en-US" b="1" u="sng" dirty="0"/>
              <a:t>evolving</a:t>
            </a:r>
            <a:r>
              <a:rPr lang="en-US" dirty="0"/>
              <a:t> part of a negotiation</a:t>
            </a:r>
          </a:p>
          <a:p>
            <a:pPr lvl="1">
              <a:lnSpc>
                <a:spcPct val="90000"/>
              </a:lnSpc>
            </a:pPr>
            <a:r>
              <a:rPr lang="en-US" dirty="0"/>
              <a:t>More detailed as progress</a:t>
            </a:r>
          </a:p>
          <a:p>
            <a:pPr eaLnBrk="1" hangingPunct="1">
              <a:lnSpc>
                <a:spcPct val="90000"/>
              </a:lnSpc>
            </a:pPr>
            <a:r>
              <a:rPr lang="en-US" dirty="0"/>
              <a:t>Leading to a full agreement</a:t>
            </a:r>
          </a:p>
        </p:txBody>
      </p:sp>
      <p:sp>
        <p:nvSpPr>
          <p:cNvPr id="45060" name="Slide Number Placeholder 5"/>
          <p:cNvSpPr>
            <a:spLocks noGrp="1"/>
          </p:cNvSpPr>
          <p:nvPr>
            <p:ph type="sldNum" sz="quarter" idx="12"/>
          </p:nvPr>
        </p:nvSpPr>
        <p:spPr>
          <a:noFill/>
        </p:spPr>
        <p:txBody>
          <a:bodyPr/>
          <a:lstStyle/>
          <a:p>
            <a:fld id="{1B4C3FE7-EE16-408C-B0DB-84539711EE06}" type="slidenum">
              <a:rPr lang="en-US" altLang="en-US"/>
              <a:pPr/>
              <a:t>15</a:t>
            </a:fld>
            <a:endParaRPr lang="en-US" altLang="en-US"/>
          </a:p>
        </p:txBody>
      </p:sp>
      <p:sp>
        <p:nvSpPr>
          <p:cNvPr id="2" name="Footer Placeholder 1">
            <a:extLst>
              <a:ext uri="{FF2B5EF4-FFF2-40B4-BE49-F238E27FC236}">
                <a16:creationId xmlns:a16="http://schemas.microsoft.com/office/drawing/2014/main" id="{6171BD21-E6FE-4B1F-9285-1BC22DBBDE32}"/>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pPr eaLnBrk="1" hangingPunct="1"/>
            <a:r>
              <a:rPr lang="en-US"/>
              <a:t>Who, What, When</a:t>
            </a:r>
          </a:p>
        </p:txBody>
      </p:sp>
      <p:sp>
        <p:nvSpPr>
          <p:cNvPr id="46086" name="Rectangle 3"/>
          <p:cNvSpPr>
            <a:spLocks noGrp="1" noChangeArrowheads="1"/>
          </p:cNvSpPr>
          <p:nvPr>
            <p:ph idx="1"/>
          </p:nvPr>
        </p:nvSpPr>
        <p:spPr>
          <a:xfrm>
            <a:off x="938758" y="1295400"/>
            <a:ext cx="7633742" cy="5067300"/>
          </a:xfrm>
        </p:spPr>
        <p:txBody>
          <a:bodyPr>
            <a:normAutofit fontScale="92500" lnSpcReduction="20000"/>
          </a:bodyPr>
          <a:lstStyle/>
          <a:p>
            <a:pPr eaLnBrk="1" hangingPunct="1">
              <a:lnSpc>
                <a:spcPct val="80000"/>
              </a:lnSpc>
            </a:pPr>
            <a:r>
              <a:rPr lang="en-US" sz="2000" dirty="0"/>
              <a:t>Who?  </a:t>
            </a:r>
          </a:p>
          <a:p>
            <a:pPr lvl="1" eaLnBrk="1" hangingPunct="1">
              <a:lnSpc>
                <a:spcPct val="80000"/>
              </a:lnSpc>
            </a:pPr>
            <a:r>
              <a:rPr lang="en-US" sz="1800" dirty="0"/>
              <a:t>Either side can provide the first term sheet</a:t>
            </a:r>
          </a:p>
          <a:p>
            <a:pPr lvl="1" eaLnBrk="1" hangingPunct="1">
              <a:lnSpc>
                <a:spcPct val="80000"/>
              </a:lnSpc>
            </a:pPr>
            <a:r>
              <a:rPr lang="en-US" sz="1800" dirty="0"/>
              <a:t>Generally the party with the most concrete ideas writes the terms at each step</a:t>
            </a:r>
          </a:p>
          <a:p>
            <a:pPr lvl="1" eaLnBrk="1" hangingPunct="1">
              <a:lnSpc>
                <a:spcPct val="80000"/>
              </a:lnSpc>
            </a:pPr>
            <a:r>
              <a:rPr lang="en-US" sz="1800" dirty="0"/>
              <a:t>Authoring can mean greater control and understanding</a:t>
            </a:r>
          </a:p>
          <a:p>
            <a:pPr eaLnBrk="1" hangingPunct="1">
              <a:lnSpc>
                <a:spcPct val="80000"/>
              </a:lnSpc>
            </a:pPr>
            <a:r>
              <a:rPr lang="en-US" sz="2000" dirty="0"/>
              <a:t>What?</a:t>
            </a:r>
          </a:p>
          <a:p>
            <a:pPr lvl="1" eaLnBrk="1" hangingPunct="1">
              <a:lnSpc>
                <a:spcPct val="80000"/>
              </a:lnSpc>
            </a:pPr>
            <a:r>
              <a:rPr lang="en-US" sz="1800" dirty="0"/>
              <a:t>The most important terms to you</a:t>
            </a:r>
          </a:p>
          <a:p>
            <a:pPr eaLnBrk="1" hangingPunct="1">
              <a:lnSpc>
                <a:spcPct val="80000"/>
              </a:lnSpc>
            </a:pPr>
            <a:r>
              <a:rPr lang="en-US" sz="2000" dirty="0"/>
              <a:t>When?</a:t>
            </a:r>
          </a:p>
          <a:p>
            <a:pPr lvl="1" eaLnBrk="1" hangingPunct="1">
              <a:lnSpc>
                <a:spcPct val="80000"/>
              </a:lnSpc>
            </a:pPr>
            <a:r>
              <a:rPr lang="en-US" sz="1800" dirty="0"/>
              <a:t>AFTER you have done your prep on goals, BATNA, SWOT</a:t>
            </a:r>
          </a:p>
          <a:p>
            <a:pPr lvl="1" eaLnBrk="1" hangingPunct="1">
              <a:lnSpc>
                <a:spcPct val="80000"/>
              </a:lnSpc>
            </a:pPr>
            <a:r>
              <a:rPr lang="en-US" sz="1800" dirty="0"/>
              <a:t>AFTER you have some understanding of both sides wants &amp; needs</a:t>
            </a:r>
          </a:p>
          <a:p>
            <a:pPr lvl="1" eaLnBrk="1" hangingPunct="1">
              <a:lnSpc>
                <a:spcPct val="80000"/>
              </a:lnSpc>
            </a:pPr>
            <a:r>
              <a:rPr lang="en-US" sz="1800" dirty="0"/>
              <a:t>AFTER you know some things about the structure</a:t>
            </a:r>
          </a:p>
          <a:p>
            <a:pPr lvl="2" eaLnBrk="1" hangingPunct="1">
              <a:lnSpc>
                <a:spcPct val="80000"/>
              </a:lnSpc>
            </a:pPr>
            <a:r>
              <a:rPr lang="en-US" sz="1800" dirty="0"/>
              <a:t>The asset </a:t>
            </a:r>
          </a:p>
          <a:p>
            <a:pPr lvl="2" eaLnBrk="1" hangingPunct="1">
              <a:lnSpc>
                <a:spcPct val="80000"/>
              </a:lnSpc>
            </a:pPr>
            <a:r>
              <a:rPr lang="en-US" sz="1800" dirty="0"/>
              <a:t>An option, license or purchase</a:t>
            </a:r>
          </a:p>
          <a:p>
            <a:pPr lvl="2" eaLnBrk="1" hangingPunct="1">
              <a:lnSpc>
                <a:spcPct val="80000"/>
              </a:lnSpc>
            </a:pPr>
            <a:r>
              <a:rPr lang="en-US" sz="1800" dirty="0"/>
              <a:t>What rights (scope, field)</a:t>
            </a:r>
          </a:p>
          <a:p>
            <a:pPr lvl="2" eaLnBrk="1" hangingPunct="1">
              <a:lnSpc>
                <a:spcPct val="80000"/>
              </a:lnSpc>
            </a:pPr>
            <a:r>
              <a:rPr lang="en-US" sz="1800" dirty="0"/>
              <a:t>Exclusive, non-exclusive</a:t>
            </a:r>
          </a:p>
          <a:p>
            <a:pPr lvl="2" eaLnBrk="1" hangingPunct="1">
              <a:lnSpc>
                <a:spcPct val="80000"/>
              </a:lnSpc>
            </a:pPr>
            <a:r>
              <a:rPr lang="en-US" sz="1800" dirty="0"/>
              <a:t>Worldwide or limited territory</a:t>
            </a:r>
          </a:p>
        </p:txBody>
      </p:sp>
      <p:sp>
        <p:nvSpPr>
          <p:cNvPr id="46084" name="Slide Number Placeholder 5"/>
          <p:cNvSpPr>
            <a:spLocks noGrp="1"/>
          </p:cNvSpPr>
          <p:nvPr>
            <p:ph type="sldNum" sz="quarter" idx="12"/>
          </p:nvPr>
        </p:nvSpPr>
        <p:spPr>
          <a:noFill/>
        </p:spPr>
        <p:txBody>
          <a:bodyPr/>
          <a:lstStyle/>
          <a:p>
            <a:fld id="{3C41360E-A28C-4859-ACC8-465E575829CC}" type="slidenum">
              <a:rPr lang="en-US" altLang="en-US"/>
              <a:pPr/>
              <a:t>16</a:t>
            </a:fld>
            <a:endParaRPr lang="en-US" altLang="en-US"/>
          </a:p>
        </p:txBody>
      </p:sp>
      <p:sp>
        <p:nvSpPr>
          <p:cNvPr id="2" name="Footer Placeholder 1">
            <a:extLst>
              <a:ext uri="{FF2B5EF4-FFF2-40B4-BE49-F238E27FC236}">
                <a16:creationId xmlns:a16="http://schemas.microsoft.com/office/drawing/2014/main" id="{FD219CB2-A850-44A4-8221-67E003A32563}"/>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9" name="Rectangle 2"/>
          <p:cNvSpPr>
            <a:spLocks noGrp="1" noChangeArrowheads="1"/>
          </p:cNvSpPr>
          <p:nvPr>
            <p:ph type="title"/>
          </p:nvPr>
        </p:nvSpPr>
        <p:spPr/>
        <p:txBody>
          <a:bodyPr/>
          <a:lstStyle/>
          <a:p>
            <a:pPr eaLnBrk="1" hangingPunct="1"/>
            <a:r>
              <a:rPr lang="en-US"/>
              <a:t>What is in a term sheet?</a:t>
            </a:r>
          </a:p>
        </p:txBody>
      </p:sp>
      <p:sp>
        <p:nvSpPr>
          <p:cNvPr id="47110" name="Rectangle 3"/>
          <p:cNvSpPr>
            <a:spLocks noGrp="1" noChangeArrowheads="1"/>
          </p:cNvSpPr>
          <p:nvPr>
            <p:ph idx="1"/>
          </p:nvPr>
        </p:nvSpPr>
        <p:spPr>
          <a:xfrm>
            <a:off x="942975" y="990600"/>
            <a:ext cx="7789545" cy="4572000"/>
          </a:xfrm>
        </p:spPr>
        <p:txBody>
          <a:bodyPr>
            <a:noAutofit/>
          </a:bodyPr>
          <a:lstStyle/>
          <a:p>
            <a:pPr eaLnBrk="1" hangingPunct="1">
              <a:lnSpc>
                <a:spcPct val="120000"/>
              </a:lnSpc>
            </a:pPr>
            <a:r>
              <a:rPr lang="en-US" sz="1600" dirty="0"/>
              <a:t>Must include:</a:t>
            </a:r>
          </a:p>
          <a:p>
            <a:pPr lvl="1" eaLnBrk="1" hangingPunct="1">
              <a:lnSpc>
                <a:spcPct val="120000"/>
              </a:lnSpc>
            </a:pPr>
            <a:r>
              <a:rPr lang="en-US" sz="1400" dirty="0"/>
              <a:t>Names of the parties</a:t>
            </a:r>
          </a:p>
          <a:p>
            <a:pPr lvl="1" eaLnBrk="1" hangingPunct="1">
              <a:lnSpc>
                <a:spcPct val="120000"/>
              </a:lnSpc>
            </a:pPr>
            <a:r>
              <a:rPr lang="en-US" sz="1400" dirty="0"/>
              <a:t>Description of the asset</a:t>
            </a:r>
          </a:p>
          <a:p>
            <a:pPr lvl="1" eaLnBrk="1" hangingPunct="1">
              <a:lnSpc>
                <a:spcPct val="120000"/>
              </a:lnSpc>
            </a:pPr>
            <a:r>
              <a:rPr lang="en-US" sz="1400" dirty="0"/>
              <a:t>Type of deal (license, option, purchase, investment, JV…)</a:t>
            </a:r>
          </a:p>
          <a:p>
            <a:pPr lvl="1" eaLnBrk="1" hangingPunct="1">
              <a:lnSpc>
                <a:spcPct val="120000"/>
              </a:lnSpc>
            </a:pPr>
            <a:r>
              <a:rPr lang="en-US" sz="1400" dirty="0"/>
              <a:t>Binding or non-binding</a:t>
            </a:r>
          </a:p>
          <a:p>
            <a:pPr lvl="2" eaLnBrk="1" hangingPunct="1">
              <a:lnSpc>
                <a:spcPct val="120000"/>
              </a:lnSpc>
            </a:pPr>
            <a:r>
              <a:rPr lang="en-US" sz="1400" dirty="0"/>
              <a:t>Binding very  rare as it will serve as the full agreement if disputes prevent a more complete agreement</a:t>
            </a:r>
          </a:p>
          <a:p>
            <a:pPr eaLnBrk="1" hangingPunct="1">
              <a:lnSpc>
                <a:spcPct val="120000"/>
              </a:lnSpc>
            </a:pPr>
            <a:r>
              <a:rPr lang="en-US" sz="1600" dirty="0"/>
              <a:t>Can include:  </a:t>
            </a:r>
          </a:p>
          <a:p>
            <a:pPr lvl="1" eaLnBrk="1" hangingPunct="1">
              <a:lnSpc>
                <a:spcPct val="120000"/>
              </a:lnSpc>
            </a:pPr>
            <a:r>
              <a:rPr lang="en-US" sz="1400" dirty="0"/>
              <a:t>A purpose</a:t>
            </a:r>
          </a:p>
          <a:p>
            <a:pPr lvl="1" eaLnBrk="1" hangingPunct="1">
              <a:lnSpc>
                <a:spcPct val="120000"/>
              </a:lnSpc>
            </a:pPr>
            <a:r>
              <a:rPr lang="en-US" sz="1400" dirty="0"/>
              <a:t>Financial terms or placeholders</a:t>
            </a:r>
          </a:p>
          <a:p>
            <a:pPr lvl="1" eaLnBrk="1" hangingPunct="1">
              <a:lnSpc>
                <a:spcPct val="120000"/>
              </a:lnSpc>
            </a:pPr>
            <a:r>
              <a:rPr lang="en-US" sz="1400" dirty="0"/>
              <a:t>Governance (decision making)</a:t>
            </a:r>
          </a:p>
          <a:p>
            <a:pPr lvl="1" eaLnBrk="1" hangingPunct="1">
              <a:lnSpc>
                <a:spcPct val="120000"/>
              </a:lnSpc>
            </a:pPr>
            <a:r>
              <a:rPr lang="en-US" sz="1400" dirty="0"/>
              <a:t>Diligence for licensor’s development of  asset</a:t>
            </a:r>
          </a:p>
          <a:p>
            <a:pPr lvl="1" eaLnBrk="1" hangingPunct="1">
              <a:lnSpc>
                <a:spcPct val="120000"/>
              </a:lnSpc>
            </a:pPr>
            <a:r>
              <a:rPr lang="en-US" sz="1400" dirty="0"/>
              <a:t>Dispute resolution</a:t>
            </a:r>
          </a:p>
          <a:p>
            <a:pPr lvl="1" eaLnBrk="1" hangingPunct="1">
              <a:lnSpc>
                <a:spcPct val="120000"/>
              </a:lnSpc>
            </a:pPr>
            <a:r>
              <a:rPr lang="en-US" sz="1400" dirty="0"/>
              <a:t>Termination clauses</a:t>
            </a:r>
          </a:p>
        </p:txBody>
      </p:sp>
      <p:sp>
        <p:nvSpPr>
          <p:cNvPr id="47108" name="Slide Number Placeholder 5"/>
          <p:cNvSpPr>
            <a:spLocks noGrp="1"/>
          </p:cNvSpPr>
          <p:nvPr>
            <p:ph type="sldNum" sz="quarter" idx="12"/>
          </p:nvPr>
        </p:nvSpPr>
        <p:spPr>
          <a:noFill/>
        </p:spPr>
        <p:txBody>
          <a:bodyPr/>
          <a:lstStyle/>
          <a:p>
            <a:fld id="{F2FF3930-8497-4FEE-959B-4CF531DD6479}" type="slidenum">
              <a:rPr lang="en-US" altLang="en-US"/>
              <a:pPr/>
              <a:t>17</a:t>
            </a:fld>
            <a:endParaRPr lang="en-US" altLang="en-US"/>
          </a:p>
        </p:txBody>
      </p:sp>
      <p:sp>
        <p:nvSpPr>
          <p:cNvPr id="2" name="Footer Placeholder 1">
            <a:extLst>
              <a:ext uri="{FF2B5EF4-FFF2-40B4-BE49-F238E27FC236}">
                <a16:creationId xmlns:a16="http://schemas.microsoft.com/office/drawing/2014/main" id="{DBD30889-7323-4D5B-B791-CF79DDF8ED47}"/>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Licensing Agreements</a:t>
            </a:r>
          </a:p>
        </p:txBody>
      </p:sp>
      <p:sp>
        <p:nvSpPr>
          <p:cNvPr id="4" name="Text Placeholder 3"/>
          <p:cNvSpPr>
            <a:spLocks noGrp="1"/>
          </p:cNvSpPr>
          <p:nvPr>
            <p:ph type="body" idx="1"/>
          </p:nvPr>
        </p:nvSpPr>
        <p:spPr/>
        <p:txBody>
          <a:bodyPr/>
          <a:lstStyle/>
          <a:p>
            <a:endParaRPr lang="en-US"/>
          </a:p>
        </p:txBody>
      </p:sp>
      <p:sp>
        <p:nvSpPr>
          <p:cNvPr id="5" name="Slide Number Placeholder 4"/>
          <p:cNvSpPr>
            <a:spLocks noGrp="1"/>
          </p:cNvSpPr>
          <p:nvPr>
            <p:ph type="sldNum" sz="quarter" idx="12"/>
          </p:nvPr>
        </p:nvSpPr>
        <p:spPr/>
        <p:txBody>
          <a:bodyPr/>
          <a:lstStyle/>
          <a:p>
            <a:fld id="{A48C55D1-D65C-43B8-93F5-279B1F976EAE}" type="slidenum">
              <a:rPr lang="en-US" smtClean="0"/>
              <a:pPr/>
              <a:t>18</a:t>
            </a:fld>
            <a:endParaRPr lang="en-US"/>
          </a:p>
        </p:txBody>
      </p:sp>
      <p:sp>
        <p:nvSpPr>
          <p:cNvPr id="3" name="Footer Placeholder 2">
            <a:extLst>
              <a:ext uri="{FF2B5EF4-FFF2-40B4-BE49-F238E27FC236}">
                <a16:creationId xmlns:a16="http://schemas.microsoft.com/office/drawing/2014/main" id="{DCB348C2-A4DA-4CCE-8423-0AC2F18D0B2F}"/>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lstStyle/>
          <a:p>
            <a:r>
              <a:rPr lang="en-US" dirty="0"/>
              <a:t>Often critical to understand the agreement</a:t>
            </a:r>
          </a:p>
          <a:p>
            <a:r>
              <a:rPr lang="en-US" dirty="0"/>
              <a:t>Should be interpretable to those outside the agreement</a:t>
            </a:r>
          </a:p>
          <a:p>
            <a:endParaRPr lang="en-US" dirty="0"/>
          </a:p>
        </p:txBody>
      </p:sp>
      <p:sp>
        <p:nvSpPr>
          <p:cNvPr id="5" name="Slide Number Placeholder 4"/>
          <p:cNvSpPr>
            <a:spLocks noGrp="1"/>
          </p:cNvSpPr>
          <p:nvPr>
            <p:ph type="sldNum" sz="quarter" idx="12"/>
          </p:nvPr>
        </p:nvSpPr>
        <p:spPr/>
        <p:txBody>
          <a:bodyPr/>
          <a:lstStyle/>
          <a:p>
            <a:fld id="{A48C55D1-D65C-43B8-93F5-279B1F976EAE}" type="slidenum">
              <a:rPr lang="en-US" smtClean="0"/>
              <a:pPr/>
              <a:t>19</a:t>
            </a:fld>
            <a:endParaRPr lang="en-US"/>
          </a:p>
        </p:txBody>
      </p:sp>
      <p:sp>
        <p:nvSpPr>
          <p:cNvPr id="4" name="Footer Placeholder 3">
            <a:extLst>
              <a:ext uri="{FF2B5EF4-FFF2-40B4-BE49-F238E27FC236}">
                <a16:creationId xmlns:a16="http://schemas.microsoft.com/office/drawing/2014/main" id="{9942F012-9786-47DA-8B70-4D7C01BDC882}"/>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Deal Prep</a:t>
            </a:r>
          </a:p>
        </p:txBody>
      </p:sp>
      <p:sp>
        <p:nvSpPr>
          <p:cNvPr id="3" name="Content Placeholder 2"/>
          <p:cNvSpPr>
            <a:spLocks noGrp="1"/>
          </p:cNvSpPr>
          <p:nvPr>
            <p:ph idx="1"/>
          </p:nvPr>
        </p:nvSpPr>
        <p:spPr/>
        <p:txBody>
          <a:bodyPr/>
          <a:lstStyle/>
          <a:p>
            <a:r>
              <a:rPr lang="en-US" dirty="0"/>
              <a:t>An overview of the process</a:t>
            </a:r>
          </a:p>
          <a:p>
            <a:r>
              <a:rPr lang="en-US" dirty="0"/>
              <a:t>Discussions of </a:t>
            </a:r>
          </a:p>
          <a:p>
            <a:pPr lvl="1"/>
            <a:r>
              <a:rPr lang="en-US" dirty="0"/>
              <a:t>Negotiations</a:t>
            </a:r>
          </a:p>
          <a:p>
            <a:pPr lvl="1"/>
            <a:r>
              <a:rPr lang="en-US" dirty="0"/>
              <a:t>Term sheets</a:t>
            </a:r>
          </a:p>
          <a:p>
            <a:pPr lvl="1"/>
            <a:r>
              <a:rPr lang="en-US" dirty="0"/>
              <a:t>License Agreements</a:t>
            </a:r>
          </a:p>
          <a:p>
            <a:endParaRPr lang="en-US" dirty="0"/>
          </a:p>
        </p:txBody>
      </p:sp>
      <p:sp>
        <p:nvSpPr>
          <p:cNvPr id="4" name="Slide Number Placeholder 3"/>
          <p:cNvSpPr>
            <a:spLocks noGrp="1"/>
          </p:cNvSpPr>
          <p:nvPr>
            <p:ph type="sldNum" sz="quarter" idx="12"/>
          </p:nvPr>
        </p:nvSpPr>
        <p:spPr/>
        <p:txBody>
          <a:bodyPr/>
          <a:lstStyle/>
          <a:p>
            <a:fld id="{BFF53352-4BFF-45D1-938B-84D9E9B895AE}" type="slidenum">
              <a:rPr lang="en-US" smtClean="0"/>
              <a:pPr/>
              <a:t>2</a:t>
            </a:fld>
            <a:endParaRPr lang="en-US"/>
          </a:p>
        </p:txBody>
      </p:sp>
      <p:sp>
        <p:nvSpPr>
          <p:cNvPr id="5" name="Footer Placeholder 4">
            <a:extLst>
              <a:ext uri="{FF2B5EF4-FFF2-40B4-BE49-F238E27FC236}">
                <a16:creationId xmlns:a16="http://schemas.microsoft.com/office/drawing/2014/main" id="{D3A6C844-74E3-4B4D-B27A-DB84D1B23EA9}"/>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a:t>
            </a:r>
          </a:p>
        </p:txBody>
      </p:sp>
      <p:sp>
        <p:nvSpPr>
          <p:cNvPr id="3" name="Content Placeholder 2"/>
          <p:cNvSpPr>
            <a:spLocks noGrp="1"/>
          </p:cNvSpPr>
          <p:nvPr>
            <p:ph idx="1"/>
          </p:nvPr>
        </p:nvSpPr>
        <p:spPr>
          <a:xfrm>
            <a:off x="685800" y="1143001"/>
            <a:ext cx="8001000" cy="5578474"/>
          </a:xfrm>
        </p:spPr>
        <p:txBody>
          <a:bodyPr>
            <a:normAutofit fontScale="77500" lnSpcReduction="20000"/>
          </a:bodyPr>
          <a:lstStyle/>
          <a:p>
            <a:r>
              <a:rPr lang="en-US" dirty="0"/>
              <a:t>Granted a license or option to….</a:t>
            </a:r>
          </a:p>
          <a:p>
            <a:pPr lvl="1"/>
            <a:r>
              <a:rPr lang="en-US" dirty="0"/>
              <a:t>“Research, Develop, Make, use, sell, offer to sell”</a:t>
            </a:r>
          </a:p>
          <a:p>
            <a:pPr lvl="1"/>
            <a:r>
              <a:rPr lang="en-US" dirty="0"/>
              <a:t>Licensed products, Patents and patent applications (all or listed?, CIPs, divisions, extensions), specific compound, backups?</a:t>
            </a:r>
          </a:p>
          <a:p>
            <a:pPr lvl="2"/>
            <a:r>
              <a:rPr lang="en-US" dirty="0"/>
              <a:t>All owned and controlled or listed patents and applications</a:t>
            </a:r>
          </a:p>
          <a:p>
            <a:pPr lvl="2"/>
            <a:r>
              <a:rPr lang="en-US" dirty="0"/>
              <a:t>Or only that necessary to make, use, sell Licensed Product</a:t>
            </a:r>
          </a:p>
          <a:p>
            <a:pPr lvl="2"/>
            <a:r>
              <a:rPr lang="en-US" dirty="0"/>
              <a:t>Derivatives a tough to define area</a:t>
            </a:r>
          </a:p>
          <a:p>
            <a:pPr lvl="1"/>
            <a:r>
              <a:rPr lang="en-US" dirty="0"/>
              <a:t>Exclusive or non-exclusive </a:t>
            </a:r>
          </a:p>
          <a:p>
            <a:pPr lvl="2"/>
            <a:r>
              <a:rPr lang="en-US" dirty="0"/>
              <a:t>What rights does the licensor retain?  Research?  Royalty free typically</a:t>
            </a:r>
          </a:p>
          <a:p>
            <a:pPr lvl="1"/>
            <a:r>
              <a:rPr lang="en-US" dirty="0"/>
              <a:t>Territories  - consider gray market imports</a:t>
            </a:r>
          </a:p>
          <a:p>
            <a:pPr lvl="1"/>
            <a:r>
              <a:rPr lang="en-US" dirty="0"/>
              <a:t>Field of Use</a:t>
            </a:r>
          </a:p>
          <a:p>
            <a:r>
              <a:rPr lang="en-US" dirty="0"/>
              <a:t>Does the license extend to affiliates, wholly owned subsidiaries or subcontractors? Can it be assigned?</a:t>
            </a:r>
          </a:p>
          <a:p>
            <a:r>
              <a:rPr lang="en-US" dirty="0"/>
              <a:t>What happens in a change of control? In the event of bankruptcy?</a:t>
            </a:r>
          </a:p>
          <a:p>
            <a:r>
              <a:rPr lang="en-US" dirty="0"/>
              <a:t>Includes improvements? Non-exclusively?  With a time limit on which improvements?</a:t>
            </a:r>
          </a:p>
          <a:p>
            <a:r>
              <a:rPr lang="en-US" dirty="0"/>
              <a:t>Including know-how? (and how is that transferred)</a:t>
            </a:r>
          </a:p>
        </p:txBody>
      </p:sp>
      <p:sp>
        <p:nvSpPr>
          <p:cNvPr id="5" name="Slide Number Placeholder 4"/>
          <p:cNvSpPr>
            <a:spLocks noGrp="1"/>
          </p:cNvSpPr>
          <p:nvPr>
            <p:ph type="sldNum" sz="quarter" idx="12"/>
          </p:nvPr>
        </p:nvSpPr>
        <p:spPr/>
        <p:txBody>
          <a:bodyPr/>
          <a:lstStyle/>
          <a:p>
            <a:fld id="{A48C55D1-D65C-43B8-93F5-279B1F976EAE}" type="slidenum">
              <a:rPr lang="en-US" smtClean="0"/>
              <a:pPr/>
              <a:t>20</a:t>
            </a:fld>
            <a:endParaRPr lang="en-US"/>
          </a:p>
        </p:txBody>
      </p:sp>
      <p:sp>
        <p:nvSpPr>
          <p:cNvPr id="4" name="Footer Placeholder 3">
            <a:extLst>
              <a:ext uri="{FF2B5EF4-FFF2-40B4-BE49-F238E27FC236}">
                <a16:creationId xmlns:a16="http://schemas.microsoft.com/office/drawing/2014/main" id="{273C89B7-2E48-47E6-AB58-DDD0F21B08E5}"/>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Field of Use</a:t>
            </a:r>
          </a:p>
        </p:txBody>
      </p:sp>
      <p:sp>
        <p:nvSpPr>
          <p:cNvPr id="3" name="Content Placeholder 2"/>
          <p:cNvSpPr>
            <a:spLocks noGrp="1"/>
          </p:cNvSpPr>
          <p:nvPr>
            <p:ph idx="1"/>
          </p:nvPr>
        </p:nvSpPr>
        <p:spPr/>
        <p:txBody>
          <a:bodyPr>
            <a:normAutofit fontScale="92500" lnSpcReduction="20000"/>
          </a:bodyPr>
          <a:lstStyle/>
          <a:p>
            <a:r>
              <a:rPr lang="en-US" dirty="0"/>
              <a:t>Tends to be broad in discovery and narrower as get to market</a:t>
            </a:r>
          </a:p>
          <a:p>
            <a:pPr lvl="1"/>
            <a:r>
              <a:rPr lang="en-US" dirty="0"/>
              <a:t>All uses</a:t>
            </a:r>
          </a:p>
          <a:p>
            <a:pPr lvl="1"/>
            <a:r>
              <a:rPr lang="en-US" dirty="0"/>
              <a:t>Human therapeutic and prophylactic</a:t>
            </a:r>
          </a:p>
          <a:p>
            <a:pPr lvl="1"/>
            <a:r>
              <a:rPr lang="en-US" dirty="0"/>
              <a:t>Diagnostic</a:t>
            </a:r>
          </a:p>
          <a:p>
            <a:pPr lvl="1"/>
            <a:r>
              <a:rPr lang="en-US" dirty="0"/>
              <a:t>Animal use</a:t>
            </a:r>
          </a:p>
          <a:p>
            <a:pPr lvl="1"/>
            <a:r>
              <a:rPr lang="en-US" dirty="0"/>
              <a:t>Including or Excluding specific indications</a:t>
            </a:r>
          </a:p>
          <a:p>
            <a:pPr lvl="1"/>
            <a:r>
              <a:rPr lang="en-US" dirty="0"/>
              <a:t>Including or Excluding route of delivery (oral, topical, inhaled…)</a:t>
            </a:r>
          </a:p>
          <a:p>
            <a:pPr lvl="1"/>
            <a:r>
              <a:rPr lang="en-US" dirty="0"/>
              <a:t>Including or Excluding types of molecules (proteins, antibodies, gene therapy, conjugates, fragments….)</a:t>
            </a:r>
          </a:p>
        </p:txBody>
      </p:sp>
      <p:sp>
        <p:nvSpPr>
          <p:cNvPr id="5" name="Slide Number Placeholder 4"/>
          <p:cNvSpPr>
            <a:spLocks noGrp="1"/>
          </p:cNvSpPr>
          <p:nvPr>
            <p:ph type="sldNum" sz="quarter" idx="12"/>
          </p:nvPr>
        </p:nvSpPr>
        <p:spPr/>
        <p:txBody>
          <a:bodyPr/>
          <a:lstStyle/>
          <a:p>
            <a:fld id="{A48C55D1-D65C-43B8-93F5-279B1F976EAE}" type="slidenum">
              <a:rPr lang="en-US" smtClean="0"/>
              <a:pPr/>
              <a:t>21</a:t>
            </a:fld>
            <a:endParaRPr lang="en-US"/>
          </a:p>
        </p:txBody>
      </p:sp>
      <p:sp>
        <p:nvSpPr>
          <p:cNvPr id="4" name="Footer Placeholder 3">
            <a:extLst>
              <a:ext uri="{FF2B5EF4-FFF2-40B4-BE49-F238E27FC236}">
                <a16:creationId xmlns:a16="http://schemas.microsoft.com/office/drawing/2014/main" id="{10F0ACB9-7E70-44EA-8E5E-30EAF6B54E54}"/>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Split Indications – Usually only with a separate formulation or dosage!</a:t>
            </a:r>
          </a:p>
        </p:txBody>
      </p:sp>
      <p:sp>
        <p:nvSpPr>
          <p:cNvPr id="3" name="Content Placeholder 2"/>
          <p:cNvSpPr>
            <a:spLocks noGrp="1"/>
          </p:cNvSpPr>
          <p:nvPr>
            <p:ph idx="1"/>
          </p:nvPr>
        </p:nvSpPr>
        <p:spPr>
          <a:xfrm>
            <a:off x="1066800" y="1371600"/>
            <a:ext cx="7696200" cy="5029200"/>
          </a:xfrm>
        </p:spPr>
        <p:txBody>
          <a:bodyPr>
            <a:normAutofit fontScale="77500" lnSpcReduction="20000"/>
          </a:bodyPr>
          <a:lstStyle/>
          <a:p>
            <a:pPr>
              <a:spcAft>
                <a:spcPts val="600"/>
              </a:spcAft>
            </a:pPr>
            <a:r>
              <a:rPr lang="en-US" dirty="0"/>
              <a:t>Off label use can lead to disputed sales</a:t>
            </a:r>
          </a:p>
          <a:p>
            <a:pPr lvl="1">
              <a:spcAft>
                <a:spcPts val="600"/>
              </a:spcAft>
            </a:pPr>
            <a:r>
              <a:rPr lang="en-US" sz="1600" dirty="0"/>
              <a:t>Sales are tracked by dosage form (</a:t>
            </a:r>
            <a:r>
              <a:rPr lang="en-US" sz="1600" dirty="0" err="1"/>
              <a:t>sku</a:t>
            </a:r>
            <a:r>
              <a:rPr lang="en-US" sz="1600" dirty="0"/>
              <a:t>)</a:t>
            </a:r>
          </a:p>
          <a:p>
            <a:pPr>
              <a:spcAft>
                <a:spcPts val="600"/>
              </a:spcAft>
            </a:pPr>
            <a:r>
              <a:rPr lang="en-US" dirty="0"/>
              <a:t>Amgen- Ortho (J&amp;J) EPO deal</a:t>
            </a:r>
          </a:p>
          <a:p>
            <a:pPr lvl="1">
              <a:spcAft>
                <a:spcPts val="600"/>
              </a:spcAft>
            </a:pPr>
            <a:r>
              <a:rPr lang="en-US" sz="1800" dirty="0">
                <a:latin typeface="Arial" charset="0"/>
              </a:rPr>
              <a:t>Amgen’s Field of Use is to treat kidney dialysis patients in the US</a:t>
            </a:r>
          </a:p>
          <a:p>
            <a:pPr lvl="1">
              <a:spcAft>
                <a:spcPts val="600"/>
              </a:spcAft>
            </a:pPr>
            <a:r>
              <a:rPr lang="en-US" sz="1800" dirty="0">
                <a:latin typeface="Arial" charset="0"/>
              </a:rPr>
              <a:t>Ortho has EPO ex-Japan and ex-China, and ex-Amgen’s Field of US</a:t>
            </a:r>
          </a:p>
          <a:p>
            <a:pPr lvl="1">
              <a:spcAft>
                <a:spcPts val="600"/>
              </a:spcAft>
            </a:pPr>
            <a:r>
              <a:rPr lang="en-US" sz="1800" i="1" dirty="0"/>
              <a:t>In June 1991, after arbitration, Ortho was awarded $164 million associated with Amgen’s failure to assist Ortho in the timely approval of </a:t>
            </a:r>
            <a:r>
              <a:rPr lang="en-US" sz="1800" i="1" dirty="0" err="1"/>
              <a:t>Procrit</a:t>
            </a:r>
            <a:r>
              <a:rPr lang="en-US" sz="1800" i="1" dirty="0"/>
              <a:t>, plus ex-kidney dialysis sales</a:t>
            </a:r>
            <a:endParaRPr lang="en-US" sz="1600" i="1" dirty="0"/>
          </a:p>
          <a:p>
            <a:pPr>
              <a:spcAft>
                <a:spcPts val="600"/>
              </a:spcAft>
            </a:pPr>
            <a:r>
              <a:rPr lang="en-US" dirty="0"/>
              <a:t>Schering Plough – </a:t>
            </a:r>
            <a:r>
              <a:rPr lang="en-US" dirty="0" err="1"/>
              <a:t>Cephalon</a:t>
            </a:r>
            <a:r>
              <a:rPr lang="en-US" dirty="0"/>
              <a:t> </a:t>
            </a:r>
            <a:r>
              <a:rPr lang="en-US" dirty="0" err="1"/>
              <a:t>Remicade</a:t>
            </a:r>
            <a:r>
              <a:rPr lang="en-US" dirty="0"/>
              <a:t> deal</a:t>
            </a:r>
          </a:p>
          <a:p>
            <a:pPr lvl="1">
              <a:spcAft>
                <a:spcPts val="600"/>
              </a:spcAft>
            </a:pPr>
            <a:r>
              <a:rPr lang="en-US" sz="1800" dirty="0">
                <a:latin typeface="Arial" charset="0"/>
              </a:rPr>
              <a:t>If the Product Committee cannot agree as to whether or not the Product should be developed for a New Indication, one party may independently proceed; provided, however:</a:t>
            </a:r>
          </a:p>
          <a:p>
            <a:pPr lvl="1">
              <a:spcAft>
                <a:spcPts val="600"/>
              </a:spcAft>
            </a:pPr>
            <a:r>
              <a:rPr lang="en-US" sz="1800" dirty="0">
                <a:latin typeface="Arial" charset="0"/>
              </a:rPr>
              <a:t>the non-developing party may rejoin at the completion of the first Phase </a:t>
            </a:r>
            <a:r>
              <a:rPr lang="en-US" sz="1800" dirty="0" err="1">
                <a:latin typeface="Arial" charset="0"/>
              </a:rPr>
              <a:t>IIb</a:t>
            </a:r>
            <a:r>
              <a:rPr lang="en-US" sz="1800" dirty="0">
                <a:latin typeface="Arial" charset="0"/>
              </a:rPr>
              <a:t> trial by repaying __% of costs;</a:t>
            </a:r>
          </a:p>
          <a:p>
            <a:pPr lvl="1">
              <a:spcAft>
                <a:spcPts val="600"/>
              </a:spcAft>
            </a:pPr>
            <a:r>
              <a:rPr lang="en-US" sz="1800" dirty="0">
                <a:latin typeface="Arial" charset="0"/>
              </a:rPr>
              <a:t>the New Indication must have a different formulation or different dosage form; and</a:t>
            </a:r>
          </a:p>
          <a:p>
            <a:pPr lvl="1">
              <a:spcAft>
                <a:spcPts val="600"/>
              </a:spcAft>
            </a:pPr>
            <a:r>
              <a:rPr lang="en-US" sz="1800" dirty="0">
                <a:latin typeface="Arial" charset="0"/>
              </a:rPr>
              <a:t>the New Indication must be sold under a separate and distinct trademark.</a:t>
            </a:r>
          </a:p>
        </p:txBody>
      </p:sp>
      <p:sp>
        <p:nvSpPr>
          <p:cNvPr id="6" name="Slide Number Placeholder 5"/>
          <p:cNvSpPr>
            <a:spLocks noGrp="1"/>
          </p:cNvSpPr>
          <p:nvPr>
            <p:ph type="sldNum" sz="quarter" idx="12"/>
          </p:nvPr>
        </p:nvSpPr>
        <p:spPr/>
        <p:txBody>
          <a:bodyPr/>
          <a:lstStyle/>
          <a:p>
            <a:fld id="{A48C55D1-D65C-43B8-93F5-279B1F976EAE}" type="slidenum">
              <a:rPr lang="en-US" smtClean="0"/>
              <a:pPr/>
              <a:t>22</a:t>
            </a:fld>
            <a:endParaRPr lang="en-US"/>
          </a:p>
        </p:txBody>
      </p:sp>
      <p:sp>
        <p:nvSpPr>
          <p:cNvPr id="5" name="Footer Placeholder 4">
            <a:extLst>
              <a:ext uri="{FF2B5EF4-FFF2-40B4-BE49-F238E27FC236}">
                <a16:creationId xmlns:a16="http://schemas.microsoft.com/office/drawing/2014/main" id="{9CB2E283-FDE5-4FDF-992F-0ED15FEDEB65}"/>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29" y="103496"/>
            <a:ext cx="7633742" cy="1039504"/>
          </a:xfrm>
        </p:spPr>
        <p:txBody>
          <a:bodyPr/>
          <a:lstStyle/>
          <a:p>
            <a:r>
              <a:rPr lang="en-US" sz="4400" dirty="0"/>
              <a:t>Territorial Splits-</a:t>
            </a:r>
            <a:r>
              <a:rPr lang="en-US" dirty="0"/>
              <a:t> </a:t>
            </a:r>
            <a:r>
              <a:rPr lang="en-US" sz="3600" dirty="0" err="1"/>
              <a:t>InfO</a:t>
            </a:r>
            <a:r>
              <a:rPr lang="en-US" sz="3600" dirty="0"/>
              <a:t> Share</a:t>
            </a:r>
          </a:p>
        </p:txBody>
      </p:sp>
      <p:sp>
        <p:nvSpPr>
          <p:cNvPr id="3" name="Content Placeholder 2"/>
          <p:cNvSpPr>
            <a:spLocks noGrp="1"/>
          </p:cNvSpPr>
          <p:nvPr>
            <p:ph idx="1"/>
          </p:nvPr>
        </p:nvSpPr>
        <p:spPr>
          <a:xfrm>
            <a:off x="381000" y="914400"/>
            <a:ext cx="8458200" cy="4767072"/>
          </a:xfrm>
        </p:spPr>
        <p:txBody>
          <a:bodyPr>
            <a:noAutofit/>
          </a:bodyPr>
          <a:lstStyle/>
          <a:p>
            <a:r>
              <a:rPr lang="en-US" sz="1400" dirty="0"/>
              <a:t>Concerns about coordinating development and marketing to avoid conflicts; clinical trials in each other’s territories, </a:t>
            </a:r>
            <a:r>
              <a:rPr lang="en-US" sz="1400" dirty="0">
                <a:highlight>
                  <a:srgbClr val="FFFF00"/>
                </a:highlight>
              </a:rPr>
              <a:t>avoid obligations for possible additional partners after sublicensing</a:t>
            </a:r>
            <a:r>
              <a:rPr lang="en-US" sz="1400" dirty="0"/>
              <a:t>.  </a:t>
            </a:r>
          </a:p>
          <a:p>
            <a:r>
              <a:rPr lang="en-US" sz="1400" dirty="0"/>
              <a:t>Reports and Joint Committees</a:t>
            </a:r>
          </a:p>
          <a:p>
            <a:pPr lvl="1"/>
            <a:r>
              <a:rPr lang="en-US" sz="1200" dirty="0"/>
              <a:t>Party1 shall provide Party2 with </a:t>
            </a:r>
          </a:p>
          <a:p>
            <a:pPr lvl="2"/>
            <a:r>
              <a:rPr lang="en-US" sz="1200" dirty="0"/>
              <a:t>(i) all data and results of toxicological or other </a:t>
            </a:r>
            <a:r>
              <a:rPr lang="en-US" sz="1200" b="1" dirty="0"/>
              <a:t>animal studies </a:t>
            </a:r>
            <a:r>
              <a:rPr lang="en-US" sz="1200" dirty="0"/>
              <a:t>of Product conducted by or on behalf of Party1 or its Affiliates or Sublicensees within fifteen (15) days after receipt, and in the event any animal dies or develops a clinically significant </a:t>
            </a:r>
            <a:r>
              <a:rPr lang="en-US" sz="1200" b="1" dirty="0"/>
              <a:t>adverse event </a:t>
            </a:r>
            <a:r>
              <a:rPr lang="en-US" sz="1200" dirty="0"/>
              <a:t>or any other finding is made that suggests a significant risk for human subjects, Party1 shall fully investigate, and use reasonable best efforts to determine, the cause of death or other abnormalities, and report all findings in writing in no less than five (5) days after such findings are made and </a:t>
            </a:r>
          </a:p>
          <a:p>
            <a:pPr lvl="2"/>
            <a:r>
              <a:rPr lang="en-US" sz="1200" dirty="0"/>
              <a:t>(ii) </a:t>
            </a:r>
            <a:r>
              <a:rPr lang="en-US" sz="1200" b="1" dirty="0"/>
              <a:t>a final report for each clinical study of Product </a:t>
            </a:r>
            <a:r>
              <a:rPr lang="en-US" sz="1200" dirty="0"/>
              <a:t>as soon as practicable after completion of the study and the analysis of the results, but in any event within fifteen (15) days after such report has been prepared by Party1</a:t>
            </a:r>
          </a:p>
          <a:p>
            <a:pPr lvl="1"/>
            <a:r>
              <a:rPr lang="en-US" sz="1400" dirty="0"/>
              <a:t>Party 1and its </a:t>
            </a:r>
            <a:r>
              <a:rPr lang="en-US" sz="1400" u="sng" dirty="0"/>
              <a:t>Affiliates and </a:t>
            </a:r>
            <a:r>
              <a:rPr lang="en-US" sz="1400" u="sng" dirty="0" err="1"/>
              <a:t>Sublicensees</a:t>
            </a:r>
            <a:r>
              <a:rPr lang="en-US" sz="1400" u="sng" dirty="0"/>
              <a:t> </a:t>
            </a:r>
            <a:r>
              <a:rPr lang="en-US" sz="1400" dirty="0"/>
              <a:t>shall provide </a:t>
            </a:r>
          </a:p>
          <a:p>
            <a:pPr lvl="2"/>
            <a:r>
              <a:rPr lang="en-US" sz="1200" dirty="0"/>
              <a:t>copies of the applicable </a:t>
            </a:r>
            <a:r>
              <a:rPr lang="en-US" sz="1200" b="1" dirty="0"/>
              <a:t>protocol for each human or animal study </a:t>
            </a:r>
            <a:r>
              <a:rPr lang="en-US" sz="1200" dirty="0"/>
              <a:t>of Product, including any pharmacological, pharmacokinetic and toxicological studies, at least thirty (30) days prior to initiation of the study, as well as any proposed amendments thereto at least fifteen (15) days prior to implementation thereof, and consider in good faith any comments provided by Party2.  </a:t>
            </a:r>
          </a:p>
          <a:p>
            <a:pPr lvl="2"/>
            <a:r>
              <a:rPr lang="en-US" sz="1200" dirty="0"/>
              <a:t>copies of </a:t>
            </a:r>
            <a:r>
              <a:rPr lang="en-US" sz="1200" b="1" dirty="0"/>
              <a:t>all premarket approval applications</a:t>
            </a:r>
            <a:r>
              <a:rPr lang="en-US" sz="1200" u="sng" dirty="0"/>
              <a:t> </a:t>
            </a:r>
            <a:r>
              <a:rPr lang="en-US" sz="1200" dirty="0"/>
              <a:t>(PMAs), premarket notifications (501(k)s), new drug applications (NDAs), investigative device exemption applications (IDEs), investigational new drug applications (INDs) or comparable U.S. or foreign regulatory filings with respect to Product, all correspondence with regulatory authorities with respect to Product and all annual reports submitted to regulatory authorities with respect to Product.  </a:t>
            </a:r>
          </a:p>
          <a:p>
            <a:pPr>
              <a:buNone/>
            </a:pPr>
            <a:endParaRPr lang="en-US" sz="1050" dirty="0"/>
          </a:p>
        </p:txBody>
      </p:sp>
      <p:sp>
        <p:nvSpPr>
          <p:cNvPr id="5" name="Slide Number Placeholder 4"/>
          <p:cNvSpPr>
            <a:spLocks noGrp="1"/>
          </p:cNvSpPr>
          <p:nvPr>
            <p:ph type="sldNum" sz="quarter" idx="12"/>
          </p:nvPr>
        </p:nvSpPr>
        <p:spPr/>
        <p:txBody>
          <a:bodyPr/>
          <a:lstStyle/>
          <a:p>
            <a:fld id="{A48C55D1-D65C-43B8-93F5-279B1F976EAE}" type="slidenum">
              <a:rPr lang="en-US" smtClean="0"/>
              <a:pPr/>
              <a:t>23</a:t>
            </a:fld>
            <a:endParaRPr lang="en-US"/>
          </a:p>
        </p:txBody>
      </p:sp>
      <p:sp>
        <p:nvSpPr>
          <p:cNvPr id="4" name="Footer Placeholder 3">
            <a:extLst>
              <a:ext uri="{FF2B5EF4-FFF2-40B4-BE49-F238E27FC236}">
                <a16:creationId xmlns:a16="http://schemas.microsoft.com/office/drawing/2014/main" id="{DF37A603-4FD4-411C-902C-84627C32C092}"/>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Territorial Splits – </a:t>
            </a:r>
            <a:r>
              <a:rPr lang="en-US" sz="4400" dirty="0"/>
              <a:t>AE and </a:t>
            </a:r>
            <a:r>
              <a:rPr lang="en-US" sz="4400" dirty="0" err="1"/>
              <a:t>Pharmacovigilance</a:t>
            </a:r>
            <a:endParaRPr lang="en-US" dirty="0"/>
          </a:p>
        </p:txBody>
      </p:sp>
      <p:sp>
        <p:nvSpPr>
          <p:cNvPr id="2" name="Content Placeholder 1"/>
          <p:cNvSpPr>
            <a:spLocks noGrp="1"/>
          </p:cNvSpPr>
          <p:nvPr>
            <p:ph idx="1"/>
          </p:nvPr>
        </p:nvSpPr>
        <p:spPr>
          <a:xfrm>
            <a:off x="938758" y="2286002"/>
            <a:ext cx="7633742" cy="4038598"/>
          </a:xfrm>
        </p:spPr>
        <p:txBody>
          <a:bodyPr>
            <a:normAutofit lnSpcReduction="10000"/>
          </a:bodyPr>
          <a:lstStyle/>
          <a:p>
            <a:r>
              <a:rPr lang="en-US" sz="1800" dirty="0"/>
              <a:t>Requirements for Adverse Event reporting and a separate </a:t>
            </a:r>
            <a:r>
              <a:rPr lang="en-US" sz="1800" dirty="0" err="1"/>
              <a:t>Pharmacovigilance</a:t>
            </a:r>
            <a:r>
              <a:rPr lang="en-US" sz="1800" dirty="0"/>
              <a:t> Agreement</a:t>
            </a:r>
          </a:p>
          <a:p>
            <a:pPr marL="742950" lvl="2" indent="-342900"/>
            <a:r>
              <a:rPr lang="en-US" sz="1400" u="sng" dirty="0"/>
              <a:t>Product Safety Reporting</a:t>
            </a:r>
            <a:r>
              <a:rPr lang="en-US" sz="1400" dirty="0"/>
              <a:t>.  Party 1 shall be required to report to Party 2 in writing all Serious Adverse Events from clinical trials of Product sponsored by Party 1 or its Affiliates or </a:t>
            </a:r>
            <a:r>
              <a:rPr lang="en-US" sz="1400" dirty="0" err="1"/>
              <a:t>Sublicensees</a:t>
            </a:r>
            <a:r>
              <a:rPr lang="en-US" sz="1400" dirty="0"/>
              <a:t>.    Party 2 shall be required to report to Party 1 in writing all Serious Adverse Events from clinical trials of X, but only to the extent such serious adverse events are reportable to the FDA pursuant to 21 C.F.R. 312.32(c)(1)(A) or successor regulation.  The parties shall exchange such adverse experience reports in a manner and time frame that will allow compliance with regulatory reporting requirements, including any requirements of the United States Food, Drug and Cosmetic Act and regulations promulgated thereunder and, if applicable, guidelines of the International Conference on </a:t>
            </a:r>
            <a:r>
              <a:rPr lang="en-US" sz="1400" dirty="0" err="1"/>
              <a:t>Harmonisation</a:t>
            </a:r>
            <a:r>
              <a:rPr lang="en-US" sz="1400" dirty="0"/>
              <a:t> of Technical Requirements for Registration of Pharmaceuticals for Human Use.  </a:t>
            </a:r>
          </a:p>
          <a:p>
            <a:pPr marL="742950" lvl="2" indent="-342900"/>
            <a:r>
              <a:rPr lang="en-US" sz="1400" dirty="0"/>
              <a:t>The parties will enter into a </a:t>
            </a:r>
            <a:r>
              <a:rPr lang="en-US" sz="1400" b="1" dirty="0"/>
              <a:t>Pharmacovigilance Agreement </a:t>
            </a:r>
            <a:r>
              <a:rPr lang="en-US" sz="1400" dirty="0"/>
              <a:t>with respect to standard operating procedures for reporting these events to each other prior to Party 1’s initiation of any clinical studies of Product.   </a:t>
            </a:r>
          </a:p>
          <a:p>
            <a:pPr>
              <a:buNone/>
            </a:pPr>
            <a:endParaRPr lang="en-US" dirty="0"/>
          </a:p>
        </p:txBody>
      </p:sp>
      <p:sp>
        <p:nvSpPr>
          <p:cNvPr id="5" name="Slide Number Placeholder 4"/>
          <p:cNvSpPr>
            <a:spLocks noGrp="1"/>
          </p:cNvSpPr>
          <p:nvPr>
            <p:ph type="sldNum" sz="quarter" idx="12"/>
          </p:nvPr>
        </p:nvSpPr>
        <p:spPr/>
        <p:txBody>
          <a:bodyPr/>
          <a:lstStyle/>
          <a:p>
            <a:fld id="{A48C55D1-D65C-43B8-93F5-279B1F976EAE}" type="slidenum">
              <a:rPr lang="en-US" smtClean="0"/>
              <a:pPr/>
              <a:t>24</a:t>
            </a:fld>
            <a:endParaRPr lang="en-US"/>
          </a:p>
        </p:txBody>
      </p:sp>
      <p:sp>
        <p:nvSpPr>
          <p:cNvPr id="4" name="Footer Placeholder 3">
            <a:extLst>
              <a:ext uri="{FF2B5EF4-FFF2-40B4-BE49-F238E27FC236}">
                <a16:creationId xmlns:a16="http://schemas.microsoft.com/office/drawing/2014/main" id="{9DD5BE2B-232E-494C-A6FC-8E90B47B1576}"/>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Compensation</a:t>
            </a:r>
          </a:p>
        </p:txBody>
      </p:sp>
      <p:sp>
        <p:nvSpPr>
          <p:cNvPr id="3" name="Content Placeholder 2"/>
          <p:cNvSpPr>
            <a:spLocks noGrp="1"/>
          </p:cNvSpPr>
          <p:nvPr>
            <p:ph idx="1"/>
          </p:nvPr>
        </p:nvSpPr>
        <p:spPr>
          <a:xfrm>
            <a:off x="607681" y="1143000"/>
            <a:ext cx="8503920" cy="4572000"/>
          </a:xfrm>
        </p:spPr>
        <p:txBody>
          <a:bodyPr>
            <a:noAutofit/>
          </a:bodyPr>
          <a:lstStyle/>
          <a:p>
            <a:r>
              <a:rPr lang="en-US" dirty="0" err="1"/>
              <a:t>Upfronts</a:t>
            </a:r>
            <a:endParaRPr lang="en-US" dirty="0"/>
          </a:p>
          <a:p>
            <a:pPr lvl="1"/>
            <a:r>
              <a:rPr lang="en-US" dirty="0"/>
              <a:t>Non-refundable</a:t>
            </a:r>
          </a:p>
          <a:p>
            <a:r>
              <a:rPr lang="en-US" dirty="0"/>
              <a:t>[Equity and its terms]</a:t>
            </a:r>
          </a:p>
          <a:p>
            <a:r>
              <a:rPr lang="en-US" dirty="0"/>
              <a:t>Milestones – regulatory and sales milestones</a:t>
            </a:r>
          </a:p>
          <a:p>
            <a:pPr lvl="1"/>
            <a:r>
              <a:rPr lang="en-US" sz="1600" dirty="0"/>
              <a:t>Want clear definitions of events</a:t>
            </a:r>
          </a:p>
          <a:p>
            <a:pPr lvl="1"/>
            <a:r>
              <a:rPr lang="en-US" sz="1600" dirty="0"/>
              <a:t>Typically on “successful” completion or start of next phase</a:t>
            </a:r>
          </a:p>
          <a:p>
            <a:pPr lvl="1"/>
            <a:r>
              <a:rPr lang="en-US" sz="1600" dirty="0"/>
              <a:t>Paid one-time, per indication, per molecule (backup)</a:t>
            </a:r>
          </a:p>
          <a:p>
            <a:r>
              <a:rPr lang="en-US" dirty="0"/>
              <a:t>Royalties</a:t>
            </a:r>
          </a:p>
          <a:p>
            <a:r>
              <a:rPr lang="en-US" dirty="0"/>
              <a:t>Profit share</a:t>
            </a:r>
          </a:p>
          <a:p>
            <a:r>
              <a:rPr lang="en-US" dirty="0"/>
              <a:t>Sublicensing share?</a:t>
            </a:r>
          </a:p>
          <a:p>
            <a:r>
              <a:rPr lang="en-US" dirty="0"/>
              <a:t>Payment for development, regulatory filings</a:t>
            </a:r>
          </a:p>
          <a:p>
            <a:r>
              <a:rPr lang="en-US" dirty="0"/>
              <a:t>Quid or other form of value including data use</a:t>
            </a:r>
          </a:p>
          <a:p>
            <a:r>
              <a:rPr lang="en-US" dirty="0"/>
              <a:t>Buy-back rights (example Amgen took back Roche European marketing rights after 7 years)</a:t>
            </a:r>
          </a:p>
        </p:txBody>
      </p:sp>
      <p:sp>
        <p:nvSpPr>
          <p:cNvPr id="5" name="Slide Number Placeholder 4"/>
          <p:cNvSpPr>
            <a:spLocks noGrp="1"/>
          </p:cNvSpPr>
          <p:nvPr>
            <p:ph type="sldNum" sz="quarter" idx="12"/>
          </p:nvPr>
        </p:nvSpPr>
        <p:spPr/>
        <p:txBody>
          <a:bodyPr/>
          <a:lstStyle/>
          <a:p>
            <a:fld id="{A48C55D1-D65C-43B8-93F5-279B1F976EAE}" type="slidenum">
              <a:rPr lang="en-US" smtClean="0"/>
              <a:pPr/>
              <a:t>25</a:t>
            </a:fld>
            <a:endParaRPr lang="en-US"/>
          </a:p>
        </p:txBody>
      </p:sp>
      <p:sp>
        <p:nvSpPr>
          <p:cNvPr id="4" name="Footer Placeholder 3">
            <a:extLst>
              <a:ext uri="{FF2B5EF4-FFF2-40B4-BE49-F238E27FC236}">
                <a16:creationId xmlns:a16="http://schemas.microsoft.com/office/drawing/2014/main" id="{27A98FE4-4F53-4049-8A12-80F4C2457E6B}"/>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Royalties</a:t>
            </a:r>
          </a:p>
        </p:txBody>
      </p:sp>
      <p:sp>
        <p:nvSpPr>
          <p:cNvPr id="3" name="Content Placeholder 2"/>
          <p:cNvSpPr>
            <a:spLocks noGrp="1"/>
          </p:cNvSpPr>
          <p:nvPr>
            <p:ph idx="1"/>
          </p:nvPr>
        </p:nvSpPr>
        <p:spPr>
          <a:xfrm>
            <a:off x="762000" y="1066801"/>
            <a:ext cx="7814717" cy="3916684"/>
          </a:xfrm>
        </p:spPr>
        <p:txBody>
          <a:bodyPr>
            <a:noAutofit/>
          </a:bodyPr>
          <a:lstStyle/>
          <a:p>
            <a:r>
              <a:rPr lang="en-US" sz="1400" dirty="0"/>
              <a:t>On net sales</a:t>
            </a:r>
          </a:p>
          <a:p>
            <a:pPr lvl="1"/>
            <a:r>
              <a:rPr lang="en-US" sz="1100" dirty="0"/>
              <a:t>Combination products with a formula for relative contribution</a:t>
            </a:r>
          </a:p>
          <a:p>
            <a:pPr lvl="1"/>
            <a:r>
              <a:rPr lang="en-US" sz="1100" dirty="0"/>
              <a:t>Often tiered on sales (generally up with increased sales)</a:t>
            </a:r>
          </a:p>
          <a:p>
            <a:r>
              <a:rPr lang="en-US" sz="1400" dirty="0"/>
              <a:t>Definition of net sales can make a difference (5-9%)</a:t>
            </a:r>
          </a:p>
          <a:p>
            <a:pPr lvl="1"/>
            <a:r>
              <a:rPr lang="en-US" sz="1100" dirty="0"/>
              <a:t>Exclusion may include, (1) import, export, excise and sales taxes, and custom duties; (2) costs of insurance, packing, and transportation from the place of manufacture to the customer’s premises or point of installation; (3) costs of </a:t>
            </a:r>
            <a:r>
              <a:rPr lang="en-US" sz="1100" dirty="0" err="1"/>
              <a:t>installationa</a:t>
            </a:r>
            <a:r>
              <a:rPr lang="en-US" sz="1100" dirty="0"/>
              <a:t> t the place of the use; and (4) credit for returns, allowances, or trades.</a:t>
            </a:r>
          </a:p>
          <a:p>
            <a:pPr lvl="1"/>
            <a:r>
              <a:rPr lang="en-US" sz="1100" dirty="0"/>
              <a:t>Typically with right to audit and penalty for missing </a:t>
            </a:r>
          </a:p>
          <a:p>
            <a:r>
              <a:rPr lang="en-US" sz="1400" dirty="0"/>
              <a:t>For a term of x years or last to expire valid claim or for as long as sold (less common)</a:t>
            </a:r>
          </a:p>
          <a:p>
            <a:r>
              <a:rPr lang="en-US" sz="1400" dirty="0"/>
              <a:t>Reduced or eliminated if </a:t>
            </a:r>
          </a:p>
          <a:p>
            <a:pPr lvl="1"/>
            <a:r>
              <a:rPr lang="en-US" sz="1100" dirty="0"/>
              <a:t>“Reduced by 50% if …”</a:t>
            </a:r>
          </a:p>
          <a:p>
            <a:pPr lvl="1"/>
            <a:r>
              <a:rPr lang="en-US" sz="1100" dirty="0"/>
              <a:t>3</a:t>
            </a:r>
            <a:r>
              <a:rPr lang="en-US" sz="1100" baseline="30000" dirty="0"/>
              <a:t>rd</a:t>
            </a:r>
            <a:r>
              <a:rPr lang="en-US" sz="1100" dirty="0"/>
              <a:t> party IP use or required</a:t>
            </a:r>
          </a:p>
          <a:p>
            <a:pPr lvl="1"/>
            <a:r>
              <a:rPr lang="en-US" sz="1100" dirty="0"/>
              <a:t> If 3</a:t>
            </a:r>
            <a:r>
              <a:rPr lang="en-US" sz="1100" baseline="30000" dirty="0"/>
              <a:t>rd</a:t>
            </a:r>
            <a:r>
              <a:rPr lang="en-US" sz="1100" dirty="0"/>
              <a:t> party royalties are paid (often with a threshold)</a:t>
            </a:r>
          </a:p>
          <a:p>
            <a:pPr lvl="1"/>
            <a:r>
              <a:rPr lang="en-US" sz="1100" dirty="0"/>
              <a:t>No valid claim (on country by country basis)</a:t>
            </a:r>
          </a:p>
          <a:p>
            <a:pPr lvl="1"/>
            <a:r>
              <a:rPr lang="en-US" sz="1100" dirty="0"/>
              <a:t>Introduction of a market competitor (with a % sales on unit or dollar terms)</a:t>
            </a:r>
          </a:p>
          <a:p>
            <a:pPr lvl="1"/>
            <a:r>
              <a:rPr lang="en-US" sz="1100" dirty="0"/>
              <a:t>Change in reimbursement status (stepped)</a:t>
            </a:r>
          </a:p>
          <a:p>
            <a:pPr lvl="1"/>
            <a:r>
              <a:rPr lang="en-US" sz="1100" dirty="0"/>
              <a:t>Never to be less than x% (floor)</a:t>
            </a:r>
          </a:p>
          <a:p>
            <a:pPr lvl="2"/>
            <a:r>
              <a:rPr lang="en-US" sz="1100" dirty="0"/>
              <a:t>Some royalty for know-how?   (or a lump sum payment)</a:t>
            </a:r>
          </a:p>
        </p:txBody>
      </p:sp>
      <p:sp>
        <p:nvSpPr>
          <p:cNvPr id="5" name="Slide Number Placeholder 4"/>
          <p:cNvSpPr>
            <a:spLocks noGrp="1"/>
          </p:cNvSpPr>
          <p:nvPr>
            <p:ph type="sldNum" sz="quarter" idx="12"/>
          </p:nvPr>
        </p:nvSpPr>
        <p:spPr/>
        <p:txBody>
          <a:bodyPr/>
          <a:lstStyle/>
          <a:p>
            <a:fld id="{A48C55D1-D65C-43B8-93F5-279B1F976EAE}" type="slidenum">
              <a:rPr lang="en-US" smtClean="0"/>
              <a:pPr/>
              <a:t>26</a:t>
            </a:fld>
            <a:endParaRPr lang="en-US"/>
          </a:p>
        </p:txBody>
      </p:sp>
      <p:sp>
        <p:nvSpPr>
          <p:cNvPr id="4" name="Footer Placeholder 3">
            <a:extLst>
              <a:ext uri="{FF2B5EF4-FFF2-40B4-BE49-F238E27FC236}">
                <a16:creationId xmlns:a16="http://schemas.microsoft.com/office/drawing/2014/main" id="{0613A831-B0EA-4FC9-8688-A7222622D950}"/>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Manufacturing Agreements</a:t>
            </a:r>
          </a:p>
        </p:txBody>
      </p:sp>
      <p:sp>
        <p:nvSpPr>
          <p:cNvPr id="3" name="Content Placeholder 2"/>
          <p:cNvSpPr>
            <a:spLocks noGrp="1"/>
          </p:cNvSpPr>
          <p:nvPr>
            <p:ph idx="1"/>
          </p:nvPr>
        </p:nvSpPr>
        <p:spPr/>
        <p:txBody>
          <a:bodyPr>
            <a:normAutofit/>
          </a:bodyPr>
          <a:lstStyle/>
          <a:p>
            <a:r>
              <a:rPr lang="en-US" dirty="0"/>
              <a:t>Generally a separate agreement for a company  to supply another</a:t>
            </a:r>
          </a:p>
          <a:p>
            <a:r>
              <a:rPr lang="en-US" dirty="0"/>
              <a:t>Topics include:</a:t>
            </a:r>
          </a:p>
          <a:p>
            <a:pPr lvl="1"/>
            <a:r>
              <a:rPr lang="en-US" dirty="0"/>
              <a:t>Transfer price or cost plus</a:t>
            </a:r>
          </a:p>
          <a:p>
            <a:pPr lvl="1"/>
            <a:r>
              <a:rPr lang="en-US" dirty="0"/>
              <a:t>Performance metrics</a:t>
            </a:r>
          </a:p>
          <a:p>
            <a:pPr lvl="1"/>
            <a:r>
              <a:rPr lang="en-US" dirty="0"/>
              <a:t>Second source</a:t>
            </a:r>
          </a:p>
          <a:p>
            <a:pPr lvl="1"/>
            <a:r>
              <a:rPr lang="en-US" dirty="0"/>
              <a:t>Incentives for process improvements</a:t>
            </a:r>
          </a:p>
          <a:p>
            <a:pPr lvl="1"/>
            <a:r>
              <a:rPr lang="en-US" dirty="0"/>
              <a:t>Technology transfer and its support</a:t>
            </a:r>
          </a:p>
        </p:txBody>
      </p:sp>
      <p:sp>
        <p:nvSpPr>
          <p:cNvPr id="5" name="Slide Number Placeholder 4"/>
          <p:cNvSpPr>
            <a:spLocks noGrp="1"/>
          </p:cNvSpPr>
          <p:nvPr>
            <p:ph type="sldNum" sz="quarter" idx="12"/>
          </p:nvPr>
        </p:nvSpPr>
        <p:spPr/>
        <p:txBody>
          <a:bodyPr/>
          <a:lstStyle/>
          <a:p>
            <a:fld id="{A48C55D1-D65C-43B8-93F5-279B1F976EAE}" type="slidenum">
              <a:rPr lang="en-US" smtClean="0"/>
              <a:pPr/>
              <a:t>27</a:t>
            </a:fld>
            <a:endParaRPr lang="en-US"/>
          </a:p>
        </p:txBody>
      </p:sp>
      <p:sp>
        <p:nvSpPr>
          <p:cNvPr id="4" name="Footer Placeholder 3">
            <a:extLst>
              <a:ext uri="{FF2B5EF4-FFF2-40B4-BE49-F238E27FC236}">
                <a16:creationId xmlns:a16="http://schemas.microsoft.com/office/drawing/2014/main" id="{B30DEB06-BAF7-4C47-8FD2-2CC4CC3791BA}"/>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Provisions</a:t>
            </a:r>
          </a:p>
        </p:txBody>
      </p:sp>
      <p:sp>
        <p:nvSpPr>
          <p:cNvPr id="3" name="Content Placeholder 2"/>
          <p:cNvSpPr>
            <a:spLocks noGrp="1"/>
          </p:cNvSpPr>
          <p:nvPr>
            <p:ph idx="1"/>
          </p:nvPr>
        </p:nvSpPr>
        <p:spPr>
          <a:xfrm>
            <a:off x="602729" y="1066800"/>
            <a:ext cx="8305800" cy="5257800"/>
          </a:xfrm>
        </p:spPr>
        <p:txBody>
          <a:bodyPr>
            <a:normAutofit fontScale="25000" lnSpcReduction="20000"/>
          </a:bodyPr>
          <a:lstStyle/>
          <a:p>
            <a:r>
              <a:rPr lang="en-US" sz="6400" dirty="0"/>
              <a:t>One-way or reciprocal, Specific diseases, Types of molecules, targets</a:t>
            </a:r>
          </a:p>
          <a:p>
            <a:r>
              <a:rPr lang="en-US" sz="6400" dirty="0"/>
              <a:t>Examples</a:t>
            </a:r>
          </a:p>
          <a:p>
            <a:pPr lvl="1"/>
            <a:r>
              <a:rPr lang="en-US" sz="6400" dirty="0"/>
              <a:t>Licensor will not develop, partner or sell the same compound and/or in the Field	</a:t>
            </a:r>
          </a:p>
          <a:p>
            <a:pPr lvl="1"/>
            <a:r>
              <a:rPr lang="en-US" sz="6400" dirty="0"/>
              <a:t>Licensor will not develop, partner or sell Competing Product (same MOA) in the Field for 5 years</a:t>
            </a:r>
          </a:p>
          <a:p>
            <a:pPr lvl="1"/>
            <a:r>
              <a:rPr lang="en-US" sz="6400" dirty="0"/>
              <a:t>If Licensor develops, partners or sells same chemical structure outside Field, ensure formulation prevents substitution and development program differs in other respects	</a:t>
            </a:r>
            <a:endParaRPr lang="en-US" sz="4800" dirty="0"/>
          </a:p>
          <a:p>
            <a:pPr lvl="1"/>
            <a:r>
              <a:rPr lang="en-US" sz="6400" dirty="0"/>
              <a:t>Both parties will develop and market products separately and may become competitors</a:t>
            </a:r>
            <a:endParaRPr lang="en-US" sz="4800" dirty="0"/>
          </a:p>
          <a:p>
            <a:pPr lvl="1"/>
            <a:r>
              <a:rPr lang="en-US" sz="6400" dirty="0"/>
              <a:t>Neither party will develop or partner Products in the Field and Territory except through this alliance</a:t>
            </a:r>
            <a:endParaRPr lang="en-US" sz="4800" dirty="0"/>
          </a:p>
          <a:p>
            <a:pPr lvl="1"/>
            <a:r>
              <a:rPr lang="en-US" sz="6400" dirty="0"/>
              <a:t>Neither party will develop or sell any Competing Product –divest or terminate. Compound for use outside Field must have different (a) dosage strength, (b) formulation, or (c) delivery system</a:t>
            </a:r>
            <a:endParaRPr lang="en-US" sz="4800" dirty="0"/>
          </a:p>
          <a:p>
            <a:pPr lvl="1"/>
            <a:r>
              <a:rPr lang="en-US" sz="6400" dirty="0"/>
              <a:t>If Licensee sells Competing Product in Territory, negotiate either (</a:t>
            </a:r>
            <a:r>
              <a:rPr lang="en-US" sz="6400" dirty="0" err="1"/>
              <a:t>i</a:t>
            </a:r>
            <a:r>
              <a:rPr lang="en-US" sz="6400" dirty="0"/>
              <a:t>) co-promotion by Licensor or (ii) adjustment in gross profit split. If neither, then Licensor may terminate agreement</a:t>
            </a:r>
            <a:endParaRPr lang="en-US" sz="4400" dirty="0"/>
          </a:p>
          <a:p>
            <a:pPr lvl="1"/>
            <a:r>
              <a:rPr lang="en-US" sz="5600" dirty="0"/>
              <a:t>If Licensee sells Competing Product, then Licensor may elect (i) minimum royalties at 80% of forecasted sales for 3 yrs or (ii) repurchase rights for 0.5x to 1.5x sales for preceding year (depending on patent life)</a:t>
            </a:r>
            <a:endParaRPr lang="en-US" sz="2800" dirty="0"/>
          </a:p>
          <a:p>
            <a:pPr lvl="4">
              <a:buNone/>
            </a:pPr>
            <a:endParaRPr lang="en-US" dirty="0"/>
          </a:p>
        </p:txBody>
      </p:sp>
      <p:sp>
        <p:nvSpPr>
          <p:cNvPr id="5" name="Slide Number Placeholder 4"/>
          <p:cNvSpPr>
            <a:spLocks noGrp="1"/>
          </p:cNvSpPr>
          <p:nvPr>
            <p:ph type="sldNum" sz="quarter" idx="12"/>
          </p:nvPr>
        </p:nvSpPr>
        <p:spPr/>
        <p:txBody>
          <a:bodyPr/>
          <a:lstStyle/>
          <a:p>
            <a:fld id="{A48C55D1-D65C-43B8-93F5-279B1F976EAE}" type="slidenum">
              <a:rPr lang="en-US" smtClean="0"/>
              <a:pPr/>
              <a:t>28</a:t>
            </a:fld>
            <a:endParaRPr lang="en-US"/>
          </a:p>
        </p:txBody>
      </p:sp>
      <p:sp>
        <p:nvSpPr>
          <p:cNvPr id="4" name="Footer Placeholder 3">
            <a:extLst>
              <a:ext uri="{FF2B5EF4-FFF2-40B4-BE49-F238E27FC236}">
                <a16:creationId xmlns:a16="http://schemas.microsoft.com/office/drawing/2014/main" id="{AFA43E6E-D280-4469-89A6-BAE4974AD2F9}"/>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Sublicensing</a:t>
            </a:r>
          </a:p>
        </p:txBody>
      </p:sp>
      <p:sp>
        <p:nvSpPr>
          <p:cNvPr id="3" name="Content Placeholder 2"/>
          <p:cNvSpPr>
            <a:spLocks noGrp="1"/>
          </p:cNvSpPr>
          <p:nvPr>
            <p:ph idx="1"/>
          </p:nvPr>
        </p:nvSpPr>
        <p:spPr>
          <a:xfrm>
            <a:off x="938758" y="1524000"/>
            <a:ext cx="7633742" cy="4355593"/>
          </a:xfrm>
        </p:spPr>
        <p:txBody>
          <a:bodyPr>
            <a:normAutofit fontScale="85000" lnSpcReduction="10000"/>
          </a:bodyPr>
          <a:lstStyle/>
          <a:p>
            <a:r>
              <a:rPr lang="en-US" dirty="0"/>
              <a:t>Why?</a:t>
            </a:r>
          </a:p>
          <a:p>
            <a:pPr lvl="1"/>
            <a:r>
              <a:rPr lang="en-US" dirty="0" err="1"/>
              <a:t>Pharma</a:t>
            </a:r>
            <a:r>
              <a:rPr lang="en-US" dirty="0"/>
              <a:t> wants ability to sublicense for territories (development and/or marketing)</a:t>
            </a:r>
          </a:p>
          <a:p>
            <a:pPr lvl="1"/>
            <a:r>
              <a:rPr lang="en-US" dirty="0"/>
              <a:t>Often a mid-size company wants ability to sublicense at POC or beyond</a:t>
            </a:r>
          </a:p>
          <a:p>
            <a:r>
              <a:rPr lang="en-US" dirty="0"/>
              <a:t>Limitations</a:t>
            </a:r>
          </a:p>
          <a:p>
            <a:pPr lvl="1"/>
            <a:r>
              <a:rPr lang="en-US" dirty="0"/>
              <a:t>Limit on numbers and levels</a:t>
            </a:r>
          </a:p>
          <a:p>
            <a:pPr lvl="1"/>
            <a:r>
              <a:rPr lang="en-US" dirty="0"/>
              <a:t>With permission, not to be unreasonably withheld?  Rare</a:t>
            </a:r>
          </a:p>
          <a:p>
            <a:pPr lvl="1"/>
            <a:r>
              <a:rPr lang="en-US" dirty="0"/>
              <a:t>Notice</a:t>
            </a:r>
          </a:p>
          <a:p>
            <a:pPr lvl="1"/>
            <a:r>
              <a:rPr lang="en-US" dirty="0"/>
              <a:t>Pass thru obligations or  With the same obligations or no less stringent</a:t>
            </a:r>
          </a:p>
          <a:p>
            <a:r>
              <a:rPr lang="en-US" dirty="0"/>
              <a:t>Share in revenues beyond terms of first license</a:t>
            </a:r>
          </a:p>
          <a:p>
            <a:pPr lvl="1"/>
            <a:r>
              <a:rPr lang="en-US" dirty="0"/>
              <a:t>% of upfront or all cash except R&amp;D support</a:t>
            </a:r>
          </a:p>
          <a:p>
            <a:pPr lvl="2"/>
            <a:r>
              <a:rPr lang="en-US" dirty="0"/>
              <a:t>Often tiered to be less with time (reward if flipped)</a:t>
            </a:r>
          </a:p>
        </p:txBody>
      </p:sp>
      <p:sp>
        <p:nvSpPr>
          <p:cNvPr id="5" name="Slide Number Placeholder 4"/>
          <p:cNvSpPr>
            <a:spLocks noGrp="1"/>
          </p:cNvSpPr>
          <p:nvPr>
            <p:ph type="sldNum" sz="quarter" idx="12"/>
          </p:nvPr>
        </p:nvSpPr>
        <p:spPr/>
        <p:txBody>
          <a:bodyPr/>
          <a:lstStyle/>
          <a:p>
            <a:fld id="{A48C55D1-D65C-43B8-93F5-279B1F976EAE}" type="slidenum">
              <a:rPr lang="en-US" smtClean="0"/>
              <a:pPr/>
              <a:t>29</a:t>
            </a:fld>
            <a:endParaRPr lang="en-US"/>
          </a:p>
        </p:txBody>
      </p:sp>
      <p:sp>
        <p:nvSpPr>
          <p:cNvPr id="4" name="Footer Placeholder 3">
            <a:extLst>
              <a:ext uri="{FF2B5EF4-FFF2-40B4-BE49-F238E27FC236}">
                <a16:creationId xmlns:a16="http://schemas.microsoft.com/office/drawing/2014/main" id="{43F93E3A-6644-4AA0-AC46-83E8882830FC}"/>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to a deal</a:t>
            </a:r>
          </a:p>
        </p:txBody>
      </p:sp>
      <p:sp>
        <p:nvSpPr>
          <p:cNvPr id="3" name="Content Placeholder 2"/>
          <p:cNvSpPr>
            <a:spLocks noGrp="1"/>
          </p:cNvSpPr>
          <p:nvPr>
            <p:ph idx="1"/>
          </p:nvPr>
        </p:nvSpPr>
        <p:spPr/>
        <p:txBody>
          <a:bodyPr>
            <a:normAutofit lnSpcReduction="10000"/>
          </a:bodyPr>
          <a:lstStyle/>
          <a:p>
            <a:r>
              <a:rPr lang="en-US" dirty="0"/>
              <a:t>Partner’s triage</a:t>
            </a:r>
          </a:p>
          <a:p>
            <a:pPr lvl="1"/>
            <a:r>
              <a:rPr lang="en-US" dirty="0"/>
              <a:t>~500 opportunities received per TA </a:t>
            </a:r>
          </a:p>
          <a:p>
            <a:pPr lvl="1"/>
            <a:r>
              <a:rPr lang="en-US" dirty="0"/>
              <a:t>~100 non-confidential meetings</a:t>
            </a:r>
          </a:p>
          <a:p>
            <a:pPr lvl="1"/>
            <a:r>
              <a:rPr lang="en-US" dirty="0"/>
              <a:t>~50 CDAs and non-confidential meetings</a:t>
            </a:r>
          </a:p>
          <a:p>
            <a:pPr lvl="1"/>
            <a:r>
              <a:rPr lang="en-US" dirty="0"/>
              <a:t>~20 requests to Sr. Mgmt for diligence</a:t>
            </a:r>
          </a:p>
          <a:p>
            <a:pPr lvl="1"/>
            <a:r>
              <a:rPr lang="en-US" dirty="0"/>
              <a:t>~10 term sheet negotiations</a:t>
            </a:r>
          </a:p>
          <a:p>
            <a:pPr lvl="1"/>
            <a:r>
              <a:rPr lang="en-US" dirty="0"/>
              <a:t>~5 agreement </a:t>
            </a:r>
          </a:p>
          <a:p>
            <a:pPr lvl="1"/>
            <a:r>
              <a:rPr lang="en-US" dirty="0"/>
              <a:t>~4 full deals signed</a:t>
            </a:r>
          </a:p>
        </p:txBody>
      </p:sp>
      <p:sp>
        <p:nvSpPr>
          <p:cNvPr id="4" name="Slide Number Placeholder 3"/>
          <p:cNvSpPr>
            <a:spLocks noGrp="1"/>
          </p:cNvSpPr>
          <p:nvPr>
            <p:ph type="sldNum" sz="quarter" idx="12"/>
          </p:nvPr>
        </p:nvSpPr>
        <p:spPr/>
        <p:txBody>
          <a:bodyPr/>
          <a:lstStyle/>
          <a:p>
            <a:fld id="{BFF53352-4BFF-45D1-938B-84D9E9B895AE}" type="slidenum">
              <a:rPr lang="en-US" smtClean="0"/>
              <a:pPr/>
              <a:t>3</a:t>
            </a:fld>
            <a:endParaRPr lang="en-US"/>
          </a:p>
        </p:txBody>
      </p:sp>
      <p:sp>
        <p:nvSpPr>
          <p:cNvPr id="5" name="Footer Placeholder 4">
            <a:extLst>
              <a:ext uri="{FF2B5EF4-FFF2-40B4-BE49-F238E27FC236}">
                <a16:creationId xmlns:a16="http://schemas.microsoft.com/office/drawing/2014/main" id="{052CCCED-84DD-4A0A-B1D4-696624E0104A}"/>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Information Sharing and Publications</a:t>
            </a:r>
          </a:p>
        </p:txBody>
      </p:sp>
      <p:sp>
        <p:nvSpPr>
          <p:cNvPr id="3" name="Content Placeholder 2"/>
          <p:cNvSpPr>
            <a:spLocks noGrp="1"/>
          </p:cNvSpPr>
          <p:nvPr>
            <p:ph idx="1"/>
          </p:nvPr>
        </p:nvSpPr>
        <p:spPr/>
        <p:txBody>
          <a:bodyPr>
            <a:normAutofit/>
          </a:bodyPr>
          <a:lstStyle/>
          <a:p>
            <a:r>
              <a:rPr lang="en-US" dirty="0"/>
              <a:t>Can the Biotech benefit from the data being developed? </a:t>
            </a:r>
          </a:p>
          <a:p>
            <a:pPr lvl="1"/>
            <a:r>
              <a:rPr lang="en-US" dirty="0"/>
              <a:t>In the event of termination?</a:t>
            </a:r>
          </a:p>
          <a:p>
            <a:pPr lvl="1"/>
            <a:r>
              <a:rPr lang="en-US" dirty="0"/>
              <a:t>In the event of Biotech sublicensing its retained rights?</a:t>
            </a:r>
          </a:p>
          <a:p>
            <a:r>
              <a:rPr lang="en-US" dirty="0"/>
              <a:t>Biotech often wants a deal announcement</a:t>
            </a:r>
          </a:p>
          <a:p>
            <a:pPr lvl="1"/>
            <a:r>
              <a:rPr lang="en-US" dirty="0"/>
              <a:t>Who issues?  Who approves?</a:t>
            </a:r>
          </a:p>
          <a:p>
            <a:r>
              <a:rPr lang="en-US" dirty="0"/>
              <a:t>Publication rights?</a:t>
            </a:r>
          </a:p>
          <a:p>
            <a:pPr lvl="1"/>
            <a:r>
              <a:rPr lang="en-US" dirty="0"/>
              <a:t>Who publishes?  Who reviews?  Only to remove confidential material?</a:t>
            </a:r>
          </a:p>
        </p:txBody>
      </p:sp>
      <p:sp>
        <p:nvSpPr>
          <p:cNvPr id="5" name="Slide Number Placeholder 4"/>
          <p:cNvSpPr>
            <a:spLocks noGrp="1"/>
          </p:cNvSpPr>
          <p:nvPr>
            <p:ph type="sldNum" sz="quarter" idx="12"/>
          </p:nvPr>
        </p:nvSpPr>
        <p:spPr/>
        <p:txBody>
          <a:bodyPr/>
          <a:lstStyle/>
          <a:p>
            <a:fld id="{A48C55D1-D65C-43B8-93F5-279B1F976EAE}" type="slidenum">
              <a:rPr lang="en-US" smtClean="0"/>
              <a:pPr/>
              <a:t>30</a:t>
            </a:fld>
            <a:endParaRPr lang="en-US"/>
          </a:p>
        </p:txBody>
      </p:sp>
      <p:sp>
        <p:nvSpPr>
          <p:cNvPr id="4" name="Footer Placeholder 3">
            <a:extLst>
              <a:ext uri="{FF2B5EF4-FFF2-40B4-BE49-F238E27FC236}">
                <a16:creationId xmlns:a16="http://schemas.microsoft.com/office/drawing/2014/main" id="{A819B323-9C19-413A-BA20-344DE1770770}"/>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IP</a:t>
            </a:r>
          </a:p>
        </p:txBody>
      </p:sp>
      <p:sp>
        <p:nvSpPr>
          <p:cNvPr id="3" name="Content Placeholder 2"/>
          <p:cNvSpPr>
            <a:spLocks noGrp="1"/>
          </p:cNvSpPr>
          <p:nvPr>
            <p:ph idx="1"/>
          </p:nvPr>
        </p:nvSpPr>
        <p:spPr/>
        <p:txBody>
          <a:bodyPr/>
          <a:lstStyle/>
          <a:p>
            <a:r>
              <a:rPr lang="en-US" dirty="0"/>
              <a:t>Who owns, prosecutes, defends and pays for IP</a:t>
            </a:r>
          </a:p>
          <a:p>
            <a:r>
              <a:rPr lang="en-US" dirty="0"/>
              <a:t>Who owns, prosecutes, defends, and pays for IP on improvements</a:t>
            </a:r>
          </a:p>
          <a:p>
            <a:r>
              <a:rPr lang="en-US" dirty="0"/>
              <a:t>What happens if a patent application never gets issued?</a:t>
            </a:r>
          </a:p>
          <a:p>
            <a:r>
              <a:rPr lang="en-US" dirty="0"/>
              <a:t>What happens to the terms when the patent expires?  </a:t>
            </a:r>
          </a:p>
        </p:txBody>
      </p:sp>
      <p:sp>
        <p:nvSpPr>
          <p:cNvPr id="5" name="Slide Number Placeholder 4"/>
          <p:cNvSpPr>
            <a:spLocks noGrp="1"/>
          </p:cNvSpPr>
          <p:nvPr>
            <p:ph type="sldNum" sz="quarter" idx="12"/>
          </p:nvPr>
        </p:nvSpPr>
        <p:spPr/>
        <p:txBody>
          <a:bodyPr/>
          <a:lstStyle/>
          <a:p>
            <a:fld id="{A48C55D1-D65C-43B8-93F5-279B1F976EAE}" type="slidenum">
              <a:rPr lang="en-US" smtClean="0"/>
              <a:pPr/>
              <a:t>31</a:t>
            </a:fld>
            <a:endParaRPr lang="en-US"/>
          </a:p>
        </p:txBody>
      </p:sp>
      <p:sp>
        <p:nvSpPr>
          <p:cNvPr id="4" name="Footer Placeholder 3">
            <a:extLst>
              <a:ext uri="{FF2B5EF4-FFF2-40B4-BE49-F238E27FC236}">
                <a16:creationId xmlns:a16="http://schemas.microsoft.com/office/drawing/2014/main" id="{8773223E-4347-4BE3-8D3E-2589B35FEC5C}"/>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and Responsibilities</a:t>
            </a:r>
          </a:p>
        </p:txBody>
      </p:sp>
      <p:sp>
        <p:nvSpPr>
          <p:cNvPr id="3" name="Content Placeholder 2"/>
          <p:cNvSpPr>
            <a:spLocks noGrp="1"/>
          </p:cNvSpPr>
          <p:nvPr>
            <p:ph idx="1"/>
          </p:nvPr>
        </p:nvSpPr>
        <p:spPr/>
        <p:txBody>
          <a:bodyPr>
            <a:normAutofit fontScale="92500" lnSpcReduction="20000"/>
          </a:bodyPr>
          <a:lstStyle/>
          <a:p>
            <a:r>
              <a:rPr lang="en-US" dirty="0"/>
              <a:t>How are we to work together?</a:t>
            </a:r>
          </a:p>
          <a:p>
            <a:r>
              <a:rPr lang="en-US" dirty="0"/>
              <a:t>Who decides and who does what?</a:t>
            </a:r>
          </a:p>
          <a:p>
            <a:pPr lvl="1"/>
            <a:r>
              <a:rPr lang="en-US" dirty="0"/>
              <a:t>Big divisions of labor (</a:t>
            </a:r>
            <a:r>
              <a:rPr lang="en-US" dirty="0" err="1"/>
              <a:t>ie</a:t>
            </a:r>
            <a:r>
              <a:rPr lang="en-US" dirty="0"/>
              <a:t>, you manufacture, we sell)</a:t>
            </a:r>
          </a:p>
          <a:p>
            <a:pPr lvl="2"/>
            <a:r>
              <a:rPr lang="en-US" dirty="0"/>
              <a:t>By expertise or capabilities</a:t>
            </a:r>
          </a:p>
          <a:p>
            <a:pPr lvl="1"/>
            <a:r>
              <a:rPr lang="en-US" dirty="0"/>
              <a:t>Division by indication or formulation</a:t>
            </a:r>
          </a:p>
          <a:p>
            <a:pPr lvl="1"/>
            <a:r>
              <a:rPr lang="en-US" dirty="0"/>
              <a:t>Decision by committee</a:t>
            </a:r>
          </a:p>
          <a:p>
            <a:pPr lvl="1"/>
            <a:r>
              <a:rPr lang="en-US" dirty="0"/>
              <a:t>And combinations thereof</a:t>
            </a:r>
          </a:p>
          <a:p>
            <a:r>
              <a:rPr lang="en-US" dirty="0"/>
              <a:t>Protocol review</a:t>
            </a:r>
          </a:p>
          <a:p>
            <a:r>
              <a:rPr lang="en-US" dirty="0"/>
              <a:t>Veto on studies reasonably deemed to risk damage</a:t>
            </a:r>
          </a:p>
        </p:txBody>
      </p:sp>
      <p:sp>
        <p:nvSpPr>
          <p:cNvPr id="5" name="Slide Number Placeholder 4"/>
          <p:cNvSpPr>
            <a:spLocks noGrp="1"/>
          </p:cNvSpPr>
          <p:nvPr>
            <p:ph type="sldNum" sz="quarter" idx="12"/>
          </p:nvPr>
        </p:nvSpPr>
        <p:spPr/>
        <p:txBody>
          <a:bodyPr/>
          <a:lstStyle/>
          <a:p>
            <a:fld id="{A48C55D1-D65C-43B8-93F5-279B1F976EAE}" type="slidenum">
              <a:rPr lang="en-US" smtClean="0"/>
              <a:pPr/>
              <a:t>32</a:t>
            </a:fld>
            <a:endParaRPr lang="en-US"/>
          </a:p>
        </p:txBody>
      </p:sp>
      <p:sp>
        <p:nvSpPr>
          <p:cNvPr id="4" name="Footer Placeholder 3">
            <a:extLst>
              <a:ext uri="{FF2B5EF4-FFF2-40B4-BE49-F238E27FC236}">
                <a16:creationId xmlns:a16="http://schemas.microsoft.com/office/drawing/2014/main" id="{718B0859-CEB7-409E-B3B9-482E0285BE73}"/>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FACF0-654B-4633-A69F-EAF60E8A8CFE}"/>
              </a:ext>
            </a:extLst>
          </p:cNvPr>
          <p:cNvSpPr>
            <a:spLocks noGrp="1"/>
          </p:cNvSpPr>
          <p:nvPr>
            <p:ph type="title"/>
          </p:nvPr>
        </p:nvSpPr>
        <p:spPr/>
        <p:txBody>
          <a:bodyPr/>
          <a:lstStyle/>
          <a:p>
            <a:r>
              <a:rPr lang="en-US" dirty="0"/>
              <a:t>Co-Promotion</a:t>
            </a:r>
          </a:p>
        </p:txBody>
      </p:sp>
      <p:sp>
        <p:nvSpPr>
          <p:cNvPr id="3" name="Content Placeholder 2">
            <a:extLst>
              <a:ext uri="{FF2B5EF4-FFF2-40B4-BE49-F238E27FC236}">
                <a16:creationId xmlns:a16="http://schemas.microsoft.com/office/drawing/2014/main" id="{8EBAAD16-A2CE-492E-B570-44CE37B929FB}"/>
              </a:ext>
            </a:extLst>
          </p:cNvPr>
          <p:cNvSpPr>
            <a:spLocks noGrp="1"/>
          </p:cNvSpPr>
          <p:nvPr>
            <p:ph idx="1"/>
          </p:nvPr>
        </p:nvSpPr>
        <p:spPr/>
        <p:txBody>
          <a:bodyPr>
            <a:normAutofit fontScale="55000" lnSpcReduction="20000"/>
          </a:bodyPr>
          <a:lstStyle/>
          <a:p>
            <a:r>
              <a:rPr lang="en-US" dirty="0"/>
              <a:t>In about 25% of all deals, more common in later stage and big deals</a:t>
            </a:r>
          </a:p>
          <a:p>
            <a:r>
              <a:rPr lang="en-US" dirty="0"/>
              <a:t>Generally go along with co-development role</a:t>
            </a:r>
          </a:p>
          <a:p>
            <a:r>
              <a:rPr lang="en-US" dirty="0"/>
              <a:t>Usually for limited territory, indications</a:t>
            </a:r>
          </a:p>
          <a:p>
            <a:r>
              <a:rPr lang="en-US" dirty="0"/>
              <a:t>Can be number or % of reps, details, or medical liaisons </a:t>
            </a:r>
          </a:p>
          <a:p>
            <a:r>
              <a:rPr lang="en-US" dirty="0"/>
              <a:t>Predefined or decided by committee</a:t>
            </a:r>
          </a:p>
          <a:p>
            <a:r>
              <a:rPr lang="en-US" dirty="0"/>
              <a:t>Divided by indication, specialist, institution type (hospital, managed care)</a:t>
            </a:r>
          </a:p>
          <a:p>
            <a:r>
              <a:rPr lang="en-US" dirty="0"/>
              <a:t>Exercised upon start of NDA enabling trial, filing, launch</a:t>
            </a:r>
          </a:p>
          <a:p>
            <a:r>
              <a:rPr lang="en-US" dirty="0"/>
              <a:t>For the life of the product or a limited term</a:t>
            </a:r>
          </a:p>
          <a:p>
            <a:r>
              <a:rPr lang="en-US" dirty="0"/>
              <a:t>Licensor paid by royalty </a:t>
            </a:r>
            <a:r>
              <a:rPr lang="en-US" dirty="0" err="1"/>
              <a:t>upstep</a:t>
            </a:r>
            <a:r>
              <a:rPr lang="en-US" dirty="0"/>
              <a:t> or by per detail or by profit split</a:t>
            </a:r>
          </a:p>
          <a:p>
            <a:r>
              <a:rPr lang="en-US" dirty="0"/>
              <a:t>Co-promotion may be lost by change of control</a:t>
            </a:r>
          </a:p>
          <a:p>
            <a:r>
              <a:rPr lang="en-US" dirty="0"/>
              <a:t>Control on training and promotional materials</a:t>
            </a:r>
          </a:p>
          <a:p>
            <a:endParaRPr lang="en-US" dirty="0"/>
          </a:p>
          <a:p>
            <a:endParaRPr lang="en-US" dirty="0"/>
          </a:p>
        </p:txBody>
      </p:sp>
      <p:sp>
        <p:nvSpPr>
          <p:cNvPr id="4" name="Slide Number Placeholder 3">
            <a:extLst>
              <a:ext uri="{FF2B5EF4-FFF2-40B4-BE49-F238E27FC236}">
                <a16:creationId xmlns:a16="http://schemas.microsoft.com/office/drawing/2014/main" id="{36BAB497-9DEF-450F-BD9A-5E32D334AD4B}"/>
              </a:ext>
            </a:extLst>
          </p:cNvPr>
          <p:cNvSpPr>
            <a:spLocks noGrp="1"/>
          </p:cNvSpPr>
          <p:nvPr>
            <p:ph type="sldNum" sz="quarter" idx="12"/>
          </p:nvPr>
        </p:nvSpPr>
        <p:spPr/>
        <p:txBody>
          <a:bodyPr/>
          <a:lstStyle/>
          <a:p>
            <a:fld id="{BFF53352-4BFF-45D1-938B-84D9E9B895AE}" type="slidenum">
              <a:rPr lang="en-US" smtClean="0"/>
              <a:pPr/>
              <a:t>33</a:t>
            </a:fld>
            <a:endParaRPr lang="en-US"/>
          </a:p>
        </p:txBody>
      </p:sp>
      <p:sp>
        <p:nvSpPr>
          <p:cNvPr id="5" name="Footer Placeholder 4">
            <a:extLst>
              <a:ext uri="{FF2B5EF4-FFF2-40B4-BE49-F238E27FC236}">
                <a16:creationId xmlns:a16="http://schemas.microsoft.com/office/drawing/2014/main" id="{5131D192-6864-4132-9641-163046EA3473}"/>
              </a:ext>
            </a:extLst>
          </p:cNvPr>
          <p:cNvSpPr>
            <a:spLocks noGrp="1"/>
          </p:cNvSpPr>
          <p:nvPr>
            <p:ph type="ftr" sz="quarter" idx="11"/>
          </p:nvPr>
        </p:nvSpPr>
        <p:spPr/>
        <p:txBody>
          <a:bodyPr/>
          <a:lstStyle/>
          <a:p>
            <a:r>
              <a:rPr lang="en-US"/>
              <a:t>www.PullanConsulting.com</a:t>
            </a:r>
          </a:p>
        </p:txBody>
      </p:sp>
    </p:spTree>
    <p:extLst>
      <p:ext uri="{BB962C8B-B14F-4D97-AF65-F5344CB8AC3E}">
        <p14:creationId xmlns:p14="http://schemas.microsoft.com/office/powerpoint/2010/main" val="16907693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382385"/>
            <a:ext cx="7633742" cy="797927"/>
          </a:xfrm>
        </p:spPr>
        <p:txBody>
          <a:bodyPr>
            <a:normAutofit/>
          </a:bodyPr>
          <a:lstStyle/>
          <a:p>
            <a:r>
              <a:rPr lang="en-US" dirty="0"/>
              <a:t>Diligence requirements</a:t>
            </a:r>
          </a:p>
        </p:txBody>
      </p:sp>
      <p:sp>
        <p:nvSpPr>
          <p:cNvPr id="3" name="Content Placeholder 2"/>
          <p:cNvSpPr>
            <a:spLocks noGrp="1"/>
          </p:cNvSpPr>
          <p:nvPr>
            <p:ph idx="1"/>
          </p:nvPr>
        </p:nvSpPr>
        <p:spPr>
          <a:xfrm>
            <a:off x="685800" y="1054609"/>
            <a:ext cx="8077200" cy="3593591"/>
          </a:xfrm>
        </p:spPr>
        <p:txBody>
          <a:bodyPr>
            <a:normAutofit fontScale="25000" lnSpcReduction="20000"/>
          </a:bodyPr>
          <a:lstStyle/>
          <a:p>
            <a:r>
              <a:rPr lang="en-US" sz="4400" dirty="0"/>
              <a:t>Purpose = to ensure get back-ended value</a:t>
            </a:r>
          </a:p>
          <a:p>
            <a:r>
              <a:rPr lang="en-US" sz="4400" dirty="0"/>
              <a:t>Ideally, should be clear, objective, and reportable </a:t>
            </a:r>
          </a:p>
          <a:p>
            <a:r>
              <a:rPr lang="en-US" sz="4400" dirty="0"/>
              <a:t>Best efforts (rare)</a:t>
            </a:r>
          </a:p>
          <a:p>
            <a:pPr lvl="1"/>
            <a:r>
              <a:rPr lang="en-US" sz="4400" dirty="0"/>
              <a:t>Requires use of its highest efforts to perform its obligations and to maximize the benefits to be received by the other party, although it does not generally require the party to achieve any specific goals.   </a:t>
            </a:r>
          </a:p>
          <a:p>
            <a:pPr lvl="1"/>
            <a:r>
              <a:rPr lang="en-US" sz="4400" dirty="0"/>
              <a:t>Comparable to the efforts used for its own products</a:t>
            </a:r>
          </a:p>
          <a:p>
            <a:r>
              <a:rPr lang="en-US" sz="4400" dirty="0"/>
              <a:t>Specific goals</a:t>
            </a:r>
          </a:p>
          <a:p>
            <a:pPr lvl="1"/>
            <a:r>
              <a:rPr lang="en-US" sz="4400" dirty="0"/>
              <a:t>Timetable for development stages (rare)</a:t>
            </a:r>
          </a:p>
          <a:p>
            <a:pPr lvl="1"/>
            <a:r>
              <a:rPr lang="en-US" sz="4400" dirty="0"/>
              <a:t>Meet with payment of milestone or Buy extensions? </a:t>
            </a:r>
          </a:p>
          <a:p>
            <a:r>
              <a:rPr lang="en-US" sz="4400" dirty="0"/>
              <a:t>Minimum annual spend</a:t>
            </a:r>
          </a:p>
          <a:p>
            <a:r>
              <a:rPr lang="en-US" sz="4400" dirty="0"/>
              <a:t>Minimum annual royalties</a:t>
            </a:r>
          </a:p>
          <a:p>
            <a:r>
              <a:rPr lang="en-US" sz="4400" dirty="0"/>
              <a:t>Commercially reasonable</a:t>
            </a:r>
          </a:p>
          <a:p>
            <a:pPr lvl="1"/>
            <a:r>
              <a:rPr lang="en-US" sz="4400" dirty="0"/>
              <a:t>Less stringent than that imposed by the ‘best efforts’ clauses. </a:t>
            </a:r>
          </a:p>
          <a:p>
            <a:pPr lvl="1"/>
            <a:r>
              <a:rPr lang="en-US" sz="4400" dirty="0"/>
              <a:t>a subjective test of what a reasonable person would do in the individual circumstance, taking all factors into account. A standard of reasonableness defined by what a similar person would do as judged by the standards of the applicable business community. </a:t>
            </a:r>
          </a:p>
          <a:p>
            <a:pPr lvl="1"/>
            <a:r>
              <a:rPr lang="en-US" sz="4400" dirty="0"/>
              <a:t>A business may give reasonable consideration to its own interests, exercising discretion within its good faith business, judgment, in devising a strategy for achieving its ultimate goal. </a:t>
            </a:r>
          </a:p>
          <a:p>
            <a:r>
              <a:rPr lang="en-US" sz="4400" dirty="0"/>
              <a:t>How do you know if it is being met?</a:t>
            </a:r>
          </a:p>
          <a:p>
            <a:pPr lvl="1"/>
            <a:r>
              <a:rPr lang="en-US" sz="4400" dirty="0"/>
              <a:t>Annual or semi-annual reporting of plans and progress</a:t>
            </a:r>
          </a:p>
          <a:p>
            <a:pPr lvl="1"/>
            <a:r>
              <a:rPr lang="en-US" sz="4400" dirty="0"/>
              <a:t>Seat on committees</a:t>
            </a:r>
          </a:p>
          <a:p>
            <a:pPr lvl="1"/>
            <a:endParaRPr lang="en-US" dirty="0"/>
          </a:p>
        </p:txBody>
      </p:sp>
      <p:sp>
        <p:nvSpPr>
          <p:cNvPr id="5" name="Slide Number Placeholder 4"/>
          <p:cNvSpPr>
            <a:spLocks noGrp="1"/>
          </p:cNvSpPr>
          <p:nvPr>
            <p:ph type="sldNum" sz="quarter" idx="12"/>
          </p:nvPr>
        </p:nvSpPr>
        <p:spPr/>
        <p:txBody>
          <a:bodyPr/>
          <a:lstStyle/>
          <a:p>
            <a:fld id="{A48C55D1-D65C-43B8-93F5-279B1F976EAE}" type="slidenum">
              <a:rPr lang="en-US" smtClean="0"/>
              <a:pPr/>
              <a:t>34</a:t>
            </a:fld>
            <a:endParaRPr lang="en-US"/>
          </a:p>
        </p:txBody>
      </p:sp>
      <p:sp>
        <p:nvSpPr>
          <p:cNvPr id="4" name="Footer Placeholder 3">
            <a:extLst>
              <a:ext uri="{FF2B5EF4-FFF2-40B4-BE49-F238E27FC236}">
                <a16:creationId xmlns:a16="http://schemas.microsoft.com/office/drawing/2014/main" id="{B0A6B3DB-A80B-4152-9185-9352C026923D}"/>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Termination Provisions</a:t>
            </a:r>
          </a:p>
        </p:txBody>
      </p:sp>
      <p:sp>
        <p:nvSpPr>
          <p:cNvPr id="3" name="Content Placeholder 2"/>
          <p:cNvSpPr>
            <a:spLocks noGrp="1"/>
          </p:cNvSpPr>
          <p:nvPr>
            <p:ph idx="1"/>
          </p:nvPr>
        </p:nvSpPr>
        <p:spPr/>
        <p:txBody>
          <a:bodyPr>
            <a:normAutofit fontScale="62500" lnSpcReduction="20000"/>
          </a:bodyPr>
          <a:lstStyle/>
          <a:p>
            <a:r>
              <a:rPr lang="en-US" dirty="0"/>
              <a:t>Who can terminate? </a:t>
            </a:r>
          </a:p>
          <a:p>
            <a:r>
              <a:rPr lang="en-US" dirty="0"/>
              <a:t>When can they terminate?</a:t>
            </a:r>
          </a:p>
          <a:p>
            <a:pPr lvl="1"/>
            <a:r>
              <a:rPr lang="en-US" dirty="0"/>
              <a:t>At will, after a certain Time, breach, bankruptcy, change of control</a:t>
            </a:r>
          </a:p>
          <a:p>
            <a:r>
              <a:rPr lang="en-US" dirty="0"/>
              <a:t>What happens on termination?</a:t>
            </a:r>
          </a:p>
          <a:p>
            <a:pPr lvl="1"/>
            <a:r>
              <a:rPr lang="en-US" dirty="0"/>
              <a:t>For each right granted, what is returned</a:t>
            </a:r>
          </a:p>
          <a:p>
            <a:pPr lvl="1"/>
            <a:r>
              <a:rPr lang="en-US" dirty="0"/>
              <a:t>What rights and obligations survive (usually confidentiality and payments previously obligated)</a:t>
            </a:r>
          </a:p>
          <a:p>
            <a:pPr lvl="1"/>
            <a:r>
              <a:rPr lang="en-US" dirty="0"/>
              <a:t>Steps necessary for an orderly transition</a:t>
            </a:r>
          </a:p>
          <a:p>
            <a:pPr lvl="2"/>
            <a:r>
              <a:rPr lang="en-US" dirty="0"/>
              <a:t>Sell remaining stock of product inventory(and pay royalties)</a:t>
            </a:r>
          </a:p>
          <a:p>
            <a:pPr lvl="2"/>
            <a:r>
              <a:rPr lang="en-US" dirty="0"/>
              <a:t>Manufacture for some defined time period</a:t>
            </a:r>
          </a:p>
          <a:p>
            <a:pPr lvl="2"/>
            <a:r>
              <a:rPr lang="en-US" dirty="0"/>
              <a:t>Transfer of manufacturing technology</a:t>
            </a:r>
          </a:p>
          <a:p>
            <a:pPr lvl="2"/>
            <a:r>
              <a:rPr lang="en-US" dirty="0"/>
              <a:t>Transfer of improvements (rights and obligations)</a:t>
            </a:r>
          </a:p>
        </p:txBody>
      </p:sp>
      <p:sp>
        <p:nvSpPr>
          <p:cNvPr id="5" name="Slide Number Placeholder 4"/>
          <p:cNvSpPr>
            <a:spLocks noGrp="1"/>
          </p:cNvSpPr>
          <p:nvPr>
            <p:ph type="sldNum" sz="quarter" idx="12"/>
          </p:nvPr>
        </p:nvSpPr>
        <p:spPr/>
        <p:txBody>
          <a:bodyPr/>
          <a:lstStyle/>
          <a:p>
            <a:fld id="{A48C55D1-D65C-43B8-93F5-279B1F976EAE}" type="slidenum">
              <a:rPr lang="en-US" smtClean="0"/>
              <a:pPr/>
              <a:t>35</a:t>
            </a:fld>
            <a:endParaRPr lang="en-US"/>
          </a:p>
        </p:txBody>
      </p:sp>
      <p:sp>
        <p:nvSpPr>
          <p:cNvPr id="4" name="Footer Placeholder 3">
            <a:extLst>
              <a:ext uri="{FF2B5EF4-FFF2-40B4-BE49-F238E27FC236}">
                <a16:creationId xmlns:a16="http://schemas.microsoft.com/office/drawing/2014/main" id="{27177DB7-D715-417F-91A8-507BC53FE386}"/>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Typical Timing for a Deal</a:t>
            </a:r>
          </a:p>
        </p:txBody>
      </p:sp>
      <p:sp>
        <p:nvSpPr>
          <p:cNvPr id="3" name="Content Placeholder 2"/>
          <p:cNvSpPr>
            <a:spLocks noGrp="1"/>
          </p:cNvSpPr>
          <p:nvPr>
            <p:ph idx="1"/>
          </p:nvPr>
        </p:nvSpPr>
        <p:spPr/>
        <p:txBody>
          <a:bodyPr/>
          <a:lstStyle/>
          <a:p>
            <a:r>
              <a:rPr lang="en-US" dirty="0"/>
              <a:t>Perhaps a month for a CDA</a:t>
            </a:r>
          </a:p>
          <a:p>
            <a:r>
              <a:rPr lang="en-US" dirty="0"/>
              <a:t>A month or more to schedule a confidential team meeting</a:t>
            </a:r>
          </a:p>
          <a:p>
            <a:r>
              <a:rPr lang="en-US" dirty="0"/>
              <a:t>A month of review before diligence decision</a:t>
            </a:r>
          </a:p>
          <a:p>
            <a:r>
              <a:rPr lang="en-US" dirty="0"/>
              <a:t>~6-9 months from a Yes decision</a:t>
            </a:r>
          </a:p>
          <a:p>
            <a:pPr lvl="1"/>
            <a:r>
              <a:rPr lang="en-US" dirty="0"/>
              <a:t>Diligence</a:t>
            </a:r>
          </a:p>
          <a:p>
            <a:pPr lvl="1"/>
            <a:r>
              <a:rPr lang="en-US" dirty="0"/>
              <a:t>Term sheet negotiations</a:t>
            </a:r>
          </a:p>
          <a:p>
            <a:pPr lvl="1"/>
            <a:r>
              <a:rPr lang="en-US" dirty="0"/>
              <a:t>Full agreement negotiations (1-2 weeks per turn per side)</a:t>
            </a:r>
          </a:p>
        </p:txBody>
      </p:sp>
      <p:sp>
        <p:nvSpPr>
          <p:cNvPr id="4" name="Slide Number Placeholder 3"/>
          <p:cNvSpPr>
            <a:spLocks noGrp="1"/>
          </p:cNvSpPr>
          <p:nvPr>
            <p:ph type="sldNum" sz="quarter" idx="12"/>
          </p:nvPr>
        </p:nvSpPr>
        <p:spPr/>
        <p:txBody>
          <a:bodyPr/>
          <a:lstStyle/>
          <a:p>
            <a:fld id="{BFF53352-4BFF-45D1-938B-84D9E9B895AE}" type="slidenum">
              <a:rPr lang="en-US" smtClean="0"/>
              <a:pPr/>
              <a:t>4</a:t>
            </a:fld>
            <a:endParaRPr lang="en-US"/>
          </a:p>
        </p:txBody>
      </p:sp>
      <p:sp>
        <p:nvSpPr>
          <p:cNvPr id="5" name="Footer Placeholder 4">
            <a:extLst>
              <a:ext uri="{FF2B5EF4-FFF2-40B4-BE49-F238E27FC236}">
                <a16:creationId xmlns:a16="http://schemas.microsoft.com/office/drawing/2014/main" id="{51CE3C5A-1214-497D-B60D-D1F60E41F659}"/>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NEGOTIATIONS</a:t>
            </a:r>
          </a:p>
        </p:txBody>
      </p:sp>
      <p:sp>
        <p:nvSpPr>
          <p:cNvPr id="5" name="Text Placeholder 4"/>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FF53352-4BFF-45D1-938B-84D9E9B895AE}" type="slidenum">
              <a:rPr lang="en-US" smtClean="0"/>
              <a:pPr/>
              <a:t>5</a:t>
            </a:fld>
            <a:endParaRPr lang="en-US"/>
          </a:p>
        </p:txBody>
      </p:sp>
      <p:sp>
        <p:nvSpPr>
          <p:cNvPr id="3" name="Footer Placeholder 2">
            <a:extLst>
              <a:ext uri="{FF2B5EF4-FFF2-40B4-BE49-F238E27FC236}">
                <a16:creationId xmlns:a16="http://schemas.microsoft.com/office/drawing/2014/main" id="{99893230-2DDD-41ED-BBE9-2371546FEF17}"/>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Negotiating Process</a:t>
            </a:r>
          </a:p>
        </p:txBody>
      </p:sp>
      <p:sp>
        <p:nvSpPr>
          <p:cNvPr id="4" name="Slide Number Placeholder 3"/>
          <p:cNvSpPr>
            <a:spLocks noGrp="1"/>
          </p:cNvSpPr>
          <p:nvPr>
            <p:ph type="sldNum" sz="quarter" idx="12"/>
          </p:nvPr>
        </p:nvSpPr>
        <p:spPr/>
        <p:txBody>
          <a:bodyPr/>
          <a:lstStyle/>
          <a:p>
            <a:fld id="{BFF53352-4BFF-45D1-938B-84D9E9B895AE}" type="slidenum">
              <a:rPr lang="en-US" smtClean="0"/>
              <a:pPr/>
              <a:t>6</a:t>
            </a:fld>
            <a:endParaRPr lang="en-US"/>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625268530"/>
              </p:ext>
            </p:extLst>
          </p:nvPr>
        </p:nvGraphicFramePr>
        <p:xfrm>
          <a:off x="457200" y="1539875"/>
          <a:ext cx="8229600" cy="4937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a:extLst>
              <a:ext uri="{FF2B5EF4-FFF2-40B4-BE49-F238E27FC236}">
                <a16:creationId xmlns:a16="http://schemas.microsoft.com/office/drawing/2014/main" id="{2BE7D55A-3ED7-42A7-93D7-9B0CBDE03F77}"/>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for Negotiations</a:t>
            </a:r>
          </a:p>
        </p:txBody>
      </p:sp>
      <p:sp>
        <p:nvSpPr>
          <p:cNvPr id="3" name="Content Placeholder 2"/>
          <p:cNvSpPr>
            <a:spLocks noGrp="1"/>
          </p:cNvSpPr>
          <p:nvPr>
            <p:ph idx="1"/>
          </p:nvPr>
        </p:nvSpPr>
        <p:spPr/>
        <p:txBody>
          <a:bodyPr>
            <a:normAutofit fontScale="85000" lnSpcReduction="10000"/>
          </a:bodyPr>
          <a:lstStyle/>
          <a:p>
            <a:r>
              <a:rPr lang="en-US" dirty="0"/>
              <a:t>Typically financials after diligence (but later stage = less diligence upfront)</a:t>
            </a:r>
          </a:p>
          <a:p>
            <a:pPr lvl="1"/>
            <a:r>
              <a:rPr lang="en-US" dirty="0"/>
              <a:t>Diligence a big resource commitment for both sides</a:t>
            </a:r>
          </a:p>
          <a:p>
            <a:pPr lvl="1"/>
            <a:r>
              <a:rPr lang="en-US" dirty="0"/>
              <a:t>Diligence leads to partner’s valuation</a:t>
            </a:r>
          </a:p>
          <a:p>
            <a:pPr lvl="1"/>
            <a:r>
              <a:rPr lang="en-US" dirty="0"/>
              <a:t>If term sheet is exchanged before, diligence will probably lead to reductions in terms</a:t>
            </a:r>
          </a:p>
          <a:p>
            <a:r>
              <a:rPr lang="en-US" dirty="0"/>
              <a:t>Prior to term sheet, exchange “wants and needs”</a:t>
            </a:r>
          </a:p>
          <a:p>
            <a:pPr lvl="1"/>
            <a:r>
              <a:rPr lang="en-US" dirty="0"/>
              <a:t>A conceptual discussion of what is important</a:t>
            </a:r>
          </a:p>
          <a:p>
            <a:pPr lvl="1"/>
            <a:r>
              <a:rPr lang="en-US" dirty="0"/>
              <a:t>Lessens risk of “shock” and misfit of term sheet</a:t>
            </a:r>
          </a:p>
          <a:p>
            <a:r>
              <a:rPr lang="en-US" dirty="0"/>
              <a:t>Multiple rounds of term sheets</a:t>
            </a:r>
          </a:p>
          <a:p>
            <a:r>
              <a:rPr lang="en-US" dirty="0"/>
              <a:t>Drafting of full agreement</a:t>
            </a:r>
          </a:p>
        </p:txBody>
      </p:sp>
      <p:sp>
        <p:nvSpPr>
          <p:cNvPr id="4" name="Slide Number Placeholder 3"/>
          <p:cNvSpPr>
            <a:spLocks noGrp="1"/>
          </p:cNvSpPr>
          <p:nvPr>
            <p:ph type="sldNum" sz="quarter" idx="12"/>
          </p:nvPr>
        </p:nvSpPr>
        <p:spPr/>
        <p:txBody>
          <a:bodyPr/>
          <a:lstStyle/>
          <a:p>
            <a:fld id="{BFF53352-4BFF-45D1-938B-84D9E9B895AE}" type="slidenum">
              <a:rPr lang="en-US" smtClean="0"/>
              <a:pPr/>
              <a:t>7</a:t>
            </a:fld>
            <a:endParaRPr lang="en-US"/>
          </a:p>
        </p:txBody>
      </p:sp>
      <p:sp>
        <p:nvSpPr>
          <p:cNvPr id="5" name="Footer Placeholder 4">
            <a:extLst>
              <a:ext uri="{FF2B5EF4-FFF2-40B4-BE49-F238E27FC236}">
                <a16:creationId xmlns:a16="http://schemas.microsoft.com/office/drawing/2014/main" id="{840242A5-8C92-4E8E-8296-E47E55464128}"/>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p:txBody>
          <a:bodyPr/>
          <a:lstStyle/>
          <a:p>
            <a:pPr eaLnBrk="1" hangingPunct="1"/>
            <a:r>
              <a:rPr lang="en-US"/>
              <a:t>Negotiation Prep</a:t>
            </a:r>
          </a:p>
        </p:txBody>
      </p:sp>
      <p:sp>
        <p:nvSpPr>
          <p:cNvPr id="24582" name="Rectangle 3"/>
          <p:cNvSpPr>
            <a:spLocks noGrp="1" noChangeArrowheads="1"/>
          </p:cNvSpPr>
          <p:nvPr>
            <p:ph idx="1"/>
          </p:nvPr>
        </p:nvSpPr>
        <p:spPr/>
        <p:txBody>
          <a:bodyPr/>
          <a:lstStyle/>
          <a:p>
            <a:pPr eaLnBrk="1" hangingPunct="1"/>
            <a:r>
              <a:rPr lang="en-US" dirty="0"/>
              <a:t>The Inside Battle – get ready to send clear cohesive messages</a:t>
            </a:r>
          </a:p>
          <a:p>
            <a:pPr lvl="1" eaLnBrk="1" hangingPunct="1"/>
            <a:r>
              <a:rPr lang="en-US" dirty="0"/>
              <a:t>Decide Goals, BATNA, Wants and Needs</a:t>
            </a:r>
          </a:p>
          <a:p>
            <a:pPr lvl="1" eaLnBrk="1" hangingPunct="1"/>
            <a:r>
              <a:rPr lang="en-US" dirty="0"/>
              <a:t>Profile potential partner</a:t>
            </a:r>
          </a:p>
          <a:p>
            <a:pPr lvl="1" eaLnBrk="1" hangingPunct="1"/>
            <a:r>
              <a:rPr lang="en-US" dirty="0"/>
              <a:t>Profile your SWOTs for the negotiation</a:t>
            </a:r>
          </a:p>
          <a:p>
            <a:pPr lvl="1" eaLnBrk="1" hangingPunct="1"/>
            <a:r>
              <a:rPr lang="en-US" dirty="0"/>
              <a:t>Decide on approach</a:t>
            </a:r>
          </a:p>
        </p:txBody>
      </p:sp>
      <p:sp>
        <p:nvSpPr>
          <p:cNvPr id="24580" name="Slide Number Placeholder 5"/>
          <p:cNvSpPr>
            <a:spLocks noGrp="1"/>
          </p:cNvSpPr>
          <p:nvPr>
            <p:ph type="sldNum" sz="quarter" idx="12"/>
          </p:nvPr>
        </p:nvSpPr>
        <p:spPr>
          <a:noFill/>
        </p:spPr>
        <p:txBody>
          <a:bodyPr/>
          <a:lstStyle/>
          <a:p>
            <a:fld id="{FF9E86AD-5B45-4733-9CE9-CAC03D855149}" type="slidenum">
              <a:rPr lang="en-US" altLang="en-US"/>
              <a:pPr/>
              <a:t>8</a:t>
            </a:fld>
            <a:endParaRPr lang="en-US" altLang="en-US"/>
          </a:p>
        </p:txBody>
      </p:sp>
      <p:sp>
        <p:nvSpPr>
          <p:cNvPr id="2" name="Footer Placeholder 1">
            <a:extLst>
              <a:ext uri="{FF2B5EF4-FFF2-40B4-BE49-F238E27FC236}">
                <a16:creationId xmlns:a16="http://schemas.microsoft.com/office/drawing/2014/main" id="{E03769B5-9D11-49D2-9CA6-25771BE69D22}"/>
              </a:ext>
            </a:extLst>
          </p:cNvPr>
          <p:cNvSpPr>
            <a:spLocks noGrp="1"/>
          </p:cNvSpPr>
          <p:nvPr>
            <p:ph type="ftr" sz="quarter" idx="11"/>
          </p:nvPr>
        </p:nvSpPr>
        <p:spPr/>
        <p:txBody>
          <a:bodyPr/>
          <a:lstStyle/>
          <a:p>
            <a:r>
              <a:rPr lang="en-US"/>
              <a:t>www.PullanConsulting.com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normAutofit/>
          </a:bodyPr>
          <a:lstStyle/>
          <a:p>
            <a:pPr eaLnBrk="1" hangingPunct="1"/>
            <a:r>
              <a:rPr lang="en-US" sz="3500" dirty="0"/>
              <a:t>Goal, </a:t>
            </a:r>
            <a:r>
              <a:rPr lang="en-US" sz="3500" dirty="0" err="1"/>
              <a:t>BTNA,Wants</a:t>
            </a:r>
            <a:r>
              <a:rPr lang="en-US" sz="3500" dirty="0"/>
              <a:t> and Needs</a:t>
            </a:r>
          </a:p>
        </p:txBody>
      </p:sp>
      <p:sp>
        <p:nvSpPr>
          <p:cNvPr id="25606" name="Rectangle 3"/>
          <p:cNvSpPr>
            <a:spLocks noGrp="1" noChangeArrowheads="1"/>
          </p:cNvSpPr>
          <p:nvPr>
            <p:ph idx="1"/>
          </p:nvPr>
        </p:nvSpPr>
        <p:spPr>
          <a:xfrm>
            <a:off x="457200" y="1371600"/>
            <a:ext cx="8229600" cy="4411663"/>
          </a:xfrm>
        </p:spPr>
        <p:txBody>
          <a:bodyPr>
            <a:normAutofit fontScale="55000" lnSpcReduction="20000"/>
          </a:bodyPr>
          <a:lstStyle/>
          <a:p>
            <a:pPr eaLnBrk="1" hangingPunct="1">
              <a:lnSpc>
                <a:spcPct val="80000"/>
              </a:lnSpc>
            </a:pPr>
            <a:endParaRPr lang="en-US" sz="2000" dirty="0"/>
          </a:p>
          <a:p>
            <a:pPr eaLnBrk="1" hangingPunct="1">
              <a:lnSpc>
                <a:spcPct val="80000"/>
              </a:lnSpc>
            </a:pPr>
            <a:r>
              <a:rPr lang="en-US" sz="2800" dirty="0"/>
              <a:t>What is the goal for the deal? Why are you doing a deal?</a:t>
            </a:r>
          </a:p>
          <a:p>
            <a:pPr marL="0" indent="0" eaLnBrk="1" hangingPunct="1">
              <a:lnSpc>
                <a:spcPct val="80000"/>
              </a:lnSpc>
              <a:buNone/>
            </a:pPr>
            <a:endParaRPr lang="en-US" sz="2000" dirty="0"/>
          </a:p>
          <a:p>
            <a:pPr eaLnBrk="1" hangingPunct="1">
              <a:lnSpc>
                <a:spcPct val="80000"/>
              </a:lnSpc>
            </a:pPr>
            <a:r>
              <a:rPr lang="en-US" sz="2000" dirty="0"/>
              <a:t>BATNA- what is best alternative to a negotiated agreement?  </a:t>
            </a:r>
          </a:p>
          <a:p>
            <a:pPr lvl="1" eaLnBrk="1" hangingPunct="1">
              <a:lnSpc>
                <a:spcPct val="80000"/>
              </a:lnSpc>
            </a:pPr>
            <a:r>
              <a:rPr lang="en-US" sz="1800" dirty="0"/>
              <a:t>What will you do if you do not get this deal?</a:t>
            </a:r>
          </a:p>
          <a:p>
            <a:pPr lvl="1" eaLnBrk="1" hangingPunct="1">
              <a:lnSpc>
                <a:spcPct val="80000"/>
              </a:lnSpc>
            </a:pPr>
            <a:r>
              <a:rPr lang="en-US" sz="1800" dirty="0"/>
              <a:t>Hopefully, you have built some alternatives by seeking other partners and having plans for your own development</a:t>
            </a:r>
          </a:p>
          <a:p>
            <a:pPr eaLnBrk="1" hangingPunct="1">
              <a:lnSpc>
                <a:spcPct val="80000"/>
              </a:lnSpc>
            </a:pPr>
            <a:endParaRPr lang="en-US" sz="2000" dirty="0"/>
          </a:p>
          <a:p>
            <a:pPr eaLnBrk="1" hangingPunct="1">
              <a:lnSpc>
                <a:spcPct val="80000"/>
              </a:lnSpc>
            </a:pPr>
            <a:r>
              <a:rPr lang="en-US" sz="2000" dirty="0"/>
              <a:t>Wants and Needs ($, Control, Resources, Path to a Future)</a:t>
            </a:r>
          </a:p>
          <a:p>
            <a:pPr lvl="1" eaLnBrk="1" hangingPunct="1">
              <a:lnSpc>
                <a:spcPct val="80000"/>
              </a:lnSpc>
            </a:pPr>
            <a:r>
              <a:rPr lang="en-US" sz="1800" dirty="0"/>
              <a:t>Needs – things you must have to do a deal</a:t>
            </a:r>
          </a:p>
          <a:p>
            <a:pPr lvl="1" eaLnBrk="1" hangingPunct="1">
              <a:lnSpc>
                <a:spcPct val="80000"/>
              </a:lnSpc>
            </a:pPr>
            <a:r>
              <a:rPr lang="en-US" sz="1800" dirty="0"/>
              <a:t>Wants – things you might trade for a need</a:t>
            </a:r>
          </a:p>
          <a:p>
            <a:pPr lvl="2" eaLnBrk="1" hangingPunct="1">
              <a:lnSpc>
                <a:spcPct val="80000"/>
              </a:lnSpc>
            </a:pPr>
            <a:r>
              <a:rPr lang="en-US" sz="1800" dirty="0"/>
              <a:t>Prioritizing </a:t>
            </a:r>
          </a:p>
          <a:p>
            <a:pPr lvl="3" eaLnBrk="1" hangingPunct="1">
              <a:lnSpc>
                <a:spcPct val="80000"/>
              </a:lnSpc>
            </a:pPr>
            <a:r>
              <a:rPr lang="en-US" sz="1600" dirty="0"/>
              <a:t>Think about criteria</a:t>
            </a:r>
          </a:p>
          <a:p>
            <a:pPr lvl="3" eaLnBrk="1" hangingPunct="1">
              <a:lnSpc>
                <a:spcPct val="80000"/>
              </a:lnSpc>
            </a:pPr>
            <a:r>
              <a:rPr lang="en-US" sz="1600" dirty="0"/>
              <a:t>Think about 1:1 swaps and swaps of 2-3 for 1 need or higher wants</a:t>
            </a:r>
          </a:p>
          <a:p>
            <a:pPr eaLnBrk="1" hangingPunct="1">
              <a:lnSpc>
                <a:spcPct val="80000"/>
              </a:lnSpc>
            </a:pPr>
            <a:r>
              <a:rPr lang="en-US" sz="2000" dirty="0"/>
              <a:t>Wants and Needs (Interests) not the same as positions</a:t>
            </a:r>
          </a:p>
          <a:p>
            <a:pPr lvl="1" eaLnBrk="1" hangingPunct="1">
              <a:lnSpc>
                <a:spcPct val="80000"/>
              </a:lnSpc>
            </a:pPr>
            <a:r>
              <a:rPr lang="en-US" sz="1800" dirty="0"/>
              <a:t>Positions are the terms you present to them</a:t>
            </a:r>
          </a:p>
          <a:p>
            <a:pPr lvl="1" eaLnBrk="1" hangingPunct="1">
              <a:lnSpc>
                <a:spcPct val="80000"/>
              </a:lnSpc>
            </a:pPr>
            <a:r>
              <a:rPr lang="en-US" sz="1800" dirty="0"/>
              <a:t>Wants and Needs should be more conceptual, with reasons behind them</a:t>
            </a:r>
          </a:p>
          <a:p>
            <a:pPr eaLnBrk="1" hangingPunct="1">
              <a:lnSpc>
                <a:spcPct val="80000"/>
              </a:lnSpc>
            </a:pPr>
            <a:r>
              <a:rPr lang="en-US" sz="2000" dirty="0"/>
              <a:t>SWOT- what are your SWOTs for this negotiation</a:t>
            </a:r>
          </a:p>
        </p:txBody>
      </p:sp>
      <p:sp>
        <p:nvSpPr>
          <p:cNvPr id="25604" name="Slide Number Placeholder 5"/>
          <p:cNvSpPr>
            <a:spLocks noGrp="1"/>
          </p:cNvSpPr>
          <p:nvPr>
            <p:ph type="sldNum" sz="quarter" idx="12"/>
          </p:nvPr>
        </p:nvSpPr>
        <p:spPr>
          <a:noFill/>
        </p:spPr>
        <p:txBody>
          <a:bodyPr/>
          <a:lstStyle/>
          <a:p>
            <a:fld id="{4450FD9E-DF06-4A15-98A3-0DD6EAFF3043}" type="slidenum">
              <a:rPr lang="en-US" altLang="en-US"/>
              <a:pPr/>
              <a:t>9</a:t>
            </a:fld>
            <a:endParaRPr lang="en-US" altLang="en-US"/>
          </a:p>
        </p:txBody>
      </p:sp>
      <p:sp>
        <p:nvSpPr>
          <p:cNvPr id="2" name="Footer Placeholder 1">
            <a:extLst>
              <a:ext uri="{FF2B5EF4-FFF2-40B4-BE49-F238E27FC236}">
                <a16:creationId xmlns:a16="http://schemas.microsoft.com/office/drawing/2014/main" id="{7215292E-90F9-4A32-94DD-BF5C1068042D}"/>
              </a:ext>
            </a:extLst>
          </p:cNvPr>
          <p:cNvSpPr>
            <a:spLocks noGrp="1"/>
          </p:cNvSpPr>
          <p:nvPr>
            <p:ph type="ftr" sz="quarter" idx="11"/>
          </p:nvPr>
        </p:nvSpPr>
        <p:spPr/>
        <p:txBody>
          <a:bodyPr/>
          <a:lstStyle/>
          <a:p>
            <a:r>
              <a:rPr lang="en-US"/>
              <a:t>www.PullanConsulting.com</a:t>
            </a:r>
          </a:p>
        </p:txBody>
      </p:sp>
    </p:spTree>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3058</Words>
  <Application>Microsoft Office PowerPoint</Application>
  <PresentationFormat>On-screen Show (4:3)</PresentationFormat>
  <Paragraphs>428</Paragraphs>
  <Slides>35</Slides>
  <Notes>34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Gill Sans MT</vt:lpstr>
      <vt:lpstr>Impact</vt:lpstr>
      <vt:lpstr>Badge</vt:lpstr>
      <vt:lpstr> Deal Prep</vt:lpstr>
      <vt:lpstr> Deal Prep</vt:lpstr>
      <vt:lpstr>Process to a deal</vt:lpstr>
      <vt:lpstr>Typical Timing for a Deal</vt:lpstr>
      <vt:lpstr>NEGOTIATIONS</vt:lpstr>
      <vt:lpstr>The Negotiating Process</vt:lpstr>
      <vt:lpstr>Process for Negotiations</vt:lpstr>
      <vt:lpstr>Negotiation Prep</vt:lpstr>
      <vt:lpstr>Goal, BTNA,Wants and Needs</vt:lpstr>
      <vt:lpstr>Types of wants &amp; needs</vt:lpstr>
      <vt:lpstr>Example Statements</vt:lpstr>
      <vt:lpstr>Profile Partner</vt:lpstr>
      <vt:lpstr>Open Discussion</vt:lpstr>
      <vt:lpstr>Term Sheets</vt:lpstr>
      <vt:lpstr>Term Sheets</vt:lpstr>
      <vt:lpstr>Who, What, When</vt:lpstr>
      <vt:lpstr>What is in a term sheet?</vt:lpstr>
      <vt:lpstr>Licensing Agreements</vt:lpstr>
      <vt:lpstr>Definitions</vt:lpstr>
      <vt:lpstr>Scope</vt:lpstr>
      <vt:lpstr>Field of Use</vt:lpstr>
      <vt:lpstr>Split Indications – Usually only with a separate formulation or dosage!</vt:lpstr>
      <vt:lpstr>Territorial Splits- InfO Share</vt:lpstr>
      <vt:lpstr>Territorial Splits – AE and Pharmacovigilance</vt:lpstr>
      <vt:lpstr>Compensation</vt:lpstr>
      <vt:lpstr>Royalties</vt:lpstr>
      <vt:lpstr>Manufacturing Agreements</vt:lpstr>
      <vt:lpstr>Non-compete Provisions</vt:lpstr>
      <vt:lpstr>Sublicensing</vt:lpstr>
      <vt:lpstr>Information Sharing and Publications</vt:lpstr>
      <vt:lpstr>IP</vt:lpstr>
      <vt:lpstr>Control and Responsibilities</vt:lpstr>
      <vt:lpstr>Co-Promotion</vt:lpstr>
      <vt:lpstr>Diligence requirements</vt:lpstr>
      <vt:lpstr>Termination Provisions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Deal Prep</dc:title>
  <dc:creator>Linda Pullan</dc:creator>
  <cp:lastModifiedBy>Linda Pullan</cp:lastModifiedBy>
  <cp:revision>12</cp:revision>
  <dcterms:created xsi:type="dcterms:W3CDTF">2019-01-17T23:42:13Z</dcterms:created>
  <dcterms:modified xsi:type="dcterms:W3CDTF">2019-11-04T08:52:44Z</dcterms:modified>
</cp:coreProperties>
</file>