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8"/>
  </p:notesMasterIdLst>
  <p:sldIdLst>
    <p:sldId id="262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9" r:id="rId10"/>
    <p:sldId id="268" r:id="rId11"/>
    <p:sldId id="270" r:id="rId12"/>
    <p:sldId id="271" r:id="rId13"/>
    <p:sldId id="273" r:id="rId14"/>
    <p:sldId id="276" r:id="rId15"/>
    <p:sldId id="272" r:id="rId16"/>
    <p:sldId id="275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8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3C7E0-8A4F-488D-BD69-055A40B8FF49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25741-3698-43ED-AA44-FB2D4E1CA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12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64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60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9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53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78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058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776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89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9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1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9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77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45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3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60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25741-3698-43ED-AA44-FB2D4E1CAE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8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24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8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9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6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2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4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74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9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85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7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891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11" r:id="rId5"/>
    <p:sldLayoutId id="2147483705" r:id="rId6"/>
    <p:sldLayoutId id="2147483706" r:id="rId7"/>
    <p:sldLayoutId id="2147483707" r:id="rId8"/>
    <p:sldLayoutId id="2147483710" r:id="rId9"/>
    <p:sldLayoutId id="2147483708" r:id="rId10"/>
    <p:sldLayoutId id="2147483709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4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zfrwdonalyn@gmail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988E0-9A1C-46EE-8AD7-6F8B45359021}"/>
              </a:ext>
            </a:extLst>
          </p:cNvPr>
          <p:cNvSpPr txBox="1"/>
          <p:nvPr/>
        </p:nvSpPr>
        <p:spPr>
          <a:xfrm>
            <a:off x="1479330" y="2488793"/>
            <a:ext cx="923333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Leading the Way to Successful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i="1" dirty="0">
                <a:solidFill>
                  <a:srgbClr val="FF0000"/>
                </a:solidFill>
              </a:rPr>
              <a:t>Membership</a:t>
            </a:r>
            <a:r>
              <a:rPr lang="en-US" sz="4800" b="1" i="1" dirty="0">
                <a:solidFill>
                  <a:schemeClr val="bg1"/>
                </a:solidFill>
              </a:rPr>
              <a:t> </a:t>
            </a:r>
            <a:r>
              <a:rPr lang="en-US" sz="4800" b="1" i="1" dirty="0">
                <a:solidFill>
                  <a:srgbClr val="FF0000"/>
                </a:solidFill>
              </a:rPr>
              <a:t>Recruiting</a:t>
            </a:r>
            <a:endParaRPr lang="en-US" sz="4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055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98F173-CA4A-4612-986D-E352A138B225}"/>
              </a:ext>
            </a:extLst>
          </p:cNvPr>
          <p:cNvSpPr txBox="1"/>
          <p:nvPr/>
        </p:nvSpPr>
        <p:spPr>
          <a:xfrm>
            <a:off x="1513489" y="1719037"/>
            <a:ext cx="9165021" cy="3157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bg1"/>
                </a:solidFill>
              </a:rPr>
              <a:t>Offer incentives for Renewing before December 31</a:t>
            </a:r>
          </a:p>
          <a:p>
            <a:pPr algn="ctr">
              <a:lnSpc>
                <a:spcPct val="150000"/>
              </a:lnSpc>
            </a:pPr>
            <a:endParaRPr lang="en-US" sz="36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</a:rPr>
              <a:t>Most of all, Thank your members on a regular basis!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7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988E0-9A1C-46EE-8AD7-6F8B45359021}"/>
              </a:ext>
            </a:extLst>
          </p:cNvPr>
          <p:cNvSpPr txBox="1"/>
          <p:nvPr/>
        </p:nvSpPr>
        <p:spPr>
          <a:xfrm>
            <a:off x="726695" y="2120949"/>
            <a:ext cx="10905066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Now that you have Members,</a:t>
            </a: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4800" b="1" i="1" dirty="0">
                <a:solidFill>
                  <a:srgbClr val="FF0000"/>
                </a:solidFill>
              </a:rPr>
              <a:t>They need to be </a:t>
            </a:r>
          </a:p>
          <a:p>
            <a:pPr algn="ctr"/>
            <a:r>
              <a:rPr lang="en-US" sz="4800" b="1" i="1" dirty="0">
                <a:solidFill>
                  <a:srgbClr val="FF0000"/>
                </a:solidFill>
              </a:rPr>
              <a:t>Reported to NFRW!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26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86DF7-761B-4880-A049-E7DF65ECDDBF}"/>
              </a:ext>
            </a:extLst>
          </p:cNvPr>
          <p:cNvSpPr txBox="1"/>
          <p:nvPr/>
        </p:nvSpPr>
        <p:spPr>
          <a:xfrm>
            <a:off x="3373821" y="1130589"/>
            <a:ext cx="5465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NFRW Reporting Changes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8DC1F-D3A7-43EC-BFBC-F267AFB46BC3}"/>
              </a:ext>
            </a:extLst>
          </p:cNvPr>
          <p:cNvSpPr txBox="1"/>
          <p:nvPr/>
        </p:nvSpPr>
        <p:spPr>
          <a:xfrm>
            <a:off x="910312" y="1878772"/>
            <a:ext cx="10371374" cy="3578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Membership dues are based on the Calendar Year (Jan 1-Dec 31)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No longer report membership on a quarterly basis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Reports may be made monthly-this is particularly encouraged for larger clubs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Remember – anyone </a:t>
            </a:r>
            <a:r>
              <a:rPr lang="en-US" sz="2000" b="1" i="1" dirty="0">
                <a:solidFill>
                  <a:srgbClr val="FF0000"/>
                </a:solidFill>
              </a:rPr>
              <a:t>joining</a:t>
            </a:r>
            <a:r>
              <a:rPr lang="en-US" sz="2000" dirty="0">
                <a:solidFill>
                  <a:schemeClr val="bg1"/>
                </a:solidFill>
              </a:rPr>
              <a:t> prior to Dec 31 is considered a </a:t>
            </a:r>
            <a:r>
              <a:rPr lang="en-US" sz="2000" b="1" i="1" dirty="0">
                <a:solidFill>
                  <a:schemeClr val="bg1"/>
                </a:solidFill>
              </a:rPr>
              <a:t>new member </a:t>
            </a:r>
            <a:r>
              <a:rPr lang="en-US" sz="2000" dirty="0">
                <a:solidFill>
                  <a:schemeClr val="bg1"/>
                </a:solidFill>
              </a:rPr>
              <a:t>and </a:t>
            </a:r>
            <a:r>
              <a:rPr lang="en-US" sz="2000" b="1" i="1" dirty="0">
                <a:solidFill>
                  <a:schemeClr val="bg1"/>
                </a:solidFill>
              </a:rPr>
              <a:t>MUST</a:t>
            </a:r>
            <a:r>
              <a:rPr lang="en-US" sz="2000" dirty="0">
                <a:solidFill>
                  <a:schemeClr val="bg1"/>
                </a:solidFill>
              </a:rPr>
              <a:t> renew prior to Mar 1 to remain a member in good standing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Current members may renew their membership beginning Oct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Members are considered delinquent if not renewed by March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endParaRPr lang="en-US" sz="2000" dirty="0">
              <a:solidFill>
                <a:schemeClr val="bg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Access to NFRW “Member” section is discontinued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No longer receive NFRW’s Capitol Connection monthly email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696766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86DF7-761B-4880-A049-E7DF65ECDDBF}"/>
              </a:ext>
            </a:extLst>
          </p:cNvPr>
          <p:cNvSpPr txBox="1"/>
          <p:nvPr/>
        </p:nvSpPr>
        <p:spPr>
          <a:xfrm>
            <a:off x="4099034" y="1119783"/>
            <a:ext cx="3993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Reports to AzFRW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8DC1F-D3A7-43EC-BFBC-F267AFB46BC3}"/>
              </a:ext>
            </a:extLst>
          </p:cNvPr>
          <p:cNvSpPr txBox="1"/>
          <p:nvPr/>
        </p:nvSpPr>
        <p:spPr>
          <a:xfrm>
            <a:off x="898634" y="2024480"/>
            <a:ext cx="10394731" cy="3116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Membership information is reported by email to AzFRW Treasurer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Currently - Donna Stawicki at </a:t>
            </a:r>
            <a:r>
              <a:rPr lang="en-US" sz="2000" dirty="0">
                <a:solidFill>
                  <a:schemeClr val="bg1"/>
                </a:solidFill>
                <a:hlinkClick r:id="rId3"/>
              </a:rPr>
              <a:t>azfrwdonalyn@gmail.com</a:t>
            </a: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New members &amp; renewals are verified &amp; entered in NFRW database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Please highlight any member who may be moving their membership from another AzFRW or </a:t>
            </a:r>
            <a:r>
              <a:rPr lang="en-US" sz="2000">
                <a:solidFill>
                  <a:schemeClr val="bg1"/>
                </a:solidFill>
              </a:rPr>
              <a:t>other state NFRW </a:t>
            </a:r>
            <a:r>
              <a:rPr lang="en-US" sz="2000" dirty="0">
                <a:solidFill>
                  <a:schemeClr val="bg1"/>
                </a:solidFill>
              </a:rPr>
              <a:t>club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Please highlight any name or contact information changes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AzFRW Treasurer will prepare &amp; email payment Voucher to Club Treasurer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Club payment is sent to AzFRW Treasurer &amp; payment is made to NFRW</a:t>
            </a:r>
          </a:p>
        </p:txBody>
      </p:sp>
    </p:spTree>
    <p:extLst>
      <p:ext uri="{BB962C8B-B14F-4D97-AF65-F5344CB8AC3E}">
        <p14:creationId xmlns:p14="http://schemas.microsoft.com/office/powerpoint/2010/main" val="1468727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86DF7-761B-4880-A049-E7DF65ECDDBF}"/>
              </a:ext>
            </a:extLst>
          </p:cNvPr>
          <p:cNvSpPr txBox="1"/>
          <p:nvPr/>
        </p:nvSpPr>
        <p:spPr>
          <a:xfrm>
            <a:off x="4099034" y="1119783"/>
            <a:ext cx="3993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Reports to AzFRW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8DC1F-D3A7-43EC-BFBC-F267AFB46BC3}"/>
              </a:ext>
            </a:extLst>
          </p:cNvPr>
          <p:cNvSpPr txBox="1"/>
          <p:nvPr/>
        </p:nvSpPr>
        <p:spPr>
          <a:xfrm>
            <a:off x="898634" y="1793648"/>
            <a:ext cx="10394731" cy="3578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Excel spreadsheet </a:t>
            </a:r>
            <a:r>
              <a:rPr lang="en-US" sz="2000" b="1" i="1" dirty="0">
                <a:solidFill>
                  <a:srgbClr val="FF0000"/>
                </a:solidFill>
              </a:rPr>
              <a:t>MUST</a:t>
            </a:r>
            <a:r>
              <a:rPr lang="en-US" sz="2000" dirty="0">
                <a:solidFill>
                  <a:schemeClr val="bg1"/>
                </a:solidFill>
              </a:rPr>
              <a:t> be used for Membership Roster (Example next slide)</a:t>
            </a:r>
          </a:p>
          <a:p>
            <a:pPr marL="2857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From the NFRW Report page regarding the importing of new members:</a:t>
            </a:r>
          </a:p>
          <a:p>
            <a:pPr marL="914400" indent="-342900" algn="l" fontAlgn="base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000" b="1" i="1" u="sng" dirty="0">
                <a:solidFill>
                  <a:schemeClr val="bg1"/>
                </a:solidFill>
                <a:effectLst/>
                <a:latin typeface="Open Sans"/>
              </a:rPr>
              <a:t>ONLY Excel files 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Open Sans"/>
              </a:rPr>
              <a:t>can be imported (.xlsx, .</a:t>
            </a:r>
            <a:r>
              <a:rPr lang="en-US" sz="2000" b="0" i="0" dirty="0" err="1">
                <a:solidFill>
                  <a:schemeClr val="bg1"/>
                </a:solidFill>
                <a:effectLst/>
                <a:latin typeface="Open Sans"/>
              </a:rPr>
              <a:t>xls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Open Sans"/>
              </a:rPr>
              <a:t>, .</a:t>
            </a:r>
            <a:r>
              <a:rPr lang="en-US" sz="2000" b="0" i="0" dirty="0" err="1">
                <a:solidFill>
                  <a:schemeClr val="bg1"/>
                </a:solidFill>
                <a:effectLst/>
                <a:latin typeface="Open Sans"/>
              </a:rPr>
              <a:t>xlt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Open Sans"/>
              </a:rPr>
              <a:t>, .</a:t>
            </a:r>
            <a:r>
              <a:rPr lang="en-US" sz="2000" b="0" i="0" dirty="0" err="1">
                <a:solidFill>
                  <a:schemeClr val="bg1"/>
                </a:solidFill>
                <a:effectLst/>
                <a:latin typeface="Open Sans"/>
              </a:rPr>
              <a:t>xlsm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Open Sans"/>
              </a:rPr>
              <a:t>).</a:t>
            </a:r>
          </a:p>
          <a:p>
            <a:pPr marL="914400" indent="-342900" algn="l" fontAlgn="base">
              <a:buFont typeface="Wingdings" panose="05000000000000000000" pitchFamily="2" charset="2"/>
              <a:buChar char="ü"/>
            </a:pPr>
            <a:r>
              <a:rPr lang="en-US" sz="2000" b="0" i="0" dirty="0">
                <a:solidFill>
                  <a:schemeClr val="bg1"/>
                </a:solidFill>
                <a:effectLst/>
                <a:latin typeface="Open Sans"/>
              </a:rPr>
              <a:t>Note the roster file must contain specific columns. </a:t>
            </a:r>
          </a:p>
          <a:p>
            <a:pPr marL="914400" indent="-342900" algn="l" fontAlgn="base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sz="2000" b="1" i="1" u="sng" dirty="0">
                <a:solidFill>
                  <a:schemeClr val="bg1"/>
                </a:solidFill>
                <a:effectLst/>
                <a:latin typeface="Open Sans"/>
              </a:rPr>
              <a:t>DO NOT 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Open Sans"/>
              </a:rPr>
              <a:t>remove or change column headers.</a:t>
            </a:r>
          </a:p>
          <a:p>
            <a:pPr marL="342900" indent="-342900" algn="l" fontAlgn="base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  <a:latin typeface="Open Sans"/>
              </a:rPr>
              <a:t>You may delete the examples and highlighting. These are the only acceptable changes!</a:t>
            </a:r>
            <a:endParaRPr lang="en-US" sz="2000" b="0" i="0" dirty="0">
              <a:solidFill>
                <a:schemeClr val="bg1"/>
              </a:solidFill>
              <a:effectLst/>
              <a:latin typeface="Open Sans"/>
            </a:endParaRPr>
          </a:p>
          <a:p>
            <a:pPr marL="91440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342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AEF289-C226-4FD0-B4FC-CCF8A1514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021" y="725215"/>
            <a:ext cx="9487957" cy="548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80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A8268E-3EDE-4E25-9964-7B735A619812}"/>
              </a:ext>
            </a:extLst>
          </p:cNvPr>
          <p:cNvSpPr txBox="1"/>
          <p:nvPr/>
        </p:nvSpPr>
        <p:spPr>
          <a:xfrm>
            <a:off x="3063765" y="2767280"/>
            <a:ext cx="60644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08147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86DF7-761B-4880-A049-E7DF65ECDDBF}"/>
              </a:ext>
            </a:extLst>
          </p:cNvPr>
          <p:cNvSpPr txBox="1"/>
          <p:nvPr/>
        </p:nvSpPr>
        <p:spPr>
          <a:xfrm>
            <a:off x="1450426" y="1148872"/>
            <a:ext cx="9291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Membership is your club’s most valuable asset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000C93-4211-43A1-BCC7-5310F6E65F60}"/>
              </a:ext>
            </a:extLst>
          </p:cNvPr>
          <p:cNvSpPr txBox="1"/>
          <p:nvPr/>
        </p:nvSpPr>
        <p:spPr>
          <a:xfrm>
            <a:off x="1587060" y="4792671"/>
            <a:ext cx="9017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NFRW has given us a Great Slogan!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897403-EB17-4192-9990-F04E9360B3FD}"/>
              </a:ext>
            </a:extLst>
          </p:cNvPr>
          <p:cNvSpPr txBox="1"/>
          <p:nvPr/>
        </p:nvSpPr>
        <p:spPr>
          <a:xfrm>
            <a:off x="2734713" y="2302350"/>
            <a:ext cx="6463862" cy="167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Treat your members like “GOLD”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Member’s are your club’s membership Ambassadors</a:t>
            </a: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bg1"/>
                </a:solidFill>
              </a:rPr>
              <a:t>Your members are your greatest recruiting tool</a:t>
            </a:r>
          </a:p>
        </p:txBody>
      </p:sp>
    </p:spTree>
    <p:extLst>
      <p:ext uri="{BB962C8B-B14F-4D97-AF65-F5344CB8AC3E}">
        <p14:creationId xmlns:p14="http://schemas.microsoft.com/office/powerpoint/2010/main" val="1887072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822AA2-3A96-4AAF-A072-18904F74AB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195" y="808834"/>
            <a:ext cx="5335610" cy="5240332"/>
          </a:xfrm>
          <a:prstGeom prst="rect">
            <a:avLst/>
          </a:prstGeom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04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988E0-9A1C-46EE-8AD7-6F8B45359021}"/>
              </a:ext>
            </a:extLst>
          </p:cNvPr>
          <p:cNvSpPr txBox="1"/>
          <p:nvPr/>
        </p:nvSpPr>
        <p:spPr>
          <a:xfrm>
            <a:off x="1697420" y="1768802"/>
            <a:ext cx="8797158" cy="3320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Introduction of Speakers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bg1"/>
                </a:solidFill>
              </a:rPr>
              <a:t>Judy Blake, RW of Prescott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bg1"/>
                </a:solidFill>
              </a:rPr>
              <a:t>Judy Clouse, Palo Verde RW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bg1"/>
                </a:solidFill>
              </a:rPr>
              <a:t>Kat Pollard, Chandler RW</a:t>
            </a:r>
          </a:p>
        </p:txBody>
      </p:sp>
    </p:spTree>
    <p:extLst>
      <p:ext uri="{BB962C8B-B14F-4D97-AF65-F5344CB8AC3E}">
        <p14:creationId xmlns:p14="http://schemas.microsoft.com/office/powerpoint/2010/main" val="1885733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586DF7-761B-4880-A049-E7DF65ECDDBF}"/>
              </a:ext>
            </a:extLst>
          </p:cNvPr>
          <p:cNvSpPr txBox="1"/>
          <p:nvPr/>
        </p:nvSpPr>
        <p:spPr>
          <a:xfrm>
            <a:off x="2638096" y="1359262"/>
            <a:ext cx="6915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Additional Recruitment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8DC1F-D3A7-43EC-BFBC-F267AFB46BC3}"/>
              </a:ext>
            </a:extLst>
          </p:cNvPr>
          <p:cNvSpPr txBox="1"/>
          <p:nvPr/>
        </p:nvSpPr>
        <p:spPr>
          <a:xfrm>
            <a:off x="4004441" y="2202485"/>
            <a:ext cx="4183117" cy="3270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Happy Hour Events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Social Media and Website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Advertise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Club Brochures or Palm Cards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Buttons or Pins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Former Members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bg1"/>
                </a:solidFill>
              </a:rPr>
              <a:t>Alternate Meeting Times</a:t>
            </a:r>
          </a:p>
        </p:txBody>
      </p:sp>
    </p:spTree>
    <p:extLst>
      <p:ext uri="{BB962C8B-B14F-4D97-AF65-F5344CB8AC3E}">
        <p14:creationId xmlns:p14="http://schemas.microsoft.com/office/powerpoint/2010/main" val="992987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988E0-9A1C-46EE-8AD7-6F8B45359021}"/>
              </a:ext>
            </a:extLst>
          </p:cNvPr>
          <p:cNvSpPr txBox="1"/>
          <p:nvPr/>
        </p:nvSpPr>
        <p:spPr>
          <a:xfrm>
            <a:off x="973375" y="2274838"/>
            <a:ext cx="1024524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More Important than Recruiting</a:t>
            </a:r>
          </a:p>
          <a:p>
            <a:pPr algn="ctr"/>
            <a:r>
              <a:rPr lang="en-US" sz="4800" b="1" i="1" dirty="0">
                <a:solidFill>
                  <a:schemeClr val="bg1"/>
                </a:solidFill>
              </a:rPr>
              <a:t>IS</a:t>
            </a:r>
          </a:p>
          <a:p>
            <a:pPr algn="ctr"/>
            <a:r>
              <a:rPr lang="en-US" sz="4800" b="1" i="1" dirty="0">
                <a:solidFill>
                  <a:srgbClr val="FF0000"/>
                </a:solidFill>
              </a:rPr>
              <a:t>Retaining Members</a:t>
            </a:r>
            <a:endParaRPr lang="en-US" sz="4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68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98F173-CA4A-4612-986D-E352A138B225}"/>
              </a:ext>
            </a:extLst>
          </p:cNvPr>
          <p:cNvSpPr txBox="1"/>
          <p:nvPr/>
        </p:nvSpPr>
        <p:spPr>
          <a:xfrm>
            <a:off x="2151992" y="1513988"/>
            <a:ext cx="7888013" cy="3830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</a:rPr>
              <a:t>First and Foremost: Exude a warm and welcoming attitude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Welcoming committee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Know all members by name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Introduce prospective members at your meetings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Introduce new members at each meeting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Highlight new members in your newsletter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If a prospective or new member attends your meeting alone, seat her with a buddy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Make your meeting into a media event</a:t>
            </a:r>
          </a:p>
        </p:txBody>
      </p:sp>
    </p:spTree>
    <p:extLst>
      <p:ext uri="{BB962C8B-B14F-4D97-AF65-F5344CB8AC3E}">
        <p14:creationId xmlns:p14="http://schemas.microsoft.com/office/powerpoint/2010/main" val="1453709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98F173-CA4A-4612-986D-E352A138B225}"/>
              </a:ext>
            </a:extLst>
          </p:cNvPr>
          <p:cNvSpPr txBox="1"/>
          <p:nvPr/>
        </p:nvSpPr>
        <p:spPr>
          <a:xfrm>
            <a:off x="2262350" y="1329322"/>
            <a:ext cx="7667298" cy="4199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Inspire members with incentives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Provide a New Member Welcome Packet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Report your membership numbers at every meeting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Get new members involved on committees and special projects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Social media; Create a website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Host a New Member Tea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End of each year: ask your members what they liked or disliked during the past or previous years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Educate members on the benefits of attending regional meetings, workshops, Legislative Day and State and National  Conventions</a:t>
            </a:r>
          </a:p>
        </p:txBody>
      </p:sp>
    </p:spTree>
    <p:extLst>
      <p:ext uri="{BB962C8B-B14F-4D97-AF65-F5344CB8AC3E}">
        <p14:creationId xmlns:p14="http://schemas.microsoft.com/office/powerpoint/2010/main" val="3037512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C97E5C-C165-417B-BBDE-6701E22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D0E1C6-221C-4835-B0D4-24184F6B6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E72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8F2782-0AD1-4AB6-BBB8-3BA1BB416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DD9571B2-AAD9-484E-875A-429BAA5965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D04A1572-D25F-44A2-A50A-288E204B91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98F173-CA4A-4612-986D-E352A138B225}"/>
              </a:ext>
            </a:extLst>
          </p:cNvPr>
          <p:cNvSpPr txBox="1"/>
          <p:nvPr/>
        </p:nvSpPr>
        <p:spPr>
          <a:xfrm>
            <a:off x="1898430" y="1150356"/>
            <a:ext cx="8395139" cy="962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Send postcards to members who have been absent for some time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Send postcards or call members who have not renewed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3CD5D2-F828-4301-9B2F-3D192CB2DEB2}"/>
              </a:ext>
            </a:extLst>
          </p:cNvPr>
          <p:cNvSpPr txBox="1"/>
          <p:nvPr/>
        </p:nvSpPr>
        <p:spPr>
          <a:xfrm>
            <a:off x="2501461" y="2193742"/>
            <a:ext cx="71890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bg1"/>
                </a:solidFill>
                <a:latin typeface="Brush Script MT" panose="03060802040406070304" pitchFamily="66" charset="0"/>
              </a:rPr>
              <a:t>Consider Yourself Hugged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 BLANCA" panose="02000000000000000000" pitchFamily="2" charset="0"/>
              </a:rPr>
              <a:t>Your (Club Name) is thinking of you.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 BLANCA" panose="02000000000000000000" pitchFamily="2" charset="0"/>
              </a:rPr>
              <a:t>We may be separated physically, but we are united by mind and spirit.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 BLANCA" panose="02000000000000000000" pitchFamily="2" charset="0"/>
              </a:rPr>
              <a:t>We stand together in love of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 BLANCA" panose="02000000000000000000" pitchFamily="2" charset="0"/>
              </a:rPr>
              <a:t>Country, Community, and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 BLANCA" panose="02000000000000000000" pitchFamily="2" charset="0"/>
              </a:rPr>
              <a:t>(Club Name).</a:t>
            </a:r>
          </a:p>
        </p:txBody>
      </p:sp>
    </p:spTree>
    <p:extLst>
      <p:ext uri="{BB962C8B-B14F-4D97-AF65-F5344CB8AC3E}">
        <p14:creationId xmlns:p14="http://schemas.microsoft.com/office/powerpoint/2010/main" val="4177362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242541"/>
      </a:dk2>
      <a:lt2>
        <a:srgbClr val="E2E8E3"/>
      </a:lt2>
      <a:accent1>
        <a:srgbClr val="E729BA"/>
      </a:accent1>
      <a:accent2>
        <a:srgbClr val="B217D5"/>
      </a:accent2>
      <a:accent3>
        <a:srgbClr val="7529E7"/>
      </a:accent3>
      <a:accent4>
        <a:srgbClr val="393CDB"/>
      </a:accent4>
      <a:accent5>
        <a:srgbClr val="297BE7"/>
      </a:accent5>
      <a:accent6>
        <a:srgbClr val="16B3CE"/>
      </a:accent6>
      <a:hlink>
        <a:srgbClr val="4E6EC4"/>
      </a:hlink>
      <a:folHlink>
        <a:srgbClr val="7F7F7F"/>
      </a:folHlink>
    </a:clrScheme>
    <a:fontScheme name="Dividend">
      <a:majorFont>
        <a:latin typeface="Univers Condensed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Univers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601</Words>
  <Application>Microsoft Office PowerPoint</Application>
  <PresentationFormat>Widescreen</PresentationFormat>
  <Paragraphs>93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 BLANCA</vt:lpstr>
      <vt:lpstr>Brush Script MT</vt:lpstr>
      <vt:lpstr>Calibri</vt:lpstr>
      <vt:lpstr>Open Sans</vt:lpstr>
      <vt:lpstr>Univers</vt:lpstr>
      <vt:lpstr>Univers Condensed</vt:lpstr>
      <vt:lpstr>Wingdings</vt:lpstr>
      <vt:lpstr>Wingdings 2</vt:lpstr>
      <vt:lpstr>DividendVTI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the Way to Successful  Membership Recruiting and Retention</dc:title>
  <dc:creator>Donna Stawicki</dc:creator>
  <cp:lastModifiedBy>cindy casaus</cp:lastModifiedBy>
  <cp:revision>50</cp:revision>
  <cp:lastPrinted>2020-09-30T22:46:47Z</cp:lastPrinted>
  <dcterms:created xsi:type="dcterms:W3CDTF">2020-09-30T21:16:26Z</dcterms:created>
  <dcterms:modified xsi:type="dcterms:W3CDTF">2021-01-29T22:36:08Z</dcterms:modified>
</cp:coreProperties>
</file>