
<file path=[Content_Types].xml><?xml version="1.0" encoding="utf-8"?>
<Types xmlns="http://schemas.openxmlformats.org/package/2006/content-types">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20.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1.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1.xml" ContentType="application/vnd.openxmlformats-officedocument.drawingml.chartshapes+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 id="2147483887" r:id="rId2"/>
  </p:sldMasterIdLst>
  <p:notesMasterIdLst>
    <p:notesMasterId r:id="rId25"/>
  </p:notesMasterIdLst>
  <p:handoutMasterIdLst>
    <p:handoutMasterId r:id="rId26"/>
  </p:handoutMasterIdLst>
  <p:sldIdLst>
    <p:sldId id="256" r:id="rId3"/>
    <p:sldId id="265" r:id="rId4"/>
    <p:sldId id="302" r:id="rId5"/>
    <p:sldId id="259" r:id="rId6"/>
    <p:sldId id="275" r:id="rId7"/>
    <p:sldId id="309" r:id="rId8"/>
    <p:sldId id="283" r:id="rId9"/>
    <p:sldId id="308" r:id="rId10"/>
    <p:sldId id="307" r:id="rId11"/>
    <p:sldId id="277" r:id="rId12"/>
    <p:sldId id="271" r:id="rId13"/>
    <p:sldId id="313" r:id="rId14"/>
    <p:sldId id="270" r:id="rId15"/>
    <p:sldId id="311" r:id="rId16"/>
    <p:sldId id="294" r:id="rId17"/>
    <p:sldId id="312" r:id="rId18"/>
    <p:sldId id="292" r:id="rId19"/>
    <p:sldId id="274" r:id="rId20"/>
    <p:sldId id="315" r:id="rId21"/>
    <p:sldId id="316" r:id="rId22"/>
    <p:sldId id="273" r:id="rId23"/>
    <p:sldId id="287" r:id="rId2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wn Clerk" initials="TC"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3" autoAdjust="0"/>
    <p:restoredTop sz="96433" autoAdjust="0"/>
  </p:normalViewPr>
  <p:slideViewPr>
    <p:cSldViewPr>
      <p:cViewPr varScale="1">
        <p:scale>
          <a:sx n="85" d="100"/>
          <a:sy n="85" d="100"/>
        </p:scale>
        <p:origin x="1272"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7" d="100"/>
          <a:sy n="87" d="100"/>
        </p:scale>
        <p:origin x="380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commentAuthors" Target="commentAuthors.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2000" dirty="0"/>
              <a:t>Where </a:t>
            </a:r>
            <a:r>
              <a:rPr lang="en-US" sz="2000" dirty="0" smtClean="0"/>
              <a:t>did </a:t>
            </a:r>
            <a:r>
              <a:rPr lang="en-US" sz="2000" dirty="0"/>
              <a:t>our money come </a:t>
            </a:r>
            <a:r>
              <a:rPr lang="en-US" sz="2000" dirty="0" smtClean="0"/>
              <a:t>from in 2019?</a:t>
            </a:r>
          </a:p>
          <a:p>
            <a:pPr>
              <a:defRPr/>
            </a:pPr>
            <a:r>
              <a:rPr lang="en-US" sz="2000" dirty="0" smtClean="0"/>
              <a:t> (not including annexation funds)</a:t>
            </a:r>
            <a:endParaRPr lang="en-US" sz="2000" dirty="0"/>
          </a:p>
        </c:rich>
      </c:tx>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Where does our money come from?</c:v>
                </c:pt>
              </c:strCache>
            </c:strRef>
          </c:tx>
          <c:spPr>
            <a:solidFill>
              <a:schemeClr val="accent1"/>
            </a:solidFill>
            <a:ln>
              <a:noFill/>
            </a:ln>
            <a:effectLst>
              <a:outerShdw blurRad="254000" sx="102000" sy="102000" algn="ctr" rotWithShape="0">
                <a:prstClr val="black">
                  <a:alpha val="20000"/>
                </a:prstClr>
              </a:outerShdw>
            </a:effectLst>
          </c:spPr>
          <c:invertIfNegative val="0"/>
          <c:dPt>
            <c:idx val="0"/>
            <c:invertIfNegative val="0"/>
            <c:bubble3D val="0"/>
            <c:spPr>
              <a:solidFill>
                <a:schemeClr val="accent1"/>
              </a:solidFill>
              <a:ln>
                <a:noFill/>
              </a:ln>
              <a:effectLst>
                <a:outerShdw blurRad="254000" sx="102000" sy="102000" algn="ctr" rotWithShape="0">
                  <a:prstClr val="black">
                    <a:alpha val="20000"/>
                  </a:prstClr>
                </a:outerShdw>
              </a:effectLst>
            </c:spPr>
          </c:dPt>
          <c:dPt>
            <c:idx val="1"/>
            <c:invertIfNegative val="0"/>
            <c:bubble3D val="0"/>
            <c:spPr>
              <a:solidFill>
                <a:schemeClr val="accent1"/>
              </a:solidFill>
              <a:ln>
                <a:noFill/>
              </a:ln>
              <a:effectLst>
                <a:outerShdw blurRad="254000" sx="102000" sy="102000" algn="ctr" rotWithShape="0">
                  <a:prstClr val="black">
                    <a:alpha val="20000"/>
                  </a:prstClr>
                </a:outerShdw>
              </a:effectLst>
            </c:spPr>
          </c:dPt>
          <c:dPt>
            <c:idx val="2"/>
            <c:invertIfNegative val="0"/>
            <c:bubble3D val="0"/>
            <c:spPr>
              <a:solidFill>
                <a:schemeClr val="accent1"/>
              </a:solidFill>
              <a:ln>
                <a:noFill/>
              </a:ln>
              <a:effectLst>
                <a:outerShdw blurRad="254000" sx="102000" sy="102000" algn="ctr" rotWithShape="0">
                  <a:prstClr val="black">
                    <a:alpha val="20000"/>
                  </a:prstClr>
                </a:outerShdw>
              </a:effectLst>
            </c:spPr>
          </c:dPt>
          <c:dPt>
            <c:idx val="3"/>
            <c:invertIfNegative val="0"/>
            <c:bubble3D val="0"/>
            <c:spPr>
              <a:solidFill>
                <a:schemeClr val="accent1"/>
              </a:solidFill>
              <a:ln>
                <a:noFill/>
              </a:ln>
              <a:effectLst>
                <a:outerShdw blurRad="254000" sx="102000" sy="102000" algn="ctr" rotWithShape="0">
                  <a:prstClr val="black">
                    <a:alpha val="20000"/>
                  </a:prstClr>
                </a:outerShdw>
              </a:effectLst>
            </c:spPr>
          </c:dPt>
          <c:dPt>
            <c:idx val="4"/>
            <c:invertIfNegative val="0"/>
            <c:bubble3D val="0"/>
            <c:spPr>
              <a:solidFill>
                <a:schemeClr val="accent1"/>
              </a:solidFill>
              <a:ln>
                <a:noFill/>
              </a:ln>
              <a:effectLst>
                <a:outerShdw blurRad="254000" sx="102000" sy="102000" algn="ctr" rotWithShape="0">
                  <a:prstClr val="black">
                    <a:alpha val="20000"/>
                  </a:prstClr>
                </a:outerShdw>
              </a:effectLst>
            </c:spPr>
          </c:dPt>
          <c:dPt>
            <c:idx val="5"/>
            <c:invertIfNegative val="0"/>
            <c:bubble3D val="0"/>
            <c:spPr>
              <a:solidFill>
                <a:schemeClr val="accent1"/>
              </a:solidFill>
              <a:ln>
                <a:noFill/>
              </a:ln>
              <a:effectLst>
                <a:outerShdw blurRad="254000" sx="102000" sy="102000" algn="ctr" rotWithShape="0">
                  <a:prstClr val="black">
                    <a:alpha val="20000"/>
                  </a:prstClr>
                </a:outerShdw>
              </a:effectLst>
            </c:spPr>
          </c:dPt>
          <c:dPt>
            <c:idx val="6"/>
            <c:invertIfNegative val="0"/>
            <c:bubble3D val="0"/>
            <c:spPr>
              <a:solidFill>
                <a:schemeClr val="accent1"/>
              </a:solidFill>
              <a:ln>
                <a:noFill/>
              </a:ln>
              <a:effectLst>
                <a:outerShdw blurRad="254000" sx="102000" sy="102000" algn="ctr" rotWithShape="0">
                  <a:prstClr val="black">
                    <a:alpha val="20000"/>
                  </a:prstClr>
                </a:outerShdw>
              </a:effectLst>
            </c:spPr>
          </c:dPt>
          <c:dPt>
            <c:idx val="7"/>
            <c:invertIfNegative val="0"/>
            <c:bubble3D val="0"/>
            <c:spPr>
              <a:solidFill>
                <a:schemeClr val="accent1"/>
              </a:solidFill>
              <a:ln>
                <a:noFill/>
              </a:ln>
              <a:effectLst>
                <a:outerShdw blurRad="254000" sx="102000" sy="102000" algn="ctr" rotWithShape="0">
                  <a:prstClr val="black">
                    <a:alpha val="20000"/>
                  </a:prstClr>
                </a:outerShdw>
              </a:effectLst>
            </c:spPr>
          </c:dPt>
          <c:dPt>
            <c:idx val="8"/>
            <c:invertIfNegative val="0"/>
            <c:bubble3D val="0"/>
            <c:spPr>
              <a:solidFill>
                <a:schemeClr val="accent1"/>
              </a:solidFill>
              <a:ln>
                <a:noFill/>
              </a:ln>
              <a:effectLst>
                <a:outerShdw blurRad="254000" sx="102000" sy="102000" algn="ctr" rotWithShape="0">
                  <a:prstClr val="black">
                    <a:alpha val="20000"/>
                  </a:prstClr>
                </a:outerShdw>
              </a:effectLst>
            </c:spPr>
          </c:dPt>
          <c:dLbls>
            <c:numFmt formatCode="&quot;$&quot;#,##0.00" sourceLinked="0"/>
            <c:spPr>
              <a:pattFill prst="pct75">
                <a:fgClr>
                  <a:prstClr val="black">
                    <a:lumMod val="75000"/>
                    <a:lumOff val="25000"/>
                  </a:prstClr>
                </a:fgClr>
                <a:bgClr>
                  <a:prstClr val="black">
                    <a:lumMod val="65000"/>
                    <a:lumOff val="35000"/>
                  </a:prst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Sheet1!$A$2:$A$8</c:f>
              <c:strCache>
                <c:ptCount val="7"/>
                <c:pt idx="0">
                  <c:v>Property Taxes</c:v>
                </c:pt>
                <c:pt idx="1">
                  <c:v>Intergovernmental Revenue</c:v>
                </c:pt>
                <c:pt idx="2">
                  <c:v>Charges for Services</c:v>
                </c:pt>
                <c:pt idx="3">
                  <c:v>Grants &amp; Mining Effects</c:v>
                </c:pt>
                <c:pt idx="4">
                  <c:v>Miscellaneous</c:v>
                </c:pt>
                <c:pt idx="5">
                  <c:v>Fire Services</c:v>
                </c:pt>
                <c:pt idx="6">
                  <c:v>W/WW Revenue</c:v>
                </c:pt>
              </c:strCache>
            </c:strRef>
          </c:cat>
          <c:val>
            <c:numRef>
              <c:f>Sheet1!$B$2:$B$8</c:f>
              <c:numCache>
                <c:formatCode>_("$"* #,##0.00_);_("$"* \(#,##0.00\);_("$"* "-"??_);_(@_)</c:formatCode>
                <c:ptCount val="7"/>
                <c:pt idx="0">
                  <c:v>935863.54</c:v>
                </c:pt>
                <c:pt idx="1">
                  <c:v>669004.06999999995</c:v>
                </c:pt>
                <c:pt idx="2">
                  <c:v>151630.67000000001</c:v>
                </c:pt>
                <c:pt idx="3">
                  <c:v>65081</c:v>
                </c:pt>
                <c:pt idx="4">
                  <c:v>35997.83</c:v>
                </c:pt>
                <c:pt idx="5">
                  <c:v>38950</c:v>
                </c:pt>
                <c:pt idx="6">
                  <c:v>11523.9</c:v>
                </c:pt>
              </c:numCache>
            </c:numRef>
          </c:val>
        </c:ser>
        <c:dLbls>
          <c:showLegendKey val="0"/>
          <c:showVal val="0"/>
          <c:showCatName val="0"/>
          <c:showSerName val="0"/>
          <c:showPercent val="0"/>
          <c:showBubbleSize val="0"/>
        </c:dLbls>
        <c:gapWidth val="100"/>
        <c:overlap val="-100"/>
        <c:axId val="399434680"/>
        <c:axId val="399442128"/>
      </c:barChart>
      <c:valAx>
        <c:axId val="399442128"/>
        <c:scaling>
          <c:orientation val="minMax"/>
        </c:scaling>
        <c:delete val="0"/>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_(&quot;$&quot;* #,##0.00_);_(&quot;$&quot;* \(#,##0.00\);_(&quot;$&quot;* &quot;-&quot;??_);_(@_)"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crossAx val="399434680"/>
        <c:crosses val="autoZero"/>
        <c:crossBetween val="between"/>
      </c:valAx>
      <c:catAx>
        <c:axId val="399434680"/>
        <c:scaling>
          <c:orientation val="minMax"/>
        </c:scaling>
        <c:delete val="0"/>
        <c:axPos val="l"/>
        <c:numFmt formatCode="General" sourceLinked="1"/>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en-US"/>
          </a:p>
        </c:txPr>
        <c:crossAx val="399442128"/>
        <c:crosses val="autoZero"/>
        <c:auto val="1"/>
        <c:lblAlgn val="ctr"/>
        <c:lblOffset val="100"/>
        <c:noMultiLvlLbl val="0"/>
      </c:catAx>
      <c:spPr>
        <a:noFill/>
        <a:ln>
          <a:noFill/>
        </a:ln>
        <a:effectLst/>
      </c:spPr>
    </c:plotArea>
    <c:legend>
      <c:legendPos val="r"/>
      <c:layout>
        <c:manualLayout>
          <c:xMode val="edge"/>
          <c:yMode val="edge"/>
          <c:x val="0.73869619422572164"/>
          <c:y val="0.21558135822906835"/>
          <c:w val="0.22998858267716532"/>
          <c:h val="0.23293491619265846"/>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2400" dirty="0"/>
              <a:t>Where </a:t>
            </a:r>
            <a:r>
              <a:rPr lang="en-US" sz="2400" dirty="0" smtClean="0"/>
              <a:t>did </a:t>
            </a:r>
            <a:r>
              <a:rPr lang="en-US" sz="2400" dirty="0"/>
              <a:t>we spend our </a:t>
            </a:r>
            <a:r>
              <a:rPr lang="en-US" sz="2400" dirty="0" smtClean="0"/>
              <a:t>money in 2019?</a:t>
            </a:r>
            <a:endParaRPr lang="en-US" sz="2400" dirty="0"/>
          </a:p>
        </c:rich>
      </c:tx>
      <c:layout>
        <c:manualLayout>
          <c:xMode val="edge"/>
          <c:yMode val="edge"/>
          <c:x val="0.1396759259259259"/>
          <c:y val="4.0290996234166383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6.7129629629629636E-2"/>
          <c:y val="0.22419385076865392"/>
          <c:w val="0.82407407407407407"/>
          <c:h val="0.68863610798650166"/>
        </c:manualLayout>
      </c:layout>
      <c:pie3DChart>
        <c:varyColors val="1"/>
        <c:ser>
          <c:idx val="0"/>
          <c:order val="0"/>
          <c:tx>
            <c:strRef>
              <c:f>Sheet1!$B$1</c:f>
              <c:strCache>
                <c:ptCount val="1"/>
                <c:pt idx="0">
                  <c:v>20192</c:v>
                </c:pt>
              </c:strCache>
            </c:strRef>
          </c:tx>
          <c:dPt>
            <c:idx val="0"/>
            <c:bubble3D val="0"/>
            <c:spPr>
              <a:solidFill>
                <a:schemeClr val="accent1"/>
              </a:solidFill>
              <a:ln>
                <a:noFill/>
              </a:ln>
              <a:effectLst>
                <a:outerShdw blurRad="254000" sx="102000" sy="102000" algn="ctr" rotWithShape="0">
                  <a:prstClr val="black">
                    <a:alpha val="20000"/>
                  </a:prstClr>
                </a:outerShdw>
              </a:effectLst>
              <a:sp3d/>
            </c:spPr>
          </c:dPt>
          <c:dPt>
            <c:idx val="1"/>
            <c:bubble3D val="0"/>
            <c:spPr>
              <a:solidFill>
                <a:schemeClr val="accent2"/>
              </a:solidFill>
              <a:ln>
                <a:noFill/>
              </a:ln>
              <a:effectLst>
                <a:outerShdw blurRad="254000" sx="102000" sy="102000" algn="ctr" rotWithShape="0">
                  <a:prstClr val="black">
                    <a:alpha val="20000"/>
                  </a:prstClr>
                </a:outerShdw>
              </a:effectLst>
              <a:sp3d/>
            </c:spPr>
          </c:dPt>
          <c:dPt>
            <c:idx val="2"/>
            <c:bubble3D val="0"/>
            <c:spPr>
              <a:solidFill>
                <a:schemeClr val="accent3"/>
              </a:solidFill>
              <a:ln>
                <a:noFill/>
              </a:ln>
              <a:effectLst>
                <a:outerShdw blurRad="254000" sx="102000" sy="102000" algn="ctr" rotWithShape="0">
                  <a:prstClr val="black">
                    <a:alpha val="20000"/>
                  </a:prstClr>
                </a:outerShdw>
              </a:effectLst>
              <a:sp3d/>
            </c:spPr>
          </c:dPt>
          <c:dPt>
            <c:idx val="3"/>
            <c:bubble3D val="0"/>
            <c:spPr>
              <a:solidFill>
                <a:schemeClr val="accent4"/>
              </a:solidFill>
              <a:ln>
                <a:noFill/>
              </a:ln>
              <a:effectLst>
                <a:outerShdw blurRad="254000" sx="102000" sy="102000" algn="ctr" rotWithShape="0">
                  <a:prstClr val="black">
                    <a:alpha val="20000"/>
                  </a:prstClr>
                </a:outerShdw>
              </a:effectLst>
              <a:sp3d/>
            </c:spPr>
          </c:dPt>
          <c:dPt>
            <c:idx val="4"/>
            <c:bubble3D val="0"/>
            <c:spPr>
              <a:solidFill>
                <a:schemeClr val="accent5"/>
              </a:solidFill>
              <a:ln>
                <a:noFill/>
              </a:ln>
              <a:effectLst>
                <a:outerShdw blurRad="254000" sx="102000" sy="102000" algn="ctr" rotWithShape="0">
                  <a:prstClr val="black">
                    <a:alpha val="20000"/>
                  </a:prstClr>
                </a:outerShdw>
              </a:effectLst>
              <a:sp3d/>
            </c:spPr>
          </c:dPt>
          <c:dPt>
            <c:idx val="5"/>
            <c:bubble3D val="0"/>
            <c:spPr>
              <a:solidFill>
                <a:schemeClr val="accent6"/>
              </a:solidFill>
              <a:ln>
                <a:noFill/>
              </a:ln>
              <a:effectLst>
                <a:outerShdw blurRad="254000" sx="102000" sy="102000" algn="ctr" rotWithShape="0">
                  <a:prstClr val="black">
                    <a:alpha val="20000"/>
                  </a:prstClr>
                </a:outerShdw>
              </a:effectLst>
              <a:sp3d/>
            </c:spPr>
          </c:dPt>
          <c:dLbls>
            <c:dLbl>
              <c:idx val="0"/>
              <c:layout>
                <c:manualLayout>
                  <c:x val="-9.0133785360163421E-2"/>
                  <c:y val="0.10032553222513853"/>
                </c:manualLayout>
              </c:layout>
              <c:dLblPos val="bestFit"/>
              <c:showLegendKey val="0"/>
              <c:showVal val="0"/>
              <c:showCatName val="1"/>
              <c:showSerName val="0"/>
              <c:showPercent val="1"/>
              <c:showBubbleSize val="0"/>
              <c:extLst>
                <c:ext xmlns:c15="http://schemas.microsoft.com/office/drawing/2012/chart" uri="{CE6537A1-D6FC-4f65-9D91-7224C49458BB}">
                  <c15:layout/>
                </c:ext>
              </c:extLst>
            </c:dLbl>
            <c:dLbl>
              <c:idx val="2"/>
              <c:layout>
                <c:manualLayout>
                  <c:x val="5.5688611840186586E-2"/>
                  <c:y val="7.9373359580052497E-2"/>
                </c:manualLayout>
              </c:layout>
              <c:dLblPos val="bestFit"/>
              <c:showLegendKey val="0"/>
              <c:showVal val="0"/>
              <c:showCatName val="1"/>
              <c:showSerName val="0"/>
              <c:showPercent val="1"/>
              <c:showBubbleSize val="0"/>
              <c:extLst>
                <c:ext xmlns:c15="http://schemas.microsoft.com/office/drawing/2012/chart" uri="{CE6537A1-D6FC-4f65-9D91-7224C49458BB}">
                  <c15:layout/>
                </c:ext>
              </c:extLst>
            </c:dLbl>
            <c:dLbl>
              <c:idx val="3"/>
              <c:layout>
                <c:manualLayout>
                  <c:x val="-0.10172803052396229"/>
                  <c:y val="2.2801837270339085E-4"/>
                </c:manualLayout>
              </c:layout>
              <c:dLblPos val="bestFit"/>
              <c:showLegendKey val="0"/>
              <c:showVal val="0"/>
              <c:showCatName val="1"/>
              <c:showSerName val="0"/>
              <c:showPercent val="1"/>
              <c:showBubbleSize val="0"/>
              <c:extLst>
                <c:ext xmlns:c15="http://schemas.microsoft.com/office/drawing/2012/chart" uri="{CE6537A1-D6FC-4f65-9D91-7224C49458BB}">
                  <c15:layout/>
                </c:ext>
              </c:extLst>
            </c:dLbl>
            <c:dLbl>
              <c:idx val="4"/>
              <c:layout>
                <c:manualLayout>
                  <c:x val="6.0955818022747153E-2"/>
                  <c:y val="-1.5377478856809566E-2"/>
                </c:manualLayout>
              </c:layout>
              <c:dLblPos val="bestFit"/>
              <c:showLegendKey val="0"/>
              <c:showVal val="0"/>
              <c:showCatName val="1"/>
              <c:showSerName val="0"/>
              <c:showPercent val="1"/>
              <c:showBubbleSize val="0"/>
              <c:extLst>
                <c:ext xmlns:c15="http://schemas.microsoft.com/office/drawing/2012/chart" uri="{CE6537A1-D6FC-4f65-9D91-7224C49458BB}">
                  <c15:layout/>
                </c:ext>
              </c:extLst>
            </c:dLbl>
            <c:dLbl>
              <c:idx val="5"/>
              <c:layout>
                <c:manualLayout>
                  <c:x val="1.2148342568290074E-2"/>
                  <c:y val="7.4841972878390201E-2"/>
                </c:manualLayout>
              </c:layout>
              <c:dLblPos val="bestFit"/>
              <c:showLegendKey val="0"/>
              <c:showVal val="0"/>
              <c:showCatName val="1"/>
              <c:showSerName val="0"/>
              <c:showPercent val="1"/>
              <c:showBubbleSize val="0"/>
              <c:extLst>
                <c:ext xmlns:c15="http://schemas.microsoft.com/office/drawing/2012/chart" uri="{CE6537A1-D6FC-4f65-9D91-7224C49458BB}">
                  <c15:layout/>
                </c:ext>
              </c:extLst>
            </c:dLbl>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Sheet1!$A$2:$A$7</c:f>
              <c:strCache>
                <c:ptCount val="6"/>
                <c:pt idx="0">
                  <c:v>GEN Fund</c:v>
                </c:pt>
                <c:pt idx="1">
                  <c:v>R &amp; B Fund</c:v>
                </c:pt>
                <c:pt idx="2">
                  <c:v>DEBT</c:v>
                </c:pt>
                <c:pt idx="3">
                  <c:v>CAPITAL</c:v>
                </c:pt>
                <c:pt idx="4">
                  <c:v>W/WW</c:v>
                </c:pt>
                <c:pt idx="5">
                  <c:v>FIRE</c:v>
                </c:pt>
              </c:strCache>
            </c:strRef>
          </c:cat>
          <c:val>
            <c:numRef>
              <c:f>Sheet1!$B$2:$B$7</c:f>
              <c:numCache>
                <c:formatCode>General</c:formatCode>
                <c:ptCount val="6"/>
                <c:pt idx="0">
                  <c:v>466804.33</c:v>
                </c:pt>
                <c:pt idx="1">
                  <c:v>1164568.27</c:v>
                </c:pt>
                <c:pt idx="2">
                  <c:v>184618.1</c:v>
                </c:pt>
                <c:pt idx="3">
                  <c:v>737771.56</c:v>
                </c:pt>
                <c:pt idx="4">
                  <c:v>26418.03</c:v>
                </c:pt>
                <c:pt idx="5">
                  <c:v>145629.71</c:v>
                </c:pt>
              </c:numCache>
            </c:numRef>
          </c:val>
        </c:ser>
        <c:ser>
          <c:idx val="1"/>
          <c:order val="1"/>
          <c:tx>
            <c:strRef>
              <c:f>Sheet1!$C$1</c:f>
              <c:strCache>
                <c:ptCount val="1"/>
                <c:pt idx="0">
                  <c:v>Column1</c:v>
                </c:pt>
              </c:strCache>
            </c:strRef>
          </c:tx>
          <c:dPt>
            <c:idx val="0"/>
            <c:bubble3D val="0"/>
            <c:spPr>
              <a:solidFill>
                <a:schemeClr val="accent1"/>
              </a:solidFill>
              <a:ln>
                <a:noFill/>
              </a:ln>
              <a:effectLst>
                <a:outerShdw blurRad="254000" sx="102000" sy="102000" algn="ctr" rotWithShape="0">
                  <a:prstClr val="black">
                    <a:alpha val="20000"/>
                  </a:prstClr>
                </a:outerShdw>
              </a:effectLst>
              <a:sp3d/>
            </c:spPr>
          </c:dPt>
          <c:dPt>
            <c:idx val="1"/>
            <c:bubble3D val="0"/>
            <c:spPr>
              <a:solidFill>
                <a:schemeClr val="accent2"/>
              </a:solidFill>
              <a:ln>
                <a:noFill/>
              </a:ln>
              <a:effectLst>
                <a:outerShdw blurRad="254000" sx="102000" sy="102000" algn="ctr" rotWithShape="0">
                  <a:prstClr val="black">
                    <a:alpha val="20000"/>
                  </a:prstClr>
                </a:outerShdw>
              </a:effectLst>
              <a:sp3d/>
            </c:spPr>
          </c:dPt>
          <c:dPt>
            <c:idx val="2"/>
            <c:bubble3D val="0"/>
            <c:spPr>
              <a:solidFill>
                <a:schemeClr val="accent3"/>
              </a:solidFill>
              <a:ln>
                <a:noFill/>
              </a:ln>
              <a:effectLst>
                <a:outerShdw blurRad="254000" sx="102000" sy="102000" algn="ctr" rotWithShape="0">
                  <a:prstClr val="black">
                    <a:alpha val="20000"/>
                  </a:prstClr>
                </a:outerShdw>
              </a:effectLst>
              <a:sp3d/>
            </c:spPr>
          </c:dPt>
          <c:dPt>
            <c:idx val="3"/>
            <c:bubble3D val="0"/>
            <c:spPr>
              <a:solidFill>
                <a:schemeClr val="accent4"/>
              </a:solidFill>
              <a:ln>
                <a:noFill/>
              </a:ln>
              <a:effectLst>
                <a:outerShdw blurRad="254000" sx="102000" sy="102000" algn="ctr" rotWithShape="0">
                  <a:prstClr val="black">
                    <a:alpha val="20000"/>
                  </a:prstClr>
                </a:outerShdw>
              </a:effectLst>
              <a:sp3d/>
            </c:spPr>
          </c:dPt>
          <c:dPt>
            <c:idx val="4"/>
            <c:bubble3D val="0"/>
            <c:spPr>
              <a:solidFill>
                <a:schemeClr val="accent5"/>
              </a:solidFill>
              <a:ln>
                <a:noFill/>
              </a:ln>
              <a:effectLst>
                <a:outerShdw blurRad="254000" sx="102000" sy="102000" algn="ctr" rotWithShape="0">
                  <a:prstClr val="black">
                    <a:alpha val="20000"/>
                  </a:prstClr>
                </a:outerShdw>
              </a:effectLst>
              <a:sp3d/>
            </c:spPr>
          </c:dPt>
          <c:dPt>
            <c:idx val="5"/>
            <c:bubble3D val="0"/>
            <c:spPr>
              <a:solidFill>
                <a:schemeClr val="accent6"/>
              </a:solidFill>
              <a:ln>
                <a:noFill/>
              </a:ln>
              <a:effectLst>
                <a:outerShdw blurRad="254000" sx="102000" sy="102000" algn="ctr" rotWithShape="0">
                  <a:prstClr val="black">
                    <a:alpha val="20000"/>
                  </a:prstClr>
                </a:outerShdw>
              </a:effectLst>
              <a:sp3d/>
            </c:spPr>
          </c:dPt>
          <c:dLbls>
            <c:spPr>
              <a:pattFill prst="pct75">
                <a:fgClr>
                  <a:prstClr val="black">
                    <a:lumMod val="75000"/>
                    <a:lumOff val="25000"/>
                  </a:prstClr>
                </a:fgClr>
                <a:bgClr>
                  <a:prstClr val="black">
                    <a:lumMod val="65000"/>
                    <a:lumOff val="35000"/>
                  </a:prst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Sheet1!$A$2:$A$7</c:f>
              <c:strCache>
                <c:ptCount val="6"/>
                <c:pt idx="0">
                  <c:v>GEN Fund</c:v>
                </c:pt>
                <c:pt idx="1">
                  <c:v>R &amp; B Fund</c:v>
                </c:pt>
                <c:pt idx="2">
                  <c:v>DEBT</c:v>
                </c:pt>
                <c:pt idx="3">
                  <c:v>CAPITAL</c:v>
                </c:pt>
                <c:pt idx="4">
                  <c:v>W/WW</c:v>
                </c:pt>
                <c:pt idx="5">
                  <c:v>FIRE</c:v>
                </c:pt>
              </c:strCache>
            </c:strRef>
          </c:cat>
          <c:val>
            <c:numRef>
              <c:f>Sheet1!$C$2:$C$7</c:f>
              <c:numCache>
                <c:formatCode>General</c:formatCode>
                <c:ptCount val="6"/>
              </c:numCache>
            </c:numRef>
          </c:val>
        </c:ser>
        <c:dLbls>
          <c:dLblPos val="ctr"/>
          <c:showLegendKey val="0"/>
          <c:showVal val="0"/>
          <c:showCatName val="0"/>
          <c:showSerName val="0"/>
          <c:showPercent val="1"/>
          <c:showBubbleSize val="0"/>
          <c:showLeaderLines val="1"/>
        </c:dLbls>
      </c:pie3DChart>
      <c:spPr>
        <a:noFill/>
        <a:ln>
          <a:noFill/>
        </a:ln>
        <a:effectLst/>
      </c:spPr>
    </c:plotArea>
    <c:legend>
      <c:legendPos val="r"/>
      <c:layout>
        <c:manualLayout>
          <c:xMode val="edge"/>
          <c:yMode val="edge"/>
          <c:x val="0.81512783124331678"/>
          <c:y val="0.21804014486747508"/>
          <c:w val="9.5753135024788563E-2"/>
          <c:h val="0.23073162729658792"/>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r>
              <a:rPr lang="en-US" dirty="0"/>
              <a:t>Budget</a:t>
            </a:r>
            <a:r>
              <a:rPr lang="en-US" baseline="0" dirty="0"/>
              <a:t> Balance Trend </a:t>
            </a:r>
            <a:r>
              <a:rPr lang="en-US" baseline="0" dirty="0" smtClean="0"/>
              <a:t>2008-2019  </a:t>
            </a:r>
            <a:endParaRPr lang="en-US" dirty="0"/>
          </a:p>
        </c:rich>
      </c:tx>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Beginning Balance</c:v>
                </c:pt>
              </c:strCache>
            </c:strRef>
          </c:tx>
          <c:spPr>
            <a:solidFill>
              <a:schemeClr val="accent2"/>
            </a:solidFill>
            <a:ln>
              <a:noFill/>
            </a:ln>
            <a:effectLst/>
          </c:spPr>
          <c:invertIfNegative val="0"/>
          <c:cat>
            <c:numRef>
              <c:f>Sheet1!$A$2:$A$13</c:f>
              <c:numCache>
                <c:formatCode>General</c:formatCode>
                <c:ptCount val="12"/>
                <c:pt idx="0">
                  <c:v>2008</c:v>
                </c:pt>
                <c:pt idx="1">
                  <c:v>2009</c:v>
                </c:pt>
                <c:pt idx="2">
                  <c:v>2010</c:v>
                </c:pt>
                <c:pt idx="3">
                  <c:v>2011</c:v>
                </c:pt>
                <c:pt idx="4">
                  <c:v>2012</c:v>
                </c:pt>
                <c:pt idx="5">
                  <c:v>2013</c:v>
                </c:pt>
                <c:pt idx="6">
                  <c:v>2014</c:v>
                </c:pt>
                <c:pt idx="7">
                  <c:v>2015</c:v>
                </c:pt>
                <c:pt idx="8">
                  <c:v>2016</c:v>
                </c:pt>
                <c:pt idx="9">
                  <c:v>2017</c:v>
                </c:pt>
                <c:pt idx="10">
                  <c:v>2018</c:v>
                </c:pt>
                <c:pt idx="11">
                  <c:v>2019</c:v>
                </c:pt>
              </c:numCache>
            </c:numRef>
          </c:cat>
          <c:val>
            <c:numRef>
              <c:f>Sheet1!$B$2:$B$13</c:f>
              <c:numCache>
                <c:formatCode>"$"#,##0.00_);[Red]\("$"#,##0.00\)</c:formatCode>
                <c:ptCount val="12"/>
                <c:pt idx="0">
                  <c:v>908784.58</c:v>
                </c:pt>
                <c:pt idx="1">
                  <c:v>837577.85</c:v>
                </c:pt>
                <c:pt idx="2">
                  <c:v>858779.73</c:v>
                </c:pt>
                <c:pt idx="3">
                  <c:v>502598.86</c:v>
                </c:pt>
                <c:pt idx="4">
                  <c:v>541357.04</c:v>
                </c:pt>
                <c:pt idx="5" formatCode="_(&quot;$&quot;* #,##0.00_);_(&quot;$&quot;* \(#,##0.00\);_(&quot;$&quot;* &quot;-&quot;??_);_(@_)">
                  <c:v>550330.34</c:v>
                </c:pt>
                <c:pt idx="6" formatCode="_(&quot;$&quot;* #,##0.00_);_(&quot;$&quot;* \(#,##0.00\);_(&quot;$&quot;* &quot;-&quot;??_);_(@_)">
                  <c:v>524306.05000000005</c:v>
                </c:pt>
                <c:pt idx="7" formatCode="_(&quot;$&quot;* #,##0.00_);_(&quot;$&quot;* \(#,##0.00\);_(&quot;$&quot;* &quot;-&quot;??_);_(@_)">
                  <c:v>908629.44</c:v>
                </c:pt>
                <c:pt idx="8" formatCode="_(&quot;$&quot;* #,##0.00_);_(&quot;$&quot;* \(#,##0.00\);_(&quot;$&quot;* &quot;-&quot;??_);_(@_)">
                  <c:v>1338019.18</c:v>
                </c:pt>
                <c:pt idx="9" formatCode="_(&quot;$&quot;* #,##0.00_);_(&quot;$&quot;* \(#,##0.00\);_(&quot;$&quot;* &quot;-&quot;??_);_(@_)">
                  <c:v>1985058.1</c:v>
                </c:pt>
                <c:pt idx="10" formatCode="_(&quot;$&quot;* #,##0.00_);_(&quot;$&quot;* \(#,##0.00\);_(&quot;$&quot;* &quot;-&quot;??_);_(@_)">
                  <c:v>2350266.56</c:v>
                </c:pt>
                <c:pt idx="11">
                  <c:v>2135195.15</c:v>
                </c:pt>
              </c:numCache>
            </c:numRef>
          </c:val>
        </c:ser>
        <c:ser>
          <c:idx val="1"/>
          <c:order val="1"/>
          <c:tx>
            <c:strRef>
              <c:f>Sheet1!$C$1</c:f>
              <c:strCache>
                <c:ptCount val="1"/>
                <c:pt idx="0">
                  <c:v>Ending Balance</c:v>
                </c:pt>
              </c:strCache>
            </c:strRef>
          </c:tx>
          <c:spPr>
            <a:solidFill>
              <a:schemeClr val="accent4"/>
            </a:solidFill>
            <a:ln>
              <a:noFill/>
            </a:ln>
            <a:effectLst/>
          </c:spPr>
          <c:invertIfNegative val="0"/>
          <c:cat>
            <c:numRef>
              <c:f>Sheet1!$A$2:$A$13</c:f>
              <c:numCache>
                <c:formatCode>General</c:formatCode>
                <c:ptCount val="12"/>
                <c:pt idx="0">
                  <c:v>2008</c:v>
                </c:pt>
                <c:pt idx="1">
                  <c:v>2009</c:v>
                </c:pt>
                <c:pt idx="2">
                  <c:v>2010</c:v>
                </c:pt>
                <c:pt idx="3">
                  <c:v>2011</c:v>
                </c:pt>
                <c:pt idx="4">
                  <c:v>2012</c:v>
                </c:pt>
                <c:pt idx="5">
                  <c:v>2013</c:v>
                </c:pt>
                <c:pt idx="6">
                  <c:v>2014</c:v>
                </c:pt>
                <c:pt idx="7">
                  <c:v>2015</c:v>
                </c:pt>
                <c:pt idx="8">
                  <c:v>2016</c:v>
                </c:pt>
                <c:pt idx="9">
                  <c:v>2017</c:v>
                </c:pt>
                <c:pt idx="10">
                  <c:v>2018</c:v>
                </c:pt>
                <c:pt idx="11">
                  <c:v>2019</c:v>
                </c:pt>
              </c:numCache>
            </c:numRef>
          </c:cat>
          <c:val>
            <c:numRef>
              <c:f>Sheet1!$C$2:$C$13</c:f>
              <c:numCache>
                <c:formatCode>_("$"* #,##0.00_);_("$"* \(#,##0.00\);_("$"* "-"??_);_(@_)</c:formatCode>
                <c:ptCount val="12"/>
                <c:pt idx="0">
                  <c:v>837577.85</c:v>
                </c:pt>
                <c:pt idx="1">
                  <c:v>858779.73</c:v>
                </c:pt>
                <c:pt idx="2">
                  <c:v>502598.86</c:v>
                </c:pt>
                <c:pt idx="3">
                  <c:v>541357.04</c:v>
                </c:pt>
                <c:pt idx="4">
                  <c:v>550330.34</c:v>
                </c:pt>
                <c:pt idx="5">
                  <c:v>524306.05000000005</c:v>
                </c:pt>
                <c:pt idx="6">
                  <c:v>908629.44</c:v>
                </c:pt>
                <c:pt idx="7">
                  <c:v>1338019.18</c:v>
                </c:pt>
                <c:pt idx="8">
                  <c:v>1985058.1</c:v>
                </c:pt>
                <c:pt idx="9">
                  <c:v>2350266.56</c:v>
                </c:pt>
                <c:pt idx="10">
                  <c:v>2135195.15</c:v>
                </c:pt>
                <c:pt idx="11" formatCode="&quot;$&quot;#,##0.00_);[Red]\(&quot;$&quot;#,##0.00\)">
                  <c:v>1862574.71</c:v>
                </c:pt>
              </c:numCache>
            </c:numRef>
          </c:val>
        </c:ser>
        <c:dLbls>
          <c:showLegendKey val="0"/>
          <c:showVal val="0"/>
          <c:showCatName val="0"/>
          <c:showSerName val="0"/>
          <c:showPercent val="0"/>
          <c:showBubbleSize val="0"/>
        </c:dLbls>
        <c:gapWidth val="150"/>
        <c:axId val="399440168"/>
        <c:axId val="399438992"/>
      </c:barChart>
      <c:catAx>
        <c:axId val="399440168"/>
        <c:scaling>
          <c:orientation val="minMax"/>
        </c:scaling>
        <c:delete val="0"/>
        <c:axPos val="b"/>
        <c:numFmt formatCode="General"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399438992"/>
        <c:crosses val="autoZero"/>
        <c:auto val="1"/>
        <c:lblAlgn val="ctr"/>
        <c:lblOffset val="100"/>
        <c:noMultiLvlLbl val="0"/>
      </c:catAx>
      <c:valAx>
        <c:axId val="399438992"/>
        <c:scaling>
          <c:orientation val="minMax"/>
          <c:min val="425000"/>
        </c:scaling>
        <c:delete val="0"/>
        <c:axPos val="l"/>
        <c:majorGridlines>
          <c:spPr>
            <a:ln w="9525" cap="rnd" cmpd="sng" algn="ctr">
              <a:solidFill>
                <a:schemeClr val="tx1">
                  <a:tint val="75000"/>
                  <a:shade val="90000"/>
                </a:schemeClr>
              </a:solidFill>
              <a:prstDash val="solid"/>
              <a:round/>
            </a:ln>
            <a:effectLst/>
          </c:spPr>
        </c:majorGridlines>
        <c:numFmt formatCode="&quot;$&quot;#,##0.00_);[Red]\(&quot;$&quot;#,##0.00\)"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399440168"/>
        <c:crosses val="autoZero"/>
        <c:crossBetween val="between"/>
        <c:minorUnit val="20000"/>
      </c:valAx>
      <c:spPr>
        <a:noFill/>
        <a:ln>
          <a:noFill/>
        </a:ln>
        <a:effectLst/>
      </c:spPr>
    </c:plotArea>
    <c:legend>
      <c:legendPos val="r"/>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rnd" cmpd="sng" algn="ctr">
      <a:noFill/>
      <a:prstDash val="soli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r>
              <a:rPr lang="en-US" dirty="0"/>
              <a:t>Disbursements vs.</a:t>
            </a:r>
            <a:r>
              <a:rPr lang="en-US" baseline="0" dirty="0"/>
              <a:t> Receipts </a:t>
            </a:r>
            <a:r>
              <a:rPr lang="en-US" baseline="0" dirty="0" smtClean="0"/>
              <a:t>2008-2019  </a:t>
            </a:r>
            <a:endParaRPr lang="en-US" dirty="0"/>
          </a:p>
        </c:rich>
      </c:tx>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title>
    <c:autoTitleDeleted val="0"/>
    <c:plotArea>
      <c:layout>
        <c:manualLayout>
          <c:layoutTarget val="inner"/>
          <c:xMode val="edge"/>
          <c:yMode val="edge"/>
          <c:x val="0.10919590975983494"/>
          <c:y val="0.11087744184648675"/>
          <c:w val="0.64164932508436434"/>
          <c:h val="0.79308889823886508"/>
        </c:manualLayout>
      </c:layout>
      <c:barChart>
        <c:barDir val="bar"/>
        <c:grouping val="clustered"/>
        <c:varyColors val="0"/>
        <c:ser>
          <c:idx val="0"/>
          <c:order val="0"/>
          <c:tx>
            <c:strRef>
              <c:f>Sheet1!$B$1</c:f>
              <c:strCache>
                <c:ptCount val="1"/>
                <c:pt idx="0">
                  <c:v>Receipts</c:v>
                </c:pt>
              </c:strCache>
            </c:strRef>
          </c:tx>
          <c:spPr>
            <a:solidFill>
              <a:schemeClr val="accent2"/>
            </a:solidFill>
            <a:ln>
              <a:noFill/>
            </a:ln>
            <a:effectLst/>
          </c:spPr>
          <c:invertIfNegative val="0"/>
          <c:cat>
            <c:numRef>
              <c:f>Sheet1!$A$2:$A$14</c:f>
              <c:numCache>
                <c:formatCode>General</c:formatCode>
                <c:ptCount val="11"/>
                <c:pt idx="0">
                  <c:v>2009</c:v>
                </c:pt>
                <c:pt idx="1">
                  <c:v>2010</c:v>
                </c:pt>
                <c:pt idx="2">
                  <c:v>2011</c:v>
                </c:pt>
                <c:pt idx="3">
                  <c:v>2012</c:v>
                </c:pt>
                <c:pt idx="4">
                  <c:v>2013</c:v>
                </c:pt>
                <c:pt idx="5">
                  <c:v>2014</c:v>
                </c:pt>
                <c:pt idx="6">
                  <c:v>2015</c:v>
                </c:pt>
                <c:pt idx="7">
                  <c:v>2016</c:v>
                </c:pt>
                <c:pt idx="8">
                  <c:v>2017</c:v>
                </c:pt>
                <c:pt idx="9">
                  <c:v>2018</c:v>
                </c:pt>
                <c:pt idx="10">
                  <c:v>2019</c:v>
                </c:pt>
              </c:numCache>
            </c:numRef>
          </c:cat>
          <c:val>
            <c:numRef>
              <c:f>Sheet1!$B$2:$B$14</c:f>
              <c:numCache>
                <c:formatCode>_("$"* #,##0.00_);_("$"* \(#,##0.00\);_("$"* "-"??_);_(@_)</c:formatCode>
                <c:ptCount val="11"/>
                <c:pt idx="0">
                  <c:v>2319682.29</c:v>
                </c:pt>
                <c:pt idx="1">
                  <c:v>1795958.07</c:v>
                </c:pt>
                <c:pt idx="2">
                  <c:v>2020103.87</c:v>
                </c:pt>
                <c:pt idx="3">
                  <c:v>1972499.85</c:v>
                </c:pt>
                <c:pt idx="4" formatCode="&quot;$&quot;#,##0.00_);[Red]\(&quot;$&quot;#,##0.00\)">
                  <c:v>2194204.2000000002</c:v>
                </c:pt>
                <c:pt idx="5">
                  <c:v>2291243.6800000002</c:v>
                </c:pt>
                <c:pt idx="6" formatCode="&quot;$&quot;#,##0.00_);[Red]\(&quot;$&quot;#,##0.00\)">
                  <c:v>2824589.35</c:v>
                </c:pt>
                <c:pt idx="7">
                  <c:v>2835459.71</c:v>
                </c:pt>
                <c:pt idx="8">
                  <c:v>2253800.0699999998</c:v>
                </c:pt>
                <c:pt idx="9">
                  <c:v>1868780.95</c:v>
                </c:pt>
                <c:pt idx="10" formatCode="&quot;$&quot;#,##0.00_);[Red]\(&quot;$&quot;#,##0.00\)">
                  <c:v>3224985.46</c:v>
                </c:pt>
              </c:numCache>
            </c:numRef>
          </c:val>
        </c:ser>
        <c:ser>
          <c:idx val="1"/>
          <c:order val="1"/>
          <c:tx>
            <c:strRef>
              <c:f>Sheet1!$C$1</c:f>
              <c:strCache>
                <c:ptCount val="1"/>
                <c:pt idx="0">
                  <c:v>Disbursements</c:v>
                </c:pt>
              </c:strCache>
            </c:strRef>
          </c:tx>
          <c:spPr>
            <a:solidFill>
              <a:schemeClr val="accent4"/>
            </a:solidFill>
            <a:ln>
              <a:noFill/>
            </a:ln>
            <a:effectLst/>
          </c:spPr>
          <c:invertIfNegative val="0"/>
          <c:cat>
            <c:numRef>
              <c:f>Sheet1!$A$2:$A$14</c:f>
              <c:numCache>
                <c:formatCode>General</c:formatCode>
                <c:ptCount val="11"/>
                <c:pt idx="0">
                  <c:v>2009</c:v>
                </c:pt>
                <c:pt idx="1">
                  <c:v>2010</c:v>
                </c:pt>
                <c:pt idx="2">
                  <c:v>2011</c:v>
                </c:pt>
                <c:pt idx="3">
                  <c:v>2012</c:v>
                </c:pt>
                <c:pt idx="4">
                  <c:v>2013</c:v>
                </c:pt>
                <c:pt idx="5">
                  <c:v>2014</c:v>
                </c:pt>
                <c:pt idx="6">
                  <c:v>2015</c:v>
                </c:pt>
                <c:pt idx="7">
                  <c:v>2016</c:v>
                </c:pt>
                <c:pt idx="8">
                  <c:v>2017</c:v>
                </c:pt>
                <c:pt idx="9">
                  <c:v>2018</c:v>
                </c:pt>
                <c:pt idx="10">
                  <c:v>2019</c:v>
                </c:pt>
              </c:numCache>
            </c:numRef>
          </c:cat>
          <c:val>
            <c:numRef>
              <c:f>Sheet1!$C$2:$C$14</c:f>
              <c:numCache>
                <c:formatCode>_("$"* #,##0.00_);_("$"* \(#,##0.00\);_("$"* "-"??_);_(@_)</c:formatCode>
                <c:ptCount val="11"/>
                <c:pt idx="0">
                  <c:v>2298480.41</c:v>
                </c:pt>
                <c:pt idx="1">
                  <c:v>2152138.94</c:v>
                </c:pt>
                <c:pt idx="2">
                  <c:v>1981345.69</c:v>
                </c:pt>
                <c:pt idx="3">
                  <c:v>1963526.55</c:v>
                </c:pt>
                <c:pt idx="4" formatCode="&quot;$&quot;#,##0.00_);[Red]\(&quot;$&quot;#,##0.00\)">
                  <c:v>2220228.4900000002</c:v>
                </c:pt>
                <c:pt idx="5">
                  <c:v>1906920.29</c:v>
                </c:pt>
                <c:pt idx="6" formatCode="&quot;$&quot;#,##0.00_);[Red]\(&quot;$&quot;#,##0.00\)">
                  <c:v>2395267.6800000002</c:v>
                </c:pt>
                <c:pt idx="7">
                  <c:v>2188420.79</c:v>
                </c:pt>
                <c:pt idx="8">
                  <c:v>1888591.61</c:v>
                </c:pt>
                <c:pt idx="9">
                  <c:v>2083852.36</c:v>
                </c:pt>
                <c:pt idx="10" formatCode="&quot;$&quot;#,##0.00_);[Red]\(&quot;$&quot;#,##0.00\)">
                  <c:v>3497605.9</c:v>
                </c:pt>
              </c:numCache>
            </c:numRef>
          </c:val>
        </c:ser>
        <c:dLbls>
          <c:showLegendKey val="0"/>
          <c:showVal val="0"/>
          <c:showCatName val="0"/>
          <c:showSerName val="0"/>
          <c:showPercent val="0"/>
          <c:showBubbleSize val="0"/>
        </c:dLbls>
        <c:gapWidth val="150"/>
        <c:axId val="399435856"/>
        <c:axId val="399436640"/>
      </c:barChart>
      <c:catAx>
        <c:axId val="399435856"/>
        <c:scaling>
          <c:orientation val="minMax"/>
        </c:scaling>
        <c:delete val="0"/>
        <c:axPos val="l"/>
        <c:numFmt formatCode="General"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399436640"/>
        <c:crosses val="autoZero"/>
        <c:auto val="1"/>
        <c:lblAlgn val="ctr"/>
        <c:lblOffset val="100"/>
        <c:noMultiLvlLbl val="0"/>
      </c:catAx>
      <c:valAx>
        <c:axId val="399436640"/>
        <c:scaling>
          <c:orientation val="minMax"/>
          <c:min val="500000"/>
        </c:scaling>
        <c:delete val="0"/>
        <c:axPos val="b"/>
        <c:majorGridlines>
          <c:spPr>
            <a:ln w="9525" cap="rnd" cmpd="sng" algn="ctr">
              <a:solidFill>
                <a:schemeClr val="tx1">
                  <a:tint val="75000"/>
                  <a:shade val="90000"/>
                </a:schemeClr>
              </a:solidFill>
              <a:prstDash val="solid"/>
              <a:round/>
            </a:ln>
            <a:effectLst/>
          </c:spPr>
        </c:majorGridlines>
        <c:numFmt formatCode="&quot;$&quot;#,##0" sourceLinked="0"/>
        <c:majorTickMark val="out"/>
        <c:minorTickMark val="none"/>
        <c:tickLblPos val="nextTo"/>
        <c:spPr>
          <a:noFill/>
          <a:ln w="9525" cap="rnd" cmpd="sng" algn="ctr">
            <a:solidFill>
              <a:schemeClr val="tx1">
                <a:tint val="75000"/>
                <a:shade val="90000"/>
              </a:schemeClr>
            </a:solidFill>
            <a:prstDash val="solid"/>
            <a:round/>
          </a:ln>
          <a:effectLst/>
        </c:spPr>
        <c:txPr>
          <a:bodyPr rot="0" spcFirstLastPara="1" vertOverflow="ellipsis" wrap="square" anchor="ctr" anchorCtr="1"/>
          <a:lstStyle/>
          <a:p>
            <a:pPr>
              <a:defRPr sz="1000" b="0" i="0" u="none" strike="noStrike" kern="1200" baseline="0">
                <a:solidFill>
                  <a:schemeClr val="tx1"/>
                </a:solidFill>
                <a:latin typeface="+mn-lt"/>
                <a:ea typeface="+mn-ea"/>
                <a:cs typeface="+mn-cs"/>
              </a:defRPr>
            </a:pPr>
            <a:endParaRPr lang="en-US"/>
          </a:p>
        </c:txPr>
        <c:crossAx val="399435856"/>
        <c:crosses val="autoZero"/>
        <c:crossBetween val="between"/>
        <c:majorUnit val="500000"/>
        <c:minorUnit val="500000"/>
      </c:valAx>
      <c:spPr>
        <a:noFill/>
        <a:ln>
          <a:noFill/>
        </a:ln>
        <a:effectLst/>
      </c:spPr>
    </c:plotArea>
    <c:legend>
      <c:legendPos val="r"/>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rnd" cmpd="sng" algn="ctr">
      <a:noFill/>
      <a:prstDash val="soli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1" dirty="0" smtClean="0"/>
              <a:t>Levy Collected Comparison </a:t>
            </a:r>
            <a:endParaRPr lang="en-US" b="1" dirty="0"/>
          </a:p>
        </c:rich>
      </c:tx>
      <c:layout>
        <c:manualLayout>
          <c:xMode val="edge"/>
          <c:yMode val="edge"/>
          <c:x val="0.15478006221444546"/>
          <c:y val="2.1782169123109978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2020 Levy (2%)</c:v>
                </c:pt>
              </c:strCache>
            </c:strRef>
          </c:tx>
          <c:spPr>
            <a:solidFill>
              <a:schemeClr val="accent6"/>
            </a:solidFill>
            <a:ln w="19050">
              <a:solidFill>
                <a:schemeClr val="lt1"/>
              </a:solidFill>
            </a:ln>
            <a:effectLst/>
          </c:spPr>
          <c:invertIfNegative val="0"/>
          <c:dPt>
            <c:idx val="0"/>
            <c:invertIfNegative val="0"/>
            <c:bubble3D val="0"/>
            <c:spPr>
              <a:solidFill>
                <a:schemeClr val="accent6"/>
              </a:solidFill>
              <a:ln w="19050">
                <a:solidFill>
                  <a:schemeClr val="lt1"/>
                </a:solidFill>
              </a:ln>
              <a:effectLst/>
            </c:spPr>
          </c:dPt>
          <c:dPt>
            <c:idx val="1"/>
            <c:invertIfNegative val="0"/>
            <c:bubble3D val="0"/>
            <c:spPr>
              <a:solidFill>
                <a:schemeClr val="accent6"/>
              </a:solidFill>
              <a:ln w="19050">
                <a:solidFill>
                  <a:schemeClr val="lt1"/>
                </a:solidFill>
              </a:ln>
              <a:effectLst/>
            </c:spPr>
          </c:dPt>
          <c:dPt>
            <c:idx val="2"/>
            <c:invertIfNegative val="0"/>
            <c:bubble3D val="0"/>
            <c:spPr>
              <a:solidFill>
                <a:schemeClr val="accent6"/>
              </a:solidFill>
              <a:ln w="19050">
                <a:solidFill>
                  <a:schemeClr val="lt1"/>
                </a:solidFill>
              </a:ln>
              <a:effectLst/>
            </c:spPr>
          </c:dPt>
          <c:dPt>
            <c:idx val="3"/>
            <c:invertIfNegative val="0"/>
            <c:bubble3D val="0"/>
            <c:spPr>
              <a:solidFill>
                <a:schemeClr val="accent6"/>
              </a:solidFill>
              <a:ln w="19050">
                <a:solidFill>
                  <a:schemeClr val="lt1"/>
                </a:solidFill>
              </a:ln>
              <a:effectLst/>
            </c:spPr>
          </c:dPt>
          <c:cat>
            <c:strRef>
              <c:f>Sheet1!$A$2:$A$5</c:f>
              <c:strCache>
                <c:ptCount val="4"/>
                <c:pt idx="0">
                  <c:v>General</c:v>
                </c:pt>
                <c:pt idx="1">
                  <c:v>Road &amp; Bridge</c:v>
                </c:pt>
                <c:pt idx="2">
                  <c:v>Debt</c:v>
                </c:pt>
                <c:pt idx="3">
                  <c:v>Fire Dept</c:v>
                </c:pt>
              </c:strCache>
            </c:strRef>
          </c:cat>
          <c:val>
            <c:numRef>
              <c:f>Sheet1!$B$2:$B$5</c:f>
              <c:numCache>
                <c:formatCode>_("$"* #,##0.00_);_("$"* \(#,##0.00\);_("$"* "-"??_);_(@_)</c:formatCode>
                <c:ptCount val="4"/>
                <c:pt idx="0">
                  <c:v>432640</c:v>
                </c:pt>
                <c:pt idx="1">
                  <c:v>620248</c:v>
                </c:pt>
                <c:pt idx="2">
                  <c:v>124207</c:v>
                </c:pt>
                <c:pt idx="3">
                  <c:v>95000</c:v>
                </c:pt>
              </c:numCache>
            </c:numRef>
          </c:val>
        </c:ser>
        <c:ser>
          <c:idx val="1"/>
          <c:order val="1"/>
          <c:tx>
            <c:strRef>
              <c:f>Sheet1!$C$1</c:f>
              <c:strCache>
                <c:ptCount val="1"/>
                <c:pt idx="0">
                  <c:v>2019 Levy (2%) </c:v>
                </c:pt>
              </c:strCache>
            </c:strRef>
          </c:tx>
          <c:spPr>
            <a:solidFill>
              <a:schemeClr val="accent5"/>
            </a:solidFill>
            <a:ln w="19050">
              <a:solidFill>
                <a:schemeClr val="lt1"/>
              </a:solidFill>
            </a:ln>
            <a:effectLst/>
          </c:spPr>
          <c:invertIfNegative val="0"/>
          <c:dPt>
            <c:idx val="0"/>
            <c:invertIfNegative val="0"/>
            <c:bubble3D val="0"/>
            <c:spPr>
              <a:solidFill>
                <a:schemeClr val="accent5"/>
              </a:solidFill>
              <a:ln w="19050">
                <a:solidFill>
                  <a:schemeClr val="lt1"/>
                </a:solidFill>
              </a:ln>
              <a:effectLst/>
            </c:spPr>
          </c:dPt>
          <c:dPt>
            <c:idx val="1"/>
            <c:invertIfNegative val="0"/>
            <c:bubble3D val="0"/>
            <c:spPr>
              <a:solidFill>
                <a:schemeClr val="accent5"/>
              </a:solidFill>
              <a:ln w="19050">
                <a:solidFill>
                  <a:schemeClr val="lt1"/>
                </a:solidFill>
              </a:ln>
              <a:effectLst/>
            </c:spPr>
          </c:dPt>
          <c:dPt>
            <c:idx val="2"/>
            <c:invertIfNegative val="0"/>
            <c:bubble3D val="0"/>
            <c:spPr>
              <a:solidFill>
                <a:schemeClr val="accent5"/>
              </a:solidFill>
              <a:ln w="19050">
                <a:solidFill>
                  <a:schemeClr val="lt1"/>
                </a:solidFill>
              </a:ln>
              <a:effectLst/>
            </c:spPr>
          </c:dPt>
          <c:dPt>
            <c:idx val="3"/>
            <c:invertIfNegative val="0"/>
            <c:bubble3D val="0"/>
            <c:spPr>
              <a:solidFill>
                <a:schemeClr val="accent5"/>
              </a:solidFill>
              <a:ln w="19050">
                <a:solidFill>
                  <a:schemeClr val="lt1"/>
                </a:solidFill>
              </a:ln>
              <a:effectLst/>
            </c:spPr>
          </c:dPt>
          <c:cat>
            <c:strRef>
              <c:f>Sheet1!$A$2:$A$5</c:f>
              <c:strCache>
                <c:ptCount val="4"/>
                <c:pt idx="0">
                  <c:v>General</c:v>
                </c:pt>
                <c:pt idx="1">
                  <c:v>Road &amp; Bridge</c:v>
                </c:pt>
                <c:pt idx="2">
                  <c:v>Debt</c:v>
                </c:pt>
                <c:pt idx="3">
                  <c:v>Fire Dept</c:v>
                </c:pt>
              </c:strCache>
            </c:strRef>
          </c:cat>
          <c:val>
            <c:numRef>
              <c:f>Sheet1!$C$2:$C$5</c:f>
              <c:numCache>
                <c:formatCode>_("$"* #,##0.00_);_("$"* \(#,##0.00\);_("$"* "-"??_);_(@_)</c:formatCode>
                <c:ptCount val="4"/>
                <c:pt idx="0">
                  <c:v>422294</c:v>
                </c:pt>
                <c:pt idx="1">
                  <c:v>608086</c:v>
                </c:pt>
                <c:pt idx="2">
                  <c:v>121772</c:v>
                </c:pt>
                <c:pt idx="3">
                  <c:v>95000</c:v>
                </c:pt>
              </c:numCache>
            </c:numRef>
          </c:val>
        </c:ser>
        <c:ser>
          <c:idx val="2"/>
          <c:order val="2"/>
          <c:tx>
            <c:strRef>
              <c:f>Sheet1!$D$1</c:f>
              <c:strCache>
                <c:ptCount val="1"/>
                <c:pt idx="0">
                  <c:v>2018 Levy (2%)</c:v>
                </c:pt>
              </c:strCache>
            </c:strRef>
          </c:tx>
          <c:spPr>
            <a:solidFill>
              <a:schemeClr val="accent4"/>
            </a:solidFill>
            <a:ln w="19050">
              <a:solidFill>
                <a:schemeClr val="lt1"/>
              </a:solidFill>
            </a:ln>
            <a:effectLst/>
          </c:spPr>
          <c:invertIfNegative val="0"/>
          <c:cat>
            <c:strRef>
              <c:f>Sheet1!$A$2:$A$5</c:f>
              <c:strCache>
                <c:ptCount val="4"/>
                <c:pt idx="0">
                  <c:v>General</c:v>
                </c:pt>
                <c:pt idx="1">
                  <c:v>Road &amp; Bridge</c:v>
                </c:pt>
                <c:pt idx="2">
                  <c:v>Debt</c:v>
                </c:pt>
                <c:pt idx="3">
                  <c:v>Fire Dept</c:v>
                </c:pt>
              </c:strCache>
            </c:strRef>
          </c:cat>
          <c:val>
            <c:numRef>
              <c:f>Sheet1!$D$2:$D$5</c:f>
              <c:numCache>
                <c:formatCode>_("$"* #,##0.00_);_("$"* \(#,##0.00\);_("$"* "-"??_);_(@_)</c:formatCode>
                <c:ptCount val="4"/>
                <c:pt idx="0">
                  <c:v>412151</c:v>
                </c:pt>
                <c:pt idx="1">
                  <c:v>596163</c:v>
                </c:pt>
                <c:pt idx="2">
                  <c:v>119384</c:v>
                </c:pt>
                <c:pt idx="3">
                  <c:v>95000</c:v>
                </c:pt>
              </c:numCache>
            </c:numRef>
          </c:val>
        </c:ser>
        <c:dLbls>
          <c:showLegendKey val="0"/>
          <c:showVal val="0"/>
          <c:showCatName val="0"/>
          <c:showSerName val="0"/>
          <c:showPercent val="0"/>
          <c:showBubbleSize val="0"/>
        </c:dLbls>
        <c:gapWidth val="100"/>
        <c:axId val="399441344"/>
        <c:axId val="399439384"/>
      </c:barChart>
      <c:catAx>
        <c:axId val="39944134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99439384"/>
        <c:crosses val="autoZero"/>
        <c:auto val="1"/>
        <c:lblAlgn val="ctr"/>
        <c:lblOffset val="100"/>
        <c:noMultiLvlLbl val="0"/>
      </c:catAx>
      <c:valAx>
        <c:axId val="399439384"/>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00_);_(&quot;$&quot;* \(#,##0.00\);_(&quot;$&quot;* &quot;-&quot;??_);_(@_)" sourceLinked="1"/>
        <c:majorTickMark val="out"/>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endParaRPr lang="en-US"/>
          </a:p>
        </c:txPr>
        <c:crossAx val="39944134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layout>
        <c:manualLayout>
          <c:xMode val="edge"/>
          <c:yMode val="edge"/>
          <c:x val="5.3086419753086415E-2"/>
          <c:y val="0.90417602984061962"/>
          <c:w val="0.94012345679012355"/>
          <c:h val="7.8715994811927897E-2"/>
        </c:manualLayout>
      </c:layout>
      <c:overlay val="0"/>
      <c:spPr>
        <a:noFill/>
        <a:ln>
          <a:noFill/>
        </a:ln>
        <a:effectLst/>
      </c:spPr>
      <c:txPr>
        <a:bodyPr rot="0" spcFirstLastPara="1" vertOverflow="ellipsis" vert="horz" wrap="square" anchor="ctr" anchorCtr="1"/>
        <a:lstStyle/>
        <a:p>
          <a:pPr rtl="0">
            <a:defRPr sz="18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1" dt="2017-09-12T15:16:44.369" idx="1">
    <p:pos x="10" y="10"/>
    <p:text/>
    <p:extLst>
      <p:ext uri="{C676402C-5697-4E1C-873F-D02D1690AC5C}">
        <p15:threadingInfo xmlns:p15="http://schemas.microsoft.com/office/powerpoint/2012/main" timeZoneBias="300"/>
      </p:ext>
    </p:extLst>
  </p:cm>
</p:cmLst>
</file>

<file path=ppt/drawings/drawing1.xml><?xml version="1.0" encoding="utf-8"?>
<c:userShapes xmlns:c="http://schemas.openxmlformats.org/drawingml/2006/chart">
  <cdr:relSizeAnchor xmlns:cdr="http://schemas.openxmlformats.org/drawingml/2006/chartDrawing">
    <cdr:from>
      <cdr:x>0.45014</cdr:x>
      <cdr:y>0.70712</cdr:y>
    </cdr:from>
    <cdr:to>
      <cdr:x>0.56125</cdr:x>
      <cdr:y>0.90915</cdr:y>
    </cdr:to>
    <cdr:sp macro="" textlink="">
      <cdr:nvSpPr>
        <cdr:cNvPr id="2" name="TextBox 1"/>
        <cdr:cNvSpPr txBox="1"/>
      </cdr:nvSpPr>
      <cdr:spPr>
        <a:xfrm xmlns:a="http://schemas.openxmlformats.org/drawingml/2006/main">
          <a:off x="3704492" y="32004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037840" cy="464820"/>
          </a:xfrm>
          <a:prstGeom prst="rect">
            <a:avLst/>
          </a:prstGeom>
        </p:spPr>
        <p:txBody>
          <a:bodyPr vert="horz" lIns="93809" tIns="46905" rIns="93809" bIns="46905" rtlCol="0"/>
          <a:lstStyle>
            <a:lvl1pPr algn="l">
              <a:defRPr sz="1200"/>
            </a:lvl1pPr>
          </a:lstStyle>
          <a:p>
            <a:endParaRPr lang="en-US" dirty="0"/>
          </a:p>
        </p:txBody>
      </p:sp>
      <p:sp>
        <p:nvSpPr>
          <p:cNvPr id="3" name="Date Placeholder 2"/>
          <p:cNvSpPr>
            <a:spLocks noGrp="1"/>
          </p:cNvSpPr>
          <p:nvPr>
            <p:ph type="dt" sz="quarter" idx="1"/>
          </p:nvPr>
        </p:nvSpPr>
        <p:spPr>
          <a:xfrm>
            <a:off x="3970940" y="1"/>
            <a:ext cx="3037840" cy="464820"/>
          </a:xfrm>
          <a:prstGeom prst="rect">
            <a:avLst/>
          </a:prstGeom>
        </p:spPr>
        <p:txBody>
          <a:bodyPr vert="horz" lIns="93809" tIns="46905" rIns="93809" bIns="46905" rtlCol="0"/>
          <a:lstStyle>
            <a:lvl1pPr algn="r">
              <a:defRPr sz="1200"/>
            </a:lvl1pPr>
          </a:lstStyle>
          <a:p>
            <a:fld id="{8B0CE330-845D-4AAE-80EC-9F94C47C7A90}" type="datetime1">
              <a:rPr lang="en-US" smtClean="0"/>
              <a:t>3/10/2020</a:t>
            </a:fld>
            <a:endParaRPr lang="en-US" dirty="0"/>
          </a:p>
        </p:txBody>
      </p:sp>
      <p:sp>
        <p:nvSpPr>
          <p:cNvPr id="4" name="Footer Placeholder 3"/>
          <p:cNvSpPr>
            <a:spLocks noGrp="1"/>
          </p:cNvSpPr>
          <p:nvPr>
            <p:ph type="ftr" sz="quarter" idx="2"/>
          </p:nvPr>
        </p:nvSpPr>
        <p:spPr>
          <a:xfrm>
            <a:off x="2" y="8829969"/>
            <a:ext cx="3037840" cy="464820"/>
          </a:xfrm>
          <a:prstGeom prst="rect">
            <a:avLst/>
          </a:prstGeom>
        </p:spPr>
        <p:txBody>
          <a:bodyPr vert="horz" lIns="93809" tIns="46905" rIns="93809" bIns="46905" rtlCol="0" anchor="b"/>
          <a:lstStyle>
            <a:lvl1pPr algn="l">
              <a:defRPr sz="1200"/>
            </a:lvl1pPr>
          </a:lstStyle>
          <a:p>
            <a:r>
              <a:rPr lang="en-US" smtClean="0"/>
              <a:t>Annual Town Meeting March 10, 2020</a:t>
            </a:r>
            <a:endParaRPr lang="en-US" dirty="0"/>
          </a:p>
        </p:txBody>
      </p:sp>
    </p:spTree>
    <p:extLst>
      <p:ext uri="{BB962C8B-B14F-4D97-AF65-F5344CB8AC3E}">
        <p14:creationId xmlns:p14="http://schemas.microsoft.com/office/powerpoint/2010/main" val="1342910756"/>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idx="1"/>
          </p:nvPr>
        </p:nvSpPr>
        <p:spPr>
          <a:xfrm>
            <a:off x="3970940" y="1"/>
            <a:ext cx="3037840" cy="464820"/>
          </a:xfrm>
          <a:prstGeom prst="rect">
            <a:avLst/>
          </a:prstGeom>
        </p:spPr>
        <p:txBody>
          <a:bodyPr vert="horz" lIns="93809" tIns="46905" rIns="93809" bIns="46905" rtlCol="0"/>
          <a:lstStyle>
            <a:lvl1pPr algn="r">
              <a:defRPr sz="1200"/>
            </a:lvl1pPr>
          </a:lstStyle>
          <a:p>
            <a:fld id="{83282F23-B056-4388-9C21-E6E4B547BBAD}" type="datetime1">
              <a:rPr lang="en-US" smtClean="0"/>
              <a:t>3/10/2020</a:t>
            </a:fld>
            <a:endParaRPr lang="en-US" dirty="0"/>
          </a:p>
        </p:txBody>
      </p:sp>
      <p:sp>
        <p:nvSpPr>
          <p:cNvPr id="4" name="Slide Image Placeholder 3"/>
          <p:cNvSpPr>
            <a:spLocks noGrp="1" noRot="1" noChangeAspect="1"/>
          </p:cNvSpPr>
          <p:nvPr>
            <p:ph type="sldImg" idx="2"/>
          </p:nvPr>
        </p:nvSpPr>
        <p:spPr>
          <a:xfrm>
            <a:off x="1181100" y="695325"/>
            <a:ext cx="4648200" cy="3487738"/>
          </a:xfrm>
          <a:prstGeom prst="rect">
            <a:avLst/>
          </a:prstGeom>
          <a:noFill/>
          <a:ln w="12700">
            <a:solidFill>
              <a:prstClr val="black"/>
            </a:solidFill>
          </a:ln>
        </p:spPr>
        <p:txBody>
          <a:bodyPr vert="horz" lIns="93809" tIns="46905" rIns="93809" bIns="46905" rtlCol="0" anchor="ctr"/>
          <a:lstStyle/>
          <a:p>
            <a:endParaRPr lang="en-US" dirty="0"/>
          </a:p>
        </p:txBody>
      </p:sp>
      <p:sp>
        <p:nvSpPr>
          <p:cNvPr id="5" name="Notes Placeholder 4"/>
          <p:cNvSpPr>
            <a:spLocks noGrp="1"/>
          </p:cNvSpPr>
          <p:nvPr>
            <p:ph type="body" sz="quarter" idx="3"/>
          </p:nvPr>
        </p:nvSpPr>
        <p:spPr>
          <a:xfrm>
            <a:off x="701040" y="4415792"/>
            <a:ext cx="5608320" cy="4183380"/>
          </a:xfrm>
          <a:prstGeom prst="rect">
            <a:avLst/>
          </a:prstGeom>
        </p:spPr>
        <p:txBody>
          <a:bodyPr vert="horz" lIns="93809" tIns="46905" rIns="93809" bIns="4690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5"/>
          </p:nvPr>
        </p:nvSpPr>
        <p:spPr>
          <a:xfrm>
            <a:off x="3970940" y="8829969"/>
            <a:ext cx="3037840" cy="464820"/>
          </a:xfrm>
          <a:prstGeom prst="rect">
            <a:avLst/>
          </a:prstGeom>
        </p:spPr>
        <p:txBody>
          <a:bodyPr vert="horz" lIns="93809" tIns="46905" rIns="93809" bIns="46905" rtlCol="0" anchor="b"/>
          <a:lstStyle>
            <a:lvl1pPr algn="r">
              <a:defRPr sz="1200"/>
            </a:lvl1pPr>
          </a:lstStyle>
          <a:p>
            <a:fld id="{02445FE3-4E5F-4BA4-8224-3B681DC55D0A}" type="slidenum">
              <a:rPr lang="en-US" smtClean="0"/>
              <a:pPr/>
              <a:t>‹#›</a:t>
            </a:fld>
            <a:endParaRPr lang="en-US" dirty="0"/>
          </a:p>
        </p:txBody>
      </p:sp>
      <p:sp>
        <p:nvSpPr>
          <p:cNvPr id="2" name="Footer Placeholder 1"/>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r>
              <a:rPr lang="en-US" smtClean="0"/>
              <a:t>Annual Town Meeting March 10, 2020</a:t>
            </a:r>
            <a:endParaRPr lang="en-US"/>
          </a:p>
        </p:txBody>
      </p:sp>
      <p:sp>
        <p:nvSpPr>
          <p:cNvPr id="6" name="Header Placeholder 5"/>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Tree>
    <p:extLst>
      <p:ext uri="{BB962C8B-B14F-4D97-AF65-F5344CB8AC3E}">
        <p14:creationId xmlns:p14="http://schemas.microsoft.com/office/powerpoint/2010/main" val="4234772799"/>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r>
              <a:rPr lang="en-US" smtClean="0"/>
              <a:t>Annual Town Meeting March 10, 2020</a:t>
            </a:r>
            <a:endParaRPr lang="en-US"/>
          </a:p>
        </p:txBody>
      </p:sp>
    </p:spTree>
    <p:extLst>
      <p:ext uri="{BB962C8B-B14F-4D97-AF65-F5344CB8AC3E}">
        <p14:creationId xmlns:p14="http://schemas.microsoft.com/office/powerpoint/2010/main" val="1543337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19600"/>
            <a:ext cx="5608320" cy="4183380"/>
          </a:xfrm>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March 10, 2020</a:t>
            </a:r>
            <a:endParaRPr lang="en-US"/>
          </a:p>
        </p:txBody>
      </p:sp>
    </p:spTree>
    <p:extLst>
      <p:ext uri="{BB962C8B-B14F-4D97-AF65-F5344CB8AC3E}">
        <p14:creationId xmlns:p14="http://schemas.microsoft.com/office/powerpoint/2010/main" val="16508540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March 10, 2020</a:t>
            </a:r>
            <a:endParaRPr lang="en-US"/>
          </a:p>
        </p:txBody>
      </p:sp>
    </p:spTree>
    <p:extLst>
      <p:ext uri="{BB962C8B-B14F-4D97-AF65-F5344CB8AC3E}">
        <p14:creationId xmlns:p14="http://schemas.microsoft.com/office/powerpoint/2010/main" val="9040353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March 10, 2020</a:t>
            </a:r>
            <a:endParaRPr lang="en-US"/>
          </a:p>
        </p:txBody>
      </p:sp>
    </p:spTree>
    <p:extLst>
      <p:ext uri="{BB962C8B-B14F-4D97-AF65-F5344CB8AC3E}">
        <p14:creationId xmlns:p14="http://schemas.microsoft.com/office/powerpoint/2010/main" val="31539307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March 10, 2020</a:t>
            </a:r>
            <a:endParaRPr lang="en-US"/>
          </a:p>
        </p:txBody>
      </p:sp>
    </p:spTree>
    <p:extLst>
      <p:ext uri="{BB962C8B-B14F-4D97-AF65-F5344CB8AC3E}">
        <p14:creationId xmlns:p14="http://schemas.microsoft.com/office/powerpoint/2010/main" val="35324157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Annual Town Meeting March 10, 2020</a:t>
            </a:r>
            <a:endParaRPr lang="en-US"/>
          </a:p>
        </p:txBody>
      </p:sp>
    </p:spTree>
    <p:extLst>
      <p:ext uri="{BB962C8B-B14F-4D97-AF65-F5344CB8AC3E}">
        <p14:creationId xmlns:p14="http://schemas.microsoft.com/office/powerpoint/2010/main" val="7406969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March 10, 2020</a:t>
            </a:r>
            <a:endParaRPr lang="en-US"/>
          </a:p>
        </p:txBody>
      </p:sp>
    </p:spTree>
    <p:extLst>
      <p:ext uri="{BB962C8B-B14F-4D97-AF65-F5344CB8AC3E}">
        <p14:creationId xmlns:p14="http://schemas.microsoft.com/office/powerpoint/2010/main" val="15271150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Annual Town Meeting March 10, 2020</a:t>
            </a:r>
            <a:endParaRPr lang="en-US"/>
          </a:p>
        </p:txBody>
      </p:sp>
    </p:spTree>
    <p:extLst>
      <p:ext uri="{BB962C8B-B14F-4D97-AF65-F5344CB8AC3E}">
        <p14:creationId xmlns:p14="http://schemas.microsoft.com/office/powerpoint/2010/main" val="12224884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March 10, 2020</a:t>
            </a:r>
            <a:endParaRPr lang="en-US"/>
          </a:p>
        </p:txBody>
      </p:sp>
    </p:spTree>
    <p:extLst>
      <p:ext uri="{BB962C8B-B14F-4D97-AF65-F5344CB8AC3E}">
        <p14:creationId xmlns:p14="http://schemas.microsoft.com/office/powerpoint/2010/main" val="22076221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March 10, 2020</a:t>
            </a:r>
            <a:endParaRPr lang="en-US"/>
          </a:p>
        </p:txBody>
      </p:sp>
    </p:spTree>
    <p:extLst>
      <p:ext uri="{BB962C8B-B14F-4D97-AF65-F5344CB8AC3E}">
        <p14:creationId xmlns:p14="http://schemas.microsoft.com/office/powerpoint/2010/main" val="7810253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March 10, 2020</a:t>
            </a:r>
            <a:endParaRPr lang="en-US"/>
          </a:p>
        </p:txBody>
      </p:sp>
    </p:spTree>
    <p:extLst>
      <p:ext uri="{BB962C8B-B14F-4D97-AF65-F5344CB8AC3E}">
        <p14:creationId xmlns:p14="http://schemas.microsoft.com/office/powerpoint/2010/main" val="40027189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smtClean="0"/>
              <a:t>Board is trying to upgrade facilities as budget allows</a:t>
            </a:r>
          </a:p>
          <a:p>
            <a:r>
              <a:rPr lang="en-US" sz="1400" dirty="0" smtClean="0"/>
              <a:t>LLCC and Fire Department will need major roof repairs in the future</a:t>
            </a:r>
          </a:p>
          <a:p>
            <a:endParaRPr lang="en-US" sz="1400" dirty="0"/>
          </a:p>
        </p:txBody>
      </p:sp>
      <p:sp>
        <p:nvSpPr>
          <p:cNvPr id="4" name="Footer Placeholder 3"/>
          <p:cNvSpPr>
            <a:spLocks noGrp="1"/>
          </p:cNvSpPr>
          <p:nvPr>
            <p:ph type="ftr" sz="quarter" idx="10"/>
          </p:nvPr>
        </p:nvSpPr>
        <p:spPr/>
        <p:txBody>
          <a:bodyPr/>
          <a:lstStyle/>
          <a:p>
            <a:r>
              <a:rPr lang="en-US" smtClean="0"/>
              <a:t>Annual Town Meeting March 10, 2020</a:t>
            </a:r>
            <a:endParaRPr lang="en-US"/>
          </a:p>
        </p:txBody>
      </p:sp>
    </p:spTree>
    <p:extLst>
      <p:ext uri="{BB962C8B-B14F-4D97-AF65-F5344CB8AC3E}">
        <p14:creationId xmlns:p14="http://schemas.microsoft.com/office/powerpoint/2010/main" val="20510430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March 10, 2020</a:t>
            </a:r>
            <a:endParaRPr lang="en-US"/>
          </a:p>
        </p:txBody>
      </p:sp>
    </p:spTree>
    <p:extLst>
      <p:ext uri="{BB962C8B-B14F-4D97-AF65-F5344CB8AC3E}">
        <p14:creationId xmlns:p14="http://schemas.microsoft.com/office/powerpoint/2010/main" val="14119407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March 10, 2020</a:t>
            </a:r>
            <a:endParaRPr lang="en-US"/>
          </a:p>
        </p:txBody>
      </p:sp>
    </p:spTree>
    <p:extLst>
      <p:ext uri="{BB962C8B-B14F-4D97-AF65-F5344CB8AC3E}">
        <p14:creationId xmlns:p14="http://schemas.microsoft.com/office/powerpoint/2010/main" val="29575544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March 10, 2020</a:t>
            </a:r>
            <a:endParaRPr lang="en-US" dirty="0"/>
          </a:p>
        </p:txBody>
      </p:sp>
    </p:spTree>
    <p:extLst>
      <p:ext uri="{BB962C8B-B14F-4D97-AF65-F5344CB8AC3E}">
        <p14:creationId xmlns:p14="http://schemas.microsoft.com/office/powerpoint/2010/main" val="28195318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Annual Town Meeting March 10, 2020</a:t>
            </a:r>
            <a:endParaRPr lang="en-US"/>
          </a:p>
        </p:txBody>
      </p:sp>
    </p:spTree>
    <p:extLst>
      <p:ext uri="{BB962C8B-B14F-4D97-AF65-F5344CB8AC3E}">
        <p14:creationId xmlns:p14="http://schemas.microsoft.com/office/powerpoint/2010/main" val="2017535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March 10, 2020</a:t>
            </a:r>
            <a:endParaRPr lang="en-US"/>
          </a:p>
        </p:txBody>
      </p:sp>
    </p:spTree>
    <p:extLst>
      <p:ext uri="{BB962C8B-B14F-4D97-AF65-F5344CB8AC3E}">
        <p14:creationId xmlns:p14="http://schemas.microsoft.com/office/powerpoint/2010/main" val="22823319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Footer Placeholder 3"/>
          <p:cNvSpPr>
            <a:spLocks noGrp="1"/>
          </p:cNvSpPr>
          <p:nvPr>
            <p:ph type="ftr" sz="quarter" idx="10"/>
          </p:nvPr>
        </p:nvSpPr>
        <p:spPr/>
        <p:txBody>
          <a:bodyPr/>
          <a:lstStyle/>
          <a:p>
            <a:r>
              <a:rPr lang="en-US" smtClean="0"/>
              <a:t>Annual Town Meeting March 10, 2020</a:t>
            </a:r>
            <a:endParaRPr lang="en-US"/>
          </a:p>
        </p:txBody>
      </p:sp>
    </p:spTree>
    <p:extLst>
      <p:ext uri="{BB962C8B-B14F-4D97-AF65-F5344CB8AC3E}">
        <p14:creationId xmlns:p14="http://schemas.microsoft.com/office/powerpoint/2010/main" val="30066557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Annual Town Meeting March 10, 2020</a:t>
            </a:r>
            <a:endParaRPr lang="en-US"/>
          </a:p>
        </p:txBody>
      </p:sp>
    </p:spTree>
    <p:extLst>
      <p:ext uri="{BB962C8B-B14F-4D97-AF65-F5344CB8AC3E}">
        <p14:creationId xmlns:p14="http://schemas.microsoft.com/office/powerpoint/2010/main" val="10513029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695325"/>
            <a:ext cx="4648200" cy="3487738"/>
          </a:xfrm>
        </p:spPr>
      </p:sp>
      <p:sp>
        <p:nvSpPr>
          <p:cNvPr id="3" name="Notes Placeholder 2"/>
          <p:cNvSpPr>
            <a:spLocks noGrp="1"/>
          </p:cNvSpPr>
          <p:nvPr>
            <p:ph type="body" idx="1"/>
          </p:nvPr>
        </p:nvSpPr>
        <p:spPr/>
        <p:txBody>
          <a:bodyPr/>
          <a:lstStyle/>
          <a:p>
            <a:endParaRPr lang="en-US" dirty="0"/>
          </a:p>
          <a:p>
            <a:endParaRPr lang="en-US" dirty="0" smtClean="0"/>
          </a:p>
          <a:p>
            <a:endParaRPr lang="en-US" dirty="0"/>
          </a:p>
          <a:p>
            <a:endParaRPr lang="en-US" dirty="0"/>
          </a:p>
        </p:txBody>
      </p:sp>
      <p:sp>
        <p:nvSpPr>
          <p:cNvPr id="4" name="Footer Placeholder 3"/>
          <p:cNvSpPr>
            <a:spLocks noGrp="1"/>
          </p:cNvSpPr>
          <p:nvPr>
            <p:ph type="ftr" sz="quarter" idx="10"/>
          </p:nvPr>
        </p:nvSpPr>
        <p:spPr/>
        <p:txBody>
          <a:bodyPr/>
          <a:lstStyle/>
          <a:p>
            <a:r>
              <a:rPr lang="en-US" smtClean="0"/>
              <a:t>Annual Town Meeting March 10, 2020</a:t>
            </a:r>
            <a:endParaRPr lang="en-US"/>
          </a:p>
        </p:txBody>
      </p:sp>
    </p:spTree>
    <p:extLst>
      <p:ext uri="{BB962C8B-B14F-4D97-AF65-F5344CB8AC3E}">
        <p14:creationId xmlns:p14="http://schemas.microsoft.com/office/powerpoint/2010/main" val="40994584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Annual Town Meeting March 10, 2020</a:t>
            </a:r>
            <a:endParaRPr lang="en-US"/>
          </a:p>
        </p:txBody>
      </p:sp>
    </p:spTree>
    <p:extLst>
      <p:ext uri="{BB962C8B-B14F-4D97-AF65-F5344CB8AC3E}">
        <p14:creationId xmlns:p14="http://schemas.microsoft.com/office/powerpoint/2010/main" val="32600509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Annual Town Meeting March 10, 2020</a:t>
            </a:r>
            <a:endParaRPr lang="en-US"/>
          </a:p>
        </p:txBody>
      </p:sp>
    </p:spTree>
    <p:extLst>
      <p:ext uri="{BB962C8B-B14F-4D97-AF65-F5344CB8AC3E}">
        <p14:creationId xmlns:p14="http://schemas.microsoft.com/office/powerpoint/2010/main" val="285580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itle 3"/>
          <p:cNvSpPr>
            <a:spLocks noGrp="1"/>
          </p:cNvSpPr>
          <p:nvPr>
            <p:ph type="title"/>
          </p:nvPr>
        </p:nvSpPr>
        <p:spPr/>
        <p:txBody>
          <a:bodyPr/>
          <a:lstStyle/>
          <a:p>
            <a:r>
              <a:rPr lang="en-US" smtClean="0"/>
              <a:t>Click to edit Master title style</a:t>
            </a:r>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12847253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Tree>
    <p:extLst>
      <p:ext uri="{BB962C8B-B14F-4D97-AF65-F5344CB8AC3E}">
        <p14:creationId xmlns:p14="http://schemas.microsoft.com/office/powerpoint/2010/main" val="32357524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016AEA8-E70E-4EA4-880E-A6B413AEC7A2}" type="slidenum">
              <a:rPr lang="en-US" smtClean="0"/>
              <a:pPr/>
              <a:t>‹#›</a:t>
            </a:fld>
            <a:endParaRPr lang="en-US" dirty="0"/>
          </a:p>
        </p:txBody>
      </p:sp>
    </p:spTree>
    <p:extLst>
      <p:ext uri="{BB962C8B-B14F-4D97-AF65-F5344CB8AC3E}">
        <p14:creationId xmlns:p14="http://schemas.microsoft.com/office/powerpoint/2010/main" val="29979447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520972500"/>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2" name="Date Placeholder 1"/>
          <p:cNvSpPr>
            <a:spLocks noGrp="1"/>
          </p:cNvSpPr>
          <p:nvPr>
            <p:ph type="dt" sz="half" idx="10"/>
          </p:nvPr>
        </p:nvSpPr>
        <p:spPr/>
        <p:txBody>
          <a:bodyPr/>
          <a:lstStyle/>
          <a:p>
            <a:endParaRPr lang="en-US" dirty="0"/>
          </a:p>
        </p:txBody>
      </p:sp>
      <p:sp>
        <p:nvSpPr>
          <p:cNvPr id="9" name="Footer Placeholder 8"/>
          <p:cNvSpPr>
            <a:spLocks noGrp="1"/>
          </p:cNvSpPr>
          <p:nvPr>
            <p:ph type="ftr" sz="quarter" idx="11"/>
          </p:nvPr>
        </p:nvSpPr>
        <p:spPr/>
        <p:txBody>
          <a:bodyPr/>
          <a:lstStyle/>
          <a:p>
            <a:endParaRPr lang="en-US" dirty="0"/>
          </a:p>
        </p:txBody>
      </p:sp>
      <p:sp>
        <p:nvSpPr>
          <p:cNvPr id="13" name="Slide Number Placeholder 12"/>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049089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7760509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42035301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562738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9717300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319236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FAB73BC-B049-4115-A692-8D63A059BFB8}" type="slidenum">
              <a:rPr lang="en-US" smtClean="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077528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605887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586233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6718584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4778905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2080220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727032" y="6407944"/>
            <a:ext cx="1920240" cy="365760"/>
          </a:xfrm>
          <a:prstGeom prst="rect">
            <a:avLst/>
          </a:prstGeom>
        </p:spPr>
        <p:txBody>
          <a:bodyPr/>
          <a:lstStyle>
            <a:extLst/>
          </a:lstStyle>
          <a:p>
            <a:endParaRPr lang="en-US" dirty="0"/>
          </a:p>
        </p:txBody>
      </p:sp>
      <p:sp>
        <p:nvSpPr>
          <p:cNvPr id="5" name="Footer Placeholder 4"/>
          <p:cNvSpPr>
            <a:spLocks noGrp="1"/>
          </p:cNvSpPr>
          <p:nvPr>
            <p:ph type="ftr" sz="quarter" idx="11"/>
          </p:nvPr>
        </p:nvSpPr>
        <p:spPr>
          <a:xfrm>
            <a:off x="4380072" y="6407944"/>
            <a:ext cx="2350681" cy="365125"/>
          </a:xfrm>
          <a:prstGeom prst="rect">
            <a:avLst/>
          </a:prstGeom>
        </p:spPr>
        <p:txBody>
          <a:bodyPr/>
          <a:lstStyle>
            <a:extLst/>
          </a:lstStyle>
          <a:p>
            <a:endParaRPr lang="en-US" dirty="0"/>
          </a:p>
        </p:txBody>
      </p:sp>
      <p:sp>
        <p:nvSpPr>
          <p:cNvPr id="6" name="Slide Number Placeholder 5"/>
          <p:cNvSpPr>
            <a:spLocks noGrp="1"/>
          </p:cNvSpPr>
          <p:nvPr>
            <p:ph type="sldNum" sz="quarter" idx="12"/>
          </p:nvPr>
        </p:nvSpPr>
        <p:spPr>
          <a:xfrm>
            <a:off x="8647272" y="6407944"/>
            <a:ext cx="365760" cy="365125"/>
          </a:xfrm>
          <a:prstGeom prst="rect">
            <a:avLst/>
          </a:prstGeom>
        </p:spPr>
        <p:txBody>
          <a:bodyPr/>
          <a:lstStyle>
            <a:extLst/>
          </a:lstStyle>
          <a:p>
            <a:fld id="{B016AEA8-E70E-4EA4-880E-A6B413AEC7A2}"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iming>
    <p:tnLst>
      <p:par>
        <p:cTn id="1" dur="indefinite" restart="never" nodeType="tmRoot"/>
      </p:par>
    </p:tnLst>
  </p:timing>
  <p:hf sldNum="0"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69219170"/>
      </p:ext>
    </p:extLst>
  </p:cSld>
  <p:clrMap bg1="lt1" tx1="dk1" bg2="lt2" tx2="dk2" accent1="accent1" accent2="accent2" accent3="accent3" accent4="accent4" accent5="accent5" accent6="accent6" hlink="hlink" folHlink="folHlink"/>
  <p:sldLayoutIdLst>
    <p:sldLayoutId id="2147483888" r:id="rId1"/>
    <p:sldLayoutId id="2147483889" r:id="rId2"/>
    <p:sldLayoutId id="2147483890" r:id="rId3"/>
    <p:sldLayoutId id="2147483891" r:id="rId4"/>
    <p:sldLayoutId id="2147483892" r:id="rId5"/>
    <p:sldLayoutId id="2147483893" r:id="rId6"/>
    <p:sldLayoutId id="2147483894" r:id="rId7"/>
    <p:sldLayoutId id="2147483895" r:id="rId8"/>
    <p:sldLayoutId id="2147483896" r:id="rId9"/>
    <p:sldLayoutId id="2147483897" r:id="rId10"/>
    <p:sldLayoutId id="2147483898" r:id="rId11"/>
    <p:sldLayoutId id="2147483899" r:id="rId12"/>
    <p:sldLayoutId id="2147483900" r:id="rId13"/>
    <p:sldLayoutId id="2147483901" r:id="rId14"/>
    <p:sldLayoutId id="2147483902" r:id="rId15"/>
    <p:sldLayoutId id="2147483903"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hyperlink" Target="mailto:info@townofwhite.com" TargetMode="External"/><Relationship Id="rId2" Type="http://schemas.openxmlformats.org/officeDocument/2006/relationships/notesSlide" Target="../notesSlides/notesSlide6.xml"/><Relationship Id="rId1" Type="http://schemas.openxmlformats.org/officeDocument/2006/relationships/slideLayout" Target="../slideLayouts/slideLayout13.xml"/><Relationship Id="rId5" Type="http://schemas.openxmlformats.org/officeDocument/2006/relationships/hyperlink" Target="mailto:Clark.Niemi@townofwhite.com" TargetMode="External"/><Relationship Id="rId4" Type="http://schemas.openxmlformats.org/officeDocument/2006/relationships/hyperlink" Target="mailto:Jodi.Knaus@townofwhite.com"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744384" cy="2262781"/>
          </a:xfrm>
        </p:spPr>
        <p:txBody>
          <a:bodyPr>
            <a:noAutofit/>
          </a:bodyPr>
          <a:lstStyle/>
          <a:p>
            <a:r>
              <a:rPr lang="en-US" sz="4800" dirty="0" smtClean="0"/>
              <a:t>Town of White </a:t>
            </a:r>
            <a:br>
              <a:rPr lang="en-US" sz="4800" dirty="0" smtClean="0"/>
            </a:br>
            <a:r>
              <a:rPr lang="en-US" sz="4800" dirty="0" smtClean="0"/>
              <a:t>Annual Town Meeting</a:t>
            </a:r>
            <a:endParaRPr lang="en-US" sz="4800" dirty="0"/>
          </a:p>
        </p:txBody>
      </p:sp>
      <p:sp>
        <p:nvSpPr>
          <p:cNvPr id="3" name="Subtitle 2"/>
          <p:cNvSpPr>
            <a:spLocks noGrp="1"/>
          </p:cNvSpPr>
          <p:nvPr>
            <p:ph type="subTitle" idx="1"/>
          </p:nvPr>
        </p:nvSpPr>
        <p:spPr/>
        <p:txBody>
          <a:bodyPr>
            <a:normAutofit fontScale="70000" lnSpcReduction="20000"/>
          </a:bodyPr>
          <a:lstStyle/>
          <a:p>
            <a:r>
              <a:rPr lang="en-US" dirty="0" smtClean="0"/>
              <a:t>March 10, 2020</a:t>
            </a:r>
          </a:p>
          <a:p>
            <a:r>
              <a:rPr lang="en-US" dirty="0" smtClean="0"/>
              <a:t>Clerk’s &amp; Treasurer’s Report</a:t>
            </a:r>
          </a:p>
          <a:p>
            <a:r>
              <a:rPr lang="en-US" dirty="0" smtClean="0"/>
              <a:t>Prepared by: Jodi Knaus, Clerk &amp; Amanda Gross, Treasurer</a:t>
            </a:r>
          </a:p>
          <a:p>
            <a:r>
              <a:rPr lang="en-US" dirty="0" smtClean="0"/>
              <a:t>6:00 P.M. Loon Lake Community Center</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1800" y="152400"/>
            <a:ext cx="2286000" cy="166420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94714" y="533400"/>
            <a:ext cx="7215886" cy="990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Review of Town’s Strategic </a:t>
            </a:r>
            <a:r>
              <a:rPr lang="en-US" sz="2800" u="sng" dirty="0" smtClean="0"/>
              <a:t>Plan Goals &amp; Met Objectives 2019-2020</a:t>
            </a:r>
            <a:r>
              <a:rPr lang="en-US" sz="2800" dirty="0" smtClean="0"/>
              <a:t>:</a:t>
            </a:r>
            <a:endParaRPr lang="en-US" sz="2800" dirty="0"/>
          </a:p>
        </p:txBody>
      </p:sp>
      <p:sp>
        <p:nvSpPr>
          <p:cNvPr id="2" name="Content Placeholder 1"/>
          <p:cNvSpPr>
            <a:spLocks noGrp="1"/>
          </p:cNvSpPr>
          <p:nvPr>
            <p:ph idx="1"/>
          </p:nvPr>
        </p:nvSpPr>
        <p:spPr>
          <a:xfrm>
            <a:off x="1394714" y="1676400"/>
            <a:ext cx="6347714" cy="4822163"/>
          </a:xfrm>
        </p:spPr>
        <p:txBody>
          <a:bodyPr>
            <a:normAutofit fontScale="85000" lnSpcReduction="10000"/>
          </a:bodyPr>
          <a:lstStyle/>
          <a:p>
            <a:pPr marL="109728" indent="0">
              <a:buNone/>
            </a:pPr>
            <a:r>
              <a:rPr lang="en-US" sz="1700" b="1" u="sng" dirty="0" smtClean="0"/>
              <a:t>Category </a:t>
            </a:r>
            <a:r>
              <a:rPr lang="en-US" sz="1700" b="1" dirty="0" smtClean="0"/>
              <a:t>3: Operations/Infrastructure </a:t>
            </a:r>
            <a:r>
              <a:rPr lang="en-US" sz="1700" b="1" dirty="0"/>
              <a:t>Strategy </a:t>
            </a:r>
            <a:r>
              <a:rPr lang="en-US" sz="1700" b="1" dirty="0" smtClean="0"/>
              <a:t>continued:</a:t>
            </a:r>
          </a:p>
          <a:p>
            <a:pPr marL="109728" indent="0">
              <a:buNone/>
            </a:pPr>
            <a:r>
              <a:rPr lang="en-US" sz="1700" b="1" u="sng" dirty="0" smtClean="0"/>
              <a:t>EQUIPMENT</a:t>
            </a:r>
            <a:r>
              <a:rPr lang="en-US" sz="1700" b="1" dirty="0" smtClean="0"/>
              <a:t>:</a:t>
            </a:r>
          </a:p>
          <a:p>
            <a:pPr lvl="1"/>
            <a:r>
              <a:rPr lang="en-US" sz="1800" dirty="0" smtClean="0"/>
              <a:t>A used Fire Truck was purchased with delivery from California $69,000.00;  a new pump &amp; fittings purchased cost $4,560.00.</a:t>
            </a:r>
          </a:p>
          <a:p>
            <a:pPr lvl="1"/>
            <a:r>
              <a:rPr lang="en-US" sz="1800" dirty="0"/>
              <a:t>A new Tire Machine was purchased in May $</a:t>
            </a:r>
            <a:r>
              <a:rPr lang="en-US" sz="1800" dirty="0" smtClean="0"/>
              <a:t>5,720.00</a:t>
            </a:r>
            <a:endParaRPr lang="en-US" sz="1800" dirty="0"/>
          </a:p>
          <a:p>
            <a:pPr lvl="1"/>
            <a:r>
              <a:rPr lang="en-US" sz="1800" dirty="0" smtClean="0"/>
              <a:t>A new Toro Mower was purchased in June $9,722.00</a:t>
            </a:r>
          </a:p>
          <a:p>
            <a:pPr lvl="1"/>
            <a:r>
              <a:rPr lang="en-US" sz="1800" dirty="0" smtClean="0"/>
              <a:t>A 2019 Ford F-350 was ordered in June $</a:t>
            </a:r>
            <a:r>
              <a:rPr lang="en-US" sz="1800" dirty="0" smtClean="0"/>
              <a:t>35,957.00 </a:t>
            </a:r>
            <a:r>
              <a:rPr lang="en-US" sz="1800" dirty="0" smtClean="0"/>
              <a:t>plus accessories cost of $3,972.00</a:t>
            </a:r>
          </a:p>
          <a:p>
            <a:pPr lvl="1"/>
            <a:r>
              <a:rPr lang="en-US" sz="1800" dirty="0" smtClean="0"/>
              <a:t>Final payment was made on 2018 Mack Truck $</a:t>
            </a:r>
            <a:r>
              <a:rPr lang="en-US" sz="1800" dirty="0" smtClean="0"/>
              <a:t>69,645.00</a:t>
            </a:r>
            <a:endParaRPr lang="en-US" sz="1800" dirty="0" smtClean="0"/>
          </a:p>
          <a:p>
            <a:pPr lvl="1"/>
            <a:r>
              <a:rPr lang="en-US" sz="1800" dirty="0" smtClean="0"/>
              <a:t>A 2019 John Deere tractor with attached mower has been ordered at a cost of $143,469.00</a:t>
            </a:r>
          </a:p>
          <a:p>
            <a:pPr lvl="1"/>
            <a:r>
              <a:rPr lang="en-US" sz="1800" dirty="0" smtClean="0"/>
              <a:t>A 2020 Tandem Truck has been ordered at a cost of $244,377.00 financed over three years </a:t>
            </a:r>
          </a:p>
          <a:p>
            <a:pPr lvl="1"/>
            <a:r>
              <a:rPr lang="en-US" sz="1800" dirty="0" smtClean="0"/>
              <a:t>Truck #5 will be upgraded to a brine system at a cost of $42,095.00</a:t>
            </a:r>
          </a:p>
          <a:p>
            <a:pPr marL="457200" lvl="1" indent="0">
              <a:buNone/>
            </a:pPr>
            <a:endParaRPr lang="en-US" sz="1800" dirty="0" smtClean="0"/>
          </a:p>
          <a:p>
            <a:pPr marL="914400" lvl="2" indent="0">
              <a:buNone/>
            </a:pPr>
            <a:endParaRPr lang="en-US" sz="1800" dirty="0" smtClean="0"/>
          </a:p>
          <a:p>
            <a:pPr marL="457200" lvl="1" indent="0">
              <a:buNone/>
            </a:pPr>
            <a:endParaRPr lang="en-US" sz="2200" dirty="0" smtClean="0"/>
          </a:p>
          <a:p>
            <a:pPr marL="393192" lvl="1" indent="0">
              <a:buNone/>
            </a:pPr>
            <a:endParaRPr lang="en-US" sz="2400" dirty="0" smtClean="0"/>
          </a:p>
          <a:p>
            <a:pPr lvl="1">
              <a:buFont typeface="Wingdings" pitchFamily="2" charset="2"/>
              <a:buChar char="v"/>
            </a:pPr>
            <a:endParaRPr lang="en-US" sz="2400" dirty="0" smtClean="0"/>
          </a:p>
          <a:p>
            <a:pPr marL="630936" lvl="2" indent="0">
              <a:buNone/>
            </a:pPr>
            <a:endParaRPr lang="en-US" sz="2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620000" cy="1295400"/>
          </a:xfrm>
        </p:spPr>
        <p:style>
          <a:lnRef idx="2">
            <a:schemeClr val="accent1"/>
          </a:lnRef>
          <a:fillRef idx="1">
            <a:schemeClr val="lt1"/>
          </a:fillRef>
          <a:effectRef idx="0">
            <a:schemeClr val="accent1"/>
          </a:effectRef>
          <a:fontRef idx="minor">
            <a:schemeClr val="dk1"/>
          </a:fontRef>
        </p:style>
        <p:txBody>
          <a:bodyPr anchor="ctr">
            <a:normAutofit fontScale="90000"/>
          </a:bodyPr>
          <a:lstStyle/>
          <a:p>
            <a:r>
              <a:rPr lang="en-US" sz="2800" u="sng" dirty="0" smtClean="0"/>
              <a:t>Review of Town’s Strategic Plan Goals &amp; Met Objectives 2019-2020:  Category 4 – Financial 2019 Cash Balance Review</a:t>
            </a:r>
            <a:endParaRPr lang="en-US" sz="2800"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93945428"/>
              </p:ext>
            </p:extLst>
          </p:nvPr>
        </p:nvGraphicFramePr>
        <p:xfrm>
          <a:off x="1371600" y="2209800"/>
          <a:ext cx="7040880" cy="4248507"/>
        </p:xfrm>
        <a:graphic>
          <a:graphicData uri="http://schemas.openxmlformats.org/drawingml/2006/table">
            <a:tbl>
              <a:tblPr>
                <a:tableStyleId>{5C22544A-7EE6-4342-B048-85BDC9FD1C3A}</a:tableStyleId>
              </a:tblPr>
              <a:tblGrid>
                <a:gridCol w="1751878"/>
                <a:gridCol w="1071148"/>
                <a:gridCol w="1258548"/>
                <a:gridCol w="1474676"/>
                <a:gridCol w="1484630"/>
              </a:tblGrid>
              <a:tr h="478779">
                <a:tc>
                  <a:txBody>
                    <a:bodyPr/>
                    <a:lstStyle/>
                    <a:p>
                      <a:pPr algn="ctr" fontAlgn="b"/>
                      <a:r>
                        <a:rPr lang="en-US" sz="1400" u="none" strike="noStrike" dirty="0">
                          <a:effectLst/>
                        </a:rPr>
                        <a:t>ALL FUNDS</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smtClean="0">
                          <a:effectLst/>
                        </a:rPr>
                        <a:t>BEGINNING </a:t>
                      </a:r>
                      <a:r>
                        <a:rPr lang="en-US" sz="1400" u="none" strike="noStrike" dirty="0">
                          <a:effectLst/>
                        </a:rPr>
                        <a:t>BALANCE</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TOTAL RECEIVED</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TOTAL SPENT</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ENDING BALANCE</a:t>
                      </a:r>
                      <a:endParaRPr lang="en-US" sz="1400" b="1"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JANUARY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$2,135,195.15</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$36,589.19</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$211,795.08</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$1,959,989.26</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FEBRUARY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$1,959,989.26</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$169,834.40</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$106,649.59</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$2,023,174.07</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MARCH</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$2,023,174.07</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$3,608.03</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$156,698.91</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$1,870,083.19</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APRIL</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$1,870,083.19</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$623,564.35</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$113,640.07</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$2,380,007.47</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MAY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$2,380,007.47</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$9,835.44</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$255,607.79</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$2,134,235.12</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JUNE</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$2,134,235.12</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$25,532.96</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$565,726.94</a:t>
                      </a: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$1,594,041.14</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JULY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$1,594,041.14</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$930,155.26</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$247,824.85</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$2,276,371.55</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AUGUST</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$2,276,371.55</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$356,671.72</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$194,368.57</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$2,438,674.70</a:t>
                      </a:r>
                    </a:p>
                  </a:txBody>
                  <a:tcPr marL="9525" marR="9525" marT="9525" marB="0" anchor="b"/>
                </a:tc>
              </a:tr>
              <a:tr h="314144">
                <a:tc>
                  <a:txBody>
                    <a:bodyPr/>
                    <a:lstStyle/>
                    <a:p>
                      <a:pPr algn="l" fontAlgn="b"/>
                      <a:r>
                        <a:rPr lang="en-US" sz="1400" b="0" i="0" u="none" strike="noStrike" dirty="0" smtClean="0">
                          <a:solidFill>
                            <a:srgbClr val="000000"/>
                          </a:solidFill>
                          <a:effectLst/>
                          <a:latin typeface="Century Gothic" panose="020B0502020202020204" pitchFamily="34" charset="0"/>
                        </a:rPr>
                        <a:t>SEPTEMBER</a:t>
                      </a:r>
                      <a:endParaRPr lang="en-US" sz="1400" b="0"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$2,438,674.70</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$493,948.29</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$920,416.26</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$2,012,206.73</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b="0" i="0" u="none" strike="noStrike" dirty="0" smtClean="0">
                          <a:solidFill>
                            <a:srgbClr val="000000"/>
                          </a:solidFill>
                          <a:effectLst/>
                          <a:latin typeface="Century Gothic" panose="020B0502020202020204" pitchFamily="34" charset="0"/>
                        </a:rPr>
                        <a:t>OCTOBER</a:t>
                      </a:r>
                      <a:endParaRPr lang="en-US" sz="1400" b="0"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$2,012,206.73</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$23,569.47</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$157,930.15</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$1,877,846.05</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b="0" i="0" u="none" strike="noStrike" dirty="0" smtClean="0">
                          <a:solidFill>
                            <a:srgbClr val="000000"/>
                          </a:solidFill>
                          <a:effectLst/>
                          <a:latin typeface="Century Gothic" panose="020B0502020202020204" pitchFamily="34" charset="0"/>
                        </a:rPr>
                        <a:t>NOVEMBER</a:t>
                      </a:r>
                      <a:endParaRPr lang="en-US" sz="1400" b="0"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$1,877,846.05</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$10,374.79</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$402,170.05</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$1,486,050.79</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b="0" i="0" u="none" strike="noStrike" dirty="0" smtClean="0">
                          <a:solidFill>
                            <a:srgbClr val="000000"/>
                          </a:solidFill>
                          <a:effectLst/>
                          <a:latin typeface="Century Gothic" panose="020B0502020202020204" pitchFamily="34" charset="0"/>
                        </a:rPr>
                        <a:t>DECEMBER</a:t>
                      </a:r>
                      <a:endParaRPr lang="en-US" sz="1400" b="0"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$1,486,050.79</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$541,301.56</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$164,777.64</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$1,862,574.71</a:t>
                      </a:r>
                      <a:endParaRPr lang="en-US" sz="1400" b="0" i="0" u="none" strike="noStrike" dirty="0">
                        <a:solidFill>
                          <a:srgbClr val="000000"/>
                        </a:solidFill>
                        <a:effectLst/>
                        <a:latin typeface="Calibri" panose="020F0502020204030204" pitchFamily="34" charset="0"/>
                      </a:endParaRP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457200"/>
            <a:ext cx="6400800" cy="9906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smtClean="0"/>
              <a:t>Category 4-Fiscal Sustainability </a:t>
            </a:r>
            <a:br>
              <a:rPr lang="en-US" sz="2800" u="sng" dirty="0" smtClean="0"/>
            </a:br>
            <a:r>
              <a:rPr lang="en-US" sz="2800" u="sng" dirty="0" smtClean="0"/>
              <a:t>2019 Cash Balance</a:t>
            </a:r>
            <a:endParaRPr lang="en-US" sz="2800"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44230564"/>
              </p:ext>
            </p:extLst>
          </p:nvPr>
        </p:nvGraphicFramePr>
        <p:xfrm>
          <a:off x="1066800" y="2209800"/>
          <a:ext cx="7010400" cy="4298593"/>
        </p:xfrm>
        <a:graphic>
          <a:graphicData uri="http://schemas.openxmlformats.org/drawingml/2006/table">
            <a:tbl>
              <a:tblPr>
                <a:tableStyleId>{5C22544A-7EE6-4342-B048-85BDC9FD1C3A}</a:tableStyleId>
              </a:tblPr>
              <a:tblGrid>
                <a:gridCol w="3755571"/>
                <a:gridCol w="3254829"/>
              </a:tblGrid>
              <a:tr h="496292">
                <a:tc>
                  <a:txBody>
                    <a:bodyPr/>
                    <a:lstStyle/>
                    <a:p>
                      <a:pPr algn="l" fontAlgn="b"/>
                      <a:r>
                        <a:rPr lang="en-US" sz="1600" b="1" u="none" strike="noStrike" dirty="0" smtClean="0">
                          <a:effectLst/>
                        </a:rPr>
                        <a:t>January 2019 Beginning</a:t>
                      </a:r>
                      <a:r>
                        <a:rPr lang="en-US" sz="1600" b="1" u="none" strike="noStrike" baseline="0" dirty="0" smtClean="0">
                          <a:effectLst/>
                        </a:rPr>
                        <a:t> </a:t>
                      </a:r>
                      <a:r>
                        <a:rPr lang="en-US" sz="1600" b="1" u="none" strike="noStrike" dirty="0" smtClean="0">
                          <a:effectLst/>
                        </a:rPr>
                        <a:t>CASH </a:t>
                      </a:r>
                      <a:r>
                        <a:rPr lang="en-US" sz="1600" b="1" u="none" strike="noStrike" dirty="0">
                          <a:effectLst/>
                        </a:rPr>
                        <a:t>BALANCE</a:t>
                      </a:r>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1600" b="1" u="none" strike="noStrike" dirty="0">
                          <a:effectLst/>
                        </a:rPr>
                        <a:t> </a:t>
                      </a:r>
                      <a:r>
                        <a:rPr lang="en-US" sz="1600" b="1" i="0" u="none" strike="noStrike" kern="1200" baseline="0" dirty="0" smtClean="0">
                          <a:solidFill>
                            <a:schemeClr val="tx1"/>
                          </a:solidFill>
                          <a:effectLst/>
                          <a:latin typeface="Lucida Sans Unicode" panose="020B0602030504020204" pitchFamily="34" charset="0"/>
                          <a:ea typeface="+mn-ea"/>
                          <a:cs typeface="Lucida Sans Unicode" panose="020B0602030504020204" pitchFamily="34" charset="0"/>
                        </a:rPr>
                        <a:t>$2,135,195.15</a:t>
                      </a:r>
                      <a:endParaRPr lang="en-US" sz="1600" b="1" i="0" u="none" strike="noStrike" kern="1200" baseline="0" dirty="0">
                        <a:solidFill>
                          <a:schemeClr val="tx1"/>
                        </a:solidFill>
                        <a:effectLst/>
                        <a:latin typeface="Lucida Sans Unicode" panose="020B0602030504020204" pitchFamily="34" charset="0"/>
                        <a:ea typeface="+mn-ea"/>
                        <a:cs typeface="Lucida Sans Unicode" panose="020B0602030504020204" pitchFamily="34" charset="0"/>
                      </a:endParaRPr>
                    </a:p>
                  </a:txBody>
                  <a:tcPr marL="9525" marR="9525" marT="9525" marB="0" anchor="b"/>
                </a:tc>
              </a:tr>
              <a:tr h="416428">
                <a:tc>
                  <a:txBody>
                    <a:bodyPr/>
                    <a:lstStyle/>
                    <a:p>
                      <a:pPr algn="l" fontAlgn="b"/>
                      <a:r>
                        <a:rPr lang="en-US" sz="1600" b="1" i="0" u="none" strike="noStrike" dirty="0" smtClean="0">
                          <a:solidFill>
                            <a:srgbClr val="000000"/>
                          </a:solidFill>
                          <a:effectLst/>
                          <a:latin typeface="Calibri" panose="020F0502020204030204" pitchFamily="34" charset="0"/>
                        </a:rPr>
                        <a:t>Total Receipts 2019</a:t>
                      </a:r>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1600" b="1" i="0" u="none" strike="noStrike" dirty="0" smtClean="0">
                          <a:solidFill>
                            <a:schemeClr val="tx1"/>
                          </a:solidFill>
                          <a:effectLst/>
                          <a:latin typeface="Lucida Sans Unicode" panose="020B0602030504020204" pitchFamily="34" charset="0"/>
                          <a:cs typeface="Lucida Sans Unicode" panose="020B0602030504020204" pitchFamily="34" charset="0"/>
                        </a:rPr>
                        <a:t> $3,224,985.46</a:t>
                      </a:r>
                      <a:endParaRPr lang="en-US" sz="1600" b="1" i="0" u="none" strike="noStrike" dirty="0">
                        <a:solidFill>
                          <a:schemeClr val="tx1"/>
                        </a:solidFill>
                        <a:effectLst/>
                        <a:latin typeface="Lucida Sans Unicode" panose="020B0602030504020204" pitchFamily="34" charset="0"/>
                        <a:cs typeface="Lucida Sans Unicode" panose="020B0602030504020204" pitchFamily="34" charset="0"/>
                      </a:endParaRPr>
                    </a:p>
                  </a:txBody>
                  <a:tcPr marL="9525" marR="9525" marT="9525" marB="0" anchor="b"/>
                </a:tc>
              </a:tr>
              <a:tr h="416428">
                <a:tc>
                  <a:txBody>
                    <a:bodyPr/>
                    <a:lstStyle/>
                    <a:p>
                      <a:pPr algn="l" fontAlgn="b"/>
                      <a:r>
                        <a:rPr lang="en-US" sz="1600" b="1" i="0" u="none" strike="noStrike" dirty="0" smtClean="0">
                          <a:solidFill>
                            <a:srgbClr val="000000"/>
                          </a:solidFill>
                          <a:effectLst/>
                          <a:latin typeface="Calibri" panose="020F0502020204030204" pitchFamily="34" charset="0"/>
                        </a:rPr>
                        <a:t>Total Disbursed 2019</a:t>
                      </a:r>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1600" b="1" i="0" u="none" strike="noStrike" dirty="0" smtClean="0">
                          <a:solidFill>
                            <a:schemeClr val="tx1"/>
                          </a:solidFill>
                          <a:effectLst/>
                          <a:latin typeface="Lucida Sans Unicode" panose="020B0602030504020204" pitchFamily="34" charset="0"/>
                          <a:cs typeface="Lucida Sans Unicode" panose="020B0602030504020204" pitchFamily="34" charset="0"/>
                        </a:rPr>
                        <a:t> $3,497,605.90</a:t>
                      </a:r>
                      <a:endParaRPr lang="en-US" sz="1600" b="1" i="0" u="none" strike="noStrike" dirty="0">
                        <a:solidFill>
                          <a:schemeClr val="tx1"/>
                        </a:solidFill>
                        <a:effectLst/>
                        <a:latin typeface="Lucida Sans Unicode" panose="020B0602030504020204" pitchFamily="34" charset="0"/>
                        <a:cs typeface="Lucida Sans Unicode" panose="020B0602030504020204" pitchFamily="34" charset="0"/>
                      </a:endParaRPr>
                    </a:p>
                  </a:txBody>
                  <a:tcPr marL="9525" marR="9525" marT="9525" marB="0" anchor="b"/>
                </a:tc>
              </a:tr>
              <a:tr h="416428">
                <a:tc>
                  <a:txBody>
                    <a:bodyPr/>
                    <a:lstStyle/>
                    <a:p>
                      <a:pPr algn="l" fontAlgn="b"/>
                      <a:r>
                        <a:rPr lang="en-US" sz="1600" b="1" i="0" u="none" strike="noStrike" dirty="0" smtClean="0">
                          <a:solidFill>
                            <a:srgbClr val="000000"/>
                          </a:solidFill>
                          <a:effectLst/>
                          <a:latin typeface="Calibri" panose="020F0502020204030204" pitchFamily="34" charset="0"/>
                        </a:rPr>
                        <a:t>12/31/19 Ending CASH</a:t>
                      </a:r>
                      <a:r>
                        <a:rPr lang="en-US" sz="1600" b="1" i="0" u="none" strike="noStrike" baseline="0" dirty="0" smtClean="0">
                          <a:solidFill>
                            <a:srgbClr val="000000"/>
                          </a:solidFill>
                          <a:effectLst/>
                          <a:latin typeface="Calibri" panose="020F0502020204030204" pitchFamily="34" charset="0"/>
                        </a:rPr>
                        <a:t> Balance  </a:t>
                      </a:r>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1600" b="1" i="0" u="none" strike="noStrike" baseline="0" dirty="0" smtClean="0">
                          <a:solidFill>
                            <a:schemeClr val="tx1"/>
                          </a:solidFill>
                          <a:effectLst/>
                          <a:latin typeface="Lucida Sans Unicode" panose="020B0602030504020204" pitchFamily="34" charset="0"/>
                          <a:cs typeface="Lucida Sans Unicode" panose="020B0602030504020204" pitchFamily="34" charset="0"/>
                        </a:rPr>
                        <a:t> </a:t>
                      </a:r>
                      <a:r>
                        <a:rPr lang="en-US" sz="1600" b="1" i="0" u="none" strike="noStrike" baseline="0" dirty="0" smtClean="0">
                          <a:solidFill>
                            <a:srgbClr val="0070C0"/>
                          </a:solidFill>
                          <a:effectLst/>
                          <a:latin typeface="Lucida Sans Unicode" panose="020B0602030504020204" pitchFamily="34" charset="0"/>
                          <a:cs typeface="Lucida Sans Unicode" panose="020B0602030504020204" pitchFamily="34" charset="0"/>
                        </a:rPr>
                        <a:t>$1,862,574.71</a:t>
                      </a:r>
                      <a:endParaRPr lang="en-US" sz="1600" b="1" i="0" u="none" strike="noStrike" dirty="0">
                        <a:solidFill>
                          <a:srgbClr val="0070C0"/>
                        </a:solidFill>
                        <a:effectLst/>
                        <a:latin typeface="Lucida Sans Unicode" panose="020B0602030504020204" pitchFamily="34" charset="0"/>
                        <a:cs typeface="Lucida Sans Unicode" panose="020B0602030504020204" pitchFamily="34" charset="0"/>
                      </a:endParaRPr>
                    </a:p>
                  </a:txBody>
                  <a:tcPr marL="9525" marR="9525" marT="9525" marB="0" anchor="b"/>
                </a:tc>
              </a:tr>
              <a:tr h="597836">
                <a:tc>
                  <a:txBody>
                    <a:bodyPr/>
                    <a:lstStyle/>
                    <a:p>
                      <a:pPr algn="l" fontAlgn="b"/>
                      <a:r>
                        <a:rPr lang="en-US" sz="1600" b="1" i="0" u="none" strike="noStrike" dirty="0" smtClean="0">
                          <a:solidFill>
                            <a:srgbClr val="000000"/>
                          </a:solidFill>
                          <a:effectLst/>
                          <a:latin typeface="Calibri" panose="020F0502020204030204" pitchFamily="34" charset="0"/>
                        </a:rPr>
                        <a:t> Reduction in Beginning Cash Balance </a:t>
                      </a:r>
                    </a:p>
                    <a:p>
                      <a:pPr algn="l" fontAlgn="b"/>
                      <a:r>
                        <a:rPr lang="en-US" sz="1600" b="1" i="0" u="none" strike="noStrike" dirty="0" smtClean="0">
                          <a:solidFill>
                            <a:srgbClr val="000000"/>
                          </a:solidFill>
                          <a:effectLst/>
                          <a:latin typeface="Calibri" panose="020F0502020204030204" pitchFamily="34" charset="0"/>
                        </a:rPr>
                        <a:t> Year to Year Comparison</a:t>
                      </a:r>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1600" b="0" i="0" u="none" strike="noStrike" dirty="0" smtClean="0">
                          <a:solidFill>
                            <a:srgbClr val="0070C0"/>
                          </a:solidFill>
                          <a:effectLst/>
                          <a:latin typeface="Lucida Sans Unicode" panose="020B0602030504020204" pitchFamily="34" charset="0"/>
                          <a:cs typeface="Lucida Sans Unicode" panose="020B0602030504020204" pitchFamily="34" charset="0"/>
                        </a:rPr>
                        <a:t> </a:t>
                      </a:r>
                      <a:r>
                        <a:rPr lang="en-US" sz="1600" b="0" i="0" u="none" strike="noStrike" dirty="0" smtClean="0">
                          <a:solidFill>
                            <a:srgbClr val="FF0000"/>
                          </a:solidFill>
                          <a:effectLst/>
                          <a:latin typeface="Lucida Sans Unicode" panose="020B0602030504020204" pitchFamily="34" charset="0"/>
                          <a:cs typeface="Lucida Sans Unicode" panose="020B0602030504020204" pitchFamily="34" charset="0"/>
                        </a:rPr>
                        <a:t>($272,620.44)</a:t>
                      </a:r>
                      <a:endParaRPr lang="en-US" sz="1600" b="0" i="0" u="none" strike="noStrike" dirty="0">
                        <a:solidFill>
                          <a:srgbClr val="FF0000"/>
                        </a:solidFill>
                        <a:effectLst/>
                        <a:latin typeface="Lucida Sans Unicode" panose="020B0602030504020204" pitchFamily="34" charset="0"/>
                        <a:cs typeface="Lucida Sans Unicode" panose="020B0602030504020204" pitchFamily="34" charset="0"/>
                      </a:endParaRPr>
                    </a:p>
                  </a:txBody>
                  <a:tcPr marL="9525" marR="9525" marT="9525" marB="0" anchor="b"/>
                </a:tc>
              </a:tr>
              <a:tr h="896880">
                <a:tc>
                  <a:txBody>
                    <a:bodyPr/>
                    <a:lstStyle/>
                    <a:p>
                      <a:pPr algn="l" fontAlgn="b"/>
                      <a:r>
                        <a:rPr lang="en-US" sz="1400" b="0" i="0" u="none" strike="noStrike" dirty="0" smtClean="0">
                          <a:solidFill>
                            <a:schemeClr val="tx1"/>
                          </a:solidFill>
                          <a:effectLst/>
                          <a:latin typeface="Calibri" panose="020F0502020204030204" pitchFamily="34" charset="0"/>
                        </a:rPr>
                        <a:t>Projects:  Stepetz Road, Poplar Street, Spruce Street, South Avenue, Equipment Breakdowns,</a:t>
                      </a:r>
                      <a:r>
                        <a:rPr lang="en-US" sz="1400" b="0" i="0" u="none" strike="noStrike" baseline="0" dirty="0" smtClean="0">
                          <a:solidFill>
                            <a:schemeClr val="tx1"/>
                          </a:solidFill>
                          <a:effectLst/>
                          <a:latin typeface="Calibri" panose="020F0502020204030204" pitchFamily="34" charset="0"/>
                        </a:rPr>
                        <a:t> Engineering for Army Corps Project; </a:t>
                      </a:r>
                      <a:endParaRPr lang="en-US" sz="1400" b="0" i="0" u="none" strike="noStrike" dirty="0">
                        <a:solidFill>
                          <a:schemeClr val="tx1"/>
                        </a:solidFill>
                        <a:effectLst/>
                        <a:latin typeface="Calibri" panose="020F0502020204030204" pitchFamily="34" charset="0"/>
                      </a:endParaRPr>
                    </a:p>
                  </a:txBody>
                  <a:tcPr marL="9525" marR="9525" marT="9525" marB="0" anchor="ctr">
                    <a:lnB w="12700" cmpd="sng">
                      <a:noFill/>
                    </a:lnB>
                  </a:tcPr>
                </a:tc>
                <a:tc>
                  <a:txBody>
                    <a:bodyPr/>
                    <a:lstStyle/>
                    <a:p>
                      <a:pPr algn="l" fontAlgn="b"/>
                      <a:endParaRPr lang="en-US" sz="1400" b="1" i="0" u="none" strike="noStrike" dirty="0">
                        <a:solidFill>
                          <a:srgbClr val="000000"/>
                        </a:solidFill>
                        <a:effectLst/>
                        <a:latin typeface="Calibri" panose="020F0502020204030204" pitchFamily="34" charset="0"/>
                      </a:endParaRPr>
                    </a:p>
                  </a:txBody>
                  <a:tcPr marL="9525" marR="9525" marT="9525" marB="0" anchor="b"/>
                </a:tc>
              </a:tr>
              <a:tr h="528694">
                <a:tc>
                  <a:txBody>
                    <a:bodyPr/>
                    <a:lstStyle/>
                    <a:p>
                      <a:pPr algn="l" fontAlgn="b"/>
                      <a:r>
                        <a:rPr lang="en-US" sz="1800" b="1" i="0" u="none" strike="noStrike" dirty="0" smtClean="0">
                          <a:solidFill>
                            <a:schemeClr val="tx1"/>
                          </a:solidFill>
                          <a:effectLst/>
                          <a:latin typeface="Calibri" panose="020F0502020204030204" pitchFamily="34" charset="0"/>
                        </a:rPr>
                        <a:t>Average Monthly</a:t>
                      </a:r>
                      <a:r>
                        <a:rPr lang="en-US" sz="1800" b="1" i="0" u="none" strike="noStrike" baseline="0" dirty="0" smtClean="0">
                          <a:solidFill>
                            <a:schemeClr val="tx1"/>
                          </a:solidFill>
                          <a:effectLst/>
                          <a:latin typeface="Calibri" panose="020F0502020204030204" pitchFamily="34" charset="0"/>
                        </a:rPr>
                        <a:t> Disbursed 2019:</a:t>
                      </a:r>
                    </a:p>
                  </a:txBody>
                  <a:tcPr marL="9525" marR="9525" marT="9525"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457200" rtl="0" eaLnBrk="1" fontAlgn="b" latinLnBrk="0" hangingPunct="1"/>
                      <a:r>
                        <a:rPr lang="en-US" sz="1600" b="1" i="0" u="none" strike="noStrike" kern="1200" baseline="0" dirty="0" smtClean="0">
                          <a:solidFill>
                            <a:schemeClr val="tx1"/>
                          </a:solidFill>
                          <a:effectLst/>
                          <a:latin typeface="Lucida Sans Unicode" panose="020B0602030504020204" pitchFamily="34" charset="0"/>
                          <a:ea typeface="+mn-ea"/>
                          <a:cs typeface="Lucida Sans Unicode" panose="020B0602030504020204" pitchFamily="34" charset="0"/>
                        </a:rPr>
                        <a:t>$291,467.15</a:t>
                      </a:r>
                    </a:p>
                  </a:txBody>
                  <a:tcPr marL="9525" marR="9525" marT="9525" marB="0" anchor="ctr">
                    <a:lnL w="12700" cmpd="sng">
                      <a:noFill/>
                    </a:lnL>
                  </a:tcPr>
                </a:tc>
              </a:tr>
              <a:tr h="528694">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endParaRPr lang="en-US" sz="1800" b="1" i="0" u="none" strike="noStrike" baseline="0" dirty="0" smtClean="0">
                        <a:solidFill>
                          <a:schemeClr val="tx1"/>
                        </a:solidFill>
                        <a:effectLst/>
                        <a:latin typeface="Calibri" panose="020F0502020204030204" pitchFamily="34" charset="0"/>
                      </a:endParaRPr>
                    </a:p>
                  </a:txBody>
                  <a:tcPr marL="9525" marR="9525" marT="9525"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endParaRPr lang="en-US" sz="1100" b="1" i="0" u="none" strike="noStrike" dirty="0" smtClean="0">
                        <a:solidFill>
                          <a:srgbClr val="000000"/>
                        </a:solidFill>
                        <a:effectLst/>
                        <a:latin typeface="Calibri" panose="020F0502020204030204" pitchFamily="34" charset="0"/>
                      </a:endParaRPr>
                    </a:p>
                  </a:txBody>
                  <a:tcPr marL="9525" marR="9525" marT="9525" marB="0" anchor="ctr">
                    <a:lnL w="12700" cmpd="sng">
                      <a:noFill/>
                    </a:lnL>
                  </a:tcPr>
                </a:tc>
              </a:tr>
            </a:tbl>
          </a:graphicData>
        </a:graphic>
      </p:graphicFrame>
    </p:spTree>
    <p:extLst>
      <p:ext uri="{BB962C8B-B14F-4D97-AF65-F5344CB8AC3E}">
        <p14:creationId xmlns:p14="http://schemas.microsoft.com/office/powerpoint/2010/main" val="8661666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381000"/>
            <a:ext cx="6553200" cy="838200"/>
          </a:xfrm>
        </p:spPr>
        <p:style>
          <a:lnRef idx="2">
            <a:schemeClr val="accent1"/>
          </a:lnRef>
          <a:fillRef idx="1">
            <a:schemeClr val="lt1"/>
          </a:fillRef>
          <a:effectRef idx="0">
            <a:schemeClr val="accent1"/>
          </a:effectRef>
          <a:fontRef idx="minor">
            <a:schemeClr val="dk1"/>
          </a:fontRef>
        </p:style>
        <p:txBody>
          <a:bodyPr>
            <a:normAutofit/>
          </a:bodyPr>
          <a:lstStyle/>
          <a:p>
            <a:r>
              <a:rPr lang="en-US" sz="2400" u="sng" dirty="0" smtClean="0"/>
              <a:t>Category 4-Fiscal Sustainability continued: </a:t>
            </a:r>
            <a:br>
              <a:rPr lang="en-US" sz="2400" u="sng" dirty="0" smtClean="0"/>
            </a:br>
            <a:r>
              <a:rPr lang="en-US" sz="2400" u="sng" dirty="0" smtClean="0"/>
              <a:t>2018 Receipts Compared to 2019 </a:t>
            </a:r>
            <a:endParaRPr lang="en-US" sz="2400"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61289603"/>
              </p:ext>
            </p:extLst>
          </p:nvPr>
        </p:nvGraphicFramePr>
        <p:xfrm>
          <a:off x="2590800" y="1371600"/>
          <a:ext cx="4648201" cy="5211130"/>
        </p:xfrm>
        <a:graphic>
          <a:graphicData uri="http://schemas.openxmlformats.org/drawingml/2006/table">
            <a:tbl>
              <a:tblPr>
                <a:tableStyleId>{5C22544A-7EE6-4342-B048-85BDC9FD1C3A}</a:tableStyleId>
              </a:tblPr>
              <a:tblGrid>
                <a:gridCol w="2208799"/>
                <a:gridCol w="1219701"/>
                <a:gridCol w="1219701"/>
              </a:tblGrid>
              <a:tr h="149441">
                <a:tc gridSpan="2">
                  <a:txBody>
                    <a:bodyPr/>
                    <a:lstStyle/>
                    <a:p>
                      <a:pPr algn="l" fontAlgn="b"/>
                      <a:r>
                        <a:rPr lang="en-US" sz="1200" b="1" u="none" strike="noStrike" dirty="0">
                          <a:effectLst/>
                        </a:rPr>
                        <a:t>Notable Receipts </a:t>
                      </a:r>
                      <a:r>
                        <a:rPr lang="en-US" sz="1200" b="1" u="none" strike="noStrike" dirty="0" smtClean="0">
                          <a:effectLst/>
                        </a:rPr>
                        <a:t>ALL FUNDS (rounded):</a:t>
                      </a:r>
                    </a:p>
                    <a:p>
                      <a:pPr algn="just" fontAlgn="b"/>
                      <a:r>
                        <a:rPr lang="en-US" sz="1200" b="1" i="0" u="none" strike="noStrike" dirty="0" smtClean="0">
                          <a:solidFill>
                            <a:srgbClr val="000000"/>
                          </a:solidFill>
                          <a:effectLst/>
                          <a:latin typeface="Calibri" panose="020F0502020204030204" pitchFamily="34" charset="0"/>
                        </a:rPr>
                        <a:t>                                                                           2018 Final</a:t>
                      </a:r>
                      <a:endParaRPr lang="en-US" sz="1200" b="1" i="0" u="none" strike="noStrike" dirty="0">
                        <a:solidFill>
                          <a:srgbClr val="000000"/>
                        </a:solidFill>
                        <a:effectLst/>
                        <a:latin typeface="Calibri" panose="020F0502020204030204" pitchFamily="34" charset="0"/>
                      </a:endParaRPr>
                    </a:p>
                  </a:txBody>
                  <a:tcPr marL="5119" marR="5119" marT="5119" marB="0" anchor="b"/>
                </a:tc>
                <a:tc hMerge="1">
                  <a:txBody>
                    <a:bodyPr/>
                    <a:lstStyle/>
                    <a:p>
                      <a:endParaRPr lang="en-US"/>
                    </a:p>
                  </a:txBody>
                  <a:tcPr/>
                </a:tc>
                <a:tc>
                  <a:txBody>
                    <a:bodyPr/>
                    <a:lstStyle/>
                    <a:p>
                      <a:pPr algn="ctr" fontAlgn="b"/>
                      <a:r>
                        <a:rPr lang="en-US" sz="1200" b="1" i="0" u="none" strike="noStrike" dirty="0" smtClean="0">
                          <a:solidFill>
                            <a:srgbClr val="000000"/>
                          </a:solidFill>
                          <a:effectLst/>
                          <a:latin typeface="Calibri" panose="020F0502020204030204" pitchFamily="34" charset="0"/>
                        </a:rPr>
                        <a:t>2019 </a:t>
                      </a:r>
                      <a:r>
                        <a:rPr lang="en-US" sz="1200" b="1" i="0" u="none" strike="noStrike" dirty="0" smtClean="0">
                          <a:solidFill>
                            <a:srgbClr val="000000"/>
                          </a:solidFill>
                          <a:effectLst/>
                          <a:latin typeface="Calibri" panose="020F0502020204030204" pitchFamily="34" charset="0"/>
                        </a:rPr>
                        <a:t>Final</a:t>
                      </a:r>
                      <a:endParaRPr lang="en-US" sz="1200" b="1" i="0" u="none" strike="noStrike" dirty="0">
                        <a:solidFill>
                          <a:srgbClr val="000000"/>
                        </a:solidFill>
                        <a:effectLst/>
                        <a:latin typeface="Calibri" panose="020F0502020204030204" pitchFamily="34" charset="0"/>
                      </a:endParaRPr>
                    </a:p>
                  </a:txBody>
                  <a:tcPr marL="5119" marR="5119" marT="5119" marB="0" anchor="b"/>
                </a:tc>
              </a:tr>
              <a:tr h="222127">
                <a:tc>
                  <a:txBody>
                    <a:bodyPr/>
                    <a:lstStyle/>
                    <a:p>
                      <a:pPr algn="l" fontAlgn="b"/>
                      <a:r>
                        <a:rPr lang="en-US" sz="1000" u="none" strike="noStrike" dirty="0" smtClean="0">
                          <a:effectLst/>
                          <a:latin typeface="+mj-lt"/>
                        </a:rPr>
                        <a:t>Fire Contracts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$36,000.00</a:t>
                      </a:r>
                      <a:endParaRPr lang="en-US" sz="1000" dirty="0"/>
                    </a:p>
                  </a:txBody>
                  <a:tcPr marL="5119" marR="5119" marT="5119" marB="0" anchor="b"/>
                </a:tc>
                <a:tc>
                  <a:txBody>
                    <a:bodyPr/>
                    <a:lstStyle/>
                    <a:p>
                      <a:pPr algn="r"/>
                      <a:r>
                        <a:rPr lang="en-US" sz="1000" dirty="0" smtClean="0"/>
                        <a:t>$38,950.00</a:t>
                      </a:r>
                      <a:endParaRPr lang="en-US" sz="1000" dirty="0"/>
                    </a:p>
                  </a:txBody>
                  <a:tcPr marL="5119" marR="5119" marT="5119" marB="0" anchor="b"/>
                </a:tc>
              </a:tr>
              <a:tr h="222127">
                <a:tc>
                  <a:txBody>
                    <a:bodyPr/>
                    <a:lstStyle/>
                    <a:p>
                      <a:pPr algn="l" fontAlgn="b"/>
                      <a:r>
                        <a:rPr lang="en-US" sz="1000" u="none" strike="noStrike" dirty="0" smtClean="0">
                          <a:effectLst/>
                          <a:latin typeface="+mj-lt"/>
                        </a:rPr>
                        <a:t>Tax Apportionment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$915,223.00</a:t>
                      </a:r>
                      <a:endParaRPr lang="en-US" sz="1000" dirty="0"/>
                    </a:p>
                  </a:txBody>
                  <a:tcPr marL="5119" marR="5119" marT="5119" marB="0" anchor="b"/>
                </a:tc>
                <a:tc>
                  <a:txBody>
                    <a:bodyPr/>
                    <a:lstStyle/>
                    <a:p>
                      <a:pPr algn="r"/>
                      <a:r>
                        <a:rPr lang="en-US" sz="1000" dirty="0" smtClean="0"/>
                        <a:t>$938,532.00</a:t>
                      </a:r>
                      <a:endParaRPr lang="en-US" sz="1000" dirty="0"/>
                    </a:p>
                  </a:txBody>
                  <a:tcPr marL="5119" marR="5119" marT="5119" marB="0" anchor="b"/>
                </a:tc>
              </a:tr>
              <a:tr h="222127">
                <a:tc>
                  <a:txBody>
                    <a:bodyPr/>
                    <a:lstStyle/>
                    <a:p>
                      <a:pPr algn="l" fontAlgn="b"/>
                      <a:r>
                        <a:rPr lang="en-US" sz="1000" u="none" strike="noStrike" dirty="0" smtClean="0">
                          <a:effectLst/>
                          <a:latin typeface="+mj-lt"/>
                        </a:rPr>
                        <a:t>Town </a:t>
                      </a:r>
                      <a:r>
                        <a:rPr lang="en-US" sz="1000" u="none" strike="noStrike" dirty="0">
                          <a:effectLst/>
                          <a:latin typeface="+mj-lt"/>
                        </a:rPr>
                        <a:t>Road </a:t>
                      </a:r>
                      <a:r>
                        <a:rPr lang="en-US" sz="1000" u="none" strike="noStrike" dirty="0" smtClean="0">
                          <a:effectLst/>
                          <a:latin typeface="+mj-lt"/>
                        </a:rPr>
                        <a:t>Aid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$34,148.00</a:t>
                      </a:r>
                      <a:endParaRPr lang="en-US" sz="1000" dirty="0"/>
                    </a:p>
                  </a:txBody>
                  <a:tcPr marL="5119" marR="5119" marT="5119" marB="0" anchor="b"/>
                </a:tc>
                <a:tc>
                  <a:txBody>
                    <a:bodyPr/>
                    <a:lstStyle/>
                    <a:p>
                      <a:pPr algn="r"/>
                      <a:r>
                        <a:rPr lang="en-US" sz="1000" dirty="0" smtClean="0"/>
                        <a:t>$34,806.00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Taconite Municipal Aid</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$80,937.00</a:t>
                      </a:r>
                      <a:endParaRPr lang="en-US" sz="1000" dirty="0"/>
                    </a:p>
                  </a:txBody>
                  <a:tcPr marL="5119" marR="5119" marT="5119" marB="0" anchor="b"/>
                </a:tc>
                <a:tc>
                  <a:txBody>
                    <a:bodyPr/>
                    <a:lstStyle/>
                    <a:p>
                      <a:pPr algn="r"/>
                      <a:r>
                        <a:rPr lang="en-US" sz="1000" dirty="0" smtClean="0"/>
                        <a:t>$91,701.00</a:t>
                      </a:r>
                      <a:endParaRPr lang="en-US" sz="1000" dirty="0"/>
                    </a:p>
                  </a:txBody>
                  <a:tcPr marL="5119" marR="5119" marT="5119" marB="0" anchor="b"/>
                </a:tc>
              </a:tr>
              <a:tr h="222127">
                <a:tc>
                  <a:txBody>
                    <a:bodyPr/>
                    <a:lstStyle/>
                    <a:p>
                      <a:pPr algn="l" fontAlgn="b"/>
                      <a:r>
                        <a:rPr lang="en-US" sz="1000" u="none" strike="noStrike" dirty="0" smtClean="0">
                          <a:effectLst/>
                          <a:latin typeface="+mj-lt"/>
                        </a:rPr>
                        <a:t>Taconite Production </a:t>
                      </a:r>
                      <a:r>
                        <a:rPr lang="en-US" sz="1000" u="none" strike="noStrike" dirty="0">
                          <a:effectLst/>
                          <a:latin typeface="+mj-lt"/>
                        </a:rPr>
                        <a:t>Tax</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$146,941.00</a:t>
                      </a:r>
                      <a:endParaRPr lang="en-US" sz="1000" dirty="0"/>
                    </a:p>
                  </a:txBody>
                  <a:tcPr marL="5119" marR="5119" marT="5119" marB="0" anchor="b"/>
                </a:tc>
                <a:tc>
                  <a:txBody>
                    <a:bodyPr/>
                    <a:lstStyle/>
                    <a:p>
                      <a:pPr algn="r"/>
                      <a:r>
                        <a:rPr lang="en-US" sz="1000" dirty="0" smtClean="0"/>
                        <a:t>$148,589.00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cs typeface="Lucida Sans Unicode" panose="020B0602030504020204" pitchFamily="34" charset="0"/>
                        </a:rPr>
                        <a:t>Annexation</a:t>
                      </a:r>
                      <a:r>
                        <a:rPr lang="en-US" sz="1000" b="0" i="0" u="none" strike="noStrike" baseline="0" dirty="0" smtClean="0">
                          <a:solidFill>
                            <a:srgbClr val="000000"/>
                          </a:solidFill>
                          <a:effectLst/>
                          <a:latin typeface="+mj-lt"/>
                          <a:cs typeface="Lucida Sans Unicode" panose="020B0602030504020204" pitchFamily="34" charset="0"/>
                        </a:rPr>
                        <a:t> Payments</a:t>
                      </a:r>
                      <a:endParaRPr lang="en-US" sz="1000" b="0" i="0" u="none" strike="noStrike" dirty="0">
                        <a:solidFill>
                          <a:srgbClr val="000000"/>
                        </a:solidFill>
                        <a:effectLst/>
                        <a:latin typeface="+mj-lt"/>
                        <a:cs typeface="Lucida Sans Unicode" panose="020B0602030504020204" pitchFamily="34" charset="0"/>
                      </a:endParaRPr>
                    </a:p>
                  </a:txBody>
                  <a:tcPr marL="5119" marR="5119" marT="5119" marB="0" anchor="b"/>
                </a:tc>
                <a:tc>
                  <a:txBody>
                    <a:bodyPr/>
                    <a:lstStyle/>
                    <a:p>
                      <a:pPr algn="r"/>
                      <a:r>
                        <a:rPr lang="en-US" sz="1000" dirty="0" smtClean="0"/>
                        <a:t>$0</a:t>
                      </a:r>
                      <a:endParaRPr lang="en-US" sz="1000" dirty="0"/>
                    </a:p>
                  </a:txBody>
                  <a:tcPr marL="5119" marR="5119" marT="5119" marB="0" anchor="b"/>
                </a:tc>
                <a:tc>
                  <a:txBody>
                    <a:bodyPr/>
                    <a:lstStyle/>
                    <a:p>
                      <a:pPr algn="r"/>
                      <a:r>
                        <a:rPr lang="en-US" sz="1000" dirty="0" smtClean="0"/>
                        <a:t>$617,298.00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Taconite Homestead Credit</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$97,156.00</a:t>
                      </a:r>
                      <a:endParaRPr lang="en-US" sz="1000" dirty="0"/>
                    </a:p>
                  </a:txBody>
                  <a:tcPr marL="5119" marR="5119" marT="5119" marB="0" anchor="b"/>
                </a:tc>
                <a:tc>
                  <a:txBody>
                    <a:bodyPr/>
                    <a:lstStyle/>
                    <a:p>
                      <a:pPr algn="r"/>
                      <a:r>
                        <a:rPr lang="en-US" sz="1000" dirty="0" smtClean="0"/>
                        <a:t>$101,558.00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Taconite</a:t>
                      </a:r>
                      <a:r>
                        <a:rPr lang="en-US" sz="1000" b="0" i="0" u="none" strike="noStrike" baseline="0" dirty="0" smtClean="0">
                          <a:solidFill>
                            <a:srgbClr val="000000"/>
                          </a:solidFill>
                          <a:effectLst/>
                          <a:latin typeface="+mj-lt"/>
                        </a:rPr>
                        <a:t> Local Aid</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$50,000.00</a:t>
                      </a:r>
                      <a:endParaRPr lang="en-US" sz="1000" dirty="0"/>
                    </a:p>
                  </a:txBody>
                  <a:tcPr marL="5119" marR="5119" marT="5119" marB="0" anchor="b"/>
                </a:tc>
                <a:tc>
                  <a:txBody>
                    <a:bodyPr/>
                    <a:lstStyle/>
                    <a:p>
                      <a:pPr algn="r"/>
                      <a:r>
                        <a:rPr lang="en-US" sz="1000" dirty="0" smtClean="0"/>
                        <a:t>$50,000.00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Road Maintenance (SLC)</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$85,000.00</a:t>
                      </a:r>
                      <a:endParaRPr lang="en-US" sz="1000" dirty="0"/>
                    </a:p>
                  </a:txBody>
                  <a:tcPr marL="5119" marR="5119" marT="5119" marB="0" anchor="b"/>
                </a:tc>
                <a:tc>
                  <a:txBody>
                    <a:bodyPr/>
                    <a:lstStyle/>
                    <a:p>
                      <a:pPr algn="r"/>
                      <a:r>
                        <a:rPr lang="en-US" sz="1000" dirty="0" smtClean="0"/>
                        <a:t>$85,000.00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Federal PILT</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4,969.00</a:t>
                      </a:r>
                      <a:endParaRPr lang="en-US" sz="1000" dirty="0"/>
                    </a:p>
                  </a:txBody>
                  <a:tcPr marL="5119" marR="5119" marT="5119" marB="0" anchor="b"/>
                </a:tc>
                <a:tc>
                  <a:txBody>
                    <a:bodyPr/>
                    <a:lstStyle/>
                    <a:p>
                      <a:pPr algn="r"/>
                      <a:r>
                        <a:rPr lang="en-US" sz="1000" dirty="0" smtClean="0"/>
                        <a:t>$5,071.00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Mining Effects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$60,773.00</a:t>
                      </a:r>
                      <a:endParaRPr lang="en-US" sz="1000" dirty="0"/>
                    </a:p>
                  </a:txBody>
                  <a:tcPr marL="5119" marR="5119" marT="5119" marB="0" anchor="b"/>
                </a:tc>
                <a:tc>
                  <a:txBody>
                    <a:bodyPr/>
                    <a:lstStyle/>
                    <a:p>
                      <a:pPr algn="r"/>
                      <a:r>
                        <a:rPr lang="en-US" sz="1000" dirty="0" smtClean="0"/>
                        <a:t>$65,081.00</a:t>
                      </a:r>
                      <a:endParaRPr lang="en-US" sz="1000" dirty="0"/>
                    </a:p>
                  </a:txBody>
                  <a:tcPr marL="5119" marR="5119" marT="5119" marB="0" anchor="b"/>
                </a:tc>
              </a:tr>
              <a:tr h="222127">
                <a:tc>
                  <a:txBody>
                    <a:bodyPr/>
                    <a:lstStyle/>
                    <a:p>
                      <a:pPr algn="l" fontAlgn="b"/>
                      <a:r>
                        <a:rPr lang="en-US" sz="1000" u="none" strike="noStrike" dirty="0" smtClean="0">
                          <a:effectLst/>
                          <a:latin typeface="+mj-lt"/>
                        </a:rPr>
                        <a:t>PERA Aid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$2,739.00</a:t>
                      </a:r>
                      <a:endParaRPr lang="en-US" sz="1000" dirty="0"/>
                    </a:p>
                  </a:txBody>
                  <a:tcPr marL="5119" marR="5119" marT="5119" marB="0" anchor="b"/>
                </a:tc>
                <a:tc>
                  <a:txBody>
                    <a:bodyPr/>
                    <a:lstStyle/>
                    <a:p>
                      <a:pPr algn="r"/>
                      <a:r>
                        <a:rPr lang="en-US" sz="1000" dirty="0" smtClean="0"/>
                        <a:t>$2,739.00</a:t>
                      </a:r>
                      <a:endParaRPr lang="en-US" sz="1000" dirty="0"/>
                    </a:p>
                  </a:txBody>
                  <a:tcPr marL="5119" marR="5119" marT="5119" marB="0" anchor="b"/>
                </a:tc>
              </a:tr>
              <a:tr h="222127">
                <a:tc>
                  <a:txBody>
                    <a:bodyPr/>
                    <a:lstStyle/>
                    <a:p>
                      <a:pPr algn="l" fontAlgn="b"/>
                      <a:r>
                        <a:rPr lang="en-US" sz="1000" u="none" strike="noStrike" dirty="0" smtClean="0">
                          <a:effectLst/>
                          <a:latin typeface="+mj-lt"/>
                        </a:rPr>
                        <a:t>Disparity Reduction Aid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$228,382.00</a:t>
                      </a:r>
                      <a:endParaRPr lang="en-US" sz="1000" dirty="0"/>
                    </a:p>
                  </a:txBody>
                  <a:tcPr marL="5119" marR="5119" marT="5119" marB="0" anchor="b"/>
                </a:tc>
                <a:tc>
                  <a:txBody>
                    <a:bodyPr/>
                    <a:lstStyle/>
                    <a:p>
                      <a:pPr algn="r"/>
                      <a:r>
                        <a:rPr lang="en-US" sz="1000" dirty="0" smtClean="0"/>
                        <a:t>$228,382.00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Snowplowing</a:t>
                      </a:r>
                      <a:r>
                        <a:rPr lang="en-US" sz="1000" b="0" i="0" u="none" strike="noStrike" baseline="0" dirty="0" smtClean="0">
                          <a:solidFill>
                            <a:srgbClr val="000000"/>
                          </a:solidFill>
                          <a:effectLst/>
                          <a:latin typeface="+mj-lt"/>
                        </a:rPr>
                        <a:t> Fees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$21,185.00</a:t>
                      </a:r>
                      <a:endParaRPr lang="en-US" sz="1000" dirty="0"/>
                    </a:p>
                  </a:txBody>
                  <a:tcPr marL="5119" marR="5119" marT="5119" marB="0" anchor="b"/>
                </a:tc>
                <a:tc>
                  <a:txBody>
                    <a:bodyPr/>
                    <a:lstStyle/>
                    <a:p>
                      <a:pPr algn="r"/>
                      <a:r>
                        <a:rPr lang="en-US" sz="1000" dirty="0" smtClean="0"/>
                        <a:t>$21,275.00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Refunds/Reimbursements/Misc.</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$26,591.00</a:t>
                      </a:r>
                      <a:endParaRPr lang="en-US" sz="1000" dirty="0"/>
                    </a:p>
                  </a:txBody>
                  <a:tcPr marL="5119" marR="5119" marT="5119" marB="0" anchor="b"/>
                </a:tc>
                <a:tc>
                  <a:txBody>
                    <a:bodyPr/>
                    <a:lstStyle/>
                    <a:p>
                      <a:pPr algn="r"/>
                      <a:r>
                        <a:rPr lang="en-US" sz="1000" dirty="0" smtClean="0"/>
                        <a:t>$27,720.00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Sale</a:t>
                      </a:r>
                      <a:r>
                        <a:rPr lang="en-US" sz="1000" b="0" i="0" u="none" strike="noStrike" baseline="0" dirty="0" smtClean="0">
                          <a:solidFill>
                            <a:srgbClr val="000000"/>
                          </a:solidFill>
                          <a:effectLst/>
                          <a:latin typeface="+mj-lt"/>
                        </a:rPr>
                        <a:t> of Garbage Bags &amp; Refuse</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$24,969.00</a:t>
                      </a:r>
                      <a:endParaRPr lang="en-US" sz="1000" dirty="0"/>
                    </a:p>
                  </a:txBody>
                  <a:tcPr marL="5119" marR="5119" marT="5119" marB="0" anchor="b"/>
                </a:tc>
                <a:tc>
                  <a:txBody>
                    <a:bodyPr/>
                    <a:lstStyle/>
                    <a:p>
                      <a:pPr algn="r"/>
                      <a:r>
                        <a:rPr lang="en-US" sz="1000" dirty="0" smtClean="0"/>
                        <a:t>$25,365.00</a:t>
                      </a:r>
                      <a:endParaRPr lang="en-US" sz="1000" dirty="0"/>
                    </a:p>
                  </a:txBody>
                  <a:tcPr marL="5119" marR="5119" marT="5119" marB="0" anchor="b"/>
                </a:tc>
              </a:tr>
              <a:tr h="222127">
                <a:tc>
                  <a:txBody>
                    <a:bodyPr/>
                    <a:lstStyle/>
                    <a:p>
                      <a:pPr algn="l" fontAlgn="b"/>
                      <a:r>
                        <a:rPr lang="en-US" sz="1000" u="none" strike="noStrike" dirty="0">
                          <a:effectLst/>
                          <a:latin typeface="+mj-lt"/>
                        </a:rPr>
                        <a:t>Pavilion Rent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$2,325.00</a:t>
                      </a:r>
                      <a:endParaRPr lang="en-US" sz="1000" dirty="0"/>
                    </a:p>
                  </a:txBody>
                  <a:tcPr marL="5119" marR="5119" marT="5119" marB="0" anchor="b"/>
                </a:tc>
                <a:tc>
                  <a:txBody>
                    <a:bodyPr/>
                    <a:lstStyle/>
                    <a:p>
                      <a:pPr algn="r"/>
                      <a:r>
                        <a:rPr lang="en-US" sz="1000" dirty="0" smtClean="0"/>
                        <a:t>$2,400.00</a:t>
                      </a:r>
                      <a:endParaRPr lang="en-US" sz="1000" dirty="0"/>
                    </a:p>
                  </a:txBody>
                  <a:tcPr marL="5119" marR="5119" marT="5119" marB="0" anchor="b"/>
                </a:tc>
              </a:tr>
              <a:tr h="294813">
                <a:tc>
                  <a:txBody>
                    <a:bodyPr/>
                    <a:lstStyle/>
                    <a:p>
                      <a:pPr algn="l" fontAlgn="b"/>
                      <a:r>
                        <a:rPr lang="en-US" sz="1000" u="none" strike="noStrike" dirty="0">
                          <a:effectLst/>
                          <a:latin typeface="+mj-lt"/>
                        </a:rPr>
                        <a:t>W/WW </a:t>
                      </a:r>
                      <a:r>
                        <a:rPr lang="en-US" sz="1000" u="none" strike="noStrike" dirty="0" smtClean="0">
                          <a:effectLst/>
                          <a:latin typeface="+mj-lt"/>
                        </a:rPr>
                        <a:t>Fees, Permits,</a:t>
                      </a:r>
                      <a:r>
                        <a:rPr lang="en-US" sz="1000" u="none" strike="noStrike" baseline="0" dirty="0" smtClean="0">
                          <a:effectLst/>
                          <a:latin typeface="+mj-lt"/>
                        </a:rPr>
                        <a:t> Connection Fees, Capital Charges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$18,526.00</a:t>
                      </a:r>
                      <a:endParaRPr lang="en-US" sz="1000" dirty="0"/>
                    </a:p>
                  </a:txBody>
                  <a:tcPr marL="5119" marR="5119" marT="5119" marB="0" anchor="b"/>
                </a:tc>
                <a:tc>
                  <a:txBody>
                    <a:bodyPr/>
                    <a:lstStyle/>
                    <a:p>
                      <a:pPr algn="r"/>
                      <a:r>
                        <a:rPr lang="en-US" sz="1000" dirty="0" smtClean="0"/>
                        <a:t>$6,013.00</a:t>
                      </a:r>
                      <a:endParaRPr lang="en-US" sz="1000" dirty="0"/>
                    </a:p>
                  </a:txBody>
                  <a:tcPr marL="5119" marR="5119" marT="5119" marB="0" anchor="b"/>
                </a:tc>
              </a:tr>
              <a:tr h="222127">
                <a:tc>
                  <a:txBody>
                    <a:bodyPr/>
                    <a:lstStyle/>
                    <a:p>
                      <a:pPr algn="l" fontAlgn="b"/>
                      <a:r>
                        <a:rPr lang="en-US" sz="1000" u="none" strike="noStrike" dirty="0">
                          <a:effectLst/>
                          <a:latin typeface="+mj-lt"/>
                        </a:rPr>
                        <a:t>LLCC </a:t>
                      </a:r>
                      <a:r>
                        <a:rPr lang="en-US" sz="1000" u="none" strike="noStrike" dirty="0" smtClean="0">
                          <a:effectLst/>
                          <a:latin typeface="+mj-lt"/>
                        </a:rPr>
                        <a:t>Rent</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$5,860.00</a:t>
                      </a:r>
                      <a:endParaRPr lang="en-US" sz="1000" dirty="0"/>
                    </a:p>
                  </a:txBody>
                  <a:tcPr marL="5119" marR="5119" marT="5119" marB="0" anchor="b"/>
                </a:tc>
                <a:tc>
                  <a:txBody>
                    <a:bodyPr/>
                    <a:lstStyle/>
                    <a:p>
                      <a:pPr algn="r"/>
                      <a:r>
                        <a:rPr lang="en-US" sz="1000" dirty="0" smtClean="0"/>
                        <a:t>$6,905.00</a:t>
                      </a:r>
                      <a:endParaRPr lang="en-US" sz="1000" dirty="0"/>
                    </a:p>
                  </a:txBody>
                  <a:tcPr marL="5119" marR="5119" marT="5119" marB="0" anchor="b"/>
                </a:tc>
              </a:tr>
              <a:tr h="294813">
                <a:tc>
                  <a:txBody>
                    <a:bodyPr/>
                    <a:lstStyle/>
                    <a:p>
                      <a:pPr algn="l" fontAlgn="b"/>
                      <a:r>
                        <a:rPr lang="en-US" sz="1000" b="0" i="0" u="none" strike="noStrike" dirty="0" smtClean="0">
                          <a:solidFill>
                            <a:srgbClr val="000000"/>
                          </a:solidFill>
                          <a:effectLst/>
                          <a:latin typeface="+mj-lt"/>
                        </a:rPr>
                        <a:t>Cemetery Revenues, Lot Sales, Columbarium</a:t>
                      </a:r>
                      <a:r>
                        <a:rPr lang="en-US" sz="1000" b="0" i="0" u="none" strike="noStrike" baseline="0" dirty="0" smtClean="0">
                          <a:solidFill>
                            <a:srgbClr val="000000"/>
                          </a:solidFill>
                          <a:effectLst/>
                          <a:latin typeface="+mj-lt"/>
                        </a:rPr>
                        <a:t> Sales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$5,380.00</a:t>
                      </a:r>
                      <a:endParaRPr lang="en-US" sz="1000" dirty="0"/>
                    </a:p>
                  </a:txBody>
                  <a:tcPr marL="5119" marR="5119" marT="5119" marB="0" anchor="b"/>
                </a:tc>
                <a:tc>
                  <a:txBody>
                    <a:bodyPr/>
                    <a:lstStyle/>
                    <a:p>
                      <a:pPr algn="r"/>
                      <a:r>
                        <a:rPr lang="en-US" sz="1000" dirty="0" smtClean="0"/>
                        <a:t>$7,947.00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Propane Reimbursement (SLC)</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$5,568.00</a:t>
                      </a:r>
                      <a:endParaRPr lang="en-US" sz="1000" dirty="0"/>
                    </a:p>
                  </a:txBody>
                  <a:tcPr marL="5119" marR="5119" marT="5119" marB="0" anchor="b"/>
                </a:tc>
                <a:tc>
                  <a:txBody>
                    <a:bodyPr/>
                    <a:lstStyle/>
                    <a:p>
                      <a:pPr algn="r"/>
                      <a:r>
                        <a:rPr lang="en-US" sz="1000" dirty="0" smtClean="0"/>
                        <a:t>$4,903.00</a:t>
                      </a:r>
                      <a:endParaRPr lang="en-US" sz="1000" dirty="0"/>
                    </a:p>
                  </a:txBody>
                  <a:tcPr marL="5119" marR="5119" marT="5119" marB="0" anchor="b"/>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endParaRPr lang="en-US" dirty="0" smtClean="0"/>
          </a:p>
          <a:p>
            <a:endParaRPr lang="en-US" dirty="0" smtClean="0"/>
          </a:p>
          <a:p>
            <a:pPr marL="109728" indent="0">
              <a:buNone/>
            </a:pPr>
            <a:endParaRPr lang="en-US" dirty="0" smtClean="0"/>
          </a:p>
          <a:p>
            <a:endParaRPr lang="en-US" dirty="0" smtClean="0"/>
          </a:p>
        </p:txBody>
      </p:sp>
      <p:graphicFrame>
        <p:nvGraphicFramePr>
          <p:cNvPr id="4" name="Chart 3"/>
          <p:cNvGraphicFramePr/>
          <p:nvPr>
            <p:extLst/>
          </p:nvPr>
        </p:nvGraphicFramePr>
        <p:xfrm>
          <a:off x="1371600" y="381000"/>
          <a:ext cx="7620000" cy="634025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326227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585023" cy="9906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Category </a:t>
            </a:r>
            <a:r>
              <a:rPr lang="en-US" sz="2800" u="sng" dirty="0" smtClean="0"/>
              <a:t>4-Fiscal </a:t>
            </a:r>
            <a:r>
              <a:rPr lang="en-US" sz="2800" u="sng" dirty="0"/>
              <a:t>Sustainability continued: </a:t>
            </a:r>
            <a:br>
              <a:rPr lang="en-US" sz="2800" u="sng" dirty="0"/>
            </a:br>
            <a:r>
              <a:rPr lang="en-US" sz="2800" u="sng" dirty="0" smtClean="0"/>
              <a:t>2019 Disbursements Comparable </a:t>
            </a:r>
            <a:endParaRPr lang="en-US" sz="2800" u="sng"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981785678"/>
              </p:ext>
            </p:extLst>
          </p:nvPr>
        </p:nvGraphicFramePr>
        <p:xfrm>
          <a:off x="381000" y="1634990"/>
          <a:ext cx="4495800" cy="4752453"/>
        </p:xfrm>
        <a:graphic>
          <a:graphicData uri="http://schemas.openxmlformats.org/drawingml/2006/table">
            <a:tbl>
              <a:tblPr>
                <a:tableStyleId>{5C22544A-7EE6-4342-B048-85BDC9FD1C3A}</a:tableStyleId>
              </a:tblPr>
              <a:tblGrid>
                <a:gridCol w="2362200"/>
                <a:gridCol w="1035503"/>
                <a:gridCol w="1098097"/>
              </a:tblGrid>
              <a:tr h="221010">
                <a:tc gridSpan="2">
                  <a:txBody>
                    <a:bodyPr/>
                    <a:lstStyle/>
                    <a:p>
                      <a:pPr algn="l" fontAlgn="b"/>
                      <a:r>
                        <a:rPr lang="en-US" sz="1200" b="1" u="none" strike="noStrike" dirty="0" smtClean="0">
                          <a:effectLst/>
                        </a:rPr>
                        <a:t>Disbursed ALL FUNDS (rounded to nearest dollar):                                         2018</a:t>
                      </a:r>
                      <a:endParaRPr lang="en-US" sz="1200" b="1" i="0" u="none" strike="noStrike" dirty="0">
                        <a:solidFill>
                          <a:srgbClr val="000000"/>
                        </a:solidFill>
                        <a:effectLst/>
                        <a:latin typeface="Calibri" panose="020F0502020204030204" pitchFamily="34" charset="0"/>
                      </a:endParaRPr>
                    </a:p>
                  </a:txBody>
                  <a:tcPr marL="7893" marR="7893" marT="7893" marB="0" anchor="b"/>
                </a:tc>
                <a:tc hMerge="1">
                  <a:txBody>
                    <a:bodyPr/>
                    <a:lstStyle/>
                    <a:p>
                      <a:endParaRPr lang="en-US"/>
                    </a:p>
                  </a:txBody>
                  <a:tcPr/>
                </a:tc>
                <a:tc>
                  <a:txBody>
                    <a:bodyPr/>
                    <a:lstStyle/>
                    <a:p>
                      <a:pPr algn="ctr"/>
                      <a:r>
                        <a:rPr lang="en-US" dirty="0" smtClean="0"/>
                        <a:t>2019 </a:t>
                      </a:r>
                      <a:endParaRPr lang="en-US" dirty="0"/>
                    </a:p>
                  </a:txBody>
                  <a:tcPr marL="7893" marR="7893" marT="7893" marB="0" anchor="b"/>
                </a:tc>
              </a:tr>
              <a:tr h="221010">
                <a:tc>
                  <a:txBody>
                    <a:bodyPr/>
                    <a:lstStyle/>
                    <a:p>
                      <a:pPr algn="l" fontAlgn="b"/>
                      <a:r>
                        <a:rPr lang="en-US" sz="1200" u="none" strike="noStrike" dirty="0">
                          <a:effectLst/>
                        </a:rPr>
                        <a:t>Personnel Costs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en-US" sz="1200" dirty="0" smtClean="0"/>
                        <a:t>$710,157.00</a:t>
                      </a:r>
                    </a:p>
                  </a:txBody>
                  <a:tcPr marL="7893" marR="7893" marT="7893" marB="0" anchor="ctr"/>
                </a:tc>
                <a:tc>
                  <a:txBody>
                    <a:bodyPr/>
                    <a:lstStyle/>
                    <a:p>
                      <a:pPr algn="r"/>
                      <a:r>
                        <a:rPr lang="en-US" sz="1200" dirty="0" smtClean="0"/>
                        <a:t>$804,377.00</a:t>
                      </a:r>
                      <a:endParaRPr lang="en-US" sz="1200" dirty="0"/>
                    </a:p>
                  </a:txBody>
                  <a:tcPr marL="7893" marR="7893" marT="7893" marB="0" anchor="b"/>
                </a:tc>
              </a:tr>
              <a:tr h="221010">
                <a:tc>
                  <a:txBody>
                    <a:bodyPr/>
                    <a:lstStyle/>
                    <a:p>
                      <a:pPr algn="ctr" fontAlgn="b"/>
                      <a:r>
                        <a:rPr lang="en-US" sz="1050" u="none" strike="noStrike" dirty="0">
                          <a:effectLst/>
                        </a:rPr>
                        <a:t>(wages, benefits, </a:t>
                      </a:r>
                      <a:r>
                        <a:rPr lang="en-US" sz="1050" u="none" strike="noStrike" dirty="0" smtClean="0">
                          <a:effectLst/>
                        </a:rPr>
                        <a:t>pension</a:t>
                      </a:r>
                      <a:r>
                        <a:rPr lang="en-US" sz="1050" u="none" strike="noStrike" baseline="0" dirty="0" smtClean="0">
                          <a:effectLst/>
                        </a:rPr>
                        <a:t>, worker’s comp insurance etc.</a:t>
                      </a:r>
                      <a:r>
                        <a:rPr lang="en-US" sz="1050" u="none" strike="noStrike" dirty="0" smtClean="0">
                          <a:effectLst/>
                        </a:rPr>
                        <a:t>)</a:t>
                      </a:r>
                      <a:endParaRPr lang="en-US" sz="1050" b="0" i="0" u="none" strike="noStrike" dirty="0">
                        <a:solidFill>
                          <a:srgbClr val="000000"/>
                        </a:solidFill>
                        <a:effectLst/>
                        <a:latin typeface="Calibri" panose="020F0502020204030204" pitchFamily="34" charset="0"/>
                      </a:endParaRPr>
                    </a:p>
                  </a:txBody>
                  <a:tcPr marL="7893" marR="7893" marT="7893" marB="0" anchor="b"/>
                </a:tc>
                <a:tc gridSpan="2">
                  <a:txBody>
                    <a:bodyPr/>
                    <a:lstStyle/>
                    <a:p>
                      <a:pPr algn="ctr" fontAlgn="b"/>
                      <a:r>
                        <a:rPr lang="en-US" sz="1000" u="none" strike="noStrike" dirty="0" smtClean="0">
                          <a:effectLst/>
                        </a:rPr>
                        <a:t>(Board, Employees, Summer seasonal employees)</a:t>
                      </a:r>
                      <a:endParaRPr lang="en-US" sz="1000" b="0" i="0" u="none" strike="noStrike" dirty="0">
                        <a:solidFill>
                          <a:srgbClr val="000000"/>
                        </a:solidFill>
                        <a:effectLst/>
                        <a:latin typeface="Calibri" panose="020F0502020204030204" pitchFamily="34" charset="0"/>
                      </a:endParaRPr>
                    </a:p>
                  </a:txBody>
                  <a:tcPr marL="7893" marR="7893" marT="7893" marB="0" anchor="b"/>
                </a:tc>
                <a:tc hMerge="1">
                  <a:txBody>
                    <a:bodyPr/>
                    <a:lstStyle/>
                    <a:p>
                      <a:endParaRPr lang="en-US"/>
                    </a:p>
                  </a:txBody>
                  <a:tcPr/>
                </a:tc>
              </a:tr>
              <a:tr h="221010">
                <a:tc>
                  <a:txBody>
                    <a:bodyPr/>
                    <a:lstStyle/>
                    <a:p>
                      <a:pPr algn="l" fontAlgn="b"/>
                      <a:r>
                        <a:rPr lang="en-US" sz="1200" b="0" i="0" u="none" strike="noStrike" dirty="0" smtClean="0">
                          <a:solidFill>
                            <a:srgbClr val="000000"/>
                          </a:solidFill>
                          <a:effectLst/>
                          <a:latin typeface="+mn-lt"/>
                        </a:rPr>
                        <a:t>Fire Department Personnel</a:t>
                      </a:r>
                      <a:endParaRPr lang="en-US" sz="1200" b="0" i="0" u="none" strike="noStrike" dirty="0">
                        <a:solidFill>
                          <a:srgbClr val="000000"/>
                        </a:solidFill>
                        <a:effectLst/>
                        <a:latin typeface="+mn-lt"/>
                      </a:endParaRPr>
                    </a:p>
                  </a:txBody>
                  <a:tcPr marL="7893" marR="7893" marT="7893" marB="0" anchor="b"/>
                </a:tc>
                <a:tc>
                  <a:txBody>
                    <a:bodyPr/>
                    <a:lstStyle/>
                    <a:p>
                      <a:pPr algn="r"/>
                      <a:r>
                        <a:rPr lang="en-US" sz="1200" dirty="0" smtClean="0"/>
                        <a:t>$20,637.00</a:t>
                      </a:r>
                      <a:endParaRPr lang="en-US" sz="1200" dirty="0"/>
                    </a:p>
                  </a:txBody>
                  <a:tcPr marL="7893" marR="7893" marT="7893" marB="0" anchor="b"/>
                </a:tc>
                <a:tc>
                  <a:txBody>
                    <a:bodyPr/>
                    <a:lstStyle/>
                    <a:p>
                      <a:pPr algn="r"/>
                      <a:r>
                        <a:rPr lang="en-US" sz="1200" dirty="0" smtClean="0"/>
                        <a:t>$22,588.00</a:t>
                      </a:r>
                      <a:endParaRPr lang="en-US" sz="1200" dirty="0"/>
                    </a:p>
                  </a:txBody>
                  <a:tcPr marL="7893" marR="7893" marT="7893" marB="0" anchor="b"/>
                </a:tc>
              </a:tr>
              <a:tr h="221010">
                <a:tc>
                  <a:txBody>
                    <a:bodyPr/>
                    <a:lstStyle/>
                    <a:p>
                      <a:pPr algn="l" fontAlgn="b"/>
                      <a:r>
                        <a:rPr lang="en-US" sz="1200" b="0" i="0" u="none" strike="noStrike" dirty="0" smtClean="0">
                          <a:solidFill>
                            <a:srgbClr val="000000"/>
                          </a:solidFill>
                          <a:effectLst/>
                          <a:latin typeface="+mn-lt"/>
                        </a:rPr>
                        <a:t>Fire Department Operating Costs</a:t>
                      </a:r>
                      <a:endParaRPr lang="en-US" sz="1200" b="0" i="0" u="none" strike="noStrike" dirty="0">
                        <a:solidFill>
                          <a:srgbClr val="000000"/>
                        </a:solidFill>
                        <a:effectLst/>
                        <a:latin typeface="+mn-lt"/>
                      </a:endParaRPr>
                    </a:p>
                  </a:txBody>
                  <a:tcPr marL="7893" marR="7893" marT="7893" marB="0" anchor="b"/>
                </a:tc>
                <a:tc>
                  <a:txBody>
                    <a:bodyPr/>
                    <a:lstStyle/>
                    <a:p>
                      <a:pPr algn="r"/>
                      <a:r>
                        <a:rPr lang="en-US" sz="1200" dirty="0" smtClean="0"/>
                        <a:t>$30,286.00</a:t>
                      </a:r>
                      <a:endParaRPr lang="en-US" sz="1200" dirty="0"/>
                    </a:p>
                  </a:txBody>
                  <a:tcPr marL="7893" marR="7893" marT="7893" marB="0" anchor="b"/>
                </a:tc>
                <a:tc>
                  <a:txBody>
                    <a:bodyPr/>
                    <a:lstStyle/>
                    <a:p>
                      <a:pPr algn="r"/>
                      <a:r>
                        <a:rPr lang="en-US" sz="1200" dirty="0" smtClean="0"/>
                        <a:t>$56,370.00</a:t>
                      </a:r>
                      <a:endParaRPr lang="en-US" sz="1200" dirty="0"/>
                    </a:p>
                  </a:txBody>
                  <a:tcPr marL="7893" marR="7893" marT="7893" marB="0" anchor="b"/>
                </a:tc>
              </a:tr>
              <a:tr h="221010">
                <a:tc>
                  <a:txBody>
                    <a:bodyPr/>
                    <a:lstStyle/>
                    <a:p>
                      <a:pPr algn="l" fontAlgn="b"/>
                      <a:r>
                        <a:rPr lang="en-US" sz="1200" u="none" strike="noStrike" dirty="0" smtClean="0">
                          <a:effectLst/>
                        </a:rPr>
                        <a:t>Refuse Contracts</a:t>
                      </a:r>
                      <a:r>
                        <a:rPr lang="en-US" sz="1200" u="none" strike="noStrike" baseline="0" dirty="0" smtClean="0">
                          <a:effectLst/>
                        </a:rPr>
                        <a:t> &amp; Sales Tax</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$148,607.00</a:t>
                      </a:r>
                      <a:endParaRPr lang="en-US" sz="1200" dirty="0"/>
                    </a:p>
                  </a:txBody>
                  <a:tcPr marL="7893" marR="7893" marT="7893" marB="0" anchor="b"/>
                </a:tc>
                <a:tc>
                  <a:txBody>
                    <a:bodyPr/>
                    <a:lstStyle/>
                    <a:p>
                      <a:pPr algn="r"/>
                      <a:r>
                        <a:rPr lang="en-US" sz="1200" dirty="0" smtClean="0"/>
                        <a:t>$152,157.00</a:t>
                      </a:r>
                      <a:endParaRPr lang="en-US" sz="1200" dirty="0"/>
                    </a:p>
                  </a:txBody>
                  <a:tcPr marL="7893" marR="7893" marT="7893" marB="0" anchor="b"/>
                </a:tc>
              </a:tr>
              <a:tr h="221010">
                <a:tc>
                  <a:txBody>
                    <a:bodyPr/>
                    <a:lstStyle/>
                    <a:p>
                      <a:pPr algn="l" fontAlgn="b"/>
                      <a:r>
                        <a:rPr lang="en-US" sz="1200" b="0" i="0" u="none" strike="noStrike" dirty="0" smtClean="0">
                          <a:solidFill>
                            <a:srgbClr val="000000"/>
                          </a:solidFill>
                          <a:effectLst/>
                          <a:latin typeface="+mn-lt"/>
                        </a:rPr>
                        <a:t>Town Office/Administration</a:t>
                      </a:r>
                      <a:endParaRPr lang="en-US" sz="1200" b="0" i="0" u="none" strike="noStrike" dirty="0">
                        <a:solidFill>
                          <a:srgbClr val="000000"/>
                        </a:solidFill>
                        <a:effectLst/>
                        <a:latin typeface="+mn-lt"/>
                      </a:endParaRPr>
                    </a:p>
                  </a:txBody>
                  <a:tcPr marL="7893" marR="7893" marT="7893" marB="0" anchor="b"/>
                </a:tc>
                <a:tc>
                  <a:txBody>
                    <a:bodyPr/>
                    <a:lstStyle/>
                    <a:p>
                      <a:pPr algn="r"/>
                      <a:r>
                        <a:rPr lang="en-US" sz="1200" dirty="0" smtClean="0"/>
                        <a:t>$16,473.00</a:t>
                      </a:r>
                      <a:endParaRPr lang="en-US" sz="1200" dirty="0"/>
                    </a:p>
                  </a:txBody>
                  <a:tcPr marL="7893" marR="7893" marT="7893" marB="0" anchor="b"/>
                </a:tc>
                <a:tc>
                  <a:txBody>
                    <a:bodyPr/>
                    <a:lstStyle/>
                    <a:p>
                      <a:pPr algn="r"/>
                      <a:r>
                        <a:rPr lang="en-US" sz="1200" dirty="0" smtClean="0"/>
                        <a:t>$22,646.00</a:t>
                      </a:r>
                      <a:endParaRPr lang="en-US" sz="1200" dirty="0"/>
                    </a:p>
                  </a:txBody>
                  <a:tcPr marL="7893" marR="7893" marT="7893" marB="0" anchor="b"/>
                </a:tc>
              </a:tr>
              <a:tr h="157864">
                <a:tc>
                  <a:txBody>
                    <a:bodyPr/>
                    <a:lstStyle/>
                    <a:p>
                      <a:pPr algn="l" fontAlgn="b"/>
                      <a:r>
                        <a:rPr lang="en-US" sz="1200" u="none" strike="noStrike" dirty="0" smtClean="0">
                          <a:effectLst/>
                        </a:rPr>
                        <a:t>Legal Services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$9,927.00</a:t>
                      </a:r>
                      <a:endParaRPr lang="en-US" sz="1200" dirty="0"/>
                    </a:p>
                  </a:txBody>
                  <a:tcPr marL="7893" marR="7893" marT="7893" marB="0" anchor="b"/>
                </a:tc>
                <a:tc>
                  <a:txBody>
                    <a:bodyPr/>
                    <a:lstStyle/>
                    <a:p>
                      <a:pPr algn="r"/>
                      <a:r>
                        <a:rPr lang="en-US" sz="1200" dirty="0" smtClean="0"/>
                        <a:t>$8,493.00</a:t>
                      </a:r>
                      <a:endParaRPr lang="en-US" sz="1200" dirty="0"/>
                    </a:p>
                  </a:txBody>
                  <a:tcPr marL="7893" marR="7893" marT="7893" marB="0" anchor="b"/>
                </a:tc>
              </a:tr>
              <a:tr h="157864">
                <a:tc>
                  <a:txBody>
                    <a:bodyPr/>
                    <a:lstStyle/>
                    <a:p>
                      <a:pPr algn="l" fontAlgn="b"/>
                      <a:r>
                        <a:rPr lang="en-US" sz="1200" b="0" i="0" u="none" strike="noStrike" dirty="0" smtClean="0">
                          <a:solidFill>
                            <a:srgbClr val="000000"/>
                          </a:solidFill>
                          <a:effectLst/>
                          <a:latin typeface="+mn-lt"/>
                          <a:cs typeface="Lucida Sans Unicode" panose="020B0602030504020204" pitchFamily="34" charset="0"/>
                        </a:rPr>
                        <a:t>Loon Lake Community</a:t>
                      </a:r>
                      <a:r>
                        <a:rPr lang="en-US" sz="1200" b="0" i="0" u="none" strike="noStrike" baseline="0" dirty="0" smtClean="0">
                          <a:solidFill>
                            <a:srgbClr val="000000"/>
                          </a:solidFill>
                          <a:effectLst/>
                          <a:latin typeface="+mn-lt"/>
                          <a:cs typeface="Lucida Sans Unicode" panose="020B0602030504020204" pitchFamily="34" charset="0"/>
                        </a:rPr>
                        <a:t> Center </a:t>
                      </a:r>
                      <a:r>
                        <a:rPr lang="en-US" sz="1000" b="0" i="0" u="none" strike="noStrike" baseline="0" dirty="0" smtClean="0">
                          <a:solidFill>
                            <a:srgbClr val="000000"/>
                          </a:solidFill>
                          <a:effectLst/>
                          <a:latin typeface="+mn-lt"/>
                          <a:cs typeface="Lucida Sans Unicode" panose="020B0602030504020204" pitchFamily="34" charset="0"/>
                        </a:rPr>
                        <a:t>(Total Costs)</a:t>
                      </a:r>
                      <a:endParaRPr lang="en-US" sz="1000" b="0" i="0" u="none" strike="noStrike" dirty="0">
                        <a:solidFill>
                          <a:srgbClr val="000000"/>
                        </a:solidFill>
                        <a:effectLst/>
                        <a:latin typeface="+mn-lt"/>
                        <a:cs typeface="Lucida Sans Unicode" panose="020B0602030504020204" pitchFamily="34" charset="0"/>
                      </a:endParaRPr>
                    </a:p>
                  </a:txBody>
                  <a:tcPr marL="7893" marR="7893" marT="7893" marB="0" anchor="b"/>
                </a:tc>
                <a:tc>
                  <a:txBody>
                    <a:bodyPr/>
                    <a:lstStyle/>
                    <a:p>
                      <a:pPr algn="r"/>
                      <a:r>
                        <a:rPr lang="en-US" sz="1200" dirty="0" smtClean="0"/>
                        <a:t>$46,611.00</a:t>
                      </a:r>
                      <a:endParaRPr lang="en-US" sz="1200" dirty="0"/>
                    </a:p>
                  </a:txBody>
                  <a:tcPr marL="7893" marR="7893" marT="7893" marB="0" anchor="b"/>
                </a:tc>
                <a:tc>
                  <a:txBody>
                    <a:bodyPr/>
                    <a:lstStyle/>
                    <a:p>
                      <a:pPr algn="r"/>
                      <a:r>
                        <a:rPr lang="en-US" sz="1200" dirty="0" smtClean="0"/>
                        <a:t>$49,815.00</a:t>
                      </a:r>
                      <a:endParaRPr lang="en-US" sz="1200" dirty="0"/>
                    </a:p>
                  </a:txBody>
                  <a:tcPr marL="7893" marR="7893" marT="7893" marB="0" anchor="b"/>
                </a:tc>
              </a:tr>
              <a:tr h="211785">
                <a:tc>
                  <a:txBody>
                    <a:bodyPr/>
                    <a:lstStyle/>
                    <a:p>
                      <a:pPr algn="l" fontAlgn="b"/>
                      <a:r>
                        <a:rPr lang="en-US" sz="1200" b="0" i="0" u="none" strike="noStrike" dirty="0" smtClean="0">
                          <a:solidFill>
                            <a:srgbClr val="000000"/>
                          </a:solidFill>
                          <a:effectLst/>
                          <a:latin typeface="Calibri" panose="020F0502020204030204" pitchFamily="34" charset="0"/>
                        </a:rPr>
                        <a:t>Twin</a:t>
                      </a:r>
                      <a:r>
                        <a:rPr lang="en-US" sz="1200" b="0" i="0" u="none" strike="noStrike" baseline="0" dirty="0" smtClean="0">
                          <a:solidFill>
                            <a:srgbClr val="000000"/>
                          </a:solidFill>
                          <a:effectLst/>
                          <a:latin typeface="Calibri" panose="020F0502020204030204" pitchFamily="34" charset="0"/>
                        </a:rPr>
                        <a:t> Lakes (Total Costs)</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$57,924.00</a:t>
                      </a:r>
                      <a:endParaRPr lang="en-US" sz="1200" dirty="0"/>
                    </a:p>
                  </a:txBody>
                  <a:tcPr marL="7893" marR="7893" marT="7893" marB="0" anchor="b"/>
                </a:tc>
                <a:tc>
                  <a:txBody>
                    <a:bodyPr/>
                    <a:lstStyle/>
                    <a:p>
                      <a:pPr algn="r"/>
                      <a:r>
                        <a:rPr lang="en-US" sz="1200" dirty="0" smtClean="0"/>
                        <a:t>$7,887.00</a:t>
                      </a:r>
                      <a:endParaRPr lang="en-US" sz="1200" dirty="0"/>
                    </a:p>
                  </a:txBody>
                  <a:tcPr marL="7893" marR="7893" marT="7893" marB="0" anchor="b"/>
                </a:tc>
              </a:tr>
              <a:tr h="157864">
                <a:tc>
                  <a:txBody>
                    <a:bodyPr/>
                    <a:lstStyle/>
                    <a:p>
                      <a:pPr algn="l" fontAlgn="b"/>
                      <a:r>
                        <a:rPr lang="en-US" sz="1200" u="none" strike="noStrike" dirty="0" smtClean="0">
                          <a:effectLst/>
                        </a:rPr>
                        <a:t> Public Works Department</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$47,564.00</a:t>
                      </a:r>
                      <a:endParaRPr lang="en-US" sz="1200" dirty="0"/>
                    </a:p>
                  </a:txBody>
                  <a:tcPr marL="7893" marR="7893" marT="7893" marB="0" anchor="b"/>
                </a:tc>
                <a:tc>
                  <a:txBody>
                    <a:bodyPr/>
                    <a:lstStyle/>
                    <a:p>
                      <a:pPr algn="r"/>
                      <a:r>
                        <a:rPr lang="en-US" sz="1200" dirty="0" smtClean="0"/>
                        <a:t>$44,221.00</a:t>
                      </a:r>
                      <a:endParaRPr lang="en-US" sz="1200" dirty="0"/>
                    </a:p>
                  </a:txBody>
                  <a:tcPr marL="7893" marR="7893" marT="7893" marB="0" anchor="b"/>
                </a:tc>
              </a:tr>
              <a:tr h="285734">
                <a:tc>
                  <a:txBody>
                    <a:bodyPr/>
                    <a:lstStyle/>
                    <a:p>
                      <a:pPr algn="l" fontAlgn="b"/>
                      <a:r>
                        <a:rPr lang="en-US" sz="1200" b="0" i="0" u="none" strike="noStrike" dirty="0" smtClean="0">
                          <a:solidFill>
                            <a:srgbClr val="000000"/>
                          </a:solidFill>
                          <a:effectLst/>
                          <a:latin typeface="Calibri" panose="020F0502020204030204" pitchFamily="34" charset="0"/>
                        </a:rPr>
                        <a:t>Public Safety</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$2,700.00</a:t>
                      </a:r>
                      <a:endParaRPr lang="en-US" sz="1200" dirty="0"/>
                    </a:p>
                  </a:txBody>
                  <a:tcPr marL="7893" marR="7893" marT="7893" marB="0" anchor="b"/>
                </a:tc>
                <a:tc>
                  <a:txBody>
                    <a:bodyPr/>
                    <a:lstStyle/>
                    <a:p>
                      <a:pPr algn="r"/>
                      <a:r>
                        <a:rPr lang="en-US" sz="1200" dirty="0" smtClean="0"/>
                        <a:t>$3,203.00</a:t>
                      </a:r>
                      <a:endParaRPr lang="en-US" sz="1200" dirty="0"/>
                    </a:p>
                  </a:txBody>
                  <a:tcPr marL="7893" marR="7893" marT="7893" marB="0" anchor="b"/>
                </a:tc>
              </a:tr>
              <a:tr h="285734">
                <a:tc>
                  <a:txBody>
                    <a:bodyPr/>
                    <a:lstStyle/>
                    <a:p>
                      <a:pPr algn="l" fontAlgn="b"/>
                      <a:r>
                        <a:rPr lang="en-US" sz="1200" b="0" i="0" u="none" strike="noStrike" dirty="0" smtClean="0">
                          <a:solidFill>
                            <a:schemeClr val="dk1"/>
                          </a:solidFill>
                          <a:effectLst/>
                          <a:latin typeface="+mn-lt"/>
                        </a:rPr>
                        <a:t>Strategic</a:t>
                      </a:r>
                      <a:r>
                        <a:rPr lang="en-US" sz="1200" b="0" i="0" u="none" strike="noStrike" baseline="0" dirty="0" smtClean="0">
                          <a:solidFill>
                            <a:schemeClr val="dk1"/>
                          </a:solidFill>
                          <a:effectLst/>
                          <a:latin typeface="+mn-lt"/>
                        </a:rPr>
                        <a:t> </a:t>
                      </a:r>
                      <a:r>
                        <a:rPr lang="en-US" sz="1200" b="0" i="0" u="none" strike="noStrike" baseline="0" dirty="0" err="1" smtClean="0">
                          <a:solidFill>
                            <a:schemeClr val="dk1"/>
                          </a:solidFill>
                          <a:effectLst/>
                          <a:latin typeface="+mn-lt"/>
                        </a:rPr>
                        <a:t>Mgmt</a:t>
                      </a:r>
                      <a:r>
                        <a:rPr lang="en-US" sz="1200" b="0" i="0" u="none" strike="noStrike" baseline="0" dirty="0" smtClean="0">
                          <a:solidFill>
                            <a:schemeClr val="dk1"/>
                          </a:solidFill>
                          <a:effectLst/>
                          <a:latin typeface="+mn-lt"/>
                        </a:rPr>
                        <a:t> Initiatives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$396.00</a:t>
                      </a:r>
                      <a:endParaRPr lang="en-US" sz="1200" dirty="0"/>
                    </a:p>
                  </a:txBody>
                  <a:tcPr marL="7893" marR="7893" marT="7893" marB="0" anchor="b"/>
                </a:tc>
                <a:tc>
                  <a:txBody>
                    <a:bodyPr/>
                    <a:lstStyle/>
                    <a:p>
                      <a:pPr algn="r"/>
                      <a:r>
                        <a:rPr lang="en-US" sz="1200" dirty="0" smtClean="0"/>
                        <a:t>$5,311.00</a:t>
                      </a:r>
                      <a:endParaRPr lang="en-US" sz="1200" dirty="0"/>
                    </a:p>
                  </a:txBody>
                  <a:tcPr marL="7893" marR="7893" marT="7893" marB="0" anchor="b"/>
                </a:tc>
              </a:tr>
              <a:tr h="189681">
                <a:tc>
                  <a:txBody>
                    <a:bodyPr/>
                    <a:lstStyle/>
                    <a:p>
                      <a:pPr algn="l" fontAlgn="b"/>
                      <a:r>
                        <a:rPr lang="en-US" sz="1200" b="0" i="0" u="none" strike="noStrike" dirty="0" smtClean="0">
                          <a:solidFill>
                            <a:srgbClr val="000000"/>
                          </a:solidFill>
                          <a:effectLst/>
                          <a:latin typeface="+mn-lt"/>
                        </a:rPr>
                        <a:t>Street Materials </a:t>
                      </a:r>
                      <a:r>
                        <a:rPr lang="en-US" sz="1000" b="0" i="0" u="none" strike="noStrike" dirty="0" smtClean="0">
                          <a:solidFill>
                            <a:srgbClr val="000000"/>
                          </a:solidFill>
                          <a:effectLst/>
                          <a:latin typeface="+mn-lt"/>
                        </a:rPr>
                        <a:t>(Paved/Unpaved)</a:t>
                      </a:r>
                      <a:endParaRPr lang="en-US" sz="1000" b="0" i="0" u="none" strike="noStrike" dirty="0">
                        <a:solidFill>
                          <a:srgbClr val="000000"/>
                        </a:solidFill>
                        <a:effectLst/>
                        <a:latin typeface="+mn-lt"/>
                      </a:endParaRPr>
                    </a:p>
                  </a:txBody>
                  <a:tcPr marL="7893" marR="7893" marT="7893" marB="0" anchor="b"/>
                </a:tc>
                <a:tc>
                  <a:txBody>
                    <a:bodyPr/>
                    <a:lstStyle/>
                    <a:p>
                      <a:pPr algn="r"/>
                      <a:r>
                        <a:rPr lang="en-US" sz="1200" dirty="0" smtClean="0"/>
                        <a:t>$19,434.00</a:t>
                      </a:r>
                      <a:endParaRPr lang="en-US" sz="1200" dirty="0"/>
                    </a:p>
                  </a:txBody>
                  <a:tcPr marL="7893" marR="7893" marT="7893" marB="0" anchor="b"/>
                </a:tc>
                <a:tc>
                  <a:txBody>
                    <a:bodyPr/>
                    <a:lstStyle/>
                    <a:p>
                      <a:pPr algn="r"/>
                      <a:r>
                        <a:rPr lang="en-US" sz="1200" dirty="0" smtClean="0"/>
                        <a:t>$27,590.00</a:t>
                      </a:r>
                      <a:endParaRPr lang="en-US" sz="1200" dirty="0"/>
                    </a:p>
                  </a:txBody>
                  <a:tcPr marL="7893" marR="7893" marT="7893" marB="0" anchor="b"/>
                </a:tc>
              </a:tr>
              <a:tr h="157864">
                <a:tc>
                  <a:txBody>
                    <a:bodyPr/>
                    <a:lstStyle/>
                    <a:p>
                      <a:pPr algn="l" fontAlgn="b"/>
                      <a:r>
                        <a:rPr lang="en-US" sz="1200" u="none" strike="noStrike" dirty="0" smtClean="0">
                          <a:effectLst/>
                        </a:rPr>
                        <a:t>Cemetery</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$933.00</a:t>
                      </a:r>
                      <a:endParaRPr lang="en-US" sz="1200" dirty="0"/>
                    </a:p>
                  </a:txBody>
                  <a:tcPr marL="7893" marR="7893" marT="7893" marB="0" anchor="b"/>
                </a:tc>
                <a:tc>
                  <a:txBody>
                    <a:bodyPr/>
                    <a:lstStyle/>
                    <a:p>
                      <a:pPr algn="r"/>
                      <a:r>
                        <a:rPr lang="en-US" sz="1200" dirty="0" smtClean="0"/>
                        <a:t>$2,121.00</a:t>
                      </a:r>
                      <a:endParaRPr lang="en-US" sz="1200" dirty="0"/>
                    </a:p>
                  </a:txBody>
                  <a:tcPr marL="7893" marR="7893" marT="7893" marB="0" anchor="b"/>
                </a:tc>
              </a:tr>
              <a:tr h="226962">
                <a:tc>
                  <a:txBody>
                    <a:bodyPr/>
                    <a:lstStyle/>
                    <a:p>
                      <a:pPr algn="l" fontAlgn="b"/>
                      <a:r>
                        <a:rPr lang="en-US" sz="1200" b="0" i="0" u="none" strike="noStrike" dirty="0" smtClean="0">
                          <a:solidFill>
                            <a:srgbClr val="000000"/>
                          </a:solidFill>
                          <a:effectLst/>
                          <a:latin typeface="Calibri" panose="020F0502020204030204" pitchFamily="34" charset="0"/>
                        </a:rPr>
                        <a:t>Shooting Range</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$2,178.00</a:t>
                      </a:r>
                      <a:endParaRPr lang="en-US" sz="1200" dirty="0"/>
                    </a:p>
                  </a:txBody>
                  <a:tcPr marL="7893" marR="7893" marT="7893" marB="0" anchor="b"/>
                </a:tc>
                <a:tc>
                  <a:txBody>
                    <a:bodyPr/>
                    <a:lstStyle/>
                    <a:p>
                      <a:pPr algn="r"/>
                      <a:r>
                        <a:rPr lang="en-US" sz="1200" dirty="0" smtClean="0"/>
                        <a:t>$2,373.00</a:t>
                      </a:r>
                      <a:endParaRPr lang="en-US" sz="1200" dirty="0"/>
                    </a:p>
                  </a:txBody>
                  <a:tcPr marL="7893" marR="7893" marT="7893" marB="0" anchor="b"/>
                </a:tc>
              </a:tr>
              <a:tr h="226962">
                <a:tc>
                  <a:txBody>
                    <a:bodyPr/>
                    <a:lstStyle/>
                    <a:p>
                      <a:pPr algn="l" fontAlgn="b"/>
                      <a:r>
                        <a:rPr lang="en-US" sz="1200" b="0" i="0" u="none" strike="noStrike" dirty="0" smtClean="0">
                          <a:solidFill>
                            <a:srgbClr val="000000"/>
                          </a:solidFill>
                          <a:effectLst/>
                          <a:latin typeface="+mn-lt"/>
                        </a:rPr>
                        <a:t>Ice &amp; Snow Removal</a:t>
                      </a:r>
                      <a:endParaRPr lang="en-US" sz="1200" b="0" i="0" u="none" strike="noStrike" dirty="0">
                        <a:solidFill>
                          <a:srgbClr val="000000"/>
                        </a:solidFill>
                        <a:effectLst/>
                        <a:latin typeface="+mn-lt"/>
                      </a:endParaRPr>
                    </a:p>
                  </a:txBody>
                  <a:tcPr marL="7893" marR="7893" marT="7893" marB="0" anchor="b"/>
                </a:tc>
                <a:tc>
                  <a:txBody>
                    <a:bodyPr/>
                    <a:lstStyle/>
                    <a:p>
                      <a:pPr algn="r"/>
                      <a:r>
                        <a:rPr lang="en-US" sz="1200" dirty="0" smtClean="0"/>
                        <a:t>$27,651.00</a:t>
                      </a:r>
                      <a:endParaRPr lang="en-US" sz="1200" dirty="0"/>
                    </a:p>
                  </a:txBody>
                  <a:tcPr marL="7893" marR="7893" marT="7893" marB="0" anchor="b"/>
                </a:tc>
                <a:tc>
                  <a:txBody>
                    <a:bodyPr/>
                    <a:lstStyle/>
                    <a:p>
                      <a:pPr algn="r"/>
                      <a:r>
                        <a:rPr lang="en-US" sz="1200" dirty="0" smtClean="0"/>
                        <a:t>$67,464.00</a:t>
                      </a:r>
                      <a:endParaRPr lang="en-US" sz="1200" dirty="0"/>
                    </a:p>
                  </a:txBody>
                  <a:tcPr marL="7893" marR="7893" marT="7893" marB="0" anchor="b"/>
                </a:tc>
              </a:tr>
              <a:tr h="222770">
                <a:tc>
                  <a:txBody>
                    <a:bodyPr/>
                    <a:lstStyle/>
                    <a:p>
                      <a:pPr algn="l" fontAlgn="b"/>
                      <a:r>
                        <a:rPr lang="en-US" sz="1200" b="0" i="0" u="none" strike="noStrike" dirty="0" smtClean="0">
                          <a:solidFill>
                            <a:srgbClr val="000000"/>
                          </a:solidFill>
                          <a:effectLst/>
                          <a:latin typeface="+mn-lt"/>
                        </a:rPr>
                        <a:t>Road &amp; Bridge Equipment</a:t>
                      </a:r>
                      <a:endParaRPr lang="en-US" sz="1200" b="0" i="0" u="none" strike="noStrike" dirty="0">
                        <a:solidFill>
                          <a:srgbClr val="000000"/>
                        </a:solidFill>
                        <a:effectLst/>
                        <a:latin typeface="+mn-lt"/>
                      </a:endParaRPr>
                    </a:p>
                  </a:txBody>
                  <a:tcPr marL="7893" marR="7893" marT="7893" marB="0" anchor="b"/>
                </a:tc>
                <a:tc>
                  <a:txBody>
                    <a:bodyPr/>
                    <a:lstStyle/>
                    <a:p>
                      <a:pPr algn="r"/>
                      <a:r>
                        <a:rPr lang="en-US" sz="1200" dirty="0" smtClean="0"/>
                        <a:t>$94,515.00</a:t>
                      </a:r>
                      <a:endParaRPr lang="en-US" sz="1200" dirty="0"/>
                    </a:p>
                  </a:txBody>
                  <a:tcPr marL="7893" marR="7893" marT="7893" marB="0" anchor="b"/>
                </a:tc>
                <a:tc>
                  <a:txBody>
                    <a:bodyPr/>
                    <a:lstStyle/>
                    <a:p>
                      <a:pPr algn="r"/>
                      <a:r>
                        <a:rPr lang="en-US" sz="1200" dirty="0" smtClean="0"/>
                        <a:t>$61,870.00</a:t>
                      </a:r>
                      <a:endParaRPr lang="en-US" sz="1200" dirty="0"/>
                    </a:p>
                  </a:txBody>
                  <a:tcPr marL="7893" marR="7893" marT="7893" marB="0" anchor="b"/>
                </a:tc>
              </a:tr>
              <a:tr h="226962">
                <a:tc>
                  <a:txBody>
                    <a:bodyPr/>
                    <a:lstStyle/>
                    <a:p>
                      <a:pPr algn="l" fontAlgn="b"/>
                      <a:r>
                        <a:rPr lang="en-US" sz="1200" b="0" i="0" u="none" strike="noStrike" dirty="0" smtClean="0">
                          <a:solidFill>
                            <a:srgbClr val="000000"/>
                          </a:solidFill>
                          <a:effectLst/>
                          <a:latin typeface="+mn-lt"/>
                        </a:rPr>
                        <a:t>Storm Drainage</a:t>
                      </a:r>
                      <a:endParaRPr lang="en-US" sz="1200" b="0" i="0" u="none" strike="noStrike" dirty="0">
                        <a:solidFill>
                          <a:srgbClr val="000000"/>
                        </a:solidFill>
                        <a:effectLst/>
                        <a:latin typeface="+mn-lt"/>
                      </a:endParaRPr>
                    </a:p>
                  </a:txBody>
                  <a:tcPr marL="7893" marR="7893" marT="7893" marB="0" anchor="b"/>
                </a:tc>
                <a:tc>
                  <a:txBody>
                    <a:bodyPr/>
                    <a:lstStyle/>
                    <a:p>
                      <a:pPr algn="r"/>
                      <a:r>
                        <a:rPr lang="en-US" sz="1200" dirty="0" smtClean="0"/>
                        <a:t>$8,468.00</a:t>
                      </a:r>
                      <a:endParaRPr lang="en-US" sz="1200" dirty="0"/>
                    </a:p>
                  </a:txBody>
                  <a:tcPr marL="7893" marR="7893" marT="7893" marB="0" anchor="b"/>
                </a:tc>
                <a:tc>
                  <a:txBody>
                    <a:bodyPr/>
                    <a:lstStyle/>
                    <a:p>
                      <a:pPr algn="r"/>
                      <a:r>
                        <a:rPr lang="en-US" sz="1200" dirty="0" smtClean="0"/>
                        <a:t>$10,903.00</a:t>
                      </a:r>
                      <a:endParaRPr lang="en-US" sz="1200" dirty="0"/>
                    </a:p>
                  </a:txBody>
                  <a:tcPr marL="7893" marR="7893" marT="7893" marB="0" anchor="b"/>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310888902"/>
              </p:ext>
            </p:extLst>
          </p:nvPr>
        </p:nvGraphicFramePr>
        <p:xfrm>
          <a:off x="5029201" y="1630650"/>
          <a:ext cx="3259111" cy="4772635"/>
        </p:xfrm>
        <a:graphic>
          <a:graphicData uri="http://schemas.openxmlformats.org/drawingml/2006/table">
            <a:tbl>
              <a:tblPr>
                <a:tableStyleId>{5C22544A-7EE6-4342-B048-85BDC9FD1C3A}</a:tableStyleId>
              </a:tblPr>
              <a:tblGrid>
                <a:gridCol w="1447981"/>
                <a:gridCol w="905565"/>
                <a:gridCol w="905565"/>
              </a:tblGrid>
              <a:tr h="402887">
                <a:tc>
                  <a:txBody>
                    <a:bodyPr/>
                    <a:lstStyle/>
                    <a:p>
                      <a:pPr algn="l" fontAlgn="b"/>
                      <a:r>
                        <a:rPr lang="en-US" sz="1200" u="none" strike="noStrike" dirty="0">
                          <a:effectLst/>
                          <a:latin typeface="+mj-lt"/>
                        </a:rPr>
                        <a:t>Economic Dev (ERJPB)</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$15,000.00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$15,000.00</a:t>
                      </a:r>
                      <a:endParaRPr lang="en-US" sz="1200" b="0" i="0" u="none" strike="noStrike" dirty="0">
                        <a:solidFill>
                          <a:srgbClr val="000000"/>
                        </a:solidFill>
                        <a:effectLst/>
                        <a:latin typeface="+mj-lt"/>
                      </a:endParaRPr>
                    </a:p>
                  </a:txBody>
                  <a:tcPr marL="9525" marR="9525" marT="9525" marB="0" anchor="b"/>
                </a:tc>
              </a:tr>
              <a:tr h="456502">
                <a:tc>
                  <a:txBody>
                    <a:bodyPr/>
                    <a:lstStyle/>
                    <a:p>
                      <a:pPr algn="l" fontAlgn="b"/>
                      <a:r>
                        <a:rPr lang="en-US" sz="1200" b="0" i="0" u="none" strike="noStrike" dirty="0" smtClean="0">
                          <a:solidFill>
                            <a:srgbClr val="000000"/>
                          </a:solidFill>
                          <a:effectLst/>
                          <a:latin typeface="+mj-lt"/>
                        </a:rPr>
                        <a:t>Buildings &amp; Grounds</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$54,058.00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$67,001.00</a:t>
                      </a:r>
                      <a:endParaRPr lang="en-US" sz="1200" b="0" i="0" u="none" strike="noStrike" dirty="0">
                        <a:solidFill>
                          <a:srgbClr val="000000"/>
                        </a:solidFill>
                        <a:effectLst/>
                        <a:latin typeface="+mj-lt"/>
                      </a:endParaRPr>
                    </a:p>
                  </a:txBody>
                  <a:tcPr marL="9525" marR="9525" marT="9525" marB="0" anchor="b"/>
                </a:tc>
              </a:tr>
              <a:tr h="402887">
                <a:tc>
                  <a:txBody>
                    <a:bodyPr/>
                    <a:lstStyle/>
                    <a:p>
                      <a:pPr algn="l" fontAlgn="b"/>
                      <a:r>
                        <a:rPr lang="en-US" sz="1200" b="0" i="0" u="none" strike="noStrike" dirty="0" smtClean="0">
                          <a:solidFill>
                            <a:srgbClr val="000000"/>
                          </a:solidFill>
                          <a:effectLst/>
                          <a:latin typeface="+mj-lt"/>
                        </a:rPr>
                        <a:t>B &amp; G Capital</a:t>
                      </a:r>
                      <a:r>
                        <a:rPr lang="en-US" sz="1200" b="0" i="0" u="none" strike="noStrike" baseline="0" dirty="0" smtClean="0">
                          <a:solidFill>
                            <a:srgbClr val="000000"/>
                          </a:solidFill>
                          <a:effectLst/>
                          <a:latin typeface="+mj-lt"/>
                        </a:rPr>
                        <a:t> Outlay</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$2,503.00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$12,382.00</a:t>
                      </a:r>
                      <a:endParaRPr lang="en-US" sz="1200" b="0" i="0" u="none" strike="noStrike" dirty="0">
                        <a:solidFill>
                          <a:srgbClr val="000000"/>
                        </a:solidFill>
                        <a:effectLst/>
                        <a:latin typeface="+mj-lt"/>
                      </a:endParaRPr>
                    </a:p>
                  </a:txBody>
                  <a:tcPr marL="9525" marR="9525" marT="9525" marB="0" anchor="b"/>
                </a:tc>
              </a:tr>
              <a:tr h="402887">
                <a:tc>
                  <a:txBody>
                    <a:bodyPr/>
                    <a:lstStyle/>
                    <a:p>
                      <a:pPr algn="l" fontAlgn="b"/>
                      <a:r>
                        <a:rPr lang="en-US" sz="1200" b="0" i="0" u="none" strike="noStrike" dirty="0" smtClean="0">
                          <a:solidFill>
                            <a:srgbClr val="000000"/>
                          </a:solidFill>
                          <a:effectLst/>
                          <a:latin typeface="+mj-lt"/>
                        </a:rPr>
                        <a:t>Street Lighting</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$2,632.00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$2,224.00</a:t>
                      </a:r>
                      <a:endParaRPr lang="en-US" sz="1200" b="0" i="0" u="none" strike="noStrike" dirty="0">
                        <a:solidFill>
                          <a:srgbClr val="000000"/>
                        </a:solidFill>
                        <a:effectLst/>
                        <a:latin typeface="+mj-lt"/>
                      </a:endParaRPr>
                    </a:p>
                  </a:txBody>
                  <a:tcPr marL="9525" marR="9525" marT="9525" marB="0" anchor="b"/>
                </a:tc>
              </a:tr>
              <a:tr h="392661">
                <a:tc>
                  <a:txBody>
                    <a:bodyPr/>
                    <a:lstStyle/>
                    <a:p>
                      <a:pPr algn="l" fontAlgn="b"/>
                      <a:r>
                        <a:rPr lang="en-US" sz="1000" b="0" i="0" u="none" strike="noStrike" dirty="0" smtClean="0">
                          <a:solidFill>
                            <a:srgbClr val="000000"/>
                          </a:solidFill>
                          <a:effectLst/>
                          <a:latin typeface="+mj-lt"/>
                        </a:rPr>
                        <a:t>Debt Service (Equip)</a:t>
                      </a:r>
                      <a:endParaRPr lang="en-US" sz="10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$217,098.00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$222,297.00</a:t>
                      </a:r>
                      <a:endParaRPr lang="en-US" sz="1200" b="0" i="0" u="none" strike="noStrike" dirty="0">
                        <a:solidFill>
                          <a:srgbClr val="000000"/>
                        </a:solidFill>
                        <a:effectLst/>
                        <a:latin typeface="+mj-lt"/>
                      </a:endParaRPr>
                    </a:p>
                  </a:txBody>
                  <a:tcPr marL="9525" marR="9525" marT="9525" marB="0" anchor="b"/>
                </a:tc>
              </a:tr>
              <a:tr h="456502">
                <a:tc>
                  <a:txBody>
                    <a:bodyPr/>
                    <a:lstStyle/>
                    <a:p>
                      <a:pPr algn="l" fontAlgn="b"/>
                      <a:r>
                        <a:rPr lang="en-US" sz="1200" b="0" i="0" u="none" strike="noStrike" dirty="0" smtClean="0">
                          <a:solidFill>
                            <a:srgbClr val="000000"/>
                          </a:solidFill>
                          <a:effectLst/>
                          <a:latin typeface="+mj-lt"/>
                        </a:rPr>
                        <a:t>Streets-Capital</a:t>
                      </a:r>
                      <a:r>
                        <a:rPr lang="en-US" sz="1200" b="0" i="0" u="none" strike="noStrike" baseline="0" dirty="0" smtClean="0">
                          <a:solidFill>
                            <a:srgbClr val="000000"/>
                          </a:solidFill>
                          <a:effectLst/>
                          <a:latin typeface="+mj-lt"/>
                        </a:rPr>
                        <a:t> Projects</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$120,555.00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$695,802.00</a:t>
                      </a:r>
                      <a:endParaRPr lang="en-US" sz="1200" b="0" i="0" u="none" strike="noStrike" dirty="0">
                        <a:solidFill>
                          <a:srgbClr val="000000"/>
                        </a:solidFill>
                        <a:effectLst/>
                        <a:latin typeface="+mj-lt"/>
                      </a:endParaRPr>
                    </a:p>
                  </a:txBody>
                  <a:tcPr marL="9525" marR="9525" marT="9525" marB="0" anchor="b"/>
                </a:tc>
              </a:tr>
              <a:tr h="260712">
                <a:tc>
                  <a:txBody>
                    <a:bodyPr/>
                    <a:lstStyle/>
                    <a:p>
                      <a:pPr algn="l" fontAlgn="b"/>
                      <a:r>
                        <a:rPr lang="en-US" sz="1200" u="none" strike="noStrike" dirty="0">
                          <a:effectLst/>
                          <a:latin typeface="+mj-lt"/>
                        </a:rPr>
                        <a:t>W/WW </a:t>
                      </a:r>
                      <a:r>
                        <a:rPr lang="en-US" sz="1200" u="none" strike="noStrike" dirty="0" smtClean="0">
                          <a:effectLst/>
                          <a:latin typeface="+mj-lt"/>
                        </a:rPr>
                        <a:t> Expenses </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$11,699.00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$66,381.00</a:t>
                      </a:r>
                      <a:endParaRPr lang="en-US" sz="1200" b="0" i="0" u="none" strike="noStrike" dirty="0">
                        <a:solidFill>
                          <a:srgbClr val="000000"/>
                        </a:solidFill>
                        <a:effectLst/>
                        <a:latin typeface="+mj-lt"/>
                      </a:endParaRPr>
                    </a:p>
                  </a:txBody>
                  <a:tcPr marL="9525" marR="9525" marT="9525" marB="0" anchor="b"/>
                </a:tc>
              </a:tr>
              <a:tr h="294496">
                <a:tc>
                  <a:txBody>
                    <a:bodyPr/>
                    <a:lstStyle/>
                    <a:p>
                      <a:pPr algn="l" fontAlgn="b"/>
                      <a:r>
                        <a:rPr lang="en-US" sz="1200" b="0" i="0" u="none" strike="noStrike" dirty="0" smtClean="0">
                          <a:solidFill>
                            <a:srgbClr val="000000"/>
                          </a:solidFill>
                          <a:effectLst/>
                          <a:latin typeface="+mj-lt"/>
                        </a:rPr>
                        <a:t>W/WW Personnel</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$15,093.00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$12,494.00</a:t>
                      </a:r>
                      <a:endParaRPr lang="en-US" sz="1200" b="0" i="0" u="none" strike="noStrike" dirty="0">
                        <a:solidFill>
                          <a:srgbClr val="000000"/>
                        </a:solidFill>
                        <a:effectLst/>
                        <a:latin typeface="+mj-lt"/>
                      </a:endParaRPr>
                    </a:p>
                  </a:txBody>
                  <a:tcPr marL="9525" marR="9525" marT="9525" marB="0" anchor="b"/>
                </a:tc>
              </a:tr>
              <a:tr h="329016">
                <a:tc>
                  <a:txBody>
                    <a:bodyPr/>
                    <a:lstStyle/>
                    <a:p>
                      <a:pPr algn="l" fontAlgn="b"/>
                      <a:r>
                        <a:rPr lang="en-US" sz="1200" b="0" i="0" u="none" strike="noStrike" dirty="0" smtClean="0">
                          <a:solidFill>
                            <a:srgbClr val="000000"/>
                          </a:solidFill>
                          <a:effectLst/>
                          <a:latin typeface="+mj-lt"/>
                        </a:rPr>
                        <a:t>Park Areas/Rec</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$2,142.00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$18,315.00</a:t>
                      </a:r>
                      <a:endParaRPr lang="en-US" sz="1200" b="0" i="0" u="none" strike="noStrike" dirty="0">
                        <a:solidFill>
                          <a:srgbClr val="000000"/>
                        </a:solidFill>
                        <a:effectLst/>
                        <a:latin typeface="+mj-lt"/>
                      </a:endParaRPr>
                    </a:p>
                  </a:txBody>
                  <a:tcPr marL="9525" marR="9525" marT="9525" marB="0" anchor="b"/>
                </a:tc>
              </a:tr>
              <a:tr h="260712">
                <a:tc>
                  <a:txBody>
                    <a:bodyPr/>
                    <a:lstStyle/>
                    <a:p>
                      <a:pPr algn="l" fontAlgn="b"/>
                      <a:r>
                        <a:rPr lang="en-US" sz="1200" b="0" i="0" u="none" strike="noStrike" dirty="0" smtClean="0">
                          <a:solidFill>
                            <a:srgbClr val="000000"/>
                          </a:solidFill>
                          <a:effectLst/>
                          <a:latin typeface="+mj-lt"/>
                        </a:rPr>
                        <a:t>Audit</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$15,200.00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$15,550.00</a:t>
                      </a:r>
                      <a:endParaRPr lang="en-US" sz="1200" b="0" i="0" u="none" strike="noStrike" dirty="0">
                        <a:solidFill>
                          <a:srgbClr val="000000"/>
                        </a:solidFill>
                        <a:effectLst/>
                        <a:latin typeface="+mj-lt"/>
                      </a:endParaRPr>
                    </a:p>
                  </a:txBody>
                  <a:tcPr marL="9525" marR="9525" marT="9525" marB="0" anchor="b"/>
                </a:tc>
              </a:tr>
              <a:tr h="294496">
                <a:tc>
                  <a:txBody>
                    <a:bodyPr/>
                    <a:lstStyle/>
                    <a:p>
                      <a:pPr algn="l" fontAlgn="b"/>
                      <a:r>
                        <a:rPr lang="en-US" sz="1200" b="0" i="0" u="none" strike="noStrike" dirty="0" smtClean="0">
                          <a:solidFill>
                            <a:srgbClr val="000000"/>
                          </a:solidFill>
                          <a:effectLst/>
                          <a:latin typeface="+mj-lt"/>
                        </a:rPr>
                        <a:t>Ambulance</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$4,200.00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$4,250.00</a:t>
                      </a:r>
                      <a:endParaRPr lang="en-US" sz="1200" b="0" i="0" u="none" strike="noStrike" dirty="0">
                        <a:solidFill>
                          <a:srgbClr val="000000"/>
                        </a:solidFill>
                        <a:effectLst/>
                        <a:latin typeface="+mj-lt"/>
                      </a:endParaRPr>
                    </a:p>
                  </a:txBody>
                  <a:tcPr marL="9525" marR="9525" marT="9525" marB="0" anchor="b"/>
                </a:tc>
              </a:tr>
              <a:tr h="260712">
                <a:tc>
                  <a:txBody>
                    <a:bodyPr/>
                    <a:lstStyle/>
                    <a:p>
                      <a:pPr algn="l" fontAlgn="b"/>
                      <a:r>
                        <a:rPr lang="en-US" sz="1200" b="0" i="0" u="none" strike="noStrike" baseline="0" dirty="0" smtClean="0">
                          <a:solidFill>
                            <a:srgbClr val="000000"/>
                          </a:solidFill>
                          <a:effectLst/>
                          <a:latin typeface="+mj-lt"/>
                        </a:rPr>
                        <a:t>Elections </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$44,736.23</a:t>
                      </a:r>
                    </a:p>
                  </a:txBody>
                  <a:tcPr marL="9525" marR="9525" marT="9525" marB="0" anchor="b"/>
                </a:tc>
                <a:tc>
                  <a:txBody>
                    <a:bodyPr/>
                    <a:lstStyle/>
                    <a:p>
                      <a:pPr algn="r" fontAlgn="b"/>
                      <a:r>
                        <a:rPr lang="en-US" sz="1200" b="0" i="0" u="none" strike="noStrike" dirty="0" smtClean="0">
                          <a:solidFill>
                            <a:srgbClr val="000000"/>
                          </a:solidFill>
                          <a:effectLst/>
                          <a:latin typeface="+mj-lt"/>
                        </a:rPr>
                        <a:t>$8,206.00</a:t>
                      </a:r>
                      <a:endParaRPr lang="en-US" sz="1200" b="0" i="0" u="none" strike="noStrike" dirty="0" smtClean="0">
                        <a:solidFill>
                          <a:srgbClr val="000000"/>
                        </a:solidFill>
                        <a:effectLst/>
                        <a:latin typeface="+mj-lt"/>
                      </a:endParaRPr>
                    </a:p>
                  </a:txBody>
                  <a:tcPr marL="9525" marR="9525" marT="9525" marB="0" anchor="b"/>
                </a:tc>
              </a:tr>
              <a:tr h="456502">
                <a:tc>
                  <a:txBody>
                    <a:bodyPr/>
                    <a:lstStyle/>
                    <a:p>
                      <a:pPr algn="l" fontAlgn="b"/>
                      <a:r>
                        <a:rPr lang="en-US" sz="1200" b="0" i="0" u="none" strike="noStrike" baseline="0" dirty="0" smtClean="0">
                          <a:solidFill>
                            <a:srgbClr val="000000"/>
                          </a:solidFill>
                          <a:effectLst/>
                          <a:latin typeface="+mj-lt"/>
                        </a:rPr>
                        <a:t>Indirect Town Hall cost (20%) plus Cleaning Position</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$50,965.00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$51,286.00</a:t>
                      </a:r>
                      <a:endParaRPr lang="en-US" sz="1200" b="0" i="0" u="none" strike="noStrike" dirty="0">
                        <a:solidFill>
                          <a:srgbClr val="000000"/>
                        </a:solidFill>
                        <a:effectLst/>
                        <a:latin typeface="+mj-lt"/>
                      </a:endParaRPr>
                    </a:p>
                  </a:txBody>
                  <a:tcPr marL="9525" marR="9525" marT="9525" marB="0" anchor="b"/>
                </a:tc>
              </a:tr>
            </a:tbl>
          </a:graphicData>
        </a:graphic>
      </p:graphicFrame>
    </p:spTree>
    <p:extLst>
      <p:ext uri="{BB962C8B-B14F-4D97-AF65-F5344CB8AC3E}">
        <p14:creationId xmlns:p14="http://schemas.microsoft.com/office/powerpoint/2010/main" val="13965991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457200" y="457200"/>
          <a:ext cx="8229600" cy="5486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328255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685800"/>
            <a:ext cx="6347713" cy="609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smtClean="0"/>
              <a:t>Investments Breakdown</a:t>
            </a:r>
            <a:r>
              <a:rPr lang="en-US" sz="2800" dirty="0" smtClean="0"/>
              <a:t>:</a:t>
            </a:r>
            <a:endParaRPr lang="en-US" sz="2800" dirty="0"/>
          </a:p>
        </p:txBody>
      </p:sp>
      <p:sp>
        <p:nvSpPr>
          <p:cNvPr id="2" name="Content Placeholder 1"/>
          <p:cNvSpPr>
            <a:spLocks noGrp="1"/>
          </p:cNvSpPr>
          <p:nvPr>
            <p:ph idx="1"/>
          </p:nvPr>
        </p:nvSpPr>
        <p:spPr>
          <a:xfrm>
            <a:off x="2057400" y="1828800"/>
            <a:ext cx="6347714" cy="4212563"/>
          </a:xfrm>
        </p:spPr>
        <p:txBody>
          <a:bodyPr>
            <a:normAutofit fontScale="85000" lnSpcReduction="20000"/>
          </a:bodyPr>
          <a:lstStyle/>
          <a:p>
            <a:pPr marL="0" indent="0">
              <a:buNone/>
            </a:pPr>
            <a:r>
              <a:rPr lang="en-US" b="1" dirty="0" smtClean="0"/>
              <a:t>Investments Total 2019:</a:t>
            </a:r>
          </a:p>
          <a:p>
            <a:pPr lvl="1"/>
            <a:r>
              <a:rPr lang="en-US" sz="2000" dirty="0" smtClean="0"/>
              <a:t>Severance Savings			$123,741.78</a:t>
            </a:r>
          </a:p>
          <a:p>
            <a:pPr marL="457200" lvl="1" indent="0">
              <a:buNone/>
            </a:pPr>
            <a:r>
              <a:rPr lang="en-US" sz="1800" dirty="0" smtClean="0"/>
              <a:t>(This account is reserved for employee severance)</a:t>
            </a:r>
          </a:p>
          <a:p>
            <a:pPr lvl="1"/>
            <a:r>
              <a:rPr lang="en-US" sz="1800" dirty="0" smtClean="0"/>
              <a:t>Gilbert Bank CD #1 @ .55%		$102,432.42</a:t>
            </a:r>
          </a:p>
          <a:p>
            <a:pPr marL="457200" lvl="1" indent="0">
              <a:buNone/>
            </a:pPr>
            <a:r>
              <a:rPr lang="en-US" sz="1800" dirty="0"/>
              <a:t>	</a:t>
            </a:r>
            <a:r>
              <a:rPr lang="en-US" sz="1500" dirty="0" smtClean="0"/>
              <a:t>Cashed out 7/1/2019 for Fire Department = Balance $0.00</a:t>
            </a:r>
          </a:p>
          <a:p>
            <a:pPr lvl="1"/>
            <a:r>
              <a:rPr lang="en-US" sz="1800" dirty="0" smtClean="0"/>
              <a:t>Gilbert Bank CD #2 @ .55%		$275,763.02</a:t>
            </a:r>
          </a:p>
          <a:p>
            <a:pPr lvl="1"/>
            <a:r>
              <a:rPr lang="en-US" sz="1800" dirty="0" smtClean="0"/>
              <a:t>Gilbert Bank CD #3 @ .55% 	$201,444.79</a:t>
            </a:r>
          </a:p>
          <a:p>
            <a:pPr marL="914400" lvl="2" indent="0">
              <a:buNone/>
            </a:pPr>
            <a:r>
              <a:rPr lang="en-US" dirty="0" smtClean="0"/>
              <a:t>Cashed out 7/1/2019 for Stepetz Road = Balance $0.00</a:t>
            </a:r>
          </a:p>
          <a:p>
            <a:pPr lvl="1"/>
            <a:r>
              <a:rPr lang="en-US" sz="1800" dirty="0" smtClean="0"/>
              <a:t>Gilbert Bank Savings 			$230,992.06</a:t>
            </a:r>
          </a:p>
          <a:p>
            <a:pPr lvl="1"/>
            <a:r>
              <a:rPr lang="en-US" sz="1800" dirty="0" smtClean="0"/>
              <a:t>Gilbert Bank CD #4 			$201,072.05 </a:t>
            </a:r>
            <a:r>
              <a:rPr lang="en-US" sz="1200" dirty="0" smtClean="0"/>
              <a:t>(bought 9/24/19)</a:t>
            </a:r>
          </a:p>
          <a:p>
            <a:pPr lvl="1"/>
            <a:r>
              <a:rPr lang="en-US" sz="1800" dirty="0" smtClean="0"/>
              <a:t>Gilbert Bank CD #5			$186,894.41 (</a:t>
            </a:r>
            <a:r>
              <a:rPr lang="en-US" sz="1200" dirty="0" smtClean="0"/>
              <a:t>bought 9/24/19)</a:t>
            </a:r>
          </a:p>
          <a:p>
            <a:pPr lvl="1"/>
            <a:r>
              <a:rPr lang="en-US" sz="1800" dirty="0" smtClean="0">
                <a:solidFill>
                  <a:schemeClr val="accent1"/>
                </a:solidFill>
              </a:rPr>
              <a:t>Total 2019 Investments:		$1,018,393.32</a:t>
            </a:r>
          </a:p>
          <a:p>
            <a:pPr lvl="1"/>
            <a:r>
              <a:rPr lang="en-US" sz="1800" dirty="0" smtClean="0">
                <a:solidFill>
                  <a:schemeClr val="accent1"/>
                </a:solidFill>
              </a:rPr>
              <a:t>Total Cash &amp; Investments:		$2,880,968.03</a:t>
            </a:r>
          </a:p>
        </p:txBody>
      </p:sp>
    </p:spTree>
    <p:extLst>
      <p:ext uri="{BB962C8B-B14F-4D97-AF65-F5344CB8AC3E}">
        <p14:creationId xmlns:p14="http://schemas.microsoft.com/office/powerpoint/2010/main" val="42789475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457200"/>
            <a:ext cx="6589199" cy="1371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smtClean="0"/>
              <a:t>Category 4 - Fiscal Sustainability Continued:  Indebtedness </a:t>
            </a:r>
            <a:endParaRPr lang="en-US" sz="2800"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82864896"/>
              </p:ext>
            </p:extLst>
          </p:nvPr>
        </p:nvGraphicFramePr>
        <p:xfrm>
          <a:off x="152400" y="2209800"/>
          <a:ext cx="8839200" cy="3302000"/>
        </p:xfrm>
        <a:graphic>
          <a:graphicData uri="http://schemas.openxmlformats.org/drawingml/2006/table">
            <a:tbl>
              <a:tblPr firstRow="1" bandRow="1">
                <a:tableStyleId>{5C22544A-7EE6-4342-B048-85BDC9FD1C3A}</a:tableStyleId>
              </a:tblPr>
              <a:tblGrid>
                <a:gridCol w="1767840"/>
                <a:gridCol w="1767840"/>
                <a:gridCol w="1767840"/>
                <a:gridCol w="1767840"/>
                <a:gridCol w="1767840"/>
              </a:tblGrid>
              <a:tr h="0">
                <a:tc>
                  <a:txBody>
                    <a:bodyPr/>
                    <a:lstStyle/>
                    <a:p>
                      <a:pPr algn="ctr"/>
                      <a:r>
                        <a:rPr lang="en-US" dirty="0" smtClean="0"/>
                        <a:t>Indebtedness</a:t>
                      </a:r>
                      <a:endParaRPr lang="en-US" dirty="0"/>
                    </a:p>
                  </a:txBody>
                  <a:tcPr anchor="ctr"/>
                </a:tc>
                <a:tc>
                  <a:txBody>
                    <a:bodyPr/>
                    <a:lstStyle/>
                    <a:p>
                      <a:pPr algn="ctr"/>
                      <a:r>
                        <a:rPr lang="en-US" dirty="0" smtClean="0"/>
                        <a:t>Maturity Date</a:t>
                      </a:r>
                      <a:endParaRPr lang="en-US" dirty="0"/>
                    </a:p>
                  </a:txBody>
                  <a:tcPr anchor="ctr"/>
                </a:tc>
                <a:tc>
                  <a:txBody>
                    <a:bodyPr/>
                    <a:lstStyle/>
                    <a:p>
                      <a:pPr algn="ctr"/>
                      <a:r>
                        <a:rPr lang="en-US" dirty="0" smtClean="0"/>
                        <a:t>01/01/19 Balance</a:t>
                      </a:r>
                      <a:endParaRPr lang="en-US" dirty="0"/>
                    </a:p>
                  </a:txBody>
                  <a:tcPr anchor="ctr"/>
                </a:tc>
                <a:tc>
                  <a:txBody>
                    <a:bodyPr/>
                    <a:lstStyle/>
                    <a:p>
                      <a:pPr algn="ctr"/>
                      <a:r>
                        <a:rPr lang="en-US" dirty="0" smtClean="0"/>
                        <a:t>Paid in 2019</a:t>
                      </a:r>
                      <a:endParaRPr lang="en-US" dirty="0"/>
                    </a:p>
                  </a:txBody>
                  <a:tcPr anchor="ctr"/>
                </a:tc>
                <a:tc>
                  <a:txBody>
                    <a:bodyPr/>
                    <a:lstStyle/>
                    <a:p>
                      <a:pPr algn="ctr"/>
                      <a:r>
                        <a:rPr lang="en-US" dirty="0" smtClean="0"/>
                        <a:t>Outstanding Debt 12/31/19</a:t>
                      </a:r>
                      <a:endParaRPr lang="en-US" dirty="0"/>
                    </a:p>
                  </a:txBody>
                  <a:tcPr anchor="ctr"/>
                </a:tc>
              </a:tr>
              <a:tr h="370840">
                <a:tc>
                  <a:txBody>
                    <a:bodyPr/>
                    <a:lstStyle/>
                    <a:p>
                      <a:pPr algn="ctr"/>
                      <a:r>
                        <a:rPr lang="en-US" dirty="0" smtClean="0"/>
                        <a:t>2018 Mack Tandem Truck</a:t>
                      </a:r>
                      <a:endParaRPr lang="en-US" dirty="0"/>
                    </a:p>
                  </a:txBody>
                  <a:tcPr anchor="ctr"/>
                </a:tc>
                <a:tc>
                  <a:txBody>
                    <a:bodyPr/>
                    <a:lstStyle/>
                    <a:p>
                      <a:pPr algn="ctr"/>
                      <a:r>
                        <a:rPr lang="en-US" dirty="0" smtClean="0"/>
                        <a:t>07/13/2019</a:t>
                      </a:r>
                      <a:endParaRPr lang="en-US" dirty="0"/>
                    </a:p>
                  </a:txBody>
                  <a:tcPr anchor="ctr"/>
                </a:tc>
                <a:tc>
                  <a:txBody>
                    <a:bodyPr/>
                    <a:lstStyle/>
                    <a:p>
                      <a:pPr algn="ctr"/>
                      <a:r>
                        <a:rPr lang="en-US" dirty="0" smtClean="0"/>
                        <a:t>$67,893.65</a:t>
                      </a:r>
                      <a:endParaRPr lang="en-US" dirty="0"/>
                    </a:p>
                  </a:txBody>
                  <a:tcPr anchor="ctr"/>
                </a:tc>
                <a:tc>
                  <a:txBody>
                    <a:bodyPr/>
                    <a:lstStyle/>
                    <a:p>
                      <a:pPr algn="ctr"/>
                      <a:r>
                        <a:rPr lang="en-US" dirty="0" smtClean="0"/>
                        <a:t>$69,645.30</a:t>
                      </a:r>
                      <a:endParaRPr lang="en-US" dirty="0"/>
                    </a:p>
                  </a:txBody>
                  <a:tcPr anchor="ctr"/>
                </a:tc>
                <a:tc>
                  <a:txBody>
                    <a:bodyPr/>
                    <a:lstStyle/>
                    <a:p>
                      <a:pPr algn="ctr"/>
                      <a:r>
                        <a:rPr lang="en-US" dirty="0" smtClean="0"/>
                        <a:t>$0</a:t>
                      </a:r>
                      <a:endParaRPr lang="en-US" dirty="0"/>
                    </a:p>
                  </a:txBody>
                  <a:tcPr anchor="ctr"/>
                </a:tc>
              </a:tr>
              <a:tr h="370840">
                <a:tc>
                  <a:txBody>
                    <a:bodyPr/>
                    <a:lstStyle/>
                    <a:p>
                      <a:pPr algn="ctr"/>
                      <a:r>
                        <a:rPr lang="en-US" baseline="0" dirty="0" smtClean="0"/>
                        <a:t> 2018 JD Grader</a:t>
                      </a:r>
                      <a:endParaRPr lang="en-US" dirty="0"/>
                    </a:p>
                  </a:txBody>
                  <a:tcPr anchor="ctr"/>
                </a:tc>
                <a:tc>
                  <a:txBody>
                    <a:bodyPr/>
                    <a:lstStyle/>
                    <a:p>
                      <a:pPr algn="ctr"/>
                      <a:r>
                        <a:rPr lang="en-US" dirty="0" smtClean="0"/>
                        <a:t>08/29/2020</a:t>
                      </a:r>
                      <a:endParaRPr lang="en-US" dirty="0"/>
                    </a:p>
                  </a:txBody>
                  <a:tcPr anchor="ctr"/>
                </a:tc>
                <a:tc>
                  <a:txBody>
                    <a:bodyPr/>
                    <a:lstStyle/>
                    <a:p>
                      <a:pPr algn="ctr"/>
                      <a:r>
                        <a:rPr lang="en-US" dirty="0" smtClean="0"/>
                        <a:t>$144,637.69</a:t>
                      </a:r>
                      <a:endParaRPr lang="en-US" dirty="0"/>
                    </a:p>
                  </a:txBody>
                  <a:tcPr anchor="ctr"/>
                </a:tc>
                <a:tc>
                  <a:txBody>
                    <a:bodyPr/>
                    <a:lstStyle/>
                    <a:p>
                      <a:pPr algn="ctr"/>
                      <a:r>
                        <a:rPr lang="en-US" dirty="0" smtClean="0"/>
                        <a:t>$75,634.31</a:t>
                      </a:r>
                      <a:endParaRPr lang="en-US" dirty="0"/>
                    </a:p>
                  </a:txBody>
                  <a:tcPr anchor="ctr"/>
                </a:tc>
                <a:tc>
                  <a:txBody>
                    <a:bodyPr/>
                    <a:lstStyle/>
                    <a:p>
                      <a:pPr algn="ctr"/>
                      <a:r>
                        <a:rPr lang="en-US" dirty="0" smtClean="0"/>
                        <a:t>$73,402.66</a:t>
                      </a:r>
                      <a:endParaRPr lang="en-US" dirty="0"/>
                    </a:p>
                  </a:txBody>
                  <a:tcPr anchor="ctr"/>
                </a:tc>
              </a:tr>
              <a:tr h="370840">
                <a:tc>
                  <a:txBody>
                    <a:bodyPr/>
                    <a:lstStyle/>
                    <a:p>
                      <a:pPr algn="ctr"/>
                      <a:r>
                        <a:rPr lang="en-US" dirty="0" smtClean="0"/>
                        <a:t>2018 JD</a:t>
                      </a:r>
                      <a:r>
                        <a:rPr lang="en-US" baseline="0" dirty="0" smtClean="0"/>
                        <a:t> Backhoe</a:t>
                      </a:r>
                      <a:endParaRPr lang="en-US" dirty="0"/>
                    </a:p>
                  </a:txBody>
                  <a:tcPr anchor="ctr"/>
                </a:tc>
                <a:tc>
                  <a:txBody>
                    <a:bodyPr/>
                    <a:lstStyle/>
                    <a:p>
                      <a:pPr algn="ctr"/>
                      <a:r>
                        <a:rPr lang="en-US" dirty="0" smtClean="0"/>
                        <a:t>07/17/2020</a:t>
                      </a:r>
                      <a:endParaRPr lang="en-US" dirty="0"/>
                    </a:p>
                  </a:txBody>
                  <a:tcPr anchor="ctr"/>
                </a:tc>
                <a:tc>
                  <a:txBody>
                    <a:bodyPr/>
                    <a:lstStyle/>
                    <a:p>
                      <a:pPr algn="ctr"/>
                      <a:r>
                        <a:rPr lang="en-US" dirty="0" smtClean="0"/>
                        <a:t>$56,637.82</a:t>
                      </a:r>
                      <a:endParaRPr lang="en-US" dirty="0"/>
                    </a:p>
                  </a:txBody>
                  <a:tcPr anchor="ctr"/>
                </a:tc>
                <a:tc>
                  <a:txBody>
                    <a:bodyPr/>
                    <a:lstStyle/>
                    <a:p>
                      <a:pPr algn="ctr"/>
                      <a:r>
                        <a:rPr lang="en-US" dirty="0" smtClean="0"/>
                        <a:t>$29,616.89</a:t>
                      </a:r>
                      <a:endParaRPr lang="en-US" dirty="0"/>
                    </a:p>
                  </a:txBody>
                  <a:tcPr anchor="ctr"/>
                </a:tc>
                <a:tc>
                  <a:txBody>
                    <a:bodyPr/>
                    <a:lstStyle/>
                    <a:p>
                      <a:pPr algn="ctr"/>
                      <a:r>
                        <a:rPr lang="en-US" dirty="0" smtClean="0"/>
                        <a:t>$28,743.61</a:t>
                      </a:r>
                      <a:endParaRPr lang="en-US" dirty="0"/>
                    </a:p>
                  </a:txBody>
                  <a:tcPr anchor="ctr"/>
                </a:tc>
              </a:tr>
              <a:tr h="370840">
                <a:tc>
                  <a:txBody>
                    <a:bodyPr/>
                    <a:lstStyle/>
                    <a:p>
                      <a:pPr algn="ctr"/>
                      <a:r>
                        <a:rPr lang="en-US" dirty="0" smtClean="0"/>
                        <a:t>Total</a:t>
                      </a:r>
                      <a:endParaRPr lang="en-US" dirty="0"/>
                    </a:p>
                  </a:txBody>
                  <a:tcPr anchor="ctr"/>
                </a:tc>
                <a:tc>
                  <a:txBody>
                    <a:bodyPr/>
                    <a:lstStyle/>
                    <a:p>
                      <a:pPr algn="ctr"/>
                      <a:endParaRPr lang="en-US" dirty="0"/>
                    </a:p>
                  </a:txBody>
                  <a:tcPr anchor="ctr"/>
                </a:tc>
                <a:tc>
                  <a:txBody>
                    <a:bodyPr/>
                    <a:lstStyle/>
                    <a:p>
                      <a:pPr algn="ctr"/>
                      <a:r>
                        <a:rPr lang="en-US" dirty="0" smtClean="0"/>
                        <a:t>$269,169.16</a:t>
                      </a:r>
                      <a:endParaRPr lang="en-US" dirty="0"/>
                    </a:p>
                  </a:txBody>
                  <a:tcPr anchor="ctr"/>
                </a:tc>
                <a:tc>
                  <a:txBody>
                    <a:bodyPr/>
                    <a:lstStyle/>
                    <a:p>
                      <a:pPr algn="ctr"/>
                      <a:r>
                        <a:rPr lang="en-US" dirty="0" smtClean="0"/>
                        <a:t>$174,896.50</a:t>
                      </a:r>
                      <a:endParaRPr lang="en-US" dirty="0"/>
                    </a:p>
                  </a:txBody>
                  <a:tcPr anchor="ctr"/>
                </a:tc>
                <a:tc>
                  <a:txBody>
                    <a:bodyPr/>
                    <a:lstStyle/>
                    <a:p>
                      <a:pPr algn="ctr"/>
                      <a:r>
                        <a:rPr lang="en-US" dirty="0" smtClean="0"/>
                        <a:t>$102,146.27</a:t>
                      </a:r>
                      <a:endParaRPr lang="en-US" dirty="0"/>
                    </a:p>
                  </a:txBody>
                  <a:tcPr anchor="ctr"/>
                </a:tc>
              </a:tr>
              <a:tr h="370840">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42697" y="304800"/>
            <a:ext cx="7391400" cy="1295400"/>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sz="2800" u="sng" dirty="0"/>
              <a:t>Category 4 – Fiscal Sustainability Continued:</a:t>
            </a:r>
            <a:br>
              <a:rPr lang="en-US" sz="2800" u="sng" dirty="0"/>
            </a:br>
            <a:r>
              <a:rPr lang="en-US" sz="2800" u="sng" dirty="0" smtClean="0"/>
              <a:t>Budget Balance Trend (not including investments 2019)</a:t>
            </a:r>
            <a:endParaRPr lang="en-US" sz="2800" u="sng" dirty="0"/>
          </a:p>
        </p:txBody>
      </p:sp>
      <p:graphicFrame>
        <p:nvGraphicFramePr>
          <p:cNvPr id="6" name="Content Placeholder 5"/>
          <p:cNvGraphicFramePr>
            <a:graphicFrameLocks noGrp="1"/>
          </p:cNvGraphicFramePr>
          <p:nvPr>
            <p:ph idx="1"/>
            <p:extLst/>
          </p:nvPr>
        </p:nvGraphicFramePr>
        <p:xfrm>
          <a:off x="1943100" y="2133600"/>
          <a:ext cx="6591300" cy="37782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337159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61607" y="457200"/>
            <a:ext cx="7467600" cy="990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smtClean="0"/>
              <a:t>Review of Town’s Strategic Plan Goals &amp; Met Objectives for 2019-2020:</a:t>
            </a:r>
            <a:endParaRPr lang="en-US" sz="2800" dirty="0"/>
          </a:p>
        </p:txBody>
      </p:sp>
      <p:sp>
        <p:nvSpPr>
          <p:cNvPr id="2" name="Content Placeholder 1"/>
          <p:cNvSpPr>
            <a:spLocks noGrp="1"/>
          </p:cNvSpPr>
          <p:nvPr>
            <p:ph idx="1"/>
          </p:nvPr>
        </p:nvSpPr>
        <p:spPr>
          <a:xfrm>
            <a:off x="1676400" y="1600200"/>
            <a:ext cx="7162800" cy="4572000"/>
          </a:xfrm>
        </p:spPr>
        <p:txBody>
          <a:bodyPr>
            <a:normAutofit fontScale="92500" lnSpcReduction="10000"/>
          </a:bodyPr>
          <a:lstStyle/>
          <a:p>
            <a:pPr marL="0" indent="0">
              <a:buNone/>
            </a:pPr>
            <a:r>
              <a:rPr lang="en-US" sz="1700" b="1" u="sng" dirty="0" smtClean="0"/>
              <a:t>Category 1</a:t>
            </a:r>
            <a:r>
              <a:rPr lang="en-US" sz="1700" b="1" dirty="0"/>
              <a:t>:</a:t>
            </a:r>
            <a:r>
              <a:rPr lang="en-US" sz="1700" b="1" dirty="0" smtClean="0"/>
              <a:t> Facilities Management Strategy: </a:t>
            </a:r>
            <a:r>
              <a:rPr lang="en-US" sz="1700" dirty="0" smtClean="0"/>
              <a:t>(maintenance, upgrades, long-range use of all assets and liabilities at each facility) </a:t>
            </a:r>
            <a:r>
              <a:rPr lang="en-US" sz="1700" i="1" dirty="0" smtClean="0"/>
              <a:t>(Normal expenditures are not identified in this section such as utilities, supplies, insurance, these are identified in a different section)</a:t>
            </a:r>
          </a:p>
          <a:p>
            <a:pPr marL="0" indent="0">
              <a:buNone/>
            </a:pPr>
            <a:r>
              <a:rPr lang="en-US" sz="1700" b="1" i="1" dirty="0" smtClean="0"/>
              <a:t>PROJECT UPDATES FOR FACILITIES:</a:t>
            </a:r>
          </a:p>
          <a:p>
            <a:r>
              <a:rPr lang="en-US" sz="1700" dirty="0" smtClean="0"/>
              <a:t>The Town completed an Americans with Disabilities Act (ADA) self-evaluation of all facilities last Fall which will drive future facility upgrades.  Common ADA problem areas are:  parking designation, routes to building access, bathroom accessibility, building and facility access, signage; </a:t>
            </a:r>
          </a:p>
          <a:p>
            <a:r>
              <a:rPr lang="en-US" sz="1700" dirty="0" smtClean="0"/>
              <a:t>Public Work’s Buildings – Focus has been on maintenance and inspections; the lift and crane were inspected, as well as all heating and cooling systems, doors and fire extinguishers at all facilities; Furnace was repaired $3,699.00; Break-room was painted and a new shade and light were installed $1,006.00; OSI cleaned all drains and sumps $7,254.00; holding tank maintenance and pumping cost $3,085.00; new grates were installed $1,018.00; </a:t>
            </a:r>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6934200" cy="914400"/>
          </a:xfrm>
        </p:spPr>
        <p:style>
          <a:lnRef idx="2">
            <a:schemeClr val="accent1"/>
          </a:lnRef>
          <a:fillRef idx="1">
            <a:schemeClr val="lt1"/>
          </a:fillRef>
          <a:effectRef idx="0">
            <a:schemeClr val="accent1"/>
          </a:effectRef>
          <a:fontRef idx="minor">
            <a:schemeClr val="dk1"/>
          </a:fontRef>
        </p:style>
        <p:txBody>
          <a:bodyPr>
            <a:normAutofit/>
          </a:bodyPr>
          <a:lstStyle/>
          <a:p>
            <a:r>
              <a:rPr lang="en-US" sz="2400" u="sng" dirty="0" smtClean="0"/>
              <a:t>Category 4 – Fiscal Sustainability Continued:</a:t>
            </a:r>
            <a:br>
              <a:rPr lang="en-US" sz="2400" u="sng" dirty="0" smtClean="0"/>
            </a:br>
            <a:r>
              <a:rPr lang="en-US" sz="2400" u="sng" dirty="0" smtClean="0"/>
              <a:t>Disbursements vs. </a:t>
            </a:r>
            <a:r>
              <a:rPr lang="en-US" sz="2400" u="sng" smtClean="0"/>
              <a:t>Receipts 2009-2019  </a:t>
            </a:r>
            <a:endParaRPr lang="en-US" sz="2400" u="sng" dirty="0"/>
          </a:p>
        </p:txBody>
      </p:sp>
      <p:graphicFrame>
        <p:nvGraphicFramePr>
          <p:cNvPr id="4" name="Content Placeholder 3"/>
          <p:cNvGraphicFramePr>
            <a:graphicFrameLocks noGrp="1"/>
          </p:cNvGraphicFramePr>
          <p:nvPr>
            <p:ph idx="1"/>
            <p:extLst/>
          </p:nvPr>
        </p:nvGraphicFramePr>
        <p:xfrm>
          <a:off x="1600200" y="1676400"/>
          <a:ext cx="6400800" cy="49212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777834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53205"/>
            <a:ext cx="7086600" cy="877721"/>
          </a:xfrm>
        </p:spPr>
        <p:style>
          <a:lnRef idx="2">
            <a:schemeClr val="accent1"/>
          </a:lnRef>
          <a:fillRef idx="1">
            <a:schemeClr val="lt1"/>
          </a:fillRef>
          <a:effectRef idx="0">
            <a:schemeClr val="accent1"/>
          </a:effectRef>
          <a:fontRef idx="minor">
            <a:schemeClr val="dk1"/>
          </a:fontRef>
        </p:style>
        <p:txBody>
          <a:bodyPr anchor="ctr">
            <a:normAutofit fontScale="90000"/>
          </a:bodyPr>
          <a:lstStyle/>
          <a:p>
            <a:r>
              <a:rPr lang="en-US" sz="2800" u="sng" dirty="0" smtClean="0"/>
              <a:t>Financial Analysis for Budget/Levy Discussion:</a:t>
            </a:r>
            <a:endParaRPr lang="en-US" sz="2800" dirty="0"/>
          </a:p>
        </p:txBody>
      </p:sp>
      <p:sp>
        <p:nvSpPr>
          <p:cNvPr id="2" name="Content Placeholder 1"/>
          <p:cNvSpPr>
            <a:spLocks noGrp="1"/>
          </p:cNvSpPr>
          <p:nvPr>
            <p:ph idx="1"/>
          </p:nvPr>
        </p:nvSpPr>
        <p:spPr/>
        <p:txBody>
          <a:bodyPr>
            <a:normAutofit/>
          </a:bodyPr>
          <a:lstStyle/>
          <a:p>
            <a:pPr marL="109728" indent="0">
              <a:buNone/>
            </a:pPr>
            <a:endParaRPr lang="en-US" sz="2400" dirty="0" smtClean="0"/>
          </a:p>
          <a:p>
            <a:pPr marL="109728" indent="0">
              <a:buNone/>
            </a:pPr>
            <a:endParaRPr lang="en-US" sz="2400" dirty="0"/>
          </a:p>
          <a:p>
            <a:pPr marL="109728" indent="0">
              <a:buNone/>
            </a:pPr>
            <a:endParaRPr lang="en-US" sz="2400" dirty="0" smtClean="0"/>
          </a:p>
          <a:p>
            <a:pPr marL="109728" indent="0">
              <a:buNone/>
            </a:pPr>
            <a:endParaRPr lang="en-US" sz="2000" dirty="0" smtClean="0"/>
          </a:p>
          <a:p>
            <a:pPr marL="393192" lvl="1" indent="0">
              <a:buNone/>
            </a:pPr>
            <a:endParaRPr lang="en-US" dirty="0" smtClean="0"/>
          </a:p>
          <a:p>
            <a:pPr lvl="1"/>
            <a:endParaRPr lang="en-US" dirty="0" smtClean="0"/>
          </a:p>
          <a:p>
            <a:endParaRPr lang="en-US" dirty="0"/>
          </a:p>
        </p:txBody>
      </p:sp>
      <p:graphicFrame>
        <p:nvGraphicFramePr>
          <p:cNvPr id="6" name="Content Placeholder 6"/>
          <p:cNvGraphicFramePr>
            <a:graphicFrameLocks/>
          </p:cNvGraphicFramePr>
          <p:nvPr>
            <p:extLst>
              <p:ext uri="{D42A27DB-BD31-4B8C-83A1-F6EECF244321}">
                <p14:modId xmlns:p14="http://schemas.microsoft.com/office/powerpoint/2010/main" val="2471166574"/>
              </p:ext>
            </p:extLst>
          </p:nvPr>
        </p:nvGraphicFramePr>
        <p:xfrm>
          <a:off x="685800" y="1981200"/>
          <a:ext cx="8229600" cy="445406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239000" cy="105229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Category 4 -  </a:t>
            </a:r>
            <a:r>
              <a:rPr lang="en-US" sz="2800" u="sng" dirty="0" smtClean="0"/>
              <a:t>Levy Certification Due </a:t>
            </a:r>
            <a:r>
              <a:rPr lang="en-US" sz="2800" u="sng" dirty="0" smtClean="0"/>
              <a:t>9/30/20:</a:t>
            </a:r>
            <a:endParaRPr lang="en-US" sz="2800" u="sng" dirty="0"/>
          </a:p>
        </p:txBody>
      </p:sp>
      <p:sp>
        <p:nvSpPr>
          <p:cNvPr id="2" name="Content Placeholder 1"/>
          <p:cNvSpPr>
            <a:spLocks noGrp="1"/>
          </p:cNvSpPr>
          <p:nvPr>
            <p:ph idx="1"/>
          </p:nvPr>
        </p:nvSpPr>
        <p:spPr/>
        <p:txBody>
          <a:bodyPr>
            <a:normAutofit fontScale="92500" lnSpcReduction="10000"/>
          </a:bodyPr>
          <a:lstStyle/>
          <a:p>
            <a:r>
              <a:rPr lang="en-US" b="1" dirty="0" smtClean="0"/>
              <a:t>Current Levy Amount:  $1,272,095.00</a:t>
            </a:r>
          </a:p>
          <a:p>
            <a:pPr lvl="1"/>
            <a:r>
              <a:rPr lang="en-US" dirty="0" smtClean="0"/>
              <a:t>In 2018 &amp; 2019, the community voted for a 2% levy increase payable in 2019 &amp; 2020</a:t>
            </a:r>
          </a:p>
          <a:p>
            <a:pPr lvl="1"/>
            <a:r>
              <a:rPr lang="en-US" dirty="0" smtClean="0"/>
              <a:t>Given the current financial status of the Township and the projects planned for 2020 and beyond, the Board is requesting we table this discussion to the Continuation of the Annual Meeting on September 8, 2020.</a:t>
            </a:r>
          </a:p>
          <a:p>
            <a:pPr lvl="1"/>
            <a:r>
              <a:rPr lang="en-US" b="1" dirty="0" smtClean="0"/>
              <a:t>Motion to accept the Clerk &amp; Treasurer’s Report for year ending 12/31/19</a:t>
            </a:r>
          </a:p>
          <a:p>
            <a:pPr lvl="1"/>
            <a:r>
              <a:rPr lang="en-US" dirty="0"/>
              <a:t>Proceed to Other Business</a:t>
            </a:r>
          </a:p>
          <a:p>
            <a:pPr marL="457200" lvl="1" indent="0">
              <a:buNone/>
            </a:pPr>
            <a:endParaRPr lang="en-US" b="1" dirty="0" smtClean="0"/>
          </a:p>
          <a:p>
            <a:pPr marL="457200" lvl="1" indent="0">
              <a:buNone/>
            </a:pPr>
            <a:endParaRPr lang="en-US" dirty="0" smtClean="0"/>
          </a:p>
          <a:p>
            <a:pPr marL="393192" lvl="1" indent="0">
              <a:buNone/>
            </a:pPr>
            <a:r>
              <a:rPr lang="en-US" dirty="0" smtClean="0"/>
              <a:t>		</a:t>
            </a:r>
          </a:p>
          <a:p>
            <a:pPr lvl="1"/>
            <a:endParaRPr lang="en-US" dirty="0" smtClean="0"/>
          </a:p>
          <a:p>
            <a:pPr lvl="1"/>
            <a:endParaRPr lang="en-US" dirty="0"/>
          </a:p>
          <a:p>
            <a:pPr lvl="1"/>
            <a:endParaRPr lang="en-US" dirty="0" smtClean="0"/>
          </a:p>
        </p:txBody>
      </p:sp>
    </p:spTree>
    <p:extLst>
      <p:ext uri="{BB962C8B-B14F-4D97-AF65-F5344CB8AC3E}">
        <p14:creationId xmlns:p14="http://schemas.microsoft.com/office/powerpoint/2010/main" val="36515451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2252" y="381000"/>
            <a:ext cx="7162800" cy="10668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smtClean="0"/>
              <a:t>Review of Town’s Strategic Plan Goals &amp; Met Objectives for 2019-2020</a:t>
            </a:r>
            <a:r>
              <a:rPr lang="en-US" sz="2800" dirty="0" smtClean="0"/>
              <a:t>:</a:t>
            </a:r>
            <a:endParaRPr lang="en-US" sz="2800" dirty="0"/>
          </a:p>
        </p:txBody>
      </p:sp>
      <p:sp>
        <p:nvSpPr>
          <p:cNvPr id="3" name="Content Placeholder 2"/>
          <p:cNvSpPr>
            <a:spLocks noGrp="1"/>
          </p:cNvSpPr>
          <p:nvPr>
            <p:ph idx="1"/>
          </p:nvPr>
        </p:nvSpPr>
        <p:spPr>
          <a:xfrm>
            <a:off x="1942415" y="1752600"/>
            <a:ext cx="6591985" cy="4572000"/>
          </a:xfrm>
        </p:spPr>
        <p:txBody>
          <a:bodyPr>
            <a:normAutofit fontScale="92500" lnSpcReduction="20000"/>
          </a:bodyPr>
          <a:lstStyle/>
          <a:p>
            <a:pPr marL="0" indent="0">
              <a:buNone/>
            </a:pPr>
            <a:r>
              <a:rPr lang="en-US" b="1" u="sng" dirty="0"/>
              <a:t>Category 1</a:t>
            </a:r>
            <a:r>
              <a:rPr lang="en-US" b="1" dirty="0"/>
              <a:t>: Facilities Management Strategy </a:t>
            </a:r>
            <a:r>
              <a:rPr lang="en-US" b="1" dirty="0" smtClean="0"/>
              <a:t>continued:</a:t>
            </a:r>
            <a:endParaRPr lang="en-US" dirty="0" smtClean="0"/>
          </a:p>
          <a:p>
            <a:r>
              <a:rPr lang="en-US" dirty="0" smtClean="0"/>
              <a:t>Loon </a:t>
            </a:r>
            <a:r>
              <a:rPr lang="en-US" dirty="0"/>
              <a:t>Lake Community Center </a:t>
            </a:r>
            <a:r>
              <a:rPr lang="en-US" dirty="0" smtClean="0"/>
              <a:t>– The following repairs have been completed:  $7,375.00 worth of plumbing upgrades (toilets, lines, faucets, valves); hot water pump $3,205.00; blower motor $1,135.00; boiler repair $840.00; dishwasher repair $644.00; roof repairs $480.00; </a:t>
            </a:r>
          </a:p>
          <a:p>
            <a:r>
              <a:rPr lang="en-US" dirty="0" smtClean="0"/>
              <a:t>Fire Hall - </a:t>
            </a:r>
            <a:r>
              <a:rPr lang="en-US" dirty="0"/>
              <a:t> </a:t>
            </a:r>
            <a:r>
              <a:rPr lang="en-US" dirty="0" smtClean="0"/>
              <a:t>Commercial Door Openers installed $6,199.00; </a:t>
            </a:r>
          </a:p>
          <a:p>
            <a:r>
              <a:rPr lang="en-US" dirty="0" smtClean="0"/>
              <a:t>Future Projects for Facilities:  </a:t>
            </a:r>
          </a:p>
          <a:p>
            <a:pPr lvl="1"/>
            <a:r>
              <a:rPr lang="en-US" sz="1900" dirty="0" smtClean="0"/>
              <a:t>Town Office/Government Center – Service window installation; keyless doors &amp; security cameras </a:t>
            </a:r>
          </a:p>
          <a:p>
            <a:pPr lvl="1"/>
            <a:r>
              <a:rPr lang="en-US" sz="1900" dirty="0" smtClean="0"/>
              <a:t>Twin Lakes bathroom floors, new picnic shelter roofs and additional picnic tables; air conditioner for Pavilion; fence and ballfield restoration</a:t>
            </a:r>
            <a:endParaRPr lang="en-US" sz="1900" dirty="0"/>
          </a:p>
          <a:p>
            <a:pPr lvl="1"/>
            <a:r>
              <a:rPr lang="en-US" sz="1900" dirty="0" smtClean="0"/>
              <a:t>Fire Hall – LED lighting installation; concrete skirt</a:t>
            </a:r>
          </a:p>
          <a:p>
            <a:pPr lvl="1"/>
            <a:r>
              <a:rPr lang="en-US" sz="1900" dirty="0" smtClean="0"/>
              <a:t>LLCC – Sidewalk repair; roof repair; gym floor</a:t>
            </a:r>
          </a:p>
        </p:txBody>
      </p:sp>
    </p:spTree>
    <p:extLst>
      <p:ext uri="{BB962C8B-B14F-4D97-AF65-F5344CB8AC3E}">
        <p14:creationId xmlns:p14="http://schemas.microsoft.com/office/powerpoint/2010/main" val="24970475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447800"/>
            <a:ext cx="7315201" cy="5181600"/>
          </a:xfrm>
        </p:spPr>
        <p:txBody>
          <a:bodyPr>
            <a:noAutofit/>
          </a:bodyPr>
          <a:lstStyle/>
          <a:p>
            <a:pPr marL="0" indent="0">
              <a:buNone/>
            </a:pPr>
            <a:r>
              <a:rPr lang="en-US" b="1" dirty="0" smtClean="0"/>
              <a:t>	</a:t>
            </a:r>
            <a:r>
              <a:rPr lang="en-US" b="1" u="sng" dirty="0" smtClean="0"/>
              <a:t>Category 2</a:t>
            </a:r>
            <a:r>
              <a:rPr lang="en-US" b="1" dirty="0" smtClean="0"/>
              <a:t>:  Organizational Development (personnel, 	policies, training, technology, grants)</a:t>
            </a:r>
          </a:p>
          <a:p>
            <a:pPr marL="0" indent="0">
              <a:buNone/>
            </a:pPr>
            <a:r>
              <a:rPr lang="en-US" sz="1600" dirty="0"/>
              <a:t>	</a:t>
            </a:r>
            <a:r>
              <a:rPr lang="en-US" sz="1600" b="1" dirty="0" smtClean="0"/>
              <a:t>PERSONNEL UPDATE:</a:t>
            </a:r>
            <a:endParaRPr lang="en-US" sz="1600" dirty="0"/>
          </a:p>
          <a:p>
            <a:pPr lvl="1"/>
            <a:r>
              <a:rPr lang="en-US" sz="1400" dirty="0" smtClean="0"/>
              <a:t>Adam Heikkila is now licensed for both water and wastewater for the Township eliminating the contract with Aurora which cost $400.00 per month; </a:t>
            </a:r>
          </a:p>
          <a:p>
            <a:pPr lvl="1"/>
            <a:r>
              <a:rPr lang="en-US" sz="1400" dirty="0" smtClean="0"/>
              <a:t>Mark Goerdt is the Recreation Coordinator for the East Range; Mesabi East Schools coordinates the lifeguards for all beaches and recreational activities for our facilities; </a:t>
            </a:r>
          </a:p>
          <a:p>
            <a:pPr lvl="1"/>
            <a:r>
              <a:rPr lang="en-US" sz="1400" dirty="0" smtClean="0"/>
              <a:t>Fire Department Chief is Mike Skinner; Assistant Chief is Mike </a:t>
            </a:r>
            <a:r>
              <a:rPr lang="en-US" sz="1400" dirty="0" err="1" smtClean="0"/>
              <a:t>Lesar</a:t>
            </a:r>
            <a:r>
              <a:rPr lang="en-US" sz="1400" dirty="0" smtClean="0"/>
              <a:t>; The department recently hired five volunteer members:  Alex </a:t>
            </a:r>
            <a:r>
              <a:rPr lang="en-US" sz="1400" dirty="0" err="1" smtClean="0"/>
              <a:t>Marafiot</a:t>
            </a:r>
            <a:r>
              <a:rPr lang="en-US" sz="1400" dirty="0" smtClean="0"/>
              <a:t>, Brian </a:t>
            </a:r>
            <a:r>
              <a:rPr lang="en-US" sz="1400" dirty="0" err="1" smtClean="0"/>
              <a:t>Feldt</a:t>
            </a:r>
            <a:r>
              <a:rPr lang="en-US" sz="1400" dirty="0" smtClean="0"/>
              <a:t>, Billie Reid-Tennison, Stephanie Anderson, Mario </a:t>
            </a:r>
            <a:r>
              <a:rPr lang="en-US" sz="1400" dirty="0" err="1" smtClean="0"/>
              <a:t>Grego</a:t>
            </a:r>
            <a:r>
              <a:rPr lang="en-US" sz="1400" dirty="0" smtClean="0"/>
              <a:t>; </a:t>
            </a:r>
          </a:p>
          <a:p>
            <a:pPr lvl="1"/>
            <a:r>
              <a:rPr lang="en-US" sz="1400" dirty="0" smtClean="0"/>
              <a:t>Due to the MN Wage Theft Law </a:t>
            </a:r>
            <a:r>
              <a:rPr lang="en-US" sz="1400" dirty="0" smtClean="0"/>
              <a:t>the Fire Department payroll is processed monthly </a:t>
            </a:r>
            <a:r>
              <a:rPr lang="en-US" sz="1400" dirty="0" smtClean="0"/>
              <a:t>and not quarterly (law requires all employees to be paid every 30 days); The Board </a:t>
            </a:r>
            <a:r>
              <a:rPr lang="en-US" sz="1400" dirty="0" smtClean="0"/>
              <a:t>increased </a:t>
            </a:r>
            <a:r>
              <a:rPr lang="en-US" sz="1400" dirty="0" smtClean="0"/>
              <a:t>the hourly wages to $10/</a:t>
            </a:r>
            <a:r>
              <a:rPr lang="en-US" sz="1400" dirty="0" err="1" smtClean="0"/>
              <a:t>hr</a:t>
            </a:r>
            <a:r>
              <a:rPr lang="en-US" sz="1400" dirty="0" smtClean="0"/>
              <a:t> </a:t>
            </a:r>
            <a:r>
              <a:rPr lang="en-US" sz="1400" dirty="0" smtClean="0"/>
              <a:t>for meetings and </a:t>
            </a:r>
            <a:r>
              <a:rPr lang="en-US" sz="1400" dirty="0" smtClean="0"/>
              <a:t>$12/</a:t>
            </a:r>
            <a:r>
              <a:rPr lang="en-US" sz="1400" dirty="0" err="1" smtClean="0"/>
              <a:t>hr</a:t>
            </a:r>
            <a:r>
              <a:rPr lang="en-US" sz="1400" dirty="0" smtClean="0"/>
              <a:t> </a:t>
            </a:r>
            <a:r>
              <a:rPr lang="en-US" sz="1400" dirty="0" smtClean="0"/>
              <a:t>for EMT (up </a:t>
            </a:r>
            <a:r>
              <a:rPr lang="en-US" sz="1400" dirty="0" smtClean="0"/>
              <a:t>from $8/</a:t>
            </a:r>
            <a:r>
              <a:rPr lang="en-US" sz="1400" dirty="0" err="1" smtClean="0"/>
              <a:t>hr</a:t>
            </a:r>
            <a:r>
              <a:rPr lang="en-US" sz="1400" dirty="0" smtClean="0"/>
              <a:t> and $10/</a:t>
            </a:r>
            <a:r>
              <a:rPr lang="en-US" sz="1400" dirty="0" err="1" smtClean="0"/>
              <a:t>hr</a:t>
            </a:r>
            <a:r>
              <a:rPr lang="en-US" sz="1400" dirty="0" smtClean="0"/>
              <a:t>) and increased the officers monthly wages. The Fire Department had not had a wage increase in over ten years.  </a:t>
            </a:r>
          </a:p>
          <a:p>
            <a:pPr marL="457200" lvl="1" indent="0">
              <a:buNone/>
            </a:pPr>
            <a:endParaRPr lang="en-US" sz="1400" dirty="0" smtClean="0"/>
          </a:p>
          <a:p>
            <a:pPr marL="457200" lvl="1" indent="0">
              <a:buNone/>
            </a:pPr>
            <a:endParaRPr lang="en-US" sz="1400" dirty="0" smtClean="0"/>
          </a:p>
          <a:p>
            <a:pPr marL="457200" lvl="1" indent="0">
              <a:buNone/>
            </a:pPr>
            <a:endParaRPr lang="en-US" sz="1600" dirty="0" smtClean="0"/>
          </a:p>
          <a:p>
            <a:pPr marL="109728" indent="0">
              <a:buNone/>
            </a:pPr>
            <a:endParaRPr lang="en-US" sz="2000" dirty="0" smtClean="0"/>
          </a:p>
          <a:p>
            <a:endParaRPr lang="en-US" sz="2000" dirty="0" smtClean="0"/>
          </a:p>
          <a:p>
            <a:endParaRPr lang="en-US" sz="3400" dirty="0" smtClean="0"/>
          </a:p>
          <a:p>
            <a:endParaRPr lang="en-US" sz="3400" dirty="0" smtClean="0"/>
          </a:p>
          <a:p>
            <a:endParaRPr lang="en-US" sz="3400" dirty="0" smtClean="0"/>
          </a:p>
          <a:p>
            <a:endParaRPr lang="en-US" sz="3400" dirty="0" smtClean="0"/>
          </a:p>
          <a:p>
            <a:pPr>
              <a:buNone/>
            </a:pPr>
            <a:r>
              <a:rPr lang="en-US" sz="3400" dirty="0" smtClean="0"/>
              <a:t/>
            </a:r>
            <a:br>
              <a:rPr lang="en-US" sz="3400" dirty="0" smtClean="0"/>
            </a:br>
            <a:endParaRPr lang="en-US" sz="3400" dirty="0" smtClean="0"/>
          </a:p>
          <a:p>
            <a:endParaRPr lang="en-US" sz="3800" dirty="0" smtClean="0"/>
          </a:p>
          <a:p>
            <a:pPr>
              <a:buNone/>
            </a:pPr>
            <a:endParaRPr lang="en-US" dirty="0" smtClean="0"/>
          </a:p>
          <a:p>
            <a:pPr>
              <a:buNone/>
            </a:pPr>
            <a:endParaRPr lang="en-US" dirty="0" smtClean="0"/>
          </a:p>
        </p:txBody>
      </p:sp>
      <p:sp>
        <p:nvSpPr>
          <p:cNvPr id="6" name="Title 2"/>
          <p:cNvSpPr>
            <a:spLocks noGrp="1"/>
          </p:cNvSpPr>
          <p:nvPr>
            <p:ph type="title"/>
          </p:nvPr>
        </p:nvSpPr>
        <p:spPr>
          <a:xfrm>
            <a:off x="1295400" y="504487"/>
            <a:ext cx="7162801" cy="944562"/>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Review of Town’s </a:t>
            </a:r>
            <a:r>
              <a:rPr lang="en-US" sz="2800" u="sng" dirty="0" smtClean="0"/>
              <a:t>Strategic Plan Goals &amp; Met Objectives for 2019-2020</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84738" y="533400"/>
            <a:ext cx="7149662" cy="944562"/>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Review of Town’s </a:t>
            </a:r>
            <a:r>
              <a:rPr lang="en-US" sz="2800" u="sng" dirty="0" smtClean="0"/>
              <a:t>Strategic Plan Goals &amp; Met Objectives for 2019-2020</a:t>
            </a:r>
            <a:r>
              <a:rPr lang="en-US" sz="2800" dirty="0" smtClean="0"/>
              <a:t>:</a:t>
            </a:r>
            <a:endParaRPr lang="en-US" sz="2800" dirty="0"/>
          </a:p>
        </p:txBody>
      </p:sp>
      <p:sp>
        <p:nvSpPr>
          <p:cNvPr id="2" name="Content Placeholder 1"/>
          <p:cNvSpPr>
            <a:spLocks noGrp="1"/>
          </p:cNvSpPr>
          <p:nvPr>
            <p:ph idx="1"/>
          </p:nvPr>
        </p:nvSpPr>
        <p:spPr>
          <a:xfrm>
            <a:off x="1295400" y="1477962"/>
            <a:ext cx="7162800" cy="5456238"/>
          </a:xfrm>
        </p:spPr>
        <p:txBody>
          <a:bodyPr>
            <a:normAutofit fontScale="40000" lnSpcReduction="20000"/>
          </a:bodyPr>
          <a:lstStyle/>
          <a:p>
            <a:pPr marL="393192" lvl="1" indent="0">
              <a:buNone/>
            </a:pPr>
            <a:r>
              <a:rPr lang="en-US" sz="3300" b="1" u="sng" dirty="0" smtClean="0"/>
              <a:t>Category 2: </a:t>
            </a:r>
            <a:r>
              <a:rPr lang="en-US" sz="3300" b="1" dirty="0" smtClean="0"/>
              <a:t>Organizational Development continued (personnel, policies, training, grants, technology):</a:t>
            </a:r>
          </a:p>
          <a:p>
            <a:pPr marL="393192" lvl="1" indent="0">
              <a:buNone/>
            </a:pPr>
            <a:endParaRPr lang="en-US" sz="3300" b="1" dirty="0" smtClean="0"/>
          </a:p>
          <a:p>
            <a:pPr marL="393192" lvl="1" indent="0">
              <a:buNone/>
            </a:pPr>
            <a:r>
              <a:rPr lang="en-US" sz="3300" b="1" dirty="0" smtClean="0"/>
              <a:t>PERSONNEL UPDATE Continued:</a:t>
            </a:r>
          </a:p>
          <a:p>
            <a:pPr marL="850392" lvl="1" indent="-457200"/>
            <a:r>
              <a:rPr lang="en-US" sz="3300" dirty="0" smtClean="0"/>
              <a:t>The Board salaries were increased to $400/month for Chairman, $375/month for Supervisor, $300/month for Clerk, $175/month for Treasurer, $25/hour for Deputy Clerk, $20/hour for Deputy Treasurer, and $30 for Special Meetings for the Supervisors.  The Board salaries had not been increased since 2012.</a:t>
            </a:r>
          </a:p>
          <a:p>
            <a:pPr marL="850392" lvl="1" indent="-457200"/>
            <a:r>
              <a:rPr lang="en-US" sz="3300" dirty="0" smtClean="0"/>
              <a:t>No policy updates or changes since the September 2019 Continuation Meeting  </a:t>
            </a:r>
            <a:endParaRPr lang="en-US" sz="3300" dirty="0" smtClean="0"/>
          </a:p>
          <a:p>
            <a:pPr marL="393192" lvl="1" indent="0">
              <a:buNone/>
            </a:pPr>
            <a:endParaRPr lang="en-US" sz="3300" b="1" dirty="0"/>
          </a:p>
          <a:p>
            <a:pPr marL="393192" lvl="1" indent="0">
              <a:buNone/>
            </a:pPr>
            <a:r>
              <a:rPr lang="en-US" sz="3300" b="1" dirty="0" smtClean="0"/>
              <a:t>TRAINING</a:t>
            </a:r>
            <a:r>
              <a:rPr lang="en-US" sz="3300" b="1" dirty="0" smtClean="0"/>
              <a:t>:</a:t>
            </a:r>
          </a:p>
          <a:p>
            <a:pPr marL="850392" lvl="1" indent="-457200"/>
            <a:r>
              <a:rPr lang="en-US" sz="3300" dirty="0" smtClean="0"/>
              <a:t>On-going training is attended for staff to remain current in their field (Town Manager, Foreman, Equipment Operators); Examples of Conferences attended annually include MN Clerk’s &amp; Finance Officer’s Association, MN Cemetery Association, Minnesota Association of Townships, Annual Equipment Expo, Legal Conferences, Public Work’s related Trainings; </a:t>
            </a:r>
          </a:p>
          <a:p>
            <a:pPr marL="393192" lvl="1" indent="0">
              <a:buNone/>
            </a:pPr>
            <a:r>
              <a:rPr lang="en-US" sz="3300" b="1" dirty="0" smtClean="0"/>
              <a:t>GRANTS:</a:t>
            </a:r>
          </a:p>
          <a:p>
            <a:pPr marL="850392" lvl="1" indent="-457200"/>
            <a:r>
              <a:rPr lang="en-US" sz="3300" dirty="0" smtClean="0"/>
              <a:t>The Township is working on several major projects that will impact the community:  The Iron Range Broadband Project – grant money has been received to conduct a feasibility study; The East Range Childcare Coalition – a committee has been meeting to try to increase and/or expand child care facilities on the East Range; The Loon Lake Community Center is a facility that could be used for this purpose; The Township donated $6,500.00 to the Caring for the Kids Community Splash Pad Project in Aurora; </a:t>
            </a:r>
          </a:p>
          <a:p>
            <a:pPr marL="850392" lvl="1" indent="-457200"/>
            <a:endParaRPr lang="en-US" sz="3300" dirty="0" smtClean="0"/>
          </a:p>
          <a:p>
            <a:pPr marL="393192" lvl="1" indent="0">
              <a:buNone/>
            </a:pPr>
            <a:endParaRPr lang="en-US" sz="3300" dirty="0" smtClean="0"/>
          </a:p>
          <a:p>
            <a:pPr marL="850392" lvl="1" indent="-457200"/>
            <a:endParaRPr lang="en-US" sz="3300" dirty="0" smtClean="0"/>
          </a:p>
          <a:p>
            <a:pPr marL="850392" lvl="1" indent="-457200"/>
            <a:endParaRPr lang="en-US" sz="2900" dirty="0" smtClean="0"/>
          </a:p>
          <a:p>
            <a:pPr marL="736092" lvl="1" indent="-342900"/>
            <a:endParaRPr lang="en-US" sz="5600" dirty="0" smtClean="0"/>
          </a:p>
          <a:p>
            <a:pPr marL="736092" lvl="1" indent="-342900"/>
            <a:endParaRPr lang="en-US" sz="5600" dirty="0" smtClean="0"/>
          </a:p>
          <a:p>
            <a:pPr marL="630936" lvl="2" indent="0">
              <a:buNone/>
            </a:pPr>
            <a:endParaRPr lang="en-US" sz="1800" dirty="0" smtClean="0"/>
          </a:p>
          <a:p>
            <a:pPr marL="630936" lvl="2" indent="0">
              <a:buNone/>
            </a:pPr>
            <a:endParaRPr lang="en-US" sz="1800" dirty="0" smtClean="0"/>
          </a:p>
          <a:p>
            <a:pPr marL="630936" lvl="2" indent="0">
              <a:buNone/>
            </a:pPr>
            <a:endParaRPr lang="en-US" sz="1800"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800" y="1600200"/>
            <a:ext cx="6591985" cy="5867400"/>
          </a:xfrm>
        </p:spPr>
        <p:txBody>
          <a:bodyPr>
            <a:normAutofit/>
          </a:bodyPr>
          <a:lstStyle/>
          <a:p>
            <a:pPr marL="393192" lvl="1" indent="0">
              <a:buNone/>
            </a:pPr>
            <a:r>
              <a:rPr lang="en-US" sz="1400" b="1" u="sng" dirty="0"/>
              <a:t>Category 2: </a:t>
            </a:r>
            <a:r>
              <a:rPr lang="en-US" sz="1400" b="1" dirty="0"/>
              <a:t>Organizational Development continued </a:t>
            </a:r>
            <a:r>
              <a:rPr lang="en-US" sz="1400" b="1" dirty="0" smtClean="0"/>
              <a:t>(personnel, policies</a:t>
            </a:r>
            <a:r>
              <a:rPr lang="en-US" sz="1400" b="1" dirty="0"/>
              <a:t>, training, grants, technology):</a:t>
            </a:r>
          </a:p>
          <a:p>
            <a:pPr marL="393192" lvl="1" indent="0">
              <a:buNone/>
            </a:pPr>
            <a:r>
              <a:rPr lang="en-US" sz="1200" b="1" dirty="0" smtClean="0"/>
              <a:t>Employee </a:t>
            </a:r>
            <a:r>
              <a:rPr lang="en-US" sz="1200" b="1" dirty="0"/>
              <a:t>Recognition </a:t>
            </a:r>
            <a:r>
              <a:rPr lang="en-US" sz="1200" b="1" dirty="0" smtClean="0"/>
              <a:t>Policy -  </a:t>
            </a:r>
            <a:r>
              <a:rPr lang="en-US" sz="1200" dirty="0"/>
              <a:t>Expenditures as requested are as follows ($1,000.00 allowed as </a:t>
            </a:r>
            <a:r>
              <a:rPr lang="en-US" sz="1200" dirty="0" smtClean="0"/>
              <a:t>approved):</a:t>
            </a:r>
            <a:endParaRPr lang="en-US" sz="1200" dirty="0"/>
          </a:p>
          <a:p>
            <a:pPr marL="1136142" lvl="2" indent="-342900"/>
            <a:r>
              <a:rPr lang="en-US" sz="1200" dirty="0"/>
              <a:t>Spent in </a:t>
            </a:r>
            <a:r>
              <a:rPr lang="en-US" sz="1200" dirty="0" smtClean="0"/>
              <a:t>2019: </a:t>
            </a:r>
            <a:r>
              <a:rPr lang="en-US" sz="1200" dirty="0" smtClean="0"/>
              <a:t>$601.00</a:t>
            </a:r>
            <a:endParaRPr lang="en-US" sz="1200" dirty="0"/>
          </a:p>
          <a:p>
            <a:pPr marL="1593342" lvl="3" indent="-342900"/>
            <a:r>
              <a:rPr lang="en-US" dirty="0" smtClean="0"/>
              <a:t>One </a:t>
            </a:r>
            <a:r>
              <a:rPr lang="en-US" dirty="0"/>
              <a:t>“get well soon” </a:t>
            </a:r>
            <a:r>
              <a:rPr lang="en-US" dirty="0" smtClean="0"/>
              <a:t>plant; </a:t>
            </a:r>
            <a:r>
              <a:rPr lang="en-US" dirty="0" smtClean="0"/>
              <a:t>Seven </a:t>
            </a:r>
            <a:r>
              <a:rPr lang="en-US" dirty="0" smtClean="0"/>
              <a:t>funeral </a:t>
            </a:r>
            <a:r>
              <a:rPr lang="en-US" dirty="0" smtClean="0"/>
              <a:t>plants, one retirement party</a:t>
            </a:r>
          </a:p>
          <a:p>
            <a:pPr marL="1593342" lvl="3" indent="-342900"/>
            <a:r>
              <a:rPr lang="en-US" dirty="0" smtClean="0"/>
              <a:t>Need motion to approve $1,000.00 to spend on Employee Recognition for 2020</a:t>
            </a:r>
            <a:endParaRPr lang="en-US" dirty="0"/>
          </a:p>
          <a:p>
            <a:pPr marL="393192" lvl="1" indent="0">
              <a:buNone/>
            </a:pPr>
            <a:r>
              <a:rPr lang="en-US" sz="1200" b="1" dirty="0" smtClean="0"/>
              <a:t>TECHNOLOGY:  </a:t>
            </a:r>
          </a:p>
          <a:p>
            <a:pPr marL="678942" lvl="1"/>
            <a:r>
              <a:rPr lang="en-US" sz="1200" dirty="0" smtClean="0"/>
              <a:t>CW Technology installed a Fire Wall and battery back-up for the Town Office, migrated our email system, and provides daily monitoring and security for the Town office, public works department, and fire department</a:t>
            </a:r>
          </a:p>
          <a:p>
            <a:pPr marL="678942" lvl="1"/>
            <a:r>
              <a:rPr lang="en-US" sz="1200" dirty="0" smtClean="0"/>
              <a:t>The new email for general information and questions:  </a:t>
            </a:r>
            <a:r>
              <a:rPr lang="en-US" sz="1200" dirty="0" smtClean="0">
                <a:hlinkClick r:id="rId3"/>
              </a:rPr>
              <a:t>info@townofwhite.com</a:t>
            </a:r>
            <a:endParaRPr lang="en-US" sz="1200" dirty="0" smtClean="0"/>
          </a:p>
          <a:p>
            <a:pPr marL="678942" lvl="1"/>
            <a:r>
              <a:rPr lang="en-US" sz="1200" dirty="0" smtClean="0"/>
              <a:t>Employee’s all have their own email address for example:  </a:t>
            </a:r>
            <a:r>
              <a:rPr lang="en-US" sz="1200" dirty="0" smtClean="0">
                <a:hlinkClick r:id="rId4"/>
              </a:rPr>
              <a:t>Jodi.Knaus@townofwhite.com</a:t>
            </a:r>
            <a:r>
              <a:rPr lang="en-US" sz="1200" dirty="0" smtClean="0"/>
              <a:t>; </a:t>
            </a:r>
            <a:r>
              <a:rPr lang="en-US" sz="1200" dirty="0" smtClean="0">
                <a:hlinkClick r:id="rId5"/>
              </a:rPr>
              <a:t>Clark.Niemi@townofwhite.com</a:t>
            </a:r>
            <a:r>
              <a:rPr lang="en-US" sz="1200" dirty="0" smtClean="0"/>
              <a:t>; </a:t>
            </a:r>
          </a:p>
          <a:p>
            <a:pPr marL="678942" lvl="1"/>
            <a:r>
              <a:rPr lang="en-US" sz="1200" dirty="0" smtClean="0"/>
              <a:t>New computer systems for the Town Office, Garage, and Fire Hall will replace old technology; The Fire Department and Public Works Department received new laptops; </a:t>
            </a:r>
          </a:p>
        </p:txBody>
      </p:sp>
      <p:sp>
        <p:nvSpPr>
          <p:cNvPr id="4" name="Title 2"/>
          <p:cNvSpPr txBox="1">
            <a:spLocks/>
          </p:cNvSpPr>
          <p:nvPr/>
        </p:nvSpPr>
        <p:spPr>
          <a:xfrm>
            <a:off x="1447800" y="533400"/>
            <a:ext cx="7086600" cy="944562"/>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sz="2800" u="sng" dirty="0" smtClean="0"/>
              <a:t>Review of Town’s Strategic Plan Goals &amp; Met Objectives for 2019-2020</a:t>
            </a:r>
            <a:r>
              <a:rPr lang="en-US" sz="2800" dirty="0" smtClean="0"/>
              <a:t>:</a:t>
            </a:r>
            <a:endParaRPr lang="en-US" sz="2800" dirty="0"/>
          </a:p>
        </p:txBody>
      </p:sp>
    </p:spTree>
    <p:extLst>
      <p:ext uri="{BB962C8B-B14F-4D97-AF65-F5344CB8AC3E}">
        <p14:creationId xmlns:p14="http://schemas.microsoft.com/office/powerpoint/2010/main" val="1994316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086600" cy="9144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Review of Town’s </a:t>
            </a:r>
            <a:r>
              <a:rPr lang="en-US" sz="2800" u="sng" dirty="0" smtClean="0"/>
              <a:t>Strategic Plan Goals &amp; Objectives for 2019-2020</a:t>
            </a:r>
            <a:r>
              <a:rPr lang="en-US" sz="2800" dirty="0" smtClean="0"/>
              <a:t>:</a:t>
            </a:r>
            <a:endParaRPr lang="en-US" sz="2800" dirty="0"/>
          </a:p>
        </p:txBody>
      </p:sp>
      <p:sp>
        <p:nvSpPr>
          <p:cNvPr id="2" name="Content Placeholder 1"/>
          <p:cNvSpPr>
            <a:spLocks noGrp="1"/>
          </p:cNvSpPr>
          <p:nvPr>
            <p:ph idx="1"/>
          </p:nvPr>
        </p:nvSpPr>
        <p:spPr>
          <a:xfrm>
            <a:off x="1066800" y="1600200"/>
            <a:ext cx="7086600" cy="4724400"/>
          </a:xfrm>
        </p:spPr>
        <p:txBody>
          <a:bodyPr>
            <a:normAutofit fontScale="47500" lnSpcReduction="20000"/>
          </a:bodyPr>
          <a:lstStyle/>
          <a:p>
            <a:pPr marL="393192" lvl="1" indent="0">
              <a:buNone/>
            </a:pPr>
            <a:r>
              <a:rPr lang="en-US" sz="4000" b="1" u="sng" dirty="0" smtClean="0"/>
              <a:t>Category 3</a:t>
            </a:r>
            <a:r>
              <a:rPr lang="en-US" sz="4000" b="1" dirty="0" smtClean="0"/>
              <a:t>:  Operations/Infrastructure </a:t>
            </a:r>
            <a:r>
              <a:rPr lang="en-US" sz="4000" b="1" dirty="0"/>
              <a:t>Strategy </a:t>
            </a:r>
            <a:r>
              <a:rPr lang="en-US" sz="4000" b="1" dirty="0" smtClean="0"/>
              <a:t>(</a:t>
            </a:r>
            <a:r>
              <a:rPr lang="en-US" sz="4000" b="1" dirty="0"/>
              <a:t>roadway improvement schedule, water/wastewater infrastructure &amp; services, and equipment</a:t>
            </a:r>
            <a:r>
              <a:rPr lang="en-US" sz="4000" b="1" dirty="0" smtClean="0"/>
              <a:t>)</a:t>
            </a:r>
          </a:p>
          <a:p>
            <a:pPr marL="393192" lvl="1" indent="0">
              <a:buNone/>
            </a:pPr>
            <a:r>
              <a:rPr lang="en-US" sz="4000" b="1" dirty="0" smtClean="0"/>
              <a:t>ROAD Projects:</a:t>
            </a:r>
            <a:endParaRPr lang="en-US" sz="4000" b="1" dirty="0"/>
          </a:p>
          <a:p>
            <a:pPr marL="736092" lvl="1" indent="-342900"/>
            <a:r>
              <a:rPr lang="en-US" sz="4000" dirty="0" smtClean="0"/>
              <a:t>2020 Schedule:  Seven culverts will be replaced with the Army </a:t>
            </a:r>
            <a:r>
              <a:rPr lang="en-US" sz="4000" dirty="0" smtClean="0"/>
              <a:t>Corps </a:t>
            </a:r>
            <a:r>
              <a:rPr lang="en-US" sz="4000" dirty="0" smtClean="0"/>
              <a:t>Section 569 Project in 2020 as well as 3</a:t>
            </a:r>
            <a:r>
              <a:rPr lang="en-US" sz="4000" baseline="30000" dirty="0" smtClean="0"/>
              <a:t>rd</a:t>
            </a:r>
            <a:r>
              <a:rPr lang="en-US" sz="4000" dirty="0" smtClean="0"/>
              <a:t> Street West infrastructure; Cost of Project $500,000.00 of which $400,000.00 will be reimbursed; </a:t>
            </a:r>
          </a:p>
          <a:p>
            <a:pPr marL="736092" lvl="1" indent="-342900"/>
            <a:r>
              <a:rPr lang="en-US" sz="4000" dirty="0" smtClean="0"/>
              <a:t>2021 Schedule:  Engineering estimate was completed in 2019 for resurfacing Palo Road 41, Lane 49, and Road 51 in 2021 – estimate $963,898.00; Wynne Ridge Road and Road 54 need to be prepped for 2022 and assessment discussions with residents will begin;   </a:t>
            </a:r>
          </a:p>
          <a:p>
            <a:pPr marL="736092" lvl="1" indent="-342900"/>
            <a:r>
              <a:rPr lang="en-US" sz="4000" dirty="0" smtClean="0"/>
              <a:t>2022 Schedule:  Wynne Ridge Road and Road 54</a:t>
            </a:r>
          </a:p>
          <a:p>
            <a:pPr marL="736092" lvl="1" indent="-342900"/>
            <a:r>
              <a:rPr lang="en-US" sz="4000" dirty="0" smtClean="0"/>
              <a:t>2025 Schedule:  </a:t>
            </a:r>
            <a:r>
              <a:rPr lang="en-US" sz="3800" dirty="0" err="1" smtClean="0"/>
              <a:t>Trigstad</a:t>
            </a:r>
            <a:r>
              <a:rPr lang="en-US" sz="3800" dirty="0" smtClean="0"/>
              <a:t> </a:t>
            </a:r>
            <a:r>
              <a:rPr lang="en-US" sz="3800" dirty="0"/>
              <a:t>(Central and West), Road 45, and Lane 58</a:t>
            </a:r>
            <a:endParaRPr lang="en-US" sz="3800" dirty="0" smtClean="0"/>
          </a:p>
        </p:txBody>
      </p:sp>
    </p:spTree>
    <p:extLst>
      <p:ext uri="{BB962C8B-B14F-4D97-AF65-F5344CB8AC3E}">
        <p14:creationId xmlns:p14="http://schemas.microsoft.com/office/powerpoint/2010/main" val="357369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81000"/>
            <a:ext cx="7162801" cy="10668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Review of Town’s Strategic </a:t>
            </a:r>
            <a:r>
              <a:rPr lang="en-US" sz="2800" u="sng" dirty="0" smtClean="0"/>
              <a:t>Plan Goals &amp; Met Objectives 2019-2020</a:t>
            </a:r>
            <a:r>
              <a:rPr lang="en-US" sz="2800" dirty="0" smtClean="0"/>
              <a:t>:</a:t>
            </a:r>
            <a:endParaRPr lang="en-US" sz="2800" dirty="0"/>
          </a:p>
        </p:txBody>
      </p:sp>
      <p:sp>
        <p:nvSpPr>
          <p:cNvPr id="3" name="Content Placeholder 2"/>
          <p:cNvSpPr>
            <a:spLocks noGrp="1"/>
          </p:cNvSpPr>
          <p:nvPr>
            <p:ph idx="1"/>
          </p:nvPr>
        </p:nvSpPr>
        <p:spPr>
          <a:xfrm>
            <a:off x="1371601" y="1676400"/>
            <a:ext cx="7162800" cy="4234822"/>
          </a:xfrm>
        </p:spPr>
        <p:txBody>
          <a:bodyPr>
            <a:normAutofit/>
          </a:bodyPr>
          <a:lstStyle/>
          <a:p>
            <a:pPr marL="0" indent="0">
              <a:buNone/>
            </a:pPr>
            <a:r>
              <a:rPr lang="en-US" sz="1600" b="1" u="sng" dirty="0"/>
              <a:t>Category 3</a:t>
            </a:r>
            <a:r>
              <a:rPr lang="en-US" sz="1600" b="1" dirty="0"/>
              <a:t>:  Operations/Infrastructure Strategy </a:t>
            </a:r>
            <a:r>
              <a:rPr lang="en-US" sz="1600" b="1" dirty="0" smtClean="0"/>
              <a:t>continued: (roadway </a:t>
            </a:r>
            <a:r>
              <a:rPr lang="en-US" sz="1600" b="1" dirty="0"/>
              <a:t>improvement schedule, water/wastewater infrastructure &amp; services, and equipment</a:t>
            </a:r>
            <a:r>
              <a:rPr lang="en-US" sz="1600" b="1" dirty="0" smtClean="0"/>
              <a:t>):</a:t>
            </a:r>
          </a:p>
          <a:p>
            <a:pPr marL="0" indent="0">
              <a:buNone/>
            </a:pPr>
            <a:r>
              <a:rPr lang="en-US" sz="1600" b="1" u="sng" dirty="0" smtClean="0"/>
              <a:t>ROADS Continued</a:t>
            </a:r>
            <a:r>
              <a:rPr lang="en-US" sz="1600" b="1" dirty="0" smtClean="0"/>
              <a:t>:</a:t>
            </a:r>
            <a:endParaRPr lang="en-US" sz="1600" b="1" dirty="0"/>
          </a:p>
          <a:p>
            <a:r>
              <a:rPr lang="en-US" dirty="0" err="1" smtClean="0"/>
              <a:t>Ulland</a:t>
            </a:r>
            <a:r>
              <a:rPr lang="en-US" dirty="0" smtClean="0"/>
              <a:t> Brothers fixed Poplar Street, South Avenue, and Spruce Street at a cost of $144,917.00 in 2019</a:t>
            </a:r>
          </a:p>
          <a:p>
            <a:r>
              <a:rPr lang="en-US" dirty="0" smtClean="0"/>
              <a:t>Dust control was provided on Town Roads at a cost of $15,000.00 in 2019; cost will be approximately the same in 2020</a:t>
            </a:r>
          </a:p>
          <a:p>
            <a:r>
              <a:rPr lang="en-US" dirty="0" smtClean="0"/>
              <a:t>The Board held two strategic planning sessions in 2019 discussing the above road schedule and planning for the future of our facility and equipment upgrades </a:t>
            </a:r>
            <a:endParaRPr lang="en-US" dirty="0"/>
          </a:p>
          <a:p>
            <a:endParaRPr lang="en-US" dirty="0"/>
          </a:p>
        </p:txBody>
      </p:sp>
    </p:spTree>
    <p:extLst>
      <p:ext uri="{BB962C8B-B14F-4D97-AF65-F5344CB8AC3E}">
        <p14:creationId xmlns:p14="http://schemas.microsoft.com/office/powerpoint/2010/main" val="832165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599" y="457200"/>
            <a:ext cx="7162801" cy="97609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Review of Town’s Strategic </a:t>
            </a:r>
            <a:r>
              <a:rPr lang="en-US" sz="2800" u="sng" dirty="0" smtClean="0"/>
              <a:t>Plan Goals &amp; Met </a:t>
            </a:r>
            <a:r>
              <a:rPr lang="en-US" sz="2800" u="sng" dirty="0" err="1" smtClean="0"/>
              <a:t>Ojectives</a:t>
            </a:r>
            <a:r>
              <a:rPr lang="en-US" sz="2800" u="sng" dirty="0" smtClean="0"/>
              <a:t> 2019-2020)</a:t>
            </a:r>
            <a:endParaRPr lang="en-US" sz="2800" dirty="0"/>
          </a:p>
        </p:txBody>
      </p:sp>
      <p:sp>
        <p:nvSpPr>
          <p:cNvPr id="3" name="Content Placeholder 2"/>
          <p:cNvSpPr>
            <a:spLocks noGrp="1"/>
          </p:cNvSpPr>
          <p:nvPr>
            <p:ph idx="1"/>
          </p:nvPr>
        </p:nvSpPr>
        <p:spPr>
          <a:xfrm>
            <a:off x="990600" y="1524000"/>
            <a:ext cx="7543801" cy="4876800"/>
          </a:xfrm>
        </p:spPr>
        <p:txBody>
          <a:bodyPr>
            <a:normAutofit/>
          </a:bodyPr>
          <a:lstStyle/>
          <a:p>
            <a:pPr marL="393192" lvl="1" indent="0">
              <a:buNone/>
            </a:pPr>
            <a:r>
              <a:rPr lang="en-US" sz="1700" b="1" u="sng" dirty="0"/>
              <a:t>Category 3</a:t>
            </a:r>
            <a:r>
              <a:rPr lang="en-US" sz="1700" b="1" dirty="0"/>
              <a:t>:  Operations/Infrastructure Strategy continued: (roadway improvement schedule, water/wastewater infrastructure &amp; services, and equipment</a:t>
            </a:r>
            <a:r>
              <a:rPr lang="en-US" sz="1700" b="1" dirty="0" smtClean="0"/>
              <a:t>):</a:t>
            </a:r>
          </a:p>
          <a:p>
            <a:pPr marL="393192" lvl="1" indent="0">
              <a:buNone/>
            </a:pPr>
            <a:r>
              <a:rPr lang="en-US" sz="1700" b="1" u="sng" dirty="0" smtClean="0"/>
              <a:t>Water/Wastewater</a:t>
            </a:r>
            <a:r>
              <a:rPr lang="en-US" sz="1700" b="1" dirty="0" smtClean="0"/>
              <a:t>:</a:t>
            </a:r>
            <a:endParaRPr lang="en-US" sz="1700" b="1" dirty="0"/>
          </a:p>
          <a:p>
            <a:pPr marL="736092" lvl="1" indent="-342900"/>
            <a:r>
              <a:rPr lang="en-US" dirty="0" smtClean="0"/>
              <a:t>The City of Aurora and Town of White were awarded $2.5 million in bonding money for the East Mesabi Water Project in 2018. Work by SEH continues on design specifications for the plant and intake infrastructure.  Todd Koneczny was hired as the project manager. Further bonding money is being sought for 2020.  It is hoped a partnership/joint effort will happen with IRRR for the intake structure and property; as well as the project area served.  Being able to locate the intake structure on State property will reduce the cost of the project; </a:t>
            </a:r>
          </a:p>
          <a:p>
            <a:pPr marL="736092" lvl="1" indent="-342900"/>
            <a:r>
              <a:rPr lang="en-US" dirty="0" smtClean="0"/>
              <a:t>The Joint Powers Agreement between the Town of White and City of Aurora for the Joint Water Project is in progress.  The planning committee meets monthly with the Project Engineers and stakeholders.</a:t>
            </a:r>
          </a:p>
          <a:p>
            <a:pPr marL="736092" lvl="1" indent="-342900"/>
            <a:endParaRPr lang="en-US" dirty="0"/>
          </a:p>
        </p:txBody>
      </p:sp>
    </p:spTree>
    <p:extLst>
      <p:ext uri="{BB962C8B-B14F-4D97-AF65-F5344CB8AC3E}">
        <p14:creationId xmlns:p14="http://schemas.microsoft.com/office/powerpoint/2010/main" val="408787596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Concours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16850</TotalTime>
  <Words>2384</Words>
  <Application>Microsoft Office PowerPoint</Application>
  <PresentationFormat>On-screen Show (4:3)</PresentationFormat>
  <Paragraphs>440</Paragraphs>
  <Slides>22</Slides>
  <Notes>22</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22</vt:i4>
      </vt:variant>
    </vt:vector>
  </HeadingPairs>
  <TitlesOfParts>
    <vt:vector size="32" baseType="lpstr">
      <vt:lpstr>Arial</vt:lpstr>
      <vt:lpstr>Calibri</vt:lpstr>
      <vt:lpstr>Century Gothic</vt:lpstr>
      <vt:lpstr>Lucida Sans Unicode</vt:lpstr>
      <vt:lpstr>Verdana</vt:lpstr>
      <vt:lpstr>Wingdings</vt:lpstr>
      <vt:lpstr>Wingdings 2</vt:lpstr>
      <vt:lpstr>Wingdings 3</vt:lpstr>
      <vt:lpstr>Concourse</vt:lpstr>
      <vt:lpstr>Wisp</vt:lpstr>
      <vt:lpstr>Town of White  Annual Town Meeting</vt:lpstr>
      <vt:lpstr>Review of Town’s Strategic Plan Goals &amp; Met Objectives for 2019-2020:</vt:lpstr>
      <vt:lpstr>Review of Town’s Strategic Plan Goals &amp; Met Objectives for 2019-2020:</vt:lpstr>
      <vt:lpstr>Review of Town’s Strategic Plan Goals &amp; Met Objectives for 2019-2020:</vt:lpstr>
      <vt:lpstr>Review of Town’s Strategic Plan Goals &amp; Met Objectives for 2019-2020:</vt:lpstr>
      <vt:lpstr>PowerPoint Presentation</vt:lpstr>
      <vt:lpstr>Review of Town’s Strategic Plan Goals &amp; Objectives for 2019-2020:</vt:lpstr>
      <vt:lpstr>Review of Town’s Strategic Plan Goals &amp; Met Objectives 2019-2020:</vt:lpstr>
      <vt:lpstr>Review of Town’s Strategic Plan Goals &amp; Met Ojectives 2019-2020)</vt:lpstr>
      <vt:lpstr>Review of Town’s Strategic Plan Goals &amp; Met Objectives 2019-2020:</vt:lpstr>
      <vt:lpstr>Review of Town’s Strategic Plan Goals &amp; Met Objectives 2019-2020:  Category 4 – Financial 2019 Cash Balance Review</vt:lpstr>
      <vt:lpstr>Category 4-Fiscal Sustainability  2019 Cash Balance</vt:lpstr>
      <vt:lpstr>Category 4-Fiscal Sustainability continued:  2018 Receipts Compared to 2019 </vt:lpstr>
      <vt:lpstr>PowerPoint Presentation</vt:lpstr>
      <vt:lpstr>Category 4-Fiscal Sustainability continued:  2019 Disbursements Comparable </vt:lpstr>
      <vt:lpstr>PowerPoint Presentation</vt:lpstr>
      <vt:lpstr>Investments Breakdown:</vt:lpstr>
      <vt:lpstr>Category 4 - Fiscal Sustainability Continued:  Indebtedness </vt:lpstr>
      <vt:lpstr>Category 4 – Fiscal Sustainability Continued: Budget Balance Trend (not including investments 2019)</vt:lpstr>
      <vt:lpstr>Category 4 – Fiscal Sustainability Continued: Disbursements vs. Receipts 2009-2019  </vt:lpstr>
      <vt:lpstr>Financial Analysis for Budget/Levy Discussion:</vt:lpstr>
      <vt:lpstr>Category 4 -  Levy Certification Due 9/30/20:</vt:lpstr>
    </vt:vector>
  </TitlesOfParts>
  <Company>Ridgewater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Worker’s Compensation Training</dc:title>
  <dc:creator>Jodi_K</dc:creator>
  <cp:lastModifiedBy>Town Clerk</cp:lastModifiedBy>
  <cp:revision>866</cp:revision>
  <cp:lastPrinted>2020-03-10T18:49:00Z</cp:lastPrinted>
  <dcterms:created xsi:type="dcterms:W3CDTF">2009-04-20T21:12:53Z</dcterms:created>
  <dcterms:modified xsi:type="dcterms:W3CDTF">2020-03-10T18:52:51Z</dcterms:modified>
</cp:coreProperties>
</file>