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67" r:id="rId2"/>
    <p:sldId id="258" r:id="rId3"/>
    <p:sldId id="275" r:id="rId4"/>
    <p:sldId id="272" r:id="rId5"/>
    <p:sldId id="265" r:id="rId6"/>
    <p:sldId id="273" r:id="rId7"/>
    <p:sldId id="266" r:id="rId8"/>
    <p:sldId id="256" r:id="rId9"/>
    <p:sldId id="262" r:id="rId10"/>
    <p:sldId id="268" r:id="rId11"/>
    <p:sldId id="270" r:id="rId12"/>
    <p:sldId id="269" r:id="rId13"/>
    <p:sldId id="276" r:id="rId14"/>
    <p:sldId id="277" r:id="rId15"/>
    <p:sldId id="271" r:id="rId16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1350"/>
            <a:ext cx="5670550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49DA00-8100-419B-BE21-D04DD57E3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8A846C-75EC-426B-855E-64F4B4308981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6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6CE4A-8EA7-4953-AD62-8A123383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E0A0-C21C-4AD5-AEF3-507DD106F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4263-D1E4-4852-B632-BBF53744F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1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679AE-DFC7-4A25-91B4-99D3CB23B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A850-36BA-4E9B-B485-9EB495339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F3F1-0181-4647-A0A6-4EE5E06ED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6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415E-2667-4795-8F3B-6BD50731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3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B678-D4A7-4C74-BE4F-D0A1812DA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5AF1D-31DE-4B62-8BF4-8AEC14B3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E479-DDF3-4F1F-A4DA-2475058B2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0044-9613-4CC5-9C28-D3C42BEDC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75B7-8231-443E-83AD-C6213B597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E6C1023-8923-4BE4-A696-F7C991797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7.jpeg"/><Relationship Id="rId5" Type="http://schemas.openxmlformats.org/officeDocument/2006/relationships/image" Target="../media/image28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36513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Heuchera</a:t>
            </a:r>
            <a:r>
              <a:rPr lang="en-US" sz="2800" dirty="0" smtClean="0"/>
              <a:t>, Always available in large quantities</a:t>
            </a:r>
            <a:endParaRPr lang="en-US" sz="2800" dirty="0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2017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2018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2052" name="Picture 2" descr="C:\Users\Arjen\AppData\Local\Microsoft\Windows\Temporary Internet Files\Content.Outlook\ESP6RZU1\Heuchera in our Gree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874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1" y="-4763"/>
            <a:ext cx="4762666" cy="1189038"/>
          </a:xfrm>
        </p:spPr>
        <p:txBody>
          <a:bodyPr/>
          <a:lstStyle/>
          <a:p>
            <a:pPr>
              <a:defRPr/>
            </a:pPr>
            <a:r>
              <a:rPr lang="en-US" sz="3400" dirty="0" err="1"/>
              <a:t>Heuchera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Master Painters Series</a:t>
            </a:r>
            <a:endParaRPr lang="en-US" sz="3400" dirty="0"/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6480969"/>
            <a:ext cx="4446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0800000" flipV="1">
            <a:off x="3265487" y="3560626"/>
            <a:ext cx="1181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Van Gogh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448051" y="2103437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Gauguin</a:t>
            </a:r>
          </a:p>
        </p:txBody>
      </p:sp>
      <p:pic>
        <p:nvPicPr>
          <p:cNvPr id="4102" name="Picture 10" descr="C:\Users\Arjen\AppData\Local\Microsoft\Windows\Temporary Internet Files\Content.Outlook\ESP6RZU1\Heuchera 'Gauguin' 080412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172369"/>
            <a:ext cx="3346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C:\Users\Arjen\AppData\Local\Microsoft\Windows\Temporary Internet Files\Content.Outlook\ESP6RZU1\Heuchera Master Painter `Cezanne'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473325"/>
            <a:ext cx="314325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4191000" y="6142415"/>
            <a:ext cx="1722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Cezanne </a:t>
            </a:r>
            <a:r>
              <a:rPr lang="en-US" altLang="en-US" sz="1000" dirty="0" smtClean="0"/>
              <a:t>(</a:t>
            </a:r>
            <a:r>
              <a:rPr lang="en-US" altLang="en-US" sz="1000" dirty="0"/>
              <a:t>NEW</a:t>
            </a:r>
            <a:r>
              <a:rPr lang="en-US" altLang="en-US" sz="1000" dirty="0" smtClean="0"/>
              <a:t>) </a:t>
            </a:r>
            <a:r>
              <a:rPr lang="en-US" altLang="en-US" dirty="0" smtClean="0"/>
              <a:t>&gt;</a:t>
            </a:r>
          </a:p>
        </p:txBody>
      </p:sp>
      <p:pic>
        <p:nvPicPr>
          <p:cNvPr id="12" name="Picture 2" descr="C:\Users\Arjen\AppData\Local\Microsoft\Windows\Temporary Internet Files\Content.Outlook\ESP6RZU1\9djPu9Qske6ch5db8x2seLVgIO_7DBU7cFOrnvS0oiM%2Cl--SsZKKkJuML_GtqHFH2kAlokoVoGoHa4BdOHpAX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18" y="196056"/>
            <a:ext cx="4264025" cy="319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915034" y="3024187"/>
            <a:ext cx="835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Renoir</a:t>
            </a:r>
          </a:p>
        </p:txBody>
      </p:sp>
      <p:pic>
        <p:nvPicPr>
          <p:cNvPr id="14" name="Picture 2" descr="C:\Users\Arjen\AppData\Local\Microsoft\Windows\Temporary Internet Files\Content.Outlook\ESP6RZU1\uPyA-fb4ImjyqQUILsqHQvVhxbh1v5J5ZbQhcFr462A%2CQc0BaYlnp6mLBPgUMlJEzs4q4houlZcQaLOdgzEWl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3535957"/>
            <a:ext cx="3175000" cy="26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rjen\AppData\Local\Microsoft\Windows\Temporary Internet Files\Content.Outlook\ESP6RZU1\Cezanne Flowe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59008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5853395"/>
            <a:ext cx="1405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Cezanne in Bloom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50" y="0"/>
            <a:ext cx="9137650" cy="111269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‘Black Sea’ </a:t>
            </a:r>
            <a:r>
              <a:rPr lang="en-US" sz="1800" dirty="0" smtClean="0"/>
              <a:t>–</a:t>
            </a:r>
            <a:r>
              <a:rPr lang="en-US" sz="3600" dirty="0" smtClean="0"/>
              <a:t> ‘Red Sea’ </a:t>
            </a:r>
            <a:r>
              <a:rPr lang="en-US" sz="1800" dirty="0" smtClean="0"/>
              <a:t>(NEW)</a:t>
            </a:r>
            <a:r>
              <a:rPr lang="en-US" sz="3600" dirty="0" smtClean="0"/>
              <a:t> </a:t>
            </a:r>
            <a:r>
              <a:rPr lang="en-US" sz="1800" dirty="0" smtClean="0"/>
              <a:t>–</a:t>
            </a:r>
            <a:r>
              <a:rPr lang="en-US" sz="3600" dirty="0" smtClean="0"/>
              <a:t> ‘Flores Sea’ </a:t>
            </a:r>
            <a:r>
              <a:rPr lang="en-US" sz="1800" dirty="0" smtClean="0"/>
              <a:t>(NEW)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400" dirty="0"/>
          </a:p>
        </p:txBody>
      </p:sp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6350" y="6488113"/>
            <a:ext cx="913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pic>
        <p:nvPicPr>
          <p:cNvPr id="3078" name="Picture 9" descr="C:\Users\Arjen\AppData\Local\Microsoft\Windows\Temporary Internet Files\Content.Outlook\ESP6RZU1\Heuchera Black S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" y="1112690"/>
            <a:ext cx="2963545" cy="528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25" y="1133328"/>
            <a:ext cx="4213977" cy="5267471"/>
          </a:xfrm>
          <a:prstGeom prst="rect">
            <a:avLst/>
          </a:prstGeom>
        </p:spPr>
      </p:pic>
      <p:pic>
        <p:nvPicPr>
          <p:cNvPr id="3077" name="Picture 8" descr="C:\Users\Arjen\AppData\Local\Microsoft\Windows\Temporary Internet Files\Content.Outlook\ESP6RZU1\Heuchera Red S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7" y="1123008"/>
            <a:ext cx="2963545" cy="52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0043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Heucherella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 rot="10800000">
            <a:off x="228600" y="5105400"/>
            <a:ext cx="419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1268" name="Picture 3" descr="P:\Graphics\Prestarts + In lab research\Naming committee meetings\Naming meeting Sept 2012\Heucherella 11-22 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1020"/>
            <a:ext cx="3859212" cy="26827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2" descr="C:\Users\dave.TERRA-NOVA\Desktop\New Photos 3\Heucherella Honey Rose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5" y="3637021"/>
            <a:ext cx="3835815" cy="2517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4" descr="C:\Users\ken\Desktop\Heucherella_Cracked_Ice_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2956"/>
            <a:ext cx="3044825" cy="2565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5" descr="C:\Users\ken\Desktop\Heucherella_Buttered_Rum_3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9" y="526341"/>
            <a:ext cx="4078287" cy="27177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1481051" y="3244056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‘Fire Frost’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5926138" y="3213724"/>
            <a:ext cx="170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‘Buttered Rum’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5926138" y="6178550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‘Cracked Ice’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1474788" y="6178550"/>
            <a:ext cx="155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‘Honey Rose’</a:t>
            </a:r>
          </a:p>
        </p:txBody>
      </p:sp>
      <p:sp>
        <p:nvSpPr>
          <p:cNvPr id="11276" name="Rectangle 1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6762" y="0"/>
            <a:ext cx="5967238" cy="55992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Heucherella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 rot="10800000">
            <a:off x="228600" y="5105400"/>
            <a:ext cx="419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1083853" y="3132808"/>
            <a:ext cx="1056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charset="0"/>
              </a:rPr>
              <a:t>‘Twilight’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6992382" y="3148922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charset="0"/>
              </a:rPr>
              <a:t>‘Mojito’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7702580" y="6463495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charset="0"/>
              </a:rPr>
              <a:t>‘Gold Zebra’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1073103" y="6445844"/>
            <a:ext cx="1407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charset="0"/>
              </a:rPr>
              <a:t>‘Sweet Tea’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1276" name="Rectangle 1"/>
          <p:cNvSpPr>
            <a:spLocks noChangeArrowheads="1"/>
          </p:cNvSpPr>
          <p:nvPr/>
        </p:nvSpPr>
        <p:spPr bwMode="auto">
          <a:xfrm>
            <a:off x="2842380" y="6451848"/>
            <a:ext cx="464718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00" y="585656"/>
            <a:ext cx="3844899" cy="25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49" y="3555630"/>
            <a:ext cx="4029977" cy="28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0856"/>
            <a:ext cx="2933276" cy="254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7866" y="3160569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‘Solar Eclipse’</a:t>
            </a:r>
            <a:endParaRPr lang="en-US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571078"/>
            <a:ext cx="4234107" cy="28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" y="165890"/>
            <a:ext cx="3129055" cy="298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2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123" y="-76200"/>
            <a:ext cx="4073715" cy="1371600"/>
          </a:xfrm>
        </p:spPr>
        <p:txBody>
          <a:bodyPr/>
          <a:lstStyle/>
          <a:p>
            <a:r>
              <a:rPr lang="en-US" dirty="0" smtClean="0"/>
              <a:t>The Giants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err="1" smtClean="0"/>
              <a:t>Heuchera</a:t>
            </a:r>
            <a:endParaRPr lang="en-US" dirty="0"/>
          </a:p>
        </p:txBody>
      </p:sp>
      <p:pic>
        <p:nvPicPr>
          <p:cNvPr id="10" name="Picture 2" descr="C:\Users\Arjen\AppData\Local\Microsoft\Windows\Temporary Internet Files\Content.Outlook\ESP6RZU1\Mega Caram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0" y="1758153"/>
            <a:ext cx="4589297" cy="30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rjen\AppData\Local\Microsoft\Windows\Temporary Internet Files\Content.Outlook\ESP6RZU1\Heuchera Guacamole 3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8333" r="14470"/>
          <a:stretch/>
        </p:blipFill>
        <p:spPr bwMode="auto">
          <a:xfrm>
            <a:off x="28184" y="4343400"/>
            <a:ext cx="3428998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rjen\AppData\Local\Microsoft\Windows\Temporary Internet Files\Content.Outlook\ESP6RZU1\yzb7ZOV9KKFC159MWBl811rv3UMkMY6I8EhZGQ-Xb3Q%2ClPu5wZUcICdykH6Xpkler0TGLoO83AVg9x677IYK_Cc%2CLZfeVMy8bacNPftzqh47NgNiafiqM5ehySu6CRD9b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6498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5943600"/>
            <a:ext cx="263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Bookman Old Style" pitchFamily="18" charset="0"/>
              </a:rPr>
              <a:t>Pioneer </a:t>
            </a:r>
            <a:r>
              <a:rPr lang="en-US" altLang="en-US" dirty="0" smtClean="0">
                <a:latin typeface="Bookman Old Style" pitchFamily="18" charset="0"/>
              </a:rPr>
              <a:t>Gardens </a:t>
            </a:r>
            <a:r>
              <a:rPr lang="en-US" altLang="en-US" dirty="0">
                <a:latin typeface="Bookman Old Style" pitchFamily="18" charset="0"/>
              </a:rPr>
              <a:t>2017  – 2018</a:t>
            </a:r>
          </a:p>
        </p:txBody>
      </p:sp>
      <p:pic>
        <p:nvPicPr>
          <p:cNvPr id="6" name="Picture 2" descr="http://www.pioneergardens.com/wp-content/uploads/2012/09/Heuchera-Pretty-Perinne-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38" y="-28922"/>
            <a:ext cx="2715017" cy="27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rjen\AppData\Local\Microsoft\Windows\Temporary Internet Files\Content.Outlook\ESP6RZU1\Heuchera XX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19516"/>
          <a:stretch/>
        </p:blipFill>
        <p:spPr bwMode="auto">
          <a:xfrm>
            <a:off x="6924" y="0"/>
            <a:ext cx="2362200" cy="26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69125" y="1384272"/>
            <a:ext cx="407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Mega Caramel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686096"/>
            <a:ext cx="227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Cloud Nine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66648" y="2686096"/>
            <a:ext cx="227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Pretty Perrine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66647" y="3774270"/>
            <a:ext cx="224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Magma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3858" y="3958936"/>
            <a:ext cx="22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Guacamole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6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11200"/>
          </a:xfrm>
        </p:spPr>
        <p:txBody>
          <a:bodyPr/>
          <a:lstStyle/>
          <a:p>
            <a:r>
              <a:rPr lang="en-US" altLang="en-US" sz="3600" dirty="0" err="1" smtClean="0">
                <a:solidFill>
                  <a:schemeClr val="tx1"/>
                </a:solidFill>
                <a:effectLst/>
              </a:rPr>
              <a:t>Heucherella</a:t>
            </a:r>
            <a:r>
              <a:rPr lang="en-US" altLang="en-US" sz="3600" dirty="0" smtClean="0">
                <a:solidFill>
                  <a:schemeClr val="tx1"/>
                </a:solidFill>
                <a:effectLst/>
              </a:rPr>
              <a:t> ‘Art Nouveau’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 rot="10800000">
            <a:off x="228600" y="5105400"/>
            <a:ext cx="419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pic>
        <p:nvPicPr>
          <p:cNvPr id="12293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87" y="711200"/>
            <a:ext cx="4340826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64605" y="4549"/>
            <a:ext cx="487939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err="1" smtClean="0"/>
              <a:t>Heuchera</a:t>
            </a:r>
            <a:r>
              <a:rPr lang="en-US" sz="3400" dirty="0" smtClean="0"/>
              <a:t> ‘Caramel’</a:t>
            </a: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0" y="6488113"/>
            <a:ext cx="646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pic>
        <p:nvPicPr>
          <p:cNvPr id="6152" name="Picture 15" descr="Heuchera 'Caramel'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105" y="176550"/>
            <a:ext cx="4139499" cy="3105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 descr="C:\Users\Arjen\AppData\Local\Microsoft\Windows\Temporary Internet Files\Content.Outlook\ESP6RZU1\6rH8zsUcuTkiT13DEWw5KNVHkF7DEDGCuCKb3E3-raM%2CRM-eG4KM7MW19FWvb_Faz8GDGSnBypebvevDOIWlS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91" y="913885"/>
            <a:ext cx="463740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rjen\AppData\Local\Microsoft\Windows\Temporary Internet Files\Content.Outlook\ESP6RZU1\Heuchera Caramel 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9" y="3651251"/>
            <a:ext cx="4145186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453" y="3281919"/>
            <a:ext cx="249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‘Caramel’ Spring colors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6019285"/>
            <a:ext cx="356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‘Caramel’, late summer/fall colors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45894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err="1" smtClean="0"/>
              <a:t>Heuchera</a:t>
            </a:r>
            <a:r>
              <a:rPr lang="en-US" sz="3400" dirty="0" smtClean="0"/>
              <a:t> </a:t>
            </a:r>
            <a:r>
              <a:rPr lang="en-US" sz="2600" dirty="0" smtClean="0"/>
              <a:t>(Orange – Gold)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663950" y="1231352"/>
            <a:ext cx="984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</a:rPr>
              <a:t>Vulcano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7205663" y="6343650"/>
            <a:ext cx="1828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Brown Sugar </a:t>
            </a:r>
          </a:p>
        </p:txBody>
      </p:sp>
      <p:pic>
        <p:nvPicPr>
          <p:cNvPr id="6150" name="Picture 12" descr="C:\Users\Arjen\AppData\Local\Microsoft\Windows\Temporary Internet Files\Content.Outlook\LBBOXVSZ\Heuchera Brown Sugar pot 2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809750"/>
            <a:ext cx="2562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0" y="6488113"/>
            <a:ext cx="646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pic>
        <p:nvPicPr>
          <p:cNvPr id="6153" name="Picture 13" descr="C:\Users\Arjen\AppData\Local\Microsoft\Windows\Temporary Internet Files\Content.Outlook\LBBOXVSZ\Heuchera 'Vulcano' 1788 09-02 b 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757"/>
            <a:ext cx="4365625" cy="32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rjen\AppData\Local\Microsoft\Windows\Temporary Internet Files\Content.Outlook\ESP6RZU1\Heuchera Orange Dream a (2)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33600"/>
            <a:ext cx="5120957" cy="38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974318"/>
            <a:ext cx="219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Orange Dream</a:t>
            </a:r>
            <a:r>
              <a:rPr lang="en-US" sz="1000" dirty="0" smtClean="0"/>
              <a:t> (NEW)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349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84255" y="18197"/>
            <a:ext cx="3692658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Heuchera</a:t>
            </a:r>
            <a:r>
              <a:rPr lang="en-US" sz="4000" dirty="0" smtClean="0"/>
              <a:t> </a:t>
            </a:r>
            <a:r>
              <a:rPr lang="en-US" sz="2600" dirty="0" smtClean="0"/>
              <a:t>(Orange-Gold </a:t>
            </a:r>
            <a:r>
              <a:rPr lang="en-US" sz="1400" dirty="0" smtClean="0"/>
              <a:t>continued</a:t>
            </a:r>
            <a:r>
              <a:rPr lang="en-US" sz="2600" dirty="0" smtClean="0"/>
              <a:t>)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484254" y="1458191"/>
            <a:ext cx="19755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&lt; Pink Pearls </a:t>
            </a:r>
            <a:r>
              <a:rPr lang="en-US" sz="1000" dirty="0" smtClean="0">
                <a:latin typeface="+mj-lt"/>
              </a:rPr>
              <a:t>(NEW)</a:t>
            </a:r>
          </a:p>
          <a:p>
            <a:pPr eaLnBrk="1" hangingPunct="1">
              <a:defRPr/>
            </a:pPr>
            <a:r>
              <a:rPr lang="en-US" b="1" dirty="0" smtClean="0">
                <a:latin typeface="Arial" charset="0"/>
              </a:rPr>
              <a:t> </a:t>
            </a:r>
            <a:endParaRPr lang="en-US" b="1" dirty="0">
              <a:latin typeface="Arial" charset="0"/>
            </a:endParaRP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4330584" y="3200369"/>
            <a:ext cx="1777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j-lt"/>
              </a:rPr>
              <a:t>Mega </a:t>
            </a:r>
            <a:r>
              <a:rPr lang="en-US" dirty="0" smtClean="0">
                <a:latin typeface="+mj-lt"/>
              </a:rPr>
              <a:t>Caramel</a:t>
            </a:r>
            <a:r>
              <a:rPr lang="en-US" dirty="0"/>
              <a:t> </a:t>
            </a:r>
            <a:r>
              <a:rPr lang="en-US" sz="1000" dirty="0"/>
              <a:t>(</a:t>
            </a:r>
            <a:r>
              <a:rPr lang="en-US" sz="1000" dirty="0" smtClean="0"/>
              <a:t>NEW)</a:t>
            </a:r>
            <a:endParaRPr lang="en-US" sz="1000" dirty="0">
              <a:latin typeface="+mj-lt"/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0" y="6488113"/>
            <a:ext cx="439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sp>
        <p:nvSpPr>
          <p:cNvPr id="7177" name="TextBox 2"/>
          <p:cNvSpPr txBox="1">
            <a:spLocks noChangeArrowheads="1"/>
          </p:cNvSpPr>
          <p:nvPr/>
        </p:nvSpPr>
        <p:spPr bwMode="auto">
          <a:xfrm>
            <a:off x="4502266" y="1805658"/>
            <a:ext cx="1664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en-US" dirty="0" smtClean="0"/>
              <a:t>Apricot </a:t>
            </a:r>
            <a:r>
              <a:rPr lang="en-US" altLang="en-US" sz="1000" dirty="0" smtClean="0"/>
              <a:t>(NEW) </a:t>
            </a:r>
            <a:r>
              <a:rPr lang="en-US" altLang="en-US" dirty="0" smtClean="0"/>
              <a:t>&gt;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344" y="5964822"/>
            <a:ext cx="406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‘Mango’ </a:t>
            </a:r>
            <a:r>
              <a:rPr lang="en-US" sz="1200" dirty="0" smtClean="0"/>
              <a:t>(NEW, extremely hardy, tough and drought-resistant. Only spreading groundcover </a:t>
            </a:r>
            <a:r>
              <a:rPr lang="en-US" sz="1200" dirty="0" err="1" smtClean="0"/>
              <a:t>Heuchera</a:t>
            </a:r>
            <a:r>
              <a:rPr lang="en-US" sz="1200" dirty="0" smtClean="0"/>
              <a:t>!) </a:t>
            </a:r>
            <a:endParaRPr lang="en-US" sz="1200" dirty="0"/>
          </a:p>
        </p:txBody>
      </p:sp>
      <p:pic>
        <p:nvPicPr>
          <p:cNvPr id="2050" name="Picture 2" descr="C:\Users\Arjen\AppData\Local\Microsoft\Windows\Temporary Internet Files\Content.Outlook\ESP6RZU1\Mega Caram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66" y="3737689"/>
            <a:ext cx="4589297" cy="30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rjen\AppData\Local\Microsoft\Windows\Temporary Internet Files\Content.Outlook\ESP6RZU1\IMG_2149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" y="291682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rjen\AppData\Local\Microsoft\Windows\Temporary Internet Files\Content.Outlook\ESP6RZU1\Heuchera Pink Pearls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" y="85313"/>
            <a:ext cx="2346910" cy="31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13" y="47224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3213416" y="5458105"/>
            <a:ext cx="10207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</a:rPr>
              <a:t>Pistache</a:t>
            </a:r>
            <a:endParaRPr lang="en-US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33339" y="0"/>
            <a:ext cx="9105680" cy="684317"/>
          </a:xfrm>
        </p:spPr>
        <p:txBody>
          <a:bodyPr/>
          <a:lstStyle/>
          <a:p>
            <a:pPr>
              <a:defRPr/>
            </a:pPr>
            <a:r>
              <a:rPr lang="en-US" sz="4000" dirty="0" err="1"/>
              <a:t>Heuchera</a:t>
            </a:r>
            <a:r>
              <a:rPr lang="en-US" sz="4000" dirty="0"/>
              <a:t> </a:t>
            </a:r>
            <a:r>
              <a:rPr lang="en-US" sz="2400" dirty="0"/>
              <a:t>(</a:t>
            </a:r>
            <a:r>
              <a:rPr lang="en-US" sz="2400" dirty="0" smtClean="0"/>
              <a:t>Lime-Green </a:t>
            </a:r>
            <a:r>
              <a:rPr lang="en-US" sz="2400" dirty="0"/>
              <a:t>Types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2310083" y="6488390"/>
            <a:ext cx="4466610" cy="3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pic>
        <p:nvPicPr>
          <p:cNvPr id="8200" name="Picture 8" descr="C:\Users\Arjen\AppData\Local\Microsoft\Windows\Temporary Internet Files\Content.Outlook\ESP6RZU1\Heuchera Guacamole 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" y="684317"/>
            <a:ext cx="650369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7154929" y="6480175"/>
            <a:ext cx="1989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Silver Dollar </a:t>
            </a:r>
            <a:r>
              <a:rPr lang="en-US" altLang="en-US" sz="1000" dirty="0" smtClean="0"/>
              <a:t>(NEW)</a:t>
            </a:r>
            <a:endParaRPr lang="en-US" altLang="en-US" sz="1000" dirty="0"/>
          </a:p>
        </p:txBody>
      </p:sp>
      <p:sp>
        <p:nvSpPr>
          <p:cNvPr id="8203" name="TextBox 3"/>
          <p:cNvSpPr txBox="1">
            <a:spLocks noChangeArrowheads="1"/>
          </p:cNvSpPr>
          <p:nvPr/>
        </p:nvSpPr>
        <p:spPr bwMode="auto">
          <a:xfrm>
            <a:off x="6537033" y="1410920"/>
            <a:ext cx="1754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Guacamole </a:t>
            </a:r>
            <a:r>
              <a:rPr lang="en-US" altLang="en-US" sz="1000" dirty="0" smtClean="0"/>
              <a:t>(NEW)</a:t>
            </a:r>
            <a:endParaRPr lang="en-US" altLang="en-US" dirty="0"/>
          </a:p>
        </p:txBody>
      </p:sp>
      <p:pic>
        <p:nvPicPr>
          <p:cNvPr id="14" name="Picture 20" descr="Heuchera 'Pistache'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22" y="4448159"/>
            <a:ext cx="3186894" cy="2389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06" y="1905000"/>
            <a:ext cx="3603614" cy="4551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4288"/>
            <a:ext cx="5029200" cy="79824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Heuchera</a:t>
            </a:r>
            <a:r>
              <a:rPr lang="en-US" sz="3600" dirty="0" smtClean="0"/>
              <a:t> </a:t>
            </a:r>
            <a:r>
              <a:rPr lang="en-US" sz="2400" dirty="0" smtClean="0"/>
              <a:t>(Pink-Red Types)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713696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Magma </a:t>
            </a:r>
            <a:r>
              <a:rPr lang="en-US" sz="1000" dirty="0" smtClean="0"/>
              <a:t>(Arjen’s favorite new </a:t>
            </a:r>
            <a:r>
              <a:rPr lang="en-US" sz="1000" dirty="0" err="1" smtClean="0"/>
              <a:t>Heuchera</a:t>
            </a:r>
            <a:r>
              <a:rPr lang="en-US" sz="1000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534" y="884830"/>
            <a:ext cx="190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Carmencita</a:t>
            </a:r>
            <a:r>
              <a:rPr lang="en-US" dirty="0" smtClean="0"/>
              <a:t> </a:t>
            </a:r>
            <a:r>
              <a:rPr lang="en-US" sz="1000" dirty="0" smtClean="0"/>
              <a:t>(NEW) &gt;</a:t>
            </a:r>
            <a:endParaRPr lang="en-US" dirty="0"/>
          </a:p>
        </p:txBody>
      </p:sp>
      <p:pic>
        <p:nvPicPr>
          <p:cNvPr id="9" name="Picture 3" descr="C:\Users\Arjen\AppData\Local\Microsoft\Windows\Temporary Internet Files\Content.Outlook\ESP6RZU1\IMG_354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4047" y="703353"/>
            <a:ext cx="4407621" cy="33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rjen\AppData\Local\Microsoft\Windows\Temporary Internet Files\Content.Outlook\ESP6RZU1\20160616_032353_resize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16" y="3758013"/>
            <a:ext cx="44958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rjen\AppData\Local\Microsoft\Windows\Temporary Internet Files\Content.Outlook\ESP6RZU1\yzb7ZOV9KKFC159MWBl811rv3UMkMY6I8EhZGQ-Xb3Q%2ClPu5wZUcICdykH6Xpkler0TGLoO83AVg9x677IYK_Cc%2CLZfeVMy8bacNPftzqh47NgNiafiqM5ehySu6CRD9b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4463"/>
            <a:ext cx="4987384" cy="37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6025" y="6083028"/>
            <a:ext cx="226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Carmencita</a:t>
            </a:r>
            <a:r>
              <a:rPr lang="en-US" sz="1200" dirty="0" smtClean="0"/>
              <a:t> in the landscape 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736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1" y="14288"/>
            <a:ext cx="3810001" cy="108477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Heuchera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800" dirty="0" smtClean="0"/>
              <a:t>Pink-Red Types </a:t>
            </a:r>
            <a:r>
              <a:rPr lang="en-US" sz="1400" dirty="0" smtClean="0"/>
              <a:t>(continued)</a:t>
            </a:r>
            <a:endParaRPr lang="en-US" sz="3400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 flipH="1">
            <a:off x="3657600" y="5069047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Pinot Gris &gt;  </a:t>
            </a:r>
            <a:endParaRPr lang="en-US" dirty="0">
              <a:latin typeface="+mj-lt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14328" y="5909771"/>
            <a:ext cx="1489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Beaujolais</a:t>
            </a:r>
            <a:endParaRPr lang="en-US" dirty="0">
              <a:latin typeface="+mj-lt"/>
            </a:endParaRP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0" y="6469418"/>
            <a:ext cx="441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pic>
        <p:nvPicPr>
          <p:cNvPr id="9224" name="Picture 12" descr="C:\Users\Arjen\AppData\Local\Microsoft\Windows\Temporary Internet Files\Content.Outlook\ESP6RZU1\Heuchera Beaujolais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0" y="1500172"/>
            <a:ext cx="3307200" cy="44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euchera 'Pinot Gris'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6621" y="3846488"/>
            <a:ext cx="3896204" cy="29221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 descr="C:\Users\Arjen\AppData\Local\Microsoft\Windows\Temporary Internet Files\Content.Outlook\ESP6RZU1\Heuchera 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85" y="171727"/>
            <a:ext cx="5284240" cy="35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1" y="3689049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Nine</a:t>
            </a:r>
            <a:r>
              <a:rPr lang="en-US" sz="12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/>
              <a:t>XXL</a:t>
            </a:r>
            <a:r>
              <a:rPr lang="en-US" sz="1200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4087813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Heuchera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 smtClean="0"/>
              <a:t>(dark colors)</a:t>
            </a: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8054975" y="3775075"/>
            <a:ext cx="1046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j-lt"/>
              </a:rPr>
              <a:t>Blackout</a:t>
            </a: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2895600" y="5949950"/>
            <a:ext cx="984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</a:rPr>
              <a:t>Binoche</a:t>
            </a:r>
            <a:endParaRPr lang="en-US" dirty="0">
              <a:latin typeface="+mj-lt"/>
            </a:endParaRPr>
          </a:p>
        </p:txBody>
      </p: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7562850" y="6435725"/>
            <a:ext cx="1581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Frosted Violet</a:t>
            </a:r>
          </a:p>
        </p:txBody>
      </p:sp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725"/>
            <a:ext cx="49942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TextBox 2"/>
          <p:cNvSpPr txBox="1">
            <a:spLocks noChangeArrowheads="1"/>
          </p:cNvSpPr>
          <p:nvPr/>
        </p:nvSpPr>
        <p:spPr bwMode="auto">
          <a:xfrm>
            <a:off x="11113" y="6435725"/>
            <a:ext cx="616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pic>
        <p:nvPicPr>
          <p:cNvPr id="5129" name="Picture 11" descr="C:\Users\Arjen\AppData\Local\Microsoft\Windows\Temporary Internet Files\Content.Outlook\ESP6RZU1\Heuchera Cassis 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19200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0" y="57912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Cassis </a:t>
            </a:r>
            <a:r>
              <a:rPr lang="en-US" altLang="en-US" sz="1000" dirty="0" smtClean="0"/>
              <a:t>(NEW)</a:t>
            </a:r>
            <a:endParaRPr lang="en-US" altLang="en-US" dirty="0"/>
          </a:p>
        </p:txBody>
      </p:sp>
      <p:pic>
        <p:nvPicPr>
          <p:cNvPr id="5126" name="Picture 12" descr="C:\Users\Arjen\AppData\Local\Microsoft\Windows\Temporary Internet Files\Content.Outlook\LBBOXVSZ\Heuchera Binoc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1" y="3527941"/>
            <a:ext cx="36687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Heuchera 'Frosted Violet'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4291013"/>
            <a:ext cx="2886075" cy="217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038600" y="0"/>
            <a:ext cx="5105400" cy="8286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Heuchera</a:t>
            </a:r>
            <a:r>
              <a:rPr lang="en-US" sz="2800" dirty="0" smtClean="0"/>
              <a:t> </a:t>
            </a:r>
            <a:r>
              <a:rPr lang="en-US" sz="2600" dirty="0" smtClean="0"/>
              <a:t>(Multi-Color Types)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 flipH="1">
            <a:off x="4191000" y="2914650"/>
            <a:ext cx="1165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   </a:t>
            </a:r>
            <a:r>
              <a:rPr lang="en-US" dirty="0">
                <a:latin typeface="+mj-lt"/>
              </a:rPr>
              <a:t>Miracle</a:t>
            </a:r>
          </a:p>
        </p:txBody>
      </p:sp>
      <p:pic>
        <p:nvPicPr>
          <p:cNvPr id="10244" name="Picture 16" descr="Heuchera 'Miracle'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5113" y="755650"/>
            <a:ext cx="3519487" cy="2551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1"/>
          <p:cNvSpPr>
            <a:spLocks noChangeArrowheads="1"/>
          </p:cNvSpPr>
          <p:nvPr/>
        </p:nvSpPr>
        <p:spPr bwMode="auto">
          <a:xfrm rot="10800000" flipH="1" flipV="1">
            <a:off x="4014788" y="1546942"/>
            <a:ext cx="942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Pretty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Perrine</a:t>
            </a:r>
            <a:endParaRPr lang="en-US" dirty="0">
              <a:latin typeface="+mj-lt"/>
            </a:endParaRPr>
          </a:p>
        </p:txBody>
      </p:sp>
      <p:sp>
        <p:nvSpPr>
          <p:cNvPr id="6153" name="Rectangle 2"/>
          <p:cNvSpPr>
            <a:spLocks noChangeArrowheads="1"/>
          </p:cNvSpPr>
          <p:nvPr/>
        </p:nvSpPr>
        <p:spPr bwMode="auto">
          <a:xfrm rot="10800000" flipH="1" flipV="1">
            <a:off x="3733800" y="5099811"/>
            <a:ext cx="1066801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</a:rPr>
              <a:t>Birkin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pic>
        <p:nvPicPr>
          <p:cNvPr id="10248" name="Picture 6" descr="C:\Users\Arjen\AppData\Local\Microsoft\Windows\Temporary Internet Files\Content.Outlook\LBBOXVSZ\Heuchera 'Circus' 3_Formaat wijzigen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343275"/>
            <a:ext cx="417988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4156788" y="5906294"/>
            <a:ext cx="80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Circus</a:t>
            </a:r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3722600" y="6477000"/>
            <a:ext cx="541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2017  – 2018</a:t>
            </a:r>
          </a:p>
        </p:txBody>
      </p:sp>
      <p:pic>
        <p:nvPicPr>
          <p:cNvPr id="10251" name="Picture 12" descr="Heuchera Birkin 1(low-r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4051864"/>
            <a:ext cx="3686175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www.pioneergardens.com/wp-content/uploads/2012/09/Heuchera-Pretty-Perinne-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" y="0"/>
            <a:ext cx="4010417" cy="40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1155</TotalTime>
  <Words>354</Words>
  <Application>Microsoft Macintosh PowerPoint</Application>
  <PresentationFormat>On-screen Show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Textured</vt:lpstr>
      <vt:lpstr>Heuchera, Always available in large quantities</vt:lpstr>
      <vt:lpstr>Heuchera ‘Caramel’</vt:lpstr>
      <vt:lpstr>Heuchera (Orange – Gold)</vt:lpstr>
      <vt:lpstr>Heuchera (Orange-Gold continued)</vt:lpstr>
      <vt:lpstr>Heuchera (Lime-Green Types)</vt:lpstr>
      <vt:lpstr>Heuchera (Pink-Red Types)</vt:lpstr>
      <vt:lpstr>Heuchera  Pink-Red Types (continued)</vt:lpstr>
      <vt:lpstr>Heuchera  (dark colors)</vt:lpstr>
      <vt:lpstr>Heuchera (Multi-Color Types)</vt:lpstr>
      <vt:lpstr>Heuchera  Master Painters Series</vt:lpstr>
      <vt:lpstr> ‘Black Sea’ – ‘Red Sea’ (NEW) – ‘Flores Sea’ (NEW) </vt:lpstr>
      <vt:lpstr>Heucherella</vt:lpstr>
      <vt:lpstr>Heucherella</vt:lpstr>
      <vt:lpstr>The Giants! Heuchera</vt:lpstr>
      <vt:lpstr>Heucherella ‘Art Nouveau’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Heuchera (Orange-Gold)</dc:title>
  <dc:creator>Emachine</dc:creator>
  <cp:lastModifiedBy>Ko Klaver</cp:lastModifiedBy>
  <cp:revision>93</cp:revision>
  <cp:lastPrinted>2017-04-07T10:00:38Z</cp:lastPrinted>
  <dcterms:created xsi:type="dcterms:W3CDTF">2009-06-24T11:38:06Z</dcterms:created>
  <dcterms:modified xsi:type="dcterms:W3CDTF">2017-04-07T10:03:43Z</dcterms:modified>
</cp:coreProperties>
</file>