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294" r:id="rId1"/>
  </p:sldMasterIdLst>
  <p:notesMasterIdLst>
    <p:notesMasterId r:id="rId31"/>
  </p:notesMasterIdLst>
  <p:handoutMasterIdLst>
    <p:handoutMasterId r:id="rId32"/>
  </p:handoutMasterIdLst>
  <p:sldIdLst>
    <p:sldId id="256" r:id="rId2"/>
    <p:sldId id="288" r:id="rId3"/>
    <p:sldId id="315" r:id="rId4"/>
    <p:sldId id="316" r:id="rId5"/>
    <p:sldId id="313" r:id="rId6"/>
    <p:sldId id="259" r:id="rId7"/>
    <p:sldId id="317" r:id="rId8"/>
    <p:sldId id="337" r:id="rId9"/>
    <p:sldId id="332" r:id="rId10"/>
    <p:sldId id="333" r:id="rId11"/>
    <p:sldId id="318" r:id="rId12"/>
    <p:sldId id="340" r:id="rId13"/>
    <p:sldId id="319" r:id="rId14"/>
    <p:sldId id="334" r:id="rId15"/>
    <p:sldId id="320" r:id="rId16"/>
    <p:sldId id="321" r:id="rId17"/>
    <p:sldId id="322" r:id="rId18"/>
    <p:sldId id="324" r:id="rId19"/>
    <p:sldId id="325" r:id="rId20"/>
    <p:sldId id="326" r:id="rId21"/>
    <p:sldId id="327" r:id="rId22"/>
    <p:sldId id="328" r:id="rId23"/>
    <p:sldId id="330" r:id="rId24"/>
    <p:sldId id="300" r:id="rId25"/>
    <p:sldId id="341" r:id="rId26"/>
    <p:sldId id="331" r:id="rId27"/>
    <p:sldId id="342" r:id="rId28"/>
    <p:sldId id="336" r:id="rId29"/>
    <p:sldId id="338" r:id="rId30"/>
  </p:sldIdLst>
  <p:sldSz cx="12192000" cy="68580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en Drury" initials="CD" lastIdx="2" clrIdx="0">
    <p:extLst>
      <p:ext uri="{19B8F6BF-5375-455C-9EA6-DF929625EA0E}">
        <p15:presenceInfo xmlns:p15="http://schemas.microsoft.com/office/powerpoint/2012/main" userId="S-1-5-21-3081900226-2867478612-2225458348-1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241" autoAdjust="0"/>
  </p:normalViewPr>
  <p:slideViewPr>
    <p:cSldViewPr snapToGrid="0">
      <p:cViewPr varScale="1">
        <p:scale>
          <a:sx n="109" d="100"/>
          <a:sy n="109" d="100"/>
        </p:scale>
        <p:origin x="67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07T12:56:37.327" idx="2">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088" cy="3476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2400" y="2"/>
            <a:ext cx="4002088" cy="347663"/>
          </a:xfrm>
          <a:prstGeom prst="rect">
            <a:avLst/>
          </a:prstGeom>
        </p:spPr>
        <p:txBody>
          <a:bodyPr vert="horz" lIns="91440" tIns="45720" rIns="91440" bIns="45720" rtlCol="0"/>
          <a:lstStyle>
            <a:lvl1pPr algn="r">
              <a:defRPr sz="1200"/>
            </a:lvl1pPr>
          </a:lstStyle>
          <a:p>
            <a:fld id="{3B9BAF13-2027-4A32-A24A-C95524291CB0}" type="datetimeFigureOut">
              <a:rPr lang="en-US" smtClean="0"/>
              <a:t>3/6/2026</a:t>
            </a:fld>
            <a:endParaRPr lang="en-US"/>
          </a:p>
        </p:txBody>
      </p:sp>
      <p:sp>
        <p:nvSpPr>
          <p:cNvPr id="4" name="Footer Placeholder 3"/>
          <p:cNvSpPr>
            <a:spLocks noGrp="1"/>
          </p:cNvSpPr>
          <p:nvPr>
            <p:ph type="ftr" sz="quarter" idx="2"/>
          </p:nvPr>
        </p:nvSpPr>
        <p:spPr>
          <a:xfrm>
            <a:off x="0" y="6602413"/>
            <a:ext cx="4002088" cy="3476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2400" y="6602413"/>
            <a:ext cx="4002088" cy="347662"/>
          </a:xfrm>
          <a:prstGeom prst="rect">
            <a:avLst/>
          </a:prstGeom>
        </p:spPr>
        <p:txBody>
          <a:bodyPr vert="horz" lIns="91440" tIns="45720" rIns="91440" bIns="45720" rtlCol="0" anchor="b"/>
          <a:lstStyle>
            <a:lvl1pPr algn="r">
              <a:defRPr sz="1200"/>
            </a:lvl1pPr>
          </a:lstStyle>
          <a:p>
            <a:fld id="{B1879915-317B-4122-9166-0D871AEB78AB}" type="slidenum">
              <a:rPr lang="en-US" smtClean="0"/>
              <a:t>‹#›</a:t>
            </a:fld>
            <a:endParaRPr lang="en-US"/>
          </a:p>
        </p:txBody>
      </p:sp>
    </p:spTree>
    <p:extLst>
      <p:ext uri="{BB962C8B-B14F-4D97-AF65-F5344CB8AC3E}">
        <p14:creationId xmlns:p14="http://schemas.microsoft.com/office/powerpoint/2010/main" val="2196779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4002299" cy="348711"/>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42" y="1"/>
            <a:ext cx="4002299" cy="348711"/>
          </a:xfrm>
          <a:prstGeom prst="rect">
            <a:avLst/>
          </a:prstGeom>
        </p:spPr>
        <p:txBody>
          <a:bodyPr vert="horz" lIns="92492" tIns="46246" rIns="92492" bIns="46246" rtlCol="0"/>
          <a:lstStyle>
            <a:lvl1pPr algn="r">
              <a:defRPr sz="1200"/>
            </a:lvl1pPr>
          </a:lstStyle>
          <a:p>
            <a:fld id="{2754B5D5-911B-4E44-AF35-B7B7A702F159}" type="datetimeFigureOut">
              <a:rPr lang="en-US" smtClean="0"/>
              <a:t>3/6/2026</a:t>
            </a:fld>
            <a:endParaRPr lang="en-US"/>
          </a:p>
        </p:txBody>
      </p:sp>
      <p:sp>
        <p:nvSpPr>
          <p:cNvPr id="4" name="Slide Image Placeholder 3"/>
          <p:cNvSpPr>
            <a:spLocks noGrp="1" noRot="1" noChangeAspect="1"/>
          </p:cNvSpPr>
          <p:nvPr>
            <p:ph type="sldImg" idx="2"/>
          </p:nvPr>
        </p:nvSpPr>
        <p:spPr>
          <a:xfrm>
            <a:off x="2532063" y="868363"/>
            <a:ext cx="4171950" cy="23463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6601366"/>
            <a:ext cx="4002299" cy="34871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42" y="6601366"/>
            <a:ext cx="4002299" cy="348710"/>
          </a:xfrm>
          <a:prstGeom prst="rect">
            <a:avLst/>
          </a:prstGeom>
        </p:spPr>
        <p:txBody>
          <a:bodyPr vert="horz" lIns="92492" tIns="46246" rIns="92492" bIns="46246" rtlCol="0" anchor="b"/>
          <a:lstStyle>
            <a:lvl1pPr algn="r">
              <a:defRPr sz="1200"/>
            </a:lvl1pPr>
          </a:lstStyle>
          <a:p>
            <a:fld id="{71E2E84A-796A-4F59-8413-6B19AAD20556}" type="slidenum">
              <a:rPr lang="en-US" smtClean="0"/>
              <a:t>‹#›</a:t>
            </a:fld>
            <a:endParaRPr lang="en-US"/>
          </a:p>
        </p:txBody>
      </p:sp>
    </p:spTree>
    <p:extLst>
      <p:ext uri="{BB962C8B-B14F-4D97-AF65-F5344CB8AC3E}">
        <p14:creationId xmlns:p14="http://schemas.microsoft.com/office/powerpoint/2010/main" val="1487113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2E84A-796A-4F59-8413-6B19AAD20556}" type="slidenum">
              <a:rPr lang="en-US" smtClean="0"/>
              <a:t>1</a:t>
            </a:fld>
            <a:endParaRPr lang="en-US"/>
          </a:p>
        </p:txBody>
      </p:sp>
    </p:spTree>
    <p:extLst>
      <p:ext uri="{BB962C8B-B14F-4D97-AF65-F5344CB8AC3E}">
        <p14:creationId xmlns:p14="http://schemas.microsoft.com/office/powerpoint/2010/main" val="17090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10</a:t>
            </a:fld>
            <a:endParaRPr lang="en-US"/>
          </a:p>
        </p:txBody>
      </p:sp>
    </p:spTree>
    <p:extLst>
      <p:ext uri="{BB962C8B-B14F-4D97-AF65-F5344CB8AC3E}">
        <p14:creationId xmlns:p14="http://schemas.microsoft.com/office/powerpoint/2010/main" val="1618512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11</a:t>
            </a:fld>
            <a:endParaRPr lang="en-US"/>
          </a:p>
        </p:txBody>
      </p:sp>
    </p:spTree>
    <p:extLst>
      <p:ext uri="{BB962C8B-B14F-4D97-AF65-F5344CB8AC3E}">
        <p14:creationId xmlns:p14="http://schemas.microsoft.com/office/powerpoint/2010/main" val="102856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12</a:t>
            </a:fld>
            <a:endParaRPr lang="en-US"/>
          </a:p>
        </p:txBody>
      </p:sp>
    </p:spTree>
    <p:extLst>
      <p:ext uri="{BB962C8B-B14F-4D97-AF65-F5344CB8AC3E}">
        <p14:creationId xmlns:p14="http://schemas.microsoft.com/office/powerpoint/2010/main" val="289593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13</a:t>
            </a:fld>
            <a:endParaRPr lang="en-US"/>
          </a:p>
        </p:txBody>
      </p:sp>
    </p:spTree>
    <p:extLst>
      <p:ext uri="{BB962C8B-B14F-4D97-AF65-F5344CB8AC3E}">
        <p14:creationId xmlns:p14="http://schemas.microsoft.com/office/powerpoint/2010/main" val="293267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2E84A-796A-4F59-8413-6B19AAD20556}" type="slidenum">
              <a:rPr lang="en-US" smtClean="0"/>
              <a:t>14</a:t>
            </a:fld>
            <a:endParaRPr lang="en-US"/>
          </a:p>
        </p:txBody>
      </p:sp>
    </p:spTree>
    <p:extLst>
      <p:ext uri="{BB962C8B-B14F-4D97-AF65-F5344CB8AC3E}">
        <p14:creationId xmlns:p14="http://schemas.microsoft.com/office/powerpoint/2010/main" val="3813815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15</a:t>
            </a:fld>
            <a:endParaRPr lang="en-US"/>
          </a:p>
        </p:txBody>
      </p:sp>
    </p:spTree>
    <p:extLst>
      <p:ext uri="{BB962C8B-B14F-4D97-AF65-F5344CB8AC3E}">
        <p14:creationId xmlns:p14="http://schemas.microsoft.com/office/powerpoint/2010/main" val="2689634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16</a:t>
            </a:fld>
            <a:endParaRPr lang="en-US"/>
          </a:p>
        </p:txBody>
      </p:sp>
    </p:spTree>
    <p:extLst>
      <p:ext uri="{BB962C8B-B14F-4D97-AF65-F5344CB8AC3E}">
        <p14:creationId xmlns:p14="http://schemas.microsoft.com/office/powerpoint/2010/main" val="3577250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17</a:t>
            </a:fld>
            <a:endParaRPr lang="en-US"/>
          </a:p>
        </p:txBody>
      </p:sp>
    </p:spTree>
    <p:extLst>
      <p:ext uri="{BB962C8B-B14F-4D97-AF65-F5344CB8AC3E}">
        <p14:creationId xmlns:p14="http://schemas.microsoft.com/office/powerpoint/2010/main" val="153263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18</a:t>
            </a:fld>
            <a:endParaRPr lang="en-US"/>
          </a:p>
        </p:txBody>
      </p:sp>
    </p:spTree>
    <p:extLst>
      <p:ext uri="{BB962C8B-B14F-4D97-AF65-F5344CB8AC3E}">
        <p14:creationId xmlns:p14="http://schemas.microsoft.com/office/powerpoint/2010/main" val="3036779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19</a:t>
            </a:fld>
            <a:endParaRPr lang="en-US"/>
          </a:p>
        </p:txBody>
      </p:sp>
    </p:spTree>
    <p:extLst>
      <p:ext uri="{BB962C8B-B14F-4D97-AF65-F5344CB8AC3E}">
        <p14:creationId xmlns:p14="http://schemas.microsoft.com/office/powerpoint/2010/main" val="11983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2</a:t>
            </a:fld>
            <a:endParaRPr lang="en-US"/>
          </a:p>
        </p:txBody>
      </p:sp>
    </p:spTree>
    <p:extLst>
      <p:ext uri="{BB962C8B-B14F-4D97-AF65-F5344CB8AC3E}">
        <p14:creationId xmlns:p14="http://schemas.microsoft.com/office/powerpoint/2010/main" val="3950793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20</a:t>
            </a:fld>
            <a:endParaRPr lang="en-US"/>
          </a:p>
        </p:txBody>
      </p:sp>
    </p:spTree>
    <p:extLst>
      <p:ext uri="{BB962C8B-B14F-4D97-AF65-F5344CB8AC3E}">
        <p14:creationId xmlns:p14="http://schemas.microsoft.com/office/powerpoint/2010/main" val="3982910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21</a:t>
            </a:fld>
            <a:endParaRPr lang="en-US"/>
          </a:p>
        </p:txBody>
      </p:sp>
    </p:spTree>
    <p:extLst>
      <p:ext uri="{BB962C8B-B14F-4D97-AF65-F5344CB8AC3E}">
        <p14:creationId xmlns:p14="http://schemas.microsoft.com/office/powerpoint/2010/main" val="1434292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22</a:t>
            </a:fld>
            <a:endParaRPr lang="en-US"/>
          </a:p>
        </p:txBody>
      </p:sp>
    </p:spTree>
    <p:extLst>
      <p:ext uri="{BB962C8B-B14F-4D97-AF65-F5344CB8AC3E}">
        <p14:creationId xmlns:p14="http://schemas.microsoft.com/office/powerpoint/2010/main" val="2115752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23</a:t>
            </a:fld>
            <a:endParaRPr lang="en-US"/>
          </a:p>
        </p:txBody>
      </p:sp>
    </p:spTree>
    <p:extLst>
      <p:ext uri="{BB962C8B-B14F-4D97-AF65-F5344CB8AC3E}">
        <p14:creationId xmlns:p14="http://schemas.microsoft.com/office/powerpoint/2010/main" val="178884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2E84A-796A-4F59-8413-6B19AAD20556}" type="slidenum">
              <a:rPr lang="en-US" smtClean="0"/>
              <a:t>24</a:t>
            </a:fld>
            <a:endParaRPr lang="en-US"/>
          </a:p>
        </p:txBody>
      </p:sp>
    </p:spTree>
    <p:extLst>
      <p:ext uri="{BB962C8B-B14F-4D97-AF65-F5344CB8AC3E}">
        <p14:creationId xmlns:p14="http://schemas.microsoft.com/office/powerpoint/2010/main" val="3341627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2E84A-796A-4F59-8413-6B19AAD20556}" type="slidenum">
              <a:rPr lang="en-US" smtClean="0"/>
              <a:t>25</a:t>
            </a:fld>
            <a:endParaRPr lang="en-US"/>
          </a:p>
        </p:txBody>
      </p:sp>
    </p:spTree>
    <p:extLst>
      <p:ext uri="{BB962C8B-B14F-4D97-AF65-F5344CB8AC3E}">
        <p14:creationId xmlns:p14="http://schemas.microsoft.com/office/powerpoint/2010/main" val="2442410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26</a:t>
            </a:fld>
            <a:endParaRPr lang="en-US"/>
          </a:p>
        </p:txBody>
      </p:sp>
    </p:spTree>
    <p:extLst>
      <p:ext uri="{BB962C8B-B14F-4D97-AF65-F5344CB8AC3E}">
        <p14:creationId xmlns:p14="http://schemas.microsoft.com/office/powerpoint/2010/main" val="2508389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27</a:t>
            </a:fld>
            <a:endParaRPr lang="en-US"/>
          </a:p>
        </p:txBody>
      </p:sp>
    </p:spTree>
    <p:extLst>
      <p:ext uri="{BB962C8B-B14F-4D97-AF65-F5344CB8AC3E}">
        <p14:creationId xmlns:p14="http://schemas.microsoft.com/office/powerpoint/2010/main" val="4155963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28</a:t>
            </a:fld>
            <a:endParaRPr lang="en-US"/>
          </a:p>
        </p:txBody>
      </p:sp>
    </p:spTree>
    <p:extLst>
      <p:ext uri="{BB962C8B-B14F-4D97-AF65-F5344CB8AC3E}">
        <p14:creationId xmlns:p14="http://schemas.microsoft.com/office/powerpoint/2010/main" val="1864969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29</a:t>
            </a:fld>
            <a:endParaRPr lang="en-US"/>
          </a:p>
        </p:txBody>
      </p:sp>
    </p:spTree>
    <p:extLst>
      <p:ext uri="{BB962C8B-B14F-4D97-AF65-F5344CB8AC3E}">
        <p14:creationId xmlns:p14="http://schemas.microsoft.com/office/powerpoint/2010/main" val="1599272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3</a:t>
            </a:fld>
            <a:endParaRPr lang="en-US"/>
          </a:p>
        </p:txBody>
      </p:sp>
    </p:spTree>
    <p:extLst>
      <p:ext uri="{BB962C8B-B14F-4D97-AF65-F5344CB8AC3E}">
        <p14:creationId xmlns:p14="http://schemas.microsoft.com/office/powerpoint/2010/main" val="1511827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2E84A-796A-4F59-8413-6B19AAD20556}" type="slidenum">
              <a:rPr lang="en-US" smtClean="0"/>
              <a:t>4</a:t>
            </a:fld>
            <a:endParaRPr lang="en-US"/>
          </a:p>
        </p:txBody>
      </p:sp>
    </p:spTree>
    <p:extLst>
      <p:ext uri="{BB962C8B-B14F-4D97-AF65-F5344CB8AC3E}">
        <p14:creationId xmlns:p14="http://schemas.microsoft.com/office/powerpoint/2010/main" val="314605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5</a:t>
            </a:fld>
            <a:endParaRPr lang="en-US"/>
          </a:p>
        </p:txBody>
      </p:sp>
    </p:spTree>
    <p:extLst>
      <p:ext uri="{BB962C8B-B14F-4D97-AF65-F5344CB8AC3E}">
        <p14:creationId xmlns:p14="http://schemas.microsoft.com/office/powerpoint/2010/main" val="63107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6</a:t>
            </a:fld>
            <a:endParaRPr lang="en-US"/>
          </a:p>
        </p:txBody>
      </p:sp>
    </p:spTree>
    <p:extLst>
      <p:ext uri="{BB962C8B-B14F-4D97-AF65-F5344CB8AC3E}">
        <p14:creationId xmlns:p14="http://schemas.microsoft.com/office/powerpoint/2010/main" val="336295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2E84A-796A-4F59-8413-6B19AAD20556}" type="slidenum">
              <a:rPr lang="en-US" smtClean="0"/>
              <a:t>7</a:t>
            </a:fld>
            <a:endParaRPr lang="en-US"/>
          </a:p>
        </p:txBody>
      </p:sp>
    </p:spTree>
    <p:extLst>
      <p:ext uri="{BB962C8B-B14F-4D97-AF65-F5344CB8AC3E}">
        <p14:creationId xmlns:p14="http://schemas.microsoft.com/office/powerpoint/2010/main" val="314304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E2E84A-796A-4F59-8413-6B19AAD20556}" type="slidenum">
              <a:rPr lang="en-US" smtClean="0"/>
              <a:t>8</a:t>
            </a:fld>
            <a:endParaRPr lang="en-US"/>
          </a:p>
        </p:txBody>
      </p:sp>
    </p:spTree>
    <p:extLst>
      <p:ext uri="{BB962C8B-B14F-4D97-AF65-F5344CB8AC3E}">
        <p14:creationId xmlns:p14="http://schemas.microsoft.com/office/powerpoint/2010/main" val="766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E2E84A-796A-4F59-8413-6B19AAD20556}" type="slidenum">
              <a:rPr lang="en-US" smtClean="0"/>
              <a:t>9</a:t>
            </a:fld>
            <a:endParaRPr lang="en-US"/>
          </a:p>
        </p:txBody>
      </p:sp>
    </p:spTree>
    <p:extLst>
      <p:ext uri="{BB962C8B-B14F-4D97-AF65-F5344CB8AC3E}">
        <p14:creationId xmlns:p14="http://schemas.microsoft.com/office/powerpoint/2010/main" val="28095595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846F1D-C8DE-4208-8FA3-A3E591BC3790}" type="datetime1">
              <a:rPr lang="en-US" smtClean="0"/>
              <a:t>3/6/2026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8A7A6979-0714-4377-B894-6BE4C2D6E202}"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98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723C3F5-3967-46F7-B0E2-0594FEFBB569}" type="datetime1">
              <a:rPr lang="en-US" smtClean="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740851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23C3F5-3967-46F7-B0E2-0594FEFBB569}"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718668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23C3F5-3967-46F7-B0E2-0594FEFBB569}"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4034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23C3F5-3967-46F7-B0E2-0594FEFBB569}"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4130617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23C3F5-3967-46F7-B0E2-0594FEFBB569}"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10154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23C3F5-3967-46F7-B0E2-0594FEFBB569}"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1458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6CF922-4E3F-4082-A8E6-581355C95E6E}"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9184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824FE1-8C28-44EF-A645-310CE6AF09B2}"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451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55303C-87F6-49B2-BECA-0DF023913D50}"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16294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B6A947-3D52-42E2-AEDB-3DC73AE70335}" type="datetime1">
              <a:rPr lang="en-US" smtClean="0"/>
              <a:t>3/6/2026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9066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C4CBBE-DCDC-4A43-BCC5-C287D6607BAD}" type="datetime1">
              <a:rPr lang="en-US" smtClean="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8892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EE30B-C04E-4584-B3B5-80CF417ABF7E}" type="datetime1">
              <a:rPr lang="en-US" smtClean="0"/>
              <a:t>3/6/2026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563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1B62EA-8E10-4C58-856C-DABD4563B34F}" type="datetime1">
              <a:rPr lang="en-US" smtClean="0"/>
              <a:t>3/6/2026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679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96814-5D6A-40F8-AAC3-A5F048834236}" type="datetime1">
              <a:rPr lang="en-US" smtClean="0"/>
              <a:t>3/6/2026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19478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56007D-B923-486D-BBC4-EA1C14214CA2}" type="datetime1">
              <a:rPr lang="en-US" smtClean="0"/>
              <a:t>3/6/2026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947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2BE968-DA59-47F6-8054-42BE251E7965}" type="datetime1">
              <a:rPr lang="en-US" smtClean="0"/>
              <a:t>3/6/2026</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276901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23C3F5-3967-46F7-B0E2-0594FEFBB569}" type="datetime1">
              <a:rPr lang="en-US" smtClean="0"/>
              <a:t>3/6/2026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34289892"/>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 id="2147484311"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4126" y="901148"/>
            <a:ext cx="7205604" cy="4466410"/>
          </a:xfrm>
        </p:spPr>
        <p:style>
          <a:lnRef idx="1">
            <a:schemeClr val="accent5"/>
          </a:lnRef>
          <a:fillRef idx="3">
            <a:schemeClr val="accent5"/>
          </a:fillRef>
          <a:effectRef idx="2">
            <a:schemeClr val="accent5"/>
          </a:effectRef>
          <a:fontRef idx="minor">
            <a:schemeClr val="lt1"/>
          </a:fontRef>
        </p:style>
        <p:txBody>
          <a:bodyPr>
            <a:noAutofit/>
          </a:bodyPr>
          <a:lstStyle/>
          <a:p>
            <a:pPr algn="ctr"/>
            <a:r>
              <a:rPr lang="en-US" sz="5000" dirty="0">
                <a:solidFill>
                  <a:srgbClr val="FFFF00"/>
                </a:solidFill>
                <a:latin typeface="+mj-lt"/>
              </a:rPr>
              <a:t>Scobey K-12 School</a:t>
            </a:r>
            <a:br>
              <a:rPr lang="en-US" sz="5000" dirty="0">
                <a:solidFill>
                  <a:srgbClr val="FFFF00"/>
                </a:solidFill>
                <a:latin typeface="+mj-lt"/>
              </a:rPr>
            </a:br>
            <a:r>
              <a:rPr lang="en-US" sz="5000" dirty="0">
                <a:solidFill>
                  <a:srgbClr val="FFFF00"/>
                </a:solidFill>
                <a:latin typeface="+mj-lt"/>
              </a:rPr>
              <a:t>307 Resolution </a:t>
            </a:r>
            <a:br>
              <a:rPr lang="en-US" sz="5000" dirty="0">
                <a:solidFill>
                  <a:srgbClr val="FFFF00"/>
                </a:solidFill>
                <a:latin typeface="+mj-lt"/>
              </a:rPr>
            </a:br>
            <a:r>
              <a:rPr lang="en-US" sz="5000" dirty="0">
                <a:solidFill>
                  <a:srgbClr val="FFFF00"/>
                </a:solidFill>
                <a:latin typeface="+mj-lt"/>
              </a:rPr>
              <a:t>FY2027</a:t>
            </a:r>
            <a:br>
              <a:rPr lang="en-US" sz="5000" dirty="0">
                <a:solidFill>
                  <a:srgbClr val="FFFF00"/>
                </a:solidFill>
                <a:latin typeface="+mj-lt"/>
              </a:rPr>
            </a:br>
            <a:br>
              <a:rPr lang="en-US" sz="5000" dirty="0">
                <a:solidFill>
                  <a:srgbClr val="FFFF00"/>
                </a:solidFill>
                <a:latin typeface="+mj-lt"/>
              </a:rPr>
            </a:br>
            <a:endParaRPr lang="en-US" sz="5000" dirty="0">
              <a:solidFill>
                <a:srgbClr val="FFFF00"/>
              </a:solidFill>
              <a:latin typeface="+mj-lt"/>
            </a:endParaRPr>
          </a:p>
        </p:txBody>
      </p:sp>
      <p:pic>
        <p:nvPicPr>
          <p:cNvPr id="3" name="Picture 2" descr="C:\Users\dnieskens\AppData\Local\Microsoft\Windows\Temporary Internet Files\Content.Outlook\V7GIYLG9\spartan head colored3.jpg"/>
          <p:cNvPicPr/>
          <p:nvPr/>
        </p:nvPicPr>
        <p:blipFill>
          <a:blip r:embed="rId3" cstate="print"/>
          <a:srcRect/>
          <a:stretch>
            <a:fillRect/>
          </a:stretch>
        </p:blipFill>
        <p:spPr bwMode="auto">
          <a:xfrm>
            <a:off x="880138" y="378212"/>
            <a:ext cx="1778695" cy="1848982"/>
          </a:xfrm>
          <a:prstGeom prst="rect">
            <a:avLst/>
          </a:prstGeom>
          <a:noFill/>
          <a:ln w="9525">
            <a:noFill/>
            <a:miter lim="800000"/>
            <a:headEnd/>
            <a:tailEnd/>
          </a:ln>
        </p:spPr>
      </p:pic>
    </p:spTree>
    <p:extLst>
      <p:ext uri="{BB962C8B-B14F-4D97-AF65-F5344CB8AC3E}">
        <p14:creationId xmlns:p14="http://schemas.microsoft.com/office/powerpoint/2010/main" val="3182403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F6F368-CFBE-4A14-832C-5288627AEE53}"/>
              </a:ext>
            </a:extLst>
          </p:cNvPr>
          <p:cNvPicPr>
            <a:picLocks noChangeAspect="1"/>
          </p:cNvPicPr>
          <p:nvPr/>
        </p:nvPicPr>
        <p:blipFill>
          <a:blip r:embed="rId3"/>
          <a:stretch>
            <a:fillRect/>
          </a:stretch>
        </p:blipFill>
        <p:spPr>
          <a:xfrm>
            <a:off x="6125552" y="757928"/>
            <a:ext cx="4528380" cy="5342143"/>
          </a:xfrm>
          <a:prstGeom prst="rect">
            <a:avLst/>
          </a:prstGeom>
        </p:spPr>
      </p:pic>
      <p:pic>
        <p:nvPicPr>
          <p:cNvPr id="3" name="Picture 2">
            <a:extLst>
              <a:ext uri="{FF2B5EF4-FFF2-40B4-BE49-F238E27FC236}">
                <a16:creationId xmlns:a16="http://schemas.microsoft.com/office/drawing/2014/main" id="{44507500-81C4-4CA3-A076-E096494B6EF8}"/>
              </a:ext>
            </a:extLst>
          </p:cNvPr>
          <p:cNvPicPr>
            <a:picLocks noChangeAspect="1"/>
          </p:cNvPicPr>
          <p:nvPr/>
        </p:nvPicPr>
        <p:blipFill>
          <a:blip r:embed="rId4"/>
          <a:stretch>
            <a:fillRect/>
          </a:stretch>
        </p:blipFill>
        <p:spPr>
          <a:xfrm>
            <a:off x="1074004" y="685800"/>
            <a:ext cx="4408461" cy="5503798"/>
          </a:xfrm>
          <a:prstGeom prst="rect">
            <a:avLst/>
          </a:prstGeom>
        </p:spPr>
      </p:pic>
      <p:sp>
        <p:nvSpPr>
          <p:cNvPr id="2" name="Rectangle 17"/>
          <p:cNvSpPr>
            <a:spLocks noChangeArrowheads="1"/>
          </p:cNvSpPr>
          <p:nvPr/>
        </p:nvSpPr>
        <p:spPr bwMode="auto">
          <a:xfrm>
            <a:off x="1482570" y="6265791"/>
            <a:ext cx="8513686" cy="461665"/>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2">
                    <a:lumMod val="10000"/>
                  </a:schemeClr>
                </a:solidFill>
                <a:effectLst/>
                <a:latin typeface="Calibri" panose="020F0502020204030204" pitchFamily="34" charset="0"/>
                <a:ea typeface="+mn-ea"/>
                <a:cs typeface="+mn-cs"/>
              </a:rPr>
              <a:t>The Preliminary Budget Data Sheets are provided to districts by March 1</a:t>
            </a:r>
            <a:r>
              <a:rPr kumimoji="0" lang="en-US" altLang="en-US" sz="1800" b="0" i="0" u="none" strike="noStrike" cap="none" normalizeH="0" baseline="30000" dirty="0">
                <a:ln>
                  <a:noFill/>
                </a:ln>
                <a:solidFill>
                  <a:schemeClr val="tx2">
                    <a:lumMod val="10000"/>
                  </a:schemeClr>
                </a:solidFill>
                <a:effectLst/>
                <a:latin typeface="Calibri" panose="020F0502020204030204" pitchFamily="34" charset="0"/>
                <a:ea typeface="+mn-ea"/>
                <a:cs typeface="+mn-cs"/>
              </a:rPr>
              <a:t>st</a:t>
            </a:r>
            <a:r>
              <a:rPr kumimoji="0" lang="en-US" altLang="en-US" sz="1200" b="0" i="0" u="none" strike="noStrike" cap="none" normalizeH="0" baseline="0" dirty="0">
                <a:ln>
                  <a:noFill/>
                </a:ln>
                <a:solidFill>
                  <a:schemeClr val="tx2">
                    <a:lumMod val="10000"/>
                  </a:schemeClr>
                </a:solidFill>
                <a:effectLst/>
                <a:latin typeface="Calibri" panose="020F0502020204030204" pitchFamily="34" charset="0"/>
              </a:rPr>
              <a:t> of each year.  This year they are Pre-session which means they do not have 3% inflation amount figured in or the 2026 QEP payment.  </a:t>
            </a:r>
            <a:endParaRPr kumimoji="0" lang="en-US" altLang="en-US" sz="1800" b="0" i="0" u="none" strike="noStrike" cap="none" normalizeH="0" baseline="0" dirty="0">
              <a:ln>
                <a:noFill/>
              </a:ln>
              <a:solidFill>
                <a:schemeClr val="tx2">
                  <a:lumMod val="10000"/>
                </a:schemeClr>
              </a:solidFill>
              <a:effectLst/>
              <a:latin typeface="Arial" panose="020B0604020202020204" pitchFamily="34" charset="0"/>
            </a:endParaRPr>
          </a:p>
        </p:txBody>
      </p:sp>
      <p:sp>
        <p:nvSpPr>
          <p:cNvPr id="4" name="Line Callout 1 3"/>
          <p:cNvSpPr/>
          <p:nvPr/>
        </p:nvSpPr>
        <p:spPr>
          <a:xfrm>
            <a:off x="10959920" y="2498663"/>
            <a:ext cx="1053894" cy="1183341"/>
          </a:xfrm>
          <a:prstGeom prst="borderCallout1">
            <a:avLst>
              <a:gd name="adj1" fmla="val 18750"/>
              <a:gd name="adj2" fmla="val -8333"/>
              <a:gd name="adj3" fmla="val 87509"/>
              <a:gd name="adj4" fmla="val -44329"/>
            </a:avLst>
          </a:prstGeom>
          <a:gradFill>
            <a:gsLst>
              <a:gs pos="97000">
                <a:schemeClr val="accent3"/>
              </a:gs>
              <a:gs pos="100000">
                <a:schemeClr val="dk1">
                  <a:tint val="78000"/>
                  <a:alpha val="92000"/>
                  <a:satMod val="109000"/>
                  <a:lumMod val="10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tx1">
                    <a:lumMod val="95000"/>
                    <a:lumOff val="5000"/>
                  </a:schemeClr>
                </a:solidFill>
                <a:effectLst>
                  <a:outerShdw blurRad="38100" dist="19050" dir="2700000" algn="tl" rotWithShape="0">
                    <a:schemeClr val="dk1">
                      <a:alpha val="40000"/>
                    </a:schemeClr>
                  </a:outerShdw>
                </a:effectLst>
                <a:latin typeface="Arial Narrow" panose="020B0606020202030204" pitchFamily="34" charset="0"/>
              </a:rPr>
              <a:t>Highest Budget with or without a vote defines whether you can run a mill levy election and the amount to ask for</a:t>
            </a:r>
          </a:p>
        </p:txBody>
      </p:sp>
      <p:sp>
        <p:nvSpPr>
          <p:cNvPr id="10" name="Line Callout 1 3">
            <a:extLst>
              <a:ext uri="{FF2B5EF4-FFF2-40B4-BE49-F238E27FC236}">
                <a16:creationId xmlns:a16="http://schemas.microsoft.com/office/drawing/2014/main" id="{7744BC8C-4F9A-449F-A947-CCF7C64291A0}"/>
              </a:ext>
            </a:extLst>
          </p:cNvPr>
          <p:cNvSpPr/>
          <p:nvPr/>
        </p:nvSpPr>
        <p:spPr>
          <a:xfrm>
            <a:off x="4451928" y="563379"/>
            <a:ext cx="1053894" cy="969858"/>
          </a:xfrm>
          <a:prstGeom prst="borderCallout1">
            <a:avLst>
              <a:gd name="adj1" fmla="val 18750"/>
              <a:gd name="adj2" fmla="val -8333"/>
              <a:gd name="adj3" fmla="val 145967"/>
              <a:gd name="adj4" fmla="val -33804"/>
            </a:avLst>
          </a:prstGeom>
          <a:gradFill>
            <a:gsLst>
              <a:gs pos="97000">
                <a:schemeClr val="accent3"/>
              </a:gs>
              <a:gs pos="100000">
                <a:schemeClr val="dk1">
                  <a:tint val="78000"/>
                  <a:alpha val="92000"/>
                  <a:satMod val="109000"/>
                  <a:lumMod val="10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tx1">
                    <a:lumMod val="95000"/>
                    <a:lumOff val="5000"/>
                  </a:schemeClr>
                </a:solidFill>
                <a:effectLst>
                  <a:outerShdw blurRad="38100" dist="19050" dir="2700000" algn="tl" rotWithShape="0">
                    <a:schemeClr val="dk1">
                      <a:alpha val="40000"/>
                    </a:schemeClr>
                  </a:outerShdw>
                </a:effectLst>
                <a:latin typeface="Arial Narrow" panose="020B0606020202030204" pitchFamily="34" charset="0"/>
              </a:rPr>
              <a:t>Enrollment has steadily decreased reducing the amount of funds we receive to drive our budget. </a:t>
            </a:r>
          </a:p>
        </p:txBody>
      </p:sp>
    </p:spTree>
    <p:extLst>
      <p:ext uri="{BB962C8B-B14F-4D97-AF65-F5344CB8AC3E}">
        <p14:creationId xmlns:p14="http://schemas.microsoft.com/office/powerpoint/2010/main" val="401566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88223" y="111848"/>
            <a:ext cx="7611419" cy="576262"/>
          </a:xfrm>
        </p:spPr>
        <p:txBody>
          <a:bodyPr>
            <a:noAutofit/>
          </a:bodyPr>
          <a:lstStyle/>
          <a:p>
            <a:r>
              <a:rPr lang="en-US" sz="3000" dirty="0">
                <a:solidFill>
                  <a:schemeClr val="bg1">
                    <a:lumMod val="50000"/>
                  </a:schemeClr>
                </a:solidFill>
                <a:latin typeface="+mj-lt"/>
              </a:rPr>
              <a:t>TAXABLE VALUE COMPARISON</a:t>
            </a:r>
          </a:p>
        </p:txBody>
      </p:sp>
      <p:pic>
        <p:nvPicPr>
          <p:cNvPr id="2" name="Picture 1">
            <a:extLst>
              <a:ext uri="{FF2B5EF4-FFF2-40B4-BE49-F238E27FC236}">
                <a16:creationId xmlns:a16="http://schemas.microsoft.com/office/drawing/2014/main" id="{A067CEBD-013E-4559-805C-20AF1EAC25B9}"/>
              </a:ext>
            </a:extLst>
          </p:cNvPr>
          <p:cNvPicPr>
            <a:picLocks noChangeAspect="1"/>
          </p:cNvPicPr>
          <p:nvPr/>
        </p:nvPicPr>
        <p:blipFill>
          <a:blip r:embed="rId3"/>
          <a:stretch>
            <a:fillRect/>
          </a:stretch>
        </p:blipFill>
        <p:spPr>
          <a:xfrm>
            <a:off x="1518598" y="918812"/>
            <a:ext cx="9559710" cy="5020376"/>
          </a:xfrm>
          <a:prstGeom prst="rect">
            <a:avLst/>
          </a:prstGeom>
        </p:spPr>
      </p:pic>
    </p:spTree>
    <p:extLst>
      <p:ext uri="{BB962C8B-B14F-4D97-AF65-F5344CB8AC3E}">
        <p14:creationId xmlns:p14="http://schemas.microsoft.com/office/powerpoint/2010/main" val="332651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93D318-791F-4011-BFF4-466974014A37}"/>
              </a:ext>
            </a:extLst>
          </p:cNvPr>
          <p:cNvPicPr>
            <a:picLocks noChangeAspect="1"/>
          </p:cNvPicPr>
          <p:nvPr/>
        </p:nvPicPr>
        <p:blipFill>
          <a:blip r:embed="rId3"/>
          <a:stretch>
            <a:fillRect/>
          </a:stretch>
        </p:blipFill>
        <p:spPr>
          <a:xfrm>
            <a:off x="1134208" y="637785"/>
            <a:ext cx="8906607" cy="5582429"/>
          </a:xfrm>
          <a:prstGeom prst="rect">
            <a:avLst/>
          </a:prstGeom>
        </p:spPr>
      </p:pic>
      <p:sp>
        <p:nvSpPr>
          <p:cNvPr id="3" name="Text Placeholder 2"/>
          <p:cNvSpPr>
            <a:spLocks noGrp="1"/>
          </p:cNvSpPr>
          <p:nvPr>
            <p:ph type="body" idx="1"/>
          </p:nvPr>
        </p:nvSpPr>
        <p:spPr>
          <a:xfrm>
            <a:off x="3841982" y="111848"/>
            <a:ext cx="4508035" cy="576262"/>
          </a:xfrm>
        </p:spPr>
        <p:txBody>
          <a:bodyPr>
            <a:normAutofit fontScale="70000" lnSpcReduction="20000"/>
          </a:bodyPr>
          <a:lstStyle/>
          <a:p>
            <a:r>
              <a:rPr lang="en-US" sz="3600" dirty="0">
                <a:solidFill>
                  <a:schemeClr val="bg1">
                    <a:lumMod val="50000"/>
                  </a:schemeClr>
                </a:solidFill>
                <a:latin typeface="+mj-lt"/>
              </a:rPr>
              <a:t>201 – GENERAL FUND</a:t>
            </a:r>
          </a:p>
        </p:txBody>
      </p:sp>
      <p:sp>
        <p:nvSpPr>
          <p:cNvPr id="6" name="Line Callout 1 5"/>
          <p:cNvSpPr/>
          <p:nvPr/>
        </p:nvSpPr>
        <p:spPr>
          <a:xfrm>
            <a:off x="9152928" y="5454691"/>
            <a:ext cx="751050" cy="678254"/>
          </a:xfrm>
          <a:prstGeom prst="borderCallout1">
            <a:avLst>
              <a:gd name="adj1" fmla="val 18750"/>
              <a:gd name="adj2" fmla="val -8333"/>
              <a:gd name="adj3" fmla="val 66358"/>
              <a:gd name="adj4" fmla="val -63729"/>
            </a:avLst>
          </a:prstGeom>
          <a:gradFill>
            <a:gsLst>
              <a:gs pos="100000">
                <a:schemeClr val="accent3"/>
              </a:gs>
              <a:gs pos="100000">
                <a:schemeClr val="dk1">
                  <a:tint val="78000"/>
                  <a:alpha val="92000"/>
                  <a:satMod val="109000"/>
                  <a:lumMod val="10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Levy Amount from tax payers</a:t>
            </a:r>
          </a:p>
          <a:p>
            <a:pPr algn="ctr"/>
            <a:endParaRPr lang="en-US" sz="9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Line Callout 1 3"/>
          <p:cNvSpPr/>
          <p:nvPr/>
        </p:nvSpPr>
        <p:spPr>
          <a:xfrm>
            <a:off x="10350762" y="802161"/>
            <a:ext cx="1711927" cy="1599513"/>
          </a:xfrm>
          <a:prstGeom prst="borderCallout1">
            <a:avLst>
              <a:gd name="adj1" fmla="val 18750"/>
              <a:gd name="adj2" fmla="val -8333"/>
              <a:gd name="adj3" fmla="val 51025"/>
              <a:gd name="adj4" fmla="val -41306"/>
            </a:avLst>
          </a:prstGeom>
          <a:gradFill>
            <a:gsLst>
              <a:gs pos="100000">
                <a:schemeClr val="accent3"/>
              </a:gs>
              <a:gs pos="100000">
                <a:schemeClr val="dk1">
                  <a:tint val="78000"/>
                  <a:alpha val="92000"/>
                  <a:satMod val="109000"/>
                  <a:lumMod val="10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Fund Balance Re-appropriated is the remaining amount of budget that can be given back to the county. Beginning in June 2021 we established the Inter-local fund and now all remaining funds can be transferred to this account for use at a later time.</a:t>
            </a:r>
          </a:p>
        </p:txBody>
      </p:sp>
      <p:sp>
        <p:nvSpPr>
          <p:cNvPr id="5" name="Line Callout 1 4"/>
          <p:cNvSpPr/>
          <p:nvPr/>
        </p:nvSpPr>
        <p:spPr>
          <a:xfrm>
            <a:off x="9120661" y="2448634"/>
            <a:ext cx="840697" cy="676835"/>
          </a:xfrm>
          <a:prstGeom prst="borderCallout1">
            <a:avLst>
              <a:gd name="adj1" fmla="val 92441"/>
              <a:gd name="adj2" fmla="val -1741"/>
              <a:gd name="adj3" fmla="val 92031"/>
              <a:gd name="adj4" fmla="val -3176"/>
            </a:avLst>
          </a:prstGeom>
          <a:gradFill>
            <a:gsLst>
              <a:gs pos="100000">
                <a:schemeClr val="accent3"/>
              </a:gs>
              <a:gs pos="100000">
                <a:schemeClr val="dk1">
                  <a:tint val="78000"/>
                  <a:alpha val="92000"/>
                  <a:satMod val="109000"/>
                  <a:lumMod val="10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Entitlement payments (State)</a:t>
            </a:r>
          </a:p>
        </p:txBody>
      </p:sp>
      <p:sp>
        <p:nvSpPr>
          <p:cNvPr id="7" name="Left-Up Arrow 6"/>
          <p:cNvSpPr/>
          <p:nvPr/>
        </p:nvSpPr>
        <p:spPr>
          <a:xfrm rot="19127545">
            <a:off x="8639502" y="2611062"/>
            <a:ext cx="437121" cy="434109"/>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hevron 9"/>
          <p:cNvSpPr/>
          <p:nvPr/>
        </p:nvSpPr>
        <p:spPr>
          <a:xfrm>
            <a:off x="8742607" y="4536482"/>
            <a:ext cx="230909" cy="28632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Right 10">
            <a:extLst>
              <a:ext uri="{FF2B5EF4-FFF2-40B4-BE49-F238E27FC236}">
                <a16:creationId xmlns:a16="http://schemas.microsoft.com/office/drawing/2014/main" id="{73EC1FC2-CF7F-41AB-A998-FF3C7148E8A0}"/>
              </a:ext>
            </a:extLst>
          </p:cNvPr>
          <p:cNvSpPr/>
          <p:nvPr/>
        </p:nvSpPr>
        <p:spPr>
          <a:xfrm rot="12426442" flipV="1">
            <a:off x="8681551" y="3544437"/>
            <a:ext cx="353020" cy="127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1 4">
            <a:extLst>
              <a:ext uri="{FF2B5EF4-FFF2-40B4-BE49-F238E27FC236}">
                <a16:creationId xmlns:a16="http://schemas.microsoft.com/office/drawing/2014/main" id="{E4549ABC-BE79-4A33-B3C3-D04EF5BFB1A8}"/>
              </a:ext>
            </a:extLst>
          </p:cNvPr>
          <p:cNvSpPr/>
          <p:nvPr/>
        </p:nvSpPr>
        <p:spPr>
          <a:xfrm>
            <a:off x="9063281" y="3269863"/>
            <a:ext cx="1711927" cy="676835"/>
          </a:xfrm>
          <a:prstGeom prst="borderCallout1">
            <a:avLst>
              <a:gd name="adj1" fmla="val 92441"/>
              <a:gd name="adj2" fmla="val -1741"/>
              <a:gd name="adj3" fmla="val 92031"/>
              <a:gd name="adj4" fmla="val -3176"/>
            </a:avLst>
          </a:prstGeom>
          <a:gradFill>
            <a:gsLst>
              <a:gs pos="100000">
                <a:schemeClr val="accent3"/>
              </a:gs>
              <a:gs pos="100000">
                <a:schemeClr val="dk1">
                  <a:tint val="78000"/>
                  <a:alpha val="92000"/>
                  <a:satMod val="109000"/>
                  <a:lumMod val="10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Projected “payment” from schools for students who live out of our district but attend Scobey School</a:t>
            </a:r>
          </a:p>
        </p:txBody>
      </p:sp>
    </p:spTree>
    <p:extLst>
      <p:ext uri="{BB962C8B-B14F-4D97-AF65-F5344CB8AC3E}">
        <p14:creationId xmlns:p14="http://schemas.microsoft.com/office/powerpoint/2010/main" val="243843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1BA288-B5A5-4779-9FCB-B798D5F0F418}"/>
              </a:ext>
            </a:extLst>
          </p:cNvPr>
          <p:cNvPicPr>
            <a:picLocks noChangeAspect="1"/>
          </p:cNvPicPr>
          <p:nvPr/>
        </p:nvPicPr>
        <p:blipFill>
          <a:blip r:embed="rId3"/>
          <a:stretch>
            <a:fillRect/>
          </a:stretch>
        </p:blipFill>
        <p:spPr>
          <a:xfrm>
            <a:off x="1608992" y="676323"/>
            <a:ext cx="8563708" cy="5258485"/>
          </a:xfrm>
          <a:prstGeom prst="rect">
            <a:avLst/>
          </a:prstGeom>
        </p:spPr>
      </p:pic>
      <p:sp>
        <p:nvSpPr>
          <p:cNvPr id="3" name="Text Placeholder 2"/>
          <p:cNvSpPr>
            <a:spLocks noGrp="1"/>
          </p:cNvSpPr>
          <p:nvPr>
            <p:ph type="body" idx="1"/>
          </p:nvPr>
        </p:nvSpPr>
        <p:spPr>
          <a:xfrm>
            <a:off x="3746377" y="100061"/>
            <a:ext cx="4792254" cy="576262"/>
          </a:xfrm>
        </p:spPr>
        <p:txBody>
          <a:bodyPr>
            <a:normAutofit fontScale="70000" lnSpcReduction="20000"/>
          </a:bodyPr>
          <a:lstStyle/>
          <a:p>
            <a:r>
              <a:rPr lang="en-US" sz="3600" dirty="0">
                <a:solidFill>
                  <a:schemeClr val="bg1">
                    <a:lumMod val="50000"/>
                  </a:schemeClr>
                </a:solidFill>
                <a:latin typeface="+mj-lt"/>
              </a:rPr>
              <a:t>210 - TRANSPORTATION</a:t>
            </a:r>
          </a:p>
        </p:txBody>
      </p:sp>
      <p:sp>
        <p:nvSpPr>
          <p:cNvPr id="9" name="Line Callout 1 8"/>
          <p:cNvSpPr/>
          <p:nvPr/>
        </p:nvSpPr>
        <p:spPr>
          <a:xfrm>
            <a:off x="10272841" y="2263810"/>
            <a:ext cx="1236802" cy="1041755"/>
          </a:xfrm>
          <a:prstGeom prst="borderCallout1">
            <a:avLst>
              <a:gd name="adj1" fmla="val 58648"/>
              <a:gd name="adj2" fmla="val -3106"/>
              <a:gd name="adj3" fmla="val 57186"/>
              <a:gd name="adj4" fmla="val -133641"/>
            </a:avLst>
          </a:prstGeom>
          <a:gradFill>
            <a:gsLst>
              <a:gs pos="100000">
                <a:schemeClr val="accent3"/>
              </a:gs>
              <a:gs pos="100000">
                <a:schemeClr val="dk1">
                  <a:tint val="78000"/>
                  <a:alpha val="92000"/>
                  <a:satMod val="109000"/>
                  <a:lumMod val="10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bg2">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State and County payments – based on: </a:t>
            </a:r>
          </a:p>
          <a:p>
            <a:pPr algn="ctr"/>
            <a:r>
              <a:rPr lang="en-US" sz="900" dirty="0">
                <a:ln w="0"/>
                <a:solidFill>
                  <a:schemeClr val="bg2">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Number of Routes</a:t>
            </a:r>
          </a:p>
          <a:p>
            <a:pPr algn="ctr"/>
            <a:r>
              <a:rPr lang="en-US" sz="900" dirty="0">
                <a:ln w="0"/>
                <a:solidFill>
                  <a:schemeClr val="bg2">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Size of Bus  </a:t>
            </a:r>
          </a:p>
          <a:p>
            <a:pPr algn="ctr"/>
            <a:r>
              <a:rPr lang="en-US" sz="900" dirty="0">
                <a:ln w="0"/>
                <a:solidFill>
                  <a:schemeClr val="bg2">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Number of Miles   </a:t>
            </a:r>
          </a:p>
          <a:p>
            <a:pPr algn="ctr"/>
            <a:endParaRPr lang="en-US" sz="9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58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9EABFF-DD2F-4964-9E48-225060A52BD0}"/>
              </a:ext>
            </a:extLst>
          </p:cNvPr>
          <p:cNvPicPr>
            <a:picLocks noChangeAspect="1"/>
          </p:cNvPicPr>
          <p:nvPr/>
        </p:nvPicPr>
        <p:blipFill>
          <a:blip r:embed="rId3"/>
          <a:stretch>
            <a:fillRect/>
          </a:stretch>
        </p:blipFill>
        <p:spPr>
          <a:xfrm>
            <a:off x="536330" y="361790"/>
            <a:ext cx="11016761" cy="2583633"/>
          </a:xfrm>
          <a:prstGeom prst="rect">
            <a:avLst/>
          </a:prstGeom>
        </p:spPr>
      </p:pic>
      <p:pic>
        <p:nvPicPr>
          <p:cNvPr id="5" name="Picture 4">
            <a:extLst>
              <a:ext uri="{FF2B5EF4-FFF2-40B4-BE49-F238E27FC236}">
                <a16:creationId xmlns:a16="http://schemas.microsoft.com/office/drawing/2014/main" id="{8D56C97E-CC7E-4C3B-95D0-09A60D9BF81B}"/>
              </a:ext>
            </a:extLst>
          </p:cNvPr>
          <p:cNvPicPr>
            <a:picLocks noChangeAspect="1"/>
          </p:cNvPicPr>
          <p:nvPr/>
        </p:nvPicPr>
        <p:blipFill>
          <a:blip r:embed="rId4"/>
          <a:stretch>
            <a:fillRect/>
          </a:stretch>
        </p:blipFill>
        <p:spPr>
          <a:xfrm>
            <a:off x="1406769" y="3059722"/>
            <a:ext cx="9627577" cy="3288324"/>
          </a:xfrm>
          <a:prstGeom prst="rect">
            <a:avLst/>
          </a:prstGeom>
        </p:spPr>
      </p:pic>
      <p:sp>
        <p:nvSpPr>
          <p:cNvPr id="7" name="Arrow: Left 6">
            <a:extLst>
              <a:ext uri="{FF2B5EF4-FFF2-40B4-BE49-F238E27FC236}">
                <a16:creationId xmlns:a16="http://schemas.microsoft.com/office/drawing/2014/main" id="{46E37498-B93D-4702-A66A-3A8039DA131A}"/>
              </a:ext>
            </a:extLst>
          </p:cNvPr>
          <p:cNvSpPr/>
          <p:nvPr/>
        </p:nvSpPr>
        <p:spPr>
          <a:xfrm rot="20577826">
            <a:off x="5855677" y="5187461"/>
            <a:ext cx="1890346" cy="2549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97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4E6D6D-8F68-4FA2-A162-64BF2B17DD69}"/>
              </a:ext>
            </a:extLst>
          </p:cNvPr>
          <p:cNvPicPr>
            <a:picLocks noChangeAspect="1"/>
          </p:cNvPicPr>
          <p:nvPr/>
        </p:nvPicPr>
        <p:blipFill>
          <a:blip r:embed="rId3"/>
          <a:stretch>
            <a:fillRect/>
          </a:stretch>
        </p:blipFill>
        <p:spPr>
          <a:xfrm>
            <a:off x="1714500" y="1409417"/>
            <a:ext cx="8678008" cy="4499013"/>
          </a:xfrm>
          <a:prstGeom prst="rect">
            <a:avLst/>
          </a:prstGeom>
        </p:spPr>
      </p:pic>
      <p:sp>
        <p:nvSpPr>
          <p:cNvPr id="3" name="Text Placeholder 2"/>
          <p:cNvSpPr>
            <a:spLocks noGrp="1"/>
          </p:cNvSpPr>
          <p:nvPr>
            <p:ph type="body" idx="1"/>
          </p:nvPr>
        </p:nvSpPr>
        <p:spPr>
          <a:xfrm>
            <a:off x="3398982" y="159234"/>
            <a:ext cx="6381925" cy="576262"/>
          </a:xfrm>
        </p:spPr>
        <p:txBody>
          <a:bodyPr>
            <a:noAutofit/>
          </a:bodyPr>
          <a:lstStyle/>
          <a:p>
            <a:r>
              <a:rPr lang="en-US" sz="3200" dirty="0">
                <a:solidFill>
                  <a:schemeClr val="bg1">
                    <a:lumMod val="50000"/>
                  </a:schemeClr>
                </a:solidFill>
                <a:latin typeface="+mj-lt"/>
              </a:rPr>
              <a:t>211 – BUS DEPRECIATION</a:t>
            </a:r>
          </a:p>
        </p:txBody>
      </p:sp>
      <p:sp>
        <p:nvSpPr>
          <p:cNvPr id="8" name="Line Callout 1 7"/>
          <p:cNvSpPr/>
          <p:nvPr/>
        </p:nvSpPr>
        <p:spPr>
          <a:xfrm>
            <a:off x="10477500" y="3543300"/>
            <a:ext cx="1236802" cy="1041755"/>
          </a:xfrm>
          <a:prstGeom prst="borderCallout1">
            <a:avLst>
              <a:gd name="adj1" fmla="val 18750"/>
              <a:gd name="adj2" fmla="val -8333"/>
              <a:gd name="adj3" fmla="val 83088"/>
              <a:gd name="adj4" fmla="val -18247"/>
            </a:avLst>
          </a:prstGeom>
          <a:gradFill>
            <a:gsLst>
              <a:gs pos="100000">
                <a:schemeClr val="accent3"/>
              </a:gs>
              <a:gs pos="100000">
                <a:schemeClr val="dk1">
                  <a:tint val="78000"/>
                  <a:alpha val="92000"/>
                  <a:satMod val="109000"/>
                  <a:lumMod val="10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bg2">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Levy driven by currently owned buses, purchase price and can levy 150% of the value of the bus</a:t>
            </a:r>
          </a:p>
          <a:p>
            <a:pPr algn="ctr"/>
            <a:endParaRPr lang="en-US" sz="9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82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4CA06A-FA92-4440-9494-75ACF425DC32}"/>
              </a:ext>
            </a:extLst>
          </p:cNvPr>
          <p:cNvPicPr>
            <a:picLocks noChangeAspect="1"/>
          </p:cNvPicPr>
          <p:nvPr/>
        </p:nvPicPr>
        <p:blipFill>
          <a:blip r:embed="rId3"/>
          <a:stretch>
            <a:fillRect/>
          </a:stretch>
        </p:blipFill>
        <p:spPr>
          <a:xfrm>
            <a:off x="800100" y="844062"/>
            <a:ext cx="10603523" cy="3974123"/>
          </a:xfrm>
          <a:prstGeom prst="rect">
            <a:avLst/>
          </a:prstGeom>
        </p:spPr>
      </p:pic>
      <p:sp>
        <p:nvSpPr>
          <p:cNvPr id="6" name="Line Callout 1 5"/>
          <p:cNvSpPr/>
          <p:nvPr/>
        </p:nvSpPr>
        <p:spPr>
          <a:xfrm>
            <a:off x="5261264" y="4964724"/>
            <a:ext cx="2893070" cy="909770"/>
          </a:xfrm>
          <a:prstGeom prst="borderCallout1">
            <a:avLst>
              <a:gd name="adj1" fmla="val 66010"/>
              <a:gd name="adj2" fmla="val 101116"/>
              <a:gd name="adj3" fmla="val -49627"/>
              <a:gd name="adj4" fmla="val 11887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bg2">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Depreciation amounts can be manipulated from $0.00 up to the maximum allowable amount to determine mills.  </a:t>
            </a:r>
          </a:p>
          <a:p>
            <a:pPr algn="ctr"/>
            <a:r>
              <a:rPr lang="en-US" sz="900" dirty="0">
                <a:ln w="0"/>
                <a:solidFill>
                  <a:schemeClr val="bg2">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Depending on replacement needs – this amount can be raised or lowered</a:t>
            </a:r>
            <a:r>
              <a:rPr lang="en-US" sz="9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9377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4E97D0-A615-4C09-99B3-25D6F6BC4BFA}"/>
              </a:ext>
            </a:extLst>
          </p:cNvPr>
          <p:cNvPicPr>
            <a:picLocks noChangeAspect="1"/>
          </p:cNvPicPr>
          <p:nvPr/>
        </p:nvPicPr>
        <p:blipFill>
          <a:blip r:embed="rId3"/>
          <a:stretch>
            <a:fillRect/>
          </a:stretch>
        </p:blipFill>
        <p:spPr>
          <a:xfrm>
            <a:off x="1125415" y="737050"/>
            <a:ext cx="9311054" cy="5039495"/>
          </a:xfrm>
          <a:prstGeom prst="rect">
            <a:avLst/>
          </a:prstGeom>
        </p:spPr>
      </p:pic>
      <p:sp>
        <p:nvSpPr>
          <p:cNvPr id="3" name="Text Placeholder 2"/>
          <p:cNvSpPr>
            <a:spLocks noGrp="1"/>
          </p:cNvSpPr>
          <p:nvPr>
            <p:ph type="body" idx="1"/>
          </p:nvPr>
        </p:nvSpPr>
        <p:spPr>
          <a:xfrm>
            <a:off x="3950742" y="160789"/>
            <a:ext cx="4084894" cy="576262"/>
          </a:xfrm>
        </p:spPr>
        <p:txBody>
          <a:bodyPr>
            <a:noAutofit/>
          </a:bodyPr>
          <a:lstStyle/>
          <a:p>
            <a:r>
              <a:rPr lang="en-US" sz="3200" dirty="0">
                <a:solidFill>
                  <a:schemeClr val="bg1">
                    <a:lumMod val="50000"/>
                  </a:schemeClr>
                </a:solidFill>
                <a:latin typeface="+mj-lt"/>
              </a:rPr>
              <a:t>213 – TUITION</a:t>
            </a:r>
          </a:p>
        </p:txBody>
      </p:sp>
      <p:sp>
        <p:nvSpPr>
          <p:cNvPr id="4" name="Rectangle 1"/>
          <p:cNvSpPr>
            <a:spLocks noChangeArrowheads="1"/>
          </p:cNvSpPr>
          <p:nvPr/>
        </p:nvSpPr>
        <p:spPr bwMode="auto">
          <a:xfrm>
            <a:off x="1497329" y="6005588"/>
            <a:ext cx="8848436" cy="830997"/>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2">
                    <a:lumMod val="50000"/>
                  </a:schemeClr>
                </a:solidFill>
                <a:effectLst/>
                <a:latin typeface="Calibri" panose="020F0502020204030204" pitchFamily="34" charset="0"/>
              </a:rPr>
              <a:t>These funds can be levied to cover the cost of employing Aides/Paraprofessionals for students with IEP’s requiring One-on-One assistance. This is also where we would levy if we had students who lived </a:t>
            </a:r>
            <a:r>
              <a:rPr kumimoji="0" lang="en-US" altLang="en-US" sz="1200" b="0" i="1" u="none" strike="noStrike" cap="none" normalizeH="0" baseline="0" dirty="0">
                <a:ln>
                  <a:noFill/>
                </a:ln>
                <a:solidFill>
                  <a:schemeClr val="bg2">
                    <a:lumMod val="50000"/>
                  </a:schemeClr>
                </a:solidFill>
                <a:effectLst/>
                <a:latin typeface="Calibri" panose="020F0502020204030204" pitchFamily="34" charset="0"/>
              </a:rPr>
              <a:t>within</a:t>
            </a:r>
            <a:r>
              <a:rPr kumimoji="0" lang="en-US" altLang="en-US" sz="1200" b="0" u="none" strike="noStrike" cap="none" normalizeH="0" baseline="0" dirty="0">
                <a:ln>
                  <a:noFill/>
                </a:ln>
                <a:solidFill>
                  <a:schemeClr val="bg2">
                    <a:lumMod val="50000"/>
                  </a:schemeClr>
                </a:solidFill>
                <a:effectLst/>
                <a:latin typeface="Calibri" panose="020F0502020204030204" pitchFamily="34" charset="0"/>
              </a:rPr>
              <a:t> the district – but chose to attend school in another district.   Currently, we </a:t>
            </a:r>
            <a:r>
              <a:rPr kumimoji="0" lang="en-US" altLang="en-US" sz="1200" b="0" u="none" strike="noStrike" cap="none" normalizeH="0" baseline="0" dirty="0" err="1">
                <a:ln>
                  <a:noFill/>
                </a:ln>
                <a:solidFill>
                  <a:schemeClr val="bg2">
                    <a:lumMod val="50000"/>
                  </a:schemeClr>
                </a:solidFill>
                <a:effectLst/>
                <a:latin typeface="Calibri" panose="020F0502020204030204" pitchFamily="34" charset="0"/>
              </a:rPr>
              <a:t>we</a:t>
            </a:r>
            <a:r>
              <a:rPr kumimoji="0" lang="en-US" altLang="en-US" sz="1200" b="0" u="none" strike="noStrike" cap="none" normalizeH="0" baseline="0" dirty="0">
                <a:ln>
                  <a:noFill/>
                </a:ln>
                <a:solidFill>
                  <a:schemeClr val="bg2">
                    <a:lumMod val="50000"/>
                  </a:schemeClr>
                </a:solidFill>
                <a:effectLst/>
                <a:latin typeface="Calibri" panose="020F0502020204030204" pitchFamily="34" charset="0"/>
              </a:rPr>
              <a:t> </a:t>
            </a:r>
            <a:r>
              <a:rPr kumimoji="0" lang="en-US" altLang="en-US" sz="1200" b="0" i="0" u="none" strike="noStrike" cap="none" normalizeH="0" baseline="0" dirty="0">
                <a:ln>
                  <a:noFill/>
                </a:ln>
                <a:solidFill>
                  <a:schemeClr val="bg2">
                    <a:lumMod val="50000"/>
                  </a:schemeClr>
                </a:solidFill>
                <a:effectLst/>
                <a:latin typeface="Calibri" panose="020F0502020204030204" pitchFamily="34" charset="0"/>
              </a:rPr>
              <a:t>receive too much in our SPED funds</a:t>
            </a:r>
            <a:r>
              <a:rPr lang="en-US" altLang="en-US" sz="1200" dirty="0">
                <a:solidFill>
                  <a:schemeClr val="bg2">
                    <a:lumMod val="50000"/>
                  </a:schemeClr>
                </a:solidFill>
                <a:latin typeface="Calibri" panose="020F0502020204030204" pitchFamily="34" charset="0"/>
              </a:rPr>
              <a:t> and </a:t>
            </a:r>
            <a:r>
              <a:rPr lang="en-US" altLang="en-US" sz="1200" i="1" dirty="0">
                <a:solidFill>
                  <a:schemeClr val="bg2">
                    <a:lumMod val="50000"/>
                  </a:schemeClr>
                </a:solidFill>
                <a:latin typeface="Calibri" panose="020F0502020204030204" pitchFamily="34" charset="0"/>
              </a:rPr>
              <a:t>do </a:t>
            </a:r>
            <a:r>
              <a:rPr lang="en-US" altLang="en-US" sz="1200" dirty="0">
                <a:solidFill>
                  <a:schemeClr val="bg2">
                    <a:lumMod val="50000"/>
                  </a:schemeClr>
                </a:solidFill>
                <a:latin typeface="Calibri" panose="020F0502020204030204" pitchFamily="34" charset="0"/>
              </a:rPr>
              <a:t>not have any students going to other schools </a:t>
            </a:r>
            <a:r>
              <a:rPr kumimoji="0" lang="en-US" altLang="en-US" sz="1200" b="0" u="none" strike="noStrike" cap="none" normalizeH="0" baseline="0" dirty="0">
                <a:ln>
                  <a:noFill/>
                </a:ln>
                <a:solidFill>
                  <a:schemeClr val="bg2">
                    <a:lumMod val="50000"/>
                  </a:schemeClr>
                </a:solidFill>
                <a:effectLst/>
                <a:latin typeface="Calibri" panose="020F0502020204030204" pitchFamily="34" charset="0"/>
              </a:rPr>
              <a:t>so</a:t>
            </a:r>
            <a:r>
              <a:rPr kumimoji="0" lang="en-US" altLang="en-US" sz="1200" b="0" i="0" u="none" strike="noStrike" cap="none" normalizeH="0" baseline="0" dirty="0">
                <a:ln>
                  <a:noFill/>
                </a:ln>
                <a:solidFill>
                  <a:schemeClr val="bg2">
                    <a:lumMod val="50000"/>
                  </a:schemeClr>
                </a:solidFill>
                <a:effectLst/>
                <a:latin typeface="Calibri" panose="020F0502020204030204" pitchFamily="34" charset="0"/>
              </a:rPr>
              <a:t> we don’t qualify for assistance in this fund. </a:t>
            </a:r>
            <a:endParaRPr kumimoji="0" lang="en-US" altLang="en-US" sz="1800" b="0" i="0" u="none" strike="noStrike" cap="none" normalizeH="0" baseline="0" dirty="0">
              <a:ln>
                <a:noFill/>
              </a:ln>
              <a:solidFill>
                <a:schemeClr val="bg2">
                  <a:lumMod val="50000"/>
                </a:schemeClr>
              </a:solidFill>
              <a:effectLst/>
              <a:latin typeface="Arial" panose="020B0604020202020204" pitchFamily="34" charset="0"/>
            </a:endParaRPr>
          </a:p>
        </p:txBody>
      </p:sp>
      <p:sp>
        <p:nvSpPr>
          <p:cNvPr id="6" name="TextBox 5"/>
          <p:cNvSpPr txBox="1"/>
          <p:nvPr/>
        </p:nvSpPr>
        <p:spPr>
          <a:xfrm>
            <a:off x="10517164" y="3274291"/>
            <a:ext cx="1274618" cy="1200329"/>
          </a:xfrm>
          <a:prstGeom prst="rect">
            <a:avLst/>
          </a:prstGeom>
          <a:solidFill>
            <a:schemeClr val="accent6">
              <a:lumMod val="20000"/>
              <a:lumOff val="80000"/>
            </a:schemeClr>
          </a:solidFill>
        </p:spPr>
        <p:txBody>
          <a:bodyPr wrap="square" rtlCol="0">
            <a:spAutoFit/>
          </a:bodyPr>
          <a:lstStyle/>
          <a:p>
            <a:r>
              <a:rPr lang="en-US" sz="900"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amount that can be levied is dependent upon expenditures for 1:1 aides and amount of Special Education funds we receive from the State.  </a:t>
            </a:r>
          </a:p>
        </p:txBody>
      </p:sp>
      <p:cxnSp>
        <p:nvCxnSpPr>
          <p:cNvPr id="8" name="Straight Connector 7"/>
          <p:cNvCxnSpPr/>
          <p:nvPr/>
        </p:nvCxnSpPr>
        <p:spPr>
          <a:xfrm flipH="1">
            <a:off x="10036873" y="4046933"/>
            <a:ext cx="535710" cy="6927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44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7398" y="134069"/>
            <a:ext cx="5058747" cy="833340"/>
          </a:xfrm>
        </p:spPr>
        <p:txBody>
          <a:bodyPr>
            <a:normAutofit fontScale="92500"/>
          </a:bodyPr>
          <a:lstStyle/>
          <a:p>
            <a:r>
              <a:rPr lang="en-US" sz="3600" dirty="0">
                <a:solidFill>
                  <a:schemeClr val="bg1">
                    <a:lumMod val="50000"/>
                  </a:schemeClr>
                </a:solidFill>
                <a:latin typeface="+mj-lt"/>
              </a:rPr>
              <a:t>214 – RETIREMENT</a:t>
            </a:r>
          </a:p>
        </p:txBody>
      </p:sp>
      <p:sp>
        <p:nvSpPr>
          <p:cNvPr id="4" name="Rectangle 1"/>
          <p:cNvSpPr>
            <a:spLocks noChangeArrowheads="1"/>
          </p:cNvSpPr>
          <p:nvPr/>
        </p:nvSpPr>
        <p:spPr bwMode="auto">
          <a:xfrm>
            <a:off x="2100729" y="6121993"/>
            <a:ext cx="7145134" cy="646331"/>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2">
                    <a:lumMod val="50000"/>
                  </a:schemeClr>
                </a:solidFill>
                <a:effectLst/>
                <a:latin typeface="Calibri" panose="020F0502020204030204" pitchFamily="34" charset="0"/>
              </a:rPr>
              <a:t>This amount covers TRS, PERS, Social Security and Unemployment costs to the District based on current salaries.  Additional dollars can be levied to cover employee retirement payouts.  The County calculates mills for this budget item.</a:t>
            </a:r>
            <a:endParaRPr kumimoji="0" lang="en-US" altLang="en-US" sz="1800" b="0" i="0" u="none" strike="noStrike" cap="none" normalizeH="0" baseline="0" dirty="0">
              <a:ln>
                <a:noFill/>
              </a:ln>
              <a:solidFill>
                <a:schemeClr val="bg2">
                  <a:lumMod val="50000"/>
                </a:schemeClr>
              </a:solidFill>
              <a:effectLst/>
              <a:latin typeface="Arial" panose="020B0604020202020204" pitchFamily="34" charset="0"/>
            </a:endParaRPr>
          </a:p>
        </p:txBody>
      </p:sp>
      <p:pic>
        <p:nvPicPr>
          <p:cNvPr id="2" name="Picture 1">
            <a:extLst>
              <a:ext uri="{FF2B5EF4-FFF2-40B4-BE49-F238E27FC236}">
                <a16:creationId xmlns:a16="http://schemas.microsoft.com/office/drawing/2014/main" id="{546EDEE2-37CA-4801-B8DD-D3D726585D1E}"/>
              </a:ext>
            </a:extLst>
          </p:cNvPr>
          <p:cNvPicPr>
            <a:picLocks noChangeAspect="1"/>
          </p:cNvPicPr>
          <p:nvPr/>
        </p:nvPicPr>
        <p:blipFill>
          <a:blip r:embed="rId3"/>
          <a:stretch>
            <a:fillRect/>
          </a:stretch>
        </p:blipFill>
        <p:spPr>
          <a:xfrm>
            <a:off x="1283677" y="925973"/>
            <a:ext cx="9838591" cy="4815404"/>
          </a:xfrm>
          <a:prstGeom prst="rect">
            <a:avLst/>
          </a:prstGeom>
        </p:spPr>
      </p:pic>
    </p:spTree>
    <p:extLst>
      <p:ext uri="{BB962C8B-B14F-4D97-AF65-F5344CB8AC3E}">
        <p14:creationId xmlns:p14="http://schemas.microsoft.com/office/powerpoint/2010/main" val="83036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52494" y="295564"/>
            <a:ext cx="3428394" cy="576262"/>
          </a:xfrm>
        </p:spPr>
        <p:txBody>
          <a:bodyPr>
            <a:normAutofit fontScale="77500" lnSpcReduction="20000"/>
          </a:bodyPr>
          <a:lstStyle/>
          <a:p>
            <a:r>
              <a:rPr lang="en-US" sz="3600" dirty="0">
                <a:solidFill>
                  <a:schemeClr val="bg1">
                    <a:lumMod val="50000"/>
                  </a:schemeClr>
                </a:solidFill>
                <a:latin typeface="+mj-lt"/>
              </a:rPr>
              <a:t>217 – ADULT ED</a:t>
            </a:r>
          </a:p>
        </p:txBody>
      </p:sp>
      <p:pic>
        <p:nvPicPr>
          <p:cNvPr id="2" name="Picture 1">
            <a:extLst>
              <a:ext uri="{FF2B5EF4-FFF2-40B4-BE49-F238E27FC236}">
                <a16:creationId xmlns:a16="http://schemas.microsoft.com/office/drawing/2014/main" id="{FA5EE792-8CF2-4490-9A0B-5B9B7F0BF4DC}"/>
              </a:ext>
            </a:extLst>
          </p:cNvPr>
          <p:cNvPicPr>
            <a:picLocks noChangeAspect="1"/>
          </p:cNvPicPr>
          <p:nvPr/>
        </p:nvPicPr>
        <p:blipFill>
          <a:blip r:embed="rId3"/>
          <a:stretch>
            <a:fillRect/>
          </a:stretch>
        </p:blipFill>
        <p:spPr>
          <a:xfrm>
            <a:off x="3142838" y="1380839"/>
            <a:ext cx="5906324" cy="4096322"/>
          </a:xfrm>
          <a:prstGeom prst="rect">
            <a:avLst/>
          </a:prstGeom>
        </p:spPr>
      </p:pic>
      <p:sp>
        <p:nvSpPr>
          <p:cNvPr id="5" name="Rectangle 1">
            <a:extLst>
              <a:ext uri="{FF2B5EF4-FFF2-40B4-BE49-F238E27FC236}">
                <a16:creationId xmlns:a16="http://schemas.microsoft.com/office/drawing/2014/main" id="{D90158BC-FC6F-4F3F-B879-05EC3EAAFDD0}"/>
              </a:ext>
            </a:extLst>
          </p:cNvPr>
          <p:cNvSpPr>
            <a:spLocks noChangeArrowheads="1"/>
          </p:cNvSpPr>
          <p:nvPr/>
        </p:nvSpPr>
        <p:spPr bwMode="auto">
          <a:xfrm>
            <a:off x="2100729" y="6229714"/>
            <a:ext cx="7145134" cy="430887"/>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chemeClr val="bg2">
                    <a:lumMod val="50000"/>
                  </a:schemeClr>
                </a:solidFill>
                <a:latin typeface="Arial" panose="020B0604020202020204" pitchFamily="34" charset="0"/>
              </a:rPr>
              <a:t>We haven’t had anyone teach classes in the past few years.  We do pay a portion of Mr. Hardy’s salary from this account as the Adult Education coordinator. </a:t>
            </a:r>
          </a:p>
        </p:txBody>
      </p:sp>
    </p:spTree>
    <p:extLst>
      <p:ext uri="{BB962C8B-B14F-4D97-AF65-F5344CB8AC3E}">
        <p14:creationId xmlns:p14="http://schemas.microsoft.com/office/powerpoint/2010/main" val="312154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727" y="440698"/>
            <a:ext cx="11190133" cy="955064"/>
          </a:xfrm>
        </p:spPr>
        <p:txBody>
          <a:bodyPr>
            <a:noAutofit/>
          </a:bodyPr>
          <a:lstStyle/>
          <a:p>
            <a:br>
              <a:rPr lang="en-US" sz="4000" dirty="0">
                <a:solidFill>
                  <a:schemeClr val="accent1">
                    <a:lumMod val="60000"/>
                    <a:lumOff val="40000"/>
                  </a:schemeClr>
                </a:solidFill>
              </a:rPr>
            </a:br>
            <a:br>
              <a:rPr lang="en-US" sz="4000" dirty="0">
                <a:solidFill>
                  <a:schemeClr val="accent1">
                    <a:lumMod val="60000"/>
                    <a:lumOff val="40000"/>
                  </a:schemeClr>
                </a:solidFill>
              </a:rPr>
            </a:br>
            <a:br>
              <a:rPr lang="en-US" sz="4000" dirty="0">
                <a:solidFill>
                  <a:schemeClr val="accent1">
                    <a:lumMod val="60000"/>
                    <a:lumOff val="40000"/>
                  </a:schemeClr>
                </a:solidFill>
              </a:rPr>
            </a:br>
            <a:br>
              <a:rPr lang="en-US" sz="4000" dirty="0">
                <a:solidFill>
                  <a:schemeClr val="accent1">
                    <a:lumMod val="60000"/>
                    <a:lumOff val="40000"/>
                  </a:schemeClr>
                </a:solidFill>
              </a:rPr>
            </a:br>
            <a:br>
              <a:rPr lang="en-US" sz="4000" dirty="0">
                <a:solidFill>
                  <a:schemeClr val="accent1">
                    <a:lumMod val="60000"/>
                    <a:lumOff val="40000"/>
                  </a:schemeClr>
                </a:solidFill>
              </a:rPr>
            </a:br>
            <a:r>
              <a:rPr lang="en-US" sz="4000" dirty="0">
                <a:solidFill>
                  <a:schemeClr val="bg1">
                    <a:lumMod val="50000"/>
                  </a:schemeClr>
                </a:solidFill>
              </a:rPr>
              <a:t>What is SB 307 and Why Do We Have It? </a:t>
            </a:r>
          </a:p>
        </p:txBody>
      </p:sp>
      <p:sp>
        <p:nvSpPr>
          <p:cNvPr id="7" name="Rectangle 6"/>
          <p:cNvSpPr/>
          <p:nvPr/>
        </p:nvSpPr>
        <p:spPr>
          <a:xfrm>
            <a:off x="2352821" y="1626594"/>
            <a:ext cx="8019615" cy="4031873"/>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r>
              <a:rPr lang="en-US" sz="2000" dirty="0">
                <a:solidFill>
                  <a:srgbClr val="FFFF00"/>
                </a:solidFill>
                <a:latin typeface="Arial" panose="020B0604020202020204" pitchFamily="34" charset="0"/>
                <a:cs typeface="Arial" panose="020B0604020202020204" pitchFamily="34" charset="0"/>
              </a:rPr>
              <a:t>Senate Bill 307 (2017 legislative session)</a:t>
            </a:r>
          </a:p>
          <a:p>
            <a:pPr lvl="1"/>
            <a:r>
              <a:rPr lang="en-US" sz="2000" dirty="0">
                <a:solidFill>
                  <a:srgbClr val="FFFF00"/>
                </a:solidFill>
                <a:latin typeface="Arial" panose="020B0604020202020204" pitchFamily="34" charset="0"/>
                <a:cs typeface="Arial" panose="020B0604020202020204" pitchFamily="34" charset="0"/>
              </a:rPr>
              <a:t>**Transparency in the levying process</a:t>
            </a:r>
          </a:p>
          <a:p>
            <a:pPr lvl="2"/>
            <a:r>
              <a:rPr lang="en-US" sz="2000" dirty="0">
                <a:solidFill>
                  <a:srgbClr val="FFFF00"/>
                </a:solidFill>
                <a:latin typeface="Arial" panose="020B0604020202020204" pitchFamily="34" charset="0"/>
                <a:cs typeface="Arial" panose="020B0604020202020204" pitchFamily="34" charset="0"/>
              </a:rPr>
              <a:t>Trustees must adopt a resolution in the Spring each year, estimating the increase/decrease in revenue and mills from permissive (non-voted) levies in each of the following funds: Transportation, Bus Depreciation, Tuition, Adult Ed, Flexibility and Building Reserve</a:t>
            </a:r>
          </a:p>
          <a:p>
            <a:pPr lvl="1"/>
            <a:r>
              <a:rPr lang="en-US" sz="2000" dirty="0">
                <a:solidFill>
                  <a:srgbClr val="FFFF00"/>
                </a:solidFill>
                <a:latin typeface="Arial" panose="020B0604020202020204" pitchFamily="34" charset="0"/>
                <a:cs typeface="Arial" panose="020B0604020202020204" pitchFamily="34" charset="0"/>
              </a:rPr>
              <a:t>**New Permissive (non-voted) levy authority to address school 	facilities maintenance &amp; repair</a:t>
            </a:r>
          </a:p>
          <a:p>
            <a:pPr lvl="1"/>
            <a:r>
              <a:rPr lang="en-US" sz="2000" dirty="0">
                <a:solidFill>
                  <a:srgbClr val="FFFF00"/>
                </a:solidFill>
                <a:latin typeface="Arial" panose="020B0604020202020204" pitchFamily="34" charset="0"/>
                <a:cs typeface="Arial" panose="020B0604020202020204" pitchFamily="34" charset="0"/>
              </a:rPr>
              <a:t>**Track the Building Reserve Fund</a:t>
            </a:r>
          </a:p>
          <a:p>
            <a:pPr lvl="1"/>
            <a:r>
              <a:rPr lang="en-US" sz="2000" dirty="0">
                <a:solidFill>
                  <a:srgbClr val="FFFF00"/>
                </a:solidFill>
                <a:latin typeface="Arial" panose="020B0604020202020204" pitchFamily="34" charset="0"/>
                <a:cs typeface="Arial" panose="020B0604020202020204" pitchFamily="34" charset="0"/>
              </a:rPr>
              <a:t>**School facility maintenance amount</a:t>
            </a:r>
          </a:p>
          <a:p>
            <a:pPr lvl="1"/>
            <a:endParaRPr lang="en-US" dirty="0">
              <a:solidFill>
                <a:srgbClr val="FFFF00"/>
              </a:solidFill>
            </a:endParaRPr>
          </a:p>
          <a:p>
            <a:pPr lvl="1"/>
            <a:endParaRPr lang="en-US" dirty="0">
              <a:solidFill>
                <a:srgbClr val="FFFF00"/>
              </a:solidFill>
            </a:endParaRPr>
          </a:p>
        </p:txBody>
      </p:sp>
    </p:spTree>
    <p:extLst>
      <p:ext uri="{BB962C8B-B14F-4D97-AF65-F5344CB8AC3E}">
        <p14:creationId xmlns:p14="http://schemas.microsoft.com/office/powerpoint/2010/main" val="108884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84234" y="70283"/>
            <a:ext cx="4286748" cy="576262"/>
          </a:xfrm>
        </p:spPr>
        <p:txBody>
          <a:bodyPr>
            <a:normAutofit fontScale="77500" lnSpcReduction="20000"/>
          </a:bodyPr>
          <a:lstStyle/>
          <a:p>
            <a:r>
              <a:rPr lang="en-US" sz="3600" dirty="0">
                <a:solidFill>
                  <a:schemeClr val="bg1">
                    <a:lumMod val="50000"/>
                  </a:schemeClr>
                </a:solidFill>
                <a:latin typeface="+mj-lt"/>
              </a:rPr>
              <a:t>228 - TECHNOLOGY</a:t>
            </a:r>
          </a:p>
        </p:txBody>
      </p:sp>
      <p:pic>
        <p:nvPicPr>
          <p:cNvPr id="2" name="Picture 1">
            <a:extLst>
              <a:ext uri="{FF2B5EF4-FFF2-40B4-BE49-F238E27FC236}">
                <a16:creationId xmlns:a16="http://schemas.microsoft.com/office/drawing/2014/main" id="{D09FA066-2471-4216-8981-B9DE8AF46A8A}"/>
              </a:ext>
            </a:extLst>
          </p:cNvPr>
          <p:cNvPicPr>
            <a:picLocks noChangeAspect="1"/>
          </p:cNvPicPr>
          <p:nvPr/>
        </p:nvPicPr>
        <p:blipFill>
          <a:blip r:embed="rId3"/>
          <a:stretch>
            <a:fillRect/>
          </a:stretch>
        </p:blipFill>
        <p:spPr>
          <a:xfrm>
            <a:off x="1063869" y="665453"/>
            <a:ext cx="9715499" cy="5242978"/>
          </a:xfrm>
          <a:prstGeom prst="rect">
            <a:avLst/>
          </a:prstGeom>
        </p:spPr>
      </p:pic>
      <p:sp>
        <p:nvSpPr>
          <p:cNvPr id="8" name="Rectangle 1">
            <a:extLst>
              <a:ext uri="{FF2B5EF4-FFF2-40B4-BE49-F238E27FC236}">
                <a16:creationId xmlns:a16="http://schemas.microsoft.com/office/drawing/2014/main" id="{505B1E29-9DB9-4FCE-A913-27EB5A9850D7}"/>
              </a:ext>
            </a:extLst>
          </p:cNvPr>
          <p:cNvSpPr>
            <a:spLocks noChangeArrowheads="1"/>
          </p:cNvSpPr>
          <p:nvPr/>
        </p:nvSpPr>
        <p:spPr bwMode="auto">
          <a:xfrm>
            <a:off x="2100729" y="6229714"/>
            <a:ext cx="7145134" cy="430887"/>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dirty="0">
                <a:solidFill>
                  <a:schemeClr val="bg2">
                    <a:lumMod val="50000"/>
                  </a:schemeClr>
                </a:solidFill>
                <a:latin typeface="Arial" panose="020B0604020202020204" pitchFamily="34" charset="0"/>
              </a:rPr>
              <a:t>The 10 year levy for technology passed in 2024.  The majority of the expenditures for this account is to pay for Schoolhouse IT’s technology services. </a:t>
            </a:r>
          </a:p>
        </p:txBody>
      </p:sp>
    </p:spTree>
    <p:extLst>
      <p:ext uri="{BB962C8B-B14F-4D97-AF65-F5344CB8AC3E}">
        <p14:creationId xmlns:p14="http://schemas.microsoft.com/office/powerpoint/2010/main" val="1707462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15369" y="123476"/>
            <a:ext cx="4094579" cy="576262"/>
          </a:xfrm>
        </p:spPr>
        <p:txBody>
          <a:bodyPr>
            <a:normAutofit fontScale="70000" lnSpcReduction="20000"/>
          </a:bodyPr>
          <a:lstStyle/>
          <a:p>
            <a:r>
              <a:rPr lang="en-US" sz="3600" dirty="0">
                <a:solidFill>
                  <a:schemeClr val="bg1">
                    <a:lumMod val="50000"/>
                  </a:schemeClr>
                </a:solidFill>
                <a:latin typeface="+mj-lt"/>
              </a:rPr>
              <a:t>229 - FLEXIBILITY</a:t>
            </a:r>
          </a:p>
        </p:txBody>
      </p:sp>
      <p:sp>
        <p:nvSpPr>
          <p:cNvPr id="4" name="Rectangle 1"/>
          <p:cNvSpPr>
            <a:spLocks noChangeArrowheads="1"/>
          </p:cNvSpPr>
          <p:nvPr/>
        </p:nvSpPr>
        <p:spPr bwMode="auto">
          <a:xfrm>
            <a:off x="753689" y="6180709"/>
            <a:ext cx="11097087" cy="400110"/>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2">
                    <a:lumMod val="50000"/>
                  </a:schemeClr>
                </a:solidFill>
                <a:effectLst/>
                <a:latin typeface="Calibri" panose="020F0502020204030204" pitchFamily="34" charset="0"/>
              </a:rPr>
              <a:t>The District does not levy any dollars in this fund.   Recent revenue for this account came from the Advanced Opportunities grant of $16,500.00 in FY26 and we have been awarded another $17,500 for FY27.  This money can be used to help parent defray costs associated with online classes or other out-of-pocket expenses.  </a:t>
            </a:r>
            <a:endParaRPr kumimoji="0" lang="en-US" altLang="en-US" sz="1000" b="0" i="0" u="none" strike="noStrike" cap="none" normalizeH="0" baseline="0" dirty="0">
              <a:ln>
                <a:noFill/>
              </a:ln>
              <a:solidFill>
                <a:schemeClr val="bg2">
                  <a:lumMod val="50000"/>
                </a:schemeClr>
              </a:solidFill>
              <a:effectLst/>
              <a:latin typeface="Arial" panose="020B0604020202020204" pitchFamily="34" charset="0"/>
            </a:endParaRPr>
          </a:p>
        </p:txBody>
      </p:sp>
      <p:pic>
        <p:nvPicPr>
          <p:cNvPr id="2" name="Picture 1">
            <a:extLst>
              <a:ext uri="{FF2B5EF4-FFF2-40B4-BE49-F238E27FC236}">
                <a16:creationId xmlns:a16="http://schemas.microsoft.com/office/drawing/2014/main" id="{692358EC-83D3-4879-AAD2-425D06C44F38}"/>
              </a:ext>
            </a:extLst>
          </p:cNvPr>
          <p:cNvPicPr>
            <a:picLocks noChangeAspect="1"/>
          </p:cNvPicPr>
          <p:nvPr/>
        </p:nvPicPr>
        <p:blipFill>
          <a:blip r:embed="rId3"/>
          <a:stretch>
            <a:fillRect/>
          </a:stretch>
        </p:blipFill>
        <p:spPr>
          <a:xfrm>
            <a:off x="1002323" y="563182"/>
            <a:ext cx="10155115" cy="5327664"/>
          </a:xfrm>
          <a:prstGeom prst="rect">
            <a:avLst/>
          </a:prstGeom>
        </p:spPr>
      </p:pic>
    </p:spTree>
    <p:extLst>
      <p:ext uri="{BB962C8B-B14F-4D97-AF65-F5344CB8AC3E}">
        <p14:creationId xmlns:p14="http://schemas.microsoft.com/office/powerpoint/2010/main" val="382922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83378" y="0"/>
            <a:ext cx="4754217" cy="576262"/>
          </a:xfrm>
        </p:spPr>
        <p:txBody>
          <a:bodyPr>
            <a:normAutofit fontScale="77500" lnSpcReduction="20000"/>
          </a:bodyPr>
          <a:lstStyle/>
          <a:p>
            <a:r>
              <a:rPr lang="en-US" sz="3600" dirty="0">
                <a:solidFill>
                  <a:schemeClr val="bg1">
                    <a:lumMod val="50000"/>
                  </a:schemeClr>
                </a:solidFill>
                <a:latin typeface="+mj-lt"/>
              </a:rPr>
              <a:t>250 – DEBT SERVICE</a:t>
            </a:r>
          </a:p>
        </p:txBody>
      </p:sp>
      <p:sp>
        <p:nvSpPr>
          <p:cNvPr id="4" name="Rectangle 1"/>
          <p:cNvSpPr>
            <a:spLocks noChangeArrowheads="1"/>
          </p:cNvSpPr>
          <p:nvPr/>
        </p:nvSpPr>
        <p:spPr bwMode="auto">
          <a:xfrm>
            <a:off x="2545972" y="6445815"/>
            <a:ext cx="7001164" cy="276999"/>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2">
                    <a:lumMod val="50000"/>
                  </a:schemeClr>
                </a:solidFill>
                <a:effectLst/>
                <a:latin typeface="Calibri" panose="020F0502020204030204" pitchFamily="34" charset="0"/>
              </a:rPr>
              <a:t>Amount of Levy is based on the payment schedule for the outstanding bond amount for the Boiler System.  </a:t>
            </a:r>
            <a:endParaRPr kumimoji="0" lang="en-US" altLang="en-US" sz="1800" b="0" i="0" u="none" strike="noStrike" cap="none" normalizeH="0" baseline="0" dirty="0">
              <a:ln>
                <a:noFill/>
              </a:ln>
              <a:solidFill>
                <a:schemeClr val="bg2">
                  <a:lumMod val="50000"/>
                </a:schemeClr>
              </a:solidFill>
              <a:effectLst/>
              <a:latin typeface="Arial" panose="020B0604020202020204" pitchFamily="34" charset="0"/>
            </a:endParaRPr>
          </a:p>
        </p:txBody>
      </p:sp>
      <p:pic>
        <p:nvPicPr>
          <p:cNvPr id="2" name="Picture 1">
            <a:extLst>
              <a:ext uri="{FF2B5EF4-FFF2-40B4-BE49-F238E27FC236}">
                <a16:creationId xmlns:a16="http://schemas.microsoft.com/office/drawing/2014/main" id="{8EC22CB0-AF82-47F8-99EA-DD1477C4DE6E}"/>
              </a:ext>
            </a:extLst>
          </p:cNvPr>
          <p:cNvPicPr>
            <a:picLocks noChangeAspect="1"/>
          </p:cNvPicPr>
          <p:nvPr/>
        </p:nvPicPr>
        <p:blipFill>
          <a:blip r:embed="rId3"/>
          <a:stretch>
            <a:fillRect/>
          </a:stretch>
        </p:blipFill>
        <p:spPr>
          <a:xfrm>
            <a:off x="1107831" y="569186"/>
            <a:ext cx="9864969" cy="5348037"/>
          </a:xfrm>
          <a:prstGeom prst="rect">
            <a:avLst/>
          </a:prstGeom>
        </p:spPr>
      </p:pic>
    </p:spTree>
    <p:extLst>
      <p:ext uri="{BB962C8B-B14F-4D97-AF65-F5344CB8AC3E}">
        <p14:creationId xmlns:p14="http://schemas.microsoft.com/office/powerpoint/2010/main" val="2195261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B5E199-7532-49AF-8465-7C6C771FF25B}"/>
              </a:ext>
            </a:extLst>
          </p:cNvPr>
          <p:cNvPicPr>
            <a:picLocks noChangeAspect="1"/>
          </p:cNvPicPr>
          <p:nvPr/>
        </p:nvPicPr>
        <p:blipFill>
          <a:blip r:embed="rId3"/>
          <a:stretch>
            <a:fillRect/>
          </a:stretch>
        </p:blipFill>
        <p:spPr>
          <a:xfrm>
            <a:off x="1328072" y="823549"/>
            <a:ext cx="9535856" cy="5210902"/>
          </a:xfrm>
          <a:prstGeom prst="rect">
            <a:avLst/>
          </a:prstGeom>
        </p:spPr>
      </p:pic>
      <p:sp>
        <p:nvSpPr>
          <p:cNvPr id="3" name="Text Placeholder 2"/>
          <p:cNvSpPr>
            <a:spLocks noGrp="1"/>
          </p:cNvSpPr>
          <p:nvPr>
            <p:ph type="body" idx="1"/>
          </p:nvPr>
        </p:nvSpPr>
        <p:spPr>
          <a:xfrm>
            <a:off x="3737113" y="92765"/>
            <a:ext cx="5505527" cy="581488"/>
          </a:xfrm>
        </p:spPr>
        <p:txBody>
          <a:bodyPr>
            <a:normAutofit fontScale="70000" lnSpcReduction="20000"/>
          </a:bodyPr>
          <a:lstStyle/>
          <a:p>
            <a:r>
              <a:rPr lang="en-US" sz="3600" dirty="0">
                <a:solidFill>
                  <a:schemeClr val="bg1">
                    <a:lumMod val="50000"/>
                  </a:schemeClr>
                </a:solidFill>
                <a:latin typeface="+mj-lt"/>
              </a:rPr>
              <a:t>261 – BUILDING RESERVE</a:t>
            </a:r>
          </a:p>
        </p:txBody>
      </p:sp>
      <p:sp>
        <p:nvSpPr>
          <p:cNvPr id="4" name="Rectangle 3"/>
          <p:cNvSpPr/>
          <p:nvPr/>
        </p:nvSpPr>
        <p:spPr>
          <a:xfrm>
            <a:off x="472668" y="6278243"/>
            <a:ext cx="11283519" cy="400110"/>
          </a:xfrm>
          <a:prstGeom prst="rect">
            <a:avLst/>
          </a:prstGeom>
          <a:solidFill>
            <a:schemeClr val="accent1">
              <a:lumMod val="40000"/>
              <a:lumOff val="60000"/>
            </a:schemeClr>
          </a:solidFill>
        </p:spPr>
        <p:txBody>
          <a:bodyPr wrap="square">
            <a:spAutoFit/>
          </a:bodyPr>
          <a:lstStyle/>
          <a:p>
            <a:r>
              <a:rPr lang="en-US" sz="1000" dirty="0">
                <a:solidFill>
                  <a:schemeClr val="bg2">
                    <a:lumMod val="50000"/>
                  </a:schemeClr>
                </a:solidFill>
                <a:latin typeface="Arial" panose="020B0604020202020204" pitchFamily="34" charset="0"/>
                <a:cs typeface="Arial" panose="020B0604020202020204" pitchFamily="34" charset="0"/>
              </a:rPr>
              <a:t>Voters approved the $100,000 levy for an additional 5 years in May 2025.  Under Senate Bill 307, the District is granted a permissive levy in the BR Fund based off a calculation called “SMMA”. The District’s SMMA ( School Major Maintenance Amount) is calculated by $15,000 + (100*Prior Year Budget Limit ANB). </a:t>
            </a:r>
          </a:p>
        </p:txBody>
      </p:sp>
      <p:sp>
        <p:nvSpPr>
          <p:cNvPr id="8" name="Line Callout 1 7"/>
          <p:cNvSpPr/>
          <p:nvPr/>
        </p:nvSpPr>
        <p:spPr>
          <a:xfrm>
            <a:off x="7424148" y="1156856"/>
            <a:ext cx="1053894" cy="1183341"/>
          </a:xfrm>
          <a:prstGeom prst="borderCallout1">
            <a:avLst>
              <a:gd name="adj1" fmla="val 87437"/>
              <a:gd name="adj2" fmla="val 89824"/>
              <a:gd name="adj3" fmla="val 154180"/>
              <a:gd name="adj4" fmla="val 124712"/>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This amount is what we feel will be given back from the State to offset local taxes.</a:t>
            </a:r>
          </a:p>
        </p:txBody>
      </p:sp>
      <p:sp>
        <p:nvSpPr>
          <p:cNvPr id="9" name="Line Callout 1 8"/>
          <p:cNvSpPr/>
          <p:nvPr/>
        </p:nvSpPr>
        <p:spPr>
          <a:xfrm>
            <a:off x="9800262" y="4909150"/>
            <a:ext cx="1323899" cy="768627"/>
          </a:xfrm>
          <a:prstGeom prst="borderCallout1">
            <a:avLst>
              <a:gd name="adj1" fmla="val 77370"/>
              <a:gd name="adj2" fmla="val -19344"/>
              <a:gd name="adj3" fmla="val 32549"/>
              <a:gd name="adj4" fmla="val 1832"/>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$100,000 5 year voted levy &amp; amount calculated by the State that can be permissively levied</a:t>
            </a:r>
          </a:p>
        </p:txBody>
      </p:sp>
    </p:spTree>
    <p:extLst>
      <p:ext uri="{BB962C8B-B14F-4D97-AF65-F5344CB8AC3E}">
        <p14:creationId xmlns:p14="http://schemas.microsoft.com/office/powerpoint/2010/main" val="41371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0509" y="890609"/>
            <a:ext cx="9605818" cy="5066846"/>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endParaRPr lang="en-US" dirty="0"/>
          </a:p>
        </p:txBody>
      </p:sp>
      <p:sp>
        <p:nvSpPr>
          <p:cNvPr id="2" name="Title 1"/>
          <p:cNvSpPr>
            <a:spLocks noGrp="1"/>
          </p:cNvSpPr>
          <p:nvPr>
            <p:ph type="title"/>
          </p:nvPr>
        </p:nvSpPr>
        <p:spPr>
          <a:xfrm>
            <a:off x="559602" y="57495"/>
            <a:ext cx="10386821" cy="843050"/>
          </a:xfrm>
        </p:spPr>
        <p:txBody>
          <a:bodyPr>
            <a:noAutofit/>
          </a:bodyPr>
          <a:lstStyle/>
          <a:p>
            <a:r>
              <a:rPr lang="en-US" sz="3500" dirty="0">
                <a:solidFill>
                  <a:schemeClr val="bg1">
                    <a:lumMod val="50000"/>
                  </a:schemeClr>
                </a:solidFill>
              </a:rPr>
              <a:t>   </a:t>
            </a:r>
            <a:r>
              <a:rPr lang="en-US" sz="3000" dirty="0">
                <a:solidFill>
                  <a:schemeClr val="bg1">
                    <a:lumMod val="50000"/>
                  </a:schemeClr>
                </a:solidFill>
              </a:rPr>
              <a:t>PROJECTS TO SPEND BUILDING RESERVE</a:t>
            </a:r>
          </a:p>
        </p:txBody>
      </p:sp>
      <p:sp>
        <p:nvSpPr>
          <p:cNvPr id="9" name="Rectangle 8"/>
          <p:cNvSpPr/>
          <p:nvPr/>
        </p:nvSpPr>
        <p:spPr>
          <a:xfrm>
            <a:off x="2599859" y="961215"/>
            <a:ext cx="8751632" cy="4939814"/>
          </a:xfrm>
          <a:prstGeom prst="rect">
            <a:avLst/>
          </a:prstGeom>
        </p:spPr>
        <p:txBody>
          <a:bodyPr wrap="square">
            <a:spAutoFit/>
          </a:bodyPr>
          <a:lstStyle/>
          <a:p>
            <a:pPr defTabSz="914400">
              <a:spcBef>
                <a:spcPts val="1000"/>
              </a:spcBef>
            </a:pPr>
            <a:r>
              <a:rPr lang="en-US" sz="2400" dirty="0">
                <a:solidFill>
                  <a:srgbClr val="FFFF00"/>
                </a:solidFill>
                <a:latin typeface="Dubai" panose="020B0503030403030204" pitchFamily="34" charset="-78"/>
                <a:cs typeface="Dubai" panose="020B0503030403030204" pitchFamily="34" charset="-78"/>
              </a:rPr>
              <a:t>***Repair/replace Commons and old gym roof </a:t>
            </a:r>
          </a:p>
          <a:p>
            <a:pPr defTabSz="914400">
              <a:spcBef>
                <a:spcPts val="1000"/>
              </a:spcBef>
            </a:pPr>
            <a:r>
              <a:rPr lang="en-US" sz="2400" dirty="0">
                <a:solidFill>
                  <a:srgbClr val="FFFF00"/>
                </a:solidFill>
                <a:latin typeface="Dubai" panose="020B0503030403030204" pitchFamily="34" charset="-78"/>
                <a:cs typeface="Dubai" panose="020B0503030403030204" pitchFamily="34" charset="-78"/>
              </a:rPr>
              <a:t>***Commons bathrooms upgrade</a:t>
            </a:r>
          </a:p>
          <a:p>
            <a:pPr defTabSz="914400">
              <a:spcBef>
                <a:spcPts val="1000"/>
              </a:spcBef>
            </a:pPr>
            <a:r>
              <a:rPr lang="en-US" sz="2400" dirty="0">
                <a:solidFill>
                  <a:srgbClr val="FFFF00"/>
                </a:solidFill>
                <a:latin typeface="Dubai" panose="020B0503030403030204" pitchFamily="34" charset="-78"/>
                <a:cs typeface="Dubai" panose="020B0503030403030204" pitchFamily="34" charset="-78"/>
              </a:rPr>
              <a:t>***Replace ventilation system in shop</a:t>
            </a:r>
          </a:p>
          <a:p>
            <a:pPr defTabSz="914400">
              <a:spcBef>
                <a:spcPts val="1000"/>
              </a:spcBef>
            </a:pPr>
            <a:r>
              <a:rPr lang="en-US" sz="2400" dirty="0">
                <a:solidFill>
                  <a:srgbClr val="FFFF00"/>
                </a:solidFill>
                <a:latin typeface="Dubai" panose="020B0503030403030204" pitchFamily="34" charset="-78"/>
                <a:cs typeface="Dubai" panose="020B0503030403030204" pitchFamily="34" charset="-78"/>
              </a:rPr>
              <a:t>***Sidewalk on west side of school</a:t>
            </a:r>
          </a:p>
          <a:p>
            <a:pPr marL="228600" indent="-228600" defTabSz="914400">
              <a:spcBef>
                <a:spcPts val="1000"/>
              </a:spcBef>
              <a:buFont typeface="Arial" panose="020B0604020202020204" pitchFamily="34" charset="0"/>
              <a:buChar char="•"/>
            </a:pPr>
            <a:r>
              <a:rPr lang="en-US" sz="2400" dirty="0">
                <a:solidFill>
                  <a:srgbClr val="FFFF00"/>
                </a:solidFill>
                <a:latin typeface="Dubai" panose="020B0503030403030204" pitchFamily="34" charset="-78"/>
                <a:cs typeface="Dubai" panose="020B0503030403030204" pitchFamily="34" charset="-78"/>
              </a:rPr>
              <a:t>Replace new gym roof – can be put off for 3-5 years</a:t>
            </a:r>
          </a:p>
          <a:p>
            <a:pPr marL="228600" indent="-228600" defTabSz="914400">
              <a:spcBef>
                <a:spcPts val="1000"/>
              </a:spcBef>
              <a:buFont typeface="Arial" panose="020B0604020202020204" pitchFamily="34" charset="0"/>
              <a:buChar char="•"/>
            </a:pPr>
            <a:r>
              <a:rPr lang="en-US" sz="2400" dirty="0">
                <a:solidFill>
                  <a:srgbClr val="FFFF00"/>
                </a:solidFill>
                <a:latin typeface="Dubai" panose="020B0503030403030204" pitchFamily="34" charset="-78"/>
                <a:cs typeface="Dubai" panose="020B0503030403030204" pitchFamily="34" charset="-78"/>
              </a:rPr>
              <a:t>Repair/replace roof over old elementary</a:t>
            </a:r>
          </a:p>
          <a:p>
            <a:pPr marL="228600" indent="-228600" defTabSz="914400">
              <a:spcBef>
                <a:spcPts val="1000"/>
              </a:spcBef>
              <a:buFont typeface="Arial" panose="020B0604020202020204" pitchFamily="34" charset="0"/>
              <a:buChar char="•"/>
            </a:pPr>
            <a:r>
              <a:rPr lang="en-US" sz="2400" dirty="0">
                <a:solidFill>
                  <a:srgbClr val="FFFF00"/>
                </a:solidFill>
                <a:latin typeface="Dubai" panose="020B0503030403030204" pitchFamily="34" charset="-78"/>
                <a:cs typeface="Dubai" panose="020B0503030403030204" pitchFamily="34" charset="-78"/>
              </a:rPr>
              <a:t>Jr. High Locker Room renovations</a:t>
            </a:r>
          </a:p>
          <a:p>
            <a:pPr marL="228600" indent="-228600" defTabSz="914400">
              <a:spcBef>
                <a:spcPts val="1000"/>
              </a:spcBef>
              <a:buFont typeface="Arial" panose="020B0604020202020204" pitchFamily="34" charset="0"/>
              <a:buChar char="•"/>
            </a:pPr>
            <a:r>
              <a:rPr lang="en-US" sz="2400" dirty="0">
                <a:solidFill>
                  <a:srgbClr val="FFFF00"/>
                </a:solidFill>
                <a:latin typeface="Dubai" panose="020B0503030403030204" pitchFamily="34" charset="-78"/>
                <a:cs typeface="Dubai" panose="020B0503030403030204" pitchFamily="34" charset="-78"/>
              </a:rPr>
              <a:t>Jr. High Lockers</a:t>
            </a:r>
          </a:p>
          <a:p>
            <a:pPr marL="228600" indent="-228600" defTabSz="914400">
              <a:spcBef>
                <a:spcPts val="1000"/>
              </a:spcBef>
              <a:buFont typeface="Arial" panose="020B0604020202020204" pitchFamily="34" charset="0"/>
              <a:buChar char="•"/>
            </a:pPr>
            <a:r>
              <a:rPr lang="en-US" sz="2400" dirty="0">
                <a:solidFill>
                  <a:srgbClr val="FFFF00"/>
                </a:solidFill>
                <a:latin typeface="Dubai" panose="020B0503030403030204" pitchFamily="34" charset="-78"/>
                <a:cs typeface="Dubai" panose="020B0503030403030204" pitchFamily="34" charset="-78"/>
              </a:rPr>
              <a:t>Windows</a:t>
            </a:r>
          </a:p>
          <a:p>
            <a:pPr marL="228600" indent="-228600" defTabSz="914400">
              <a:spcBef>
                <a:spcPts val="1000"/>
              </a:spcBef>
              <a:buFont typeface="Arial" panose="020B0604020202020204" pitchFamily="34" charset="0"/>
              <a:buChar char="•"/>
            </a:pPr>
            <a:r>
              <a:rPr lang="en-US" sz="2400" dirty="0">
                <a:solidFill>
                  <a:srgbClr val="FFFF00"/>
                </a:solidFill>
                <a:latin typeface="Dubai" panose="020B0503030403030204" pitchFamily="34" charset="-78"/>
                <a:cs typeface="Dubai" panose="020B0503030403030204" pitchFamily="34" charset="-78"/>
              </a:rPr>
              <a:t>Update sound system in main gym</a:t>
            </a:r>
          </a:p>
        </p:txBody>
      </p:sp>
      <p:pic>
        <p:nvPicPr>
          <p:cNvPr id="11" name="Picture 2" descr="Image result for roofing clipart black and whi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1283" y="4581400"/>
            <a:ext cx="2751425" cy="21185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CE4A215-95BF-4FF1-8B71-01EA6E4F5BD3}"/>
              </a:ext>
            </a:extLst>
          </p:cNvPr>
          <p:cNvSpPr/>
          <p:nvPr/>
        </p:nvSpPr>
        <p:spPr>
          <a:xfrm>
            <a:off x="472668" y="6278243"/>
            <a:ext cx="11283519" cy="461665"/>
          </a:xfrm>
          <a:prstGeom prst="rect">
            <a:avLst/>
          </a:prstGeom>
          <a:solidFill>
            <a:schemeClr val="accent1">
              <a:lumMod val="40000"/>
              <a:lumOff val="60000"/>
            </a:schemeClr>
          </a:solidFill>
        </p:spPr>
        <p:txBody>
          <a:bodyPr wrap="square">
            <a:spAutoFit/>
          </a:bodyPr>
          <a:lstStyle/>
          <a:p>
            <a:r>
              <a:rPr lang="en-US" sz="1200" dirty="0">
                <a:solidFill>
                  <a:schemeClr val="bg2">
                    <a:lumMod val="50000"/>
                  </a:schemeClr>
                </a:solidFill>
                <a:latin typeface="Arial" panose="020B0604020202020204" pitchFamily="34" charset="0"/>
                <a:cs typeface="Arial" panose="020B0604020202020204" pitchFamily="34" charset="0"/>
              </a:rPr>
              <a:t>The Commons bathrooms, Commons/old gym roof and Shop ventilation systems are NEEDED projects and will be completed within the year.  Other projects will be completed as we can get someone to do them for us.</a:t>
            </a:r>
          </a:p>
        </p:txBody>
      </p:sp>
    </p:spTree>
    <p:extLst>
      <p:ext uri="{BB962C8B-B14F-4D97-AF65-F5344CB8AC3E}">
        <p14:creationId xmlns:p14="http://schemas.microsoft.com/office/powerpoint/2010/main" val="1278485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0509" y="890609"/>
            <a:ext cx="9605818" cy="424731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dirty="0"/>
              <a:t>Due to legislative changes, the notice will look different than in years’ past.  We as a district have chosen to notice </a:t>
            </a:r>
            <a:r>
              <a:rPr lang="en-US" i="1" u="sng" dirty="0"/>
              <a:t>all</a:t>
            </a:r>
            <a:r>
              <a:rPr lang="en-US" dirty="0"/>
              <a:t> funds for full disclosure and transparency.  However, due to legislation, the COUNTY will be figuring mills for the BASE budget based on their taxable value.  The OVERBASE levy will be calculated on the School’s taxable value which could be very different.  This isn’t a number that we will know as this is calculated in the fall when our actual budget is set and sent to OPI. </a:t>
            </a:r>
          </a:p>
          <a:p>
            <a:endParaRPr lang="en-US" dirty="0"/>
          </a:p>
          <a:p>
            <a:r>
              <a:rPr lang="en-US" dirty="0"/>
              <a:t>Another change is that we must disclose on houses with values of $100,000, $300,000 and $600,000 to match the ballot language if we run an election.</a:t>
            </a:r>
          </a:p>
          <a:p>
            <a:endParaRPr lang="en-US" dirty="0"/>
          </a:p>
          <a:p>
            <a:r>
              <a:rPr lang="en-US" dirty="0"/>
              <a:t>The notice also uses the calculations for the changes in the assessment rates for houses above and below the $400,000 market value.</a:t>
            </a:r>
          </a:p>
          <a:p>
            <a:endParaRPr lang="en-US" dirty="0"/>
          </a:p>
          <a:p>
            <a:endParaRPr lang="en-US" dirty="0"/>
          </a:p>
        </p:txBody>
      </p:sp>
      <p:sp>
        <p:nvSpPr>
          <p:cNvPr id="2" name="Title 1"/>
          <p:cNvSpPr>
            <a:spLocks noGrp="1"/>
          </p:cNvSpPr>
          <p:nvPr>
            <p:ph type="title"/>
          </p:nvPr>
        </p:nvSpPr>
        <p:spPr>
          <a:xfrm>
            <a:off x="559602" y="57495"/>
            <a:ext cx="10386821" cy="843050"/>
          </a:xfrm>
        </p:spPr>
        <p:txBody>
          <a:bodyPr>
            <a:noAutofit/>
          </a:bodyPr>
          <a:lstStyle/>
          <a:p>
            <a:r>
              <a:rPr lang="en-US" sz="3500" dirty="0">
                <a:solidFill>
                  <a:schemeClr val="bg1">
                    <a:lumMod val="50000"/>
                  </a:schemeClr>
                </a:solidFill>
              </a:rPr>
              <a:t>   </a:t>
            </a:r>
            <a:r>
              <a:rPr lang="en-US" sz="3000" dirty="0">
                <a:solidFill>
                  <a:schemeClr val="bg1">
                    <a:lumMod val="50000"/>
                  </a:schemeClr>
                </a:solidFill>
              </a:rPr>
              <a:t>CHANGES TO THE RESOLUTION</a:t>
            </a:r>
          </a:p>
        </p:txBody>
      </p:sp>
      <p:sp>
        <p:nvSpPr>
          <p:cNvPr id="6" name="Rectangle 5">
            <a:extLst>
              <a:ext uri="{FF2B5EF4-FFF2-40B4-BE49-F238E27FC236}">
                <a16:creationId xmlns:a16="http://schemas.microsoft.com/office/drawing/2014/main" id="{9CE4A215-95BF-4FF1-8B71-01EA6E4F5BD3}"/>
              </a:ext>
            </a:extLst>
          </p:cNvPr>
          <p:cNvSpPr/>
          <p:nvPr/>
        </p:nvSpPr>
        <p:spPr>
          <a:xfrm>
            <a:off x="472668" y="6278243"/>
            <a:ext cx="11283519" cy="461665"/>
          </a:xfrm>
          <a:prstGeom prst="rect">
            <a:avLst/>
          </a:prstGeom>
          <a:solidFill>
            <a:schemeClr val="accent1">
              <a:lumMod val="40000"/>
              <a:lumOff val="60000"/>
            </a:schemeClr>
          </a:solidFill>
        </p:spPr>
        <p:txBody>
          <a:bodyPr wrap="square">
            <a:spAutoFit/>
          </a:bodyPr>
          <a:lstStyle/>
          <a:p>
            <a:r>
              <a:rPr lang="en-US" sz="1200" dirty="0">
                <a:solidFill>
                  <a:schemeClr val="bg2">
                    <a:lumMod val="50000"/>
                  </a:schemeClr>
                </a:solidFill>
                <a:latin typeface="Arial" panose="020B0604020202020204" pitchFamily="34" charset="0"/>
                <a:cs typeface="Arial" panose="020B0604020202020204" pitchFamily="34" charset="0"/>
              </a:rPr>
              <a:t>The Commons bathrooms, Commons/old gym roof and Shop ventilation systems are NEEDED projects and will be completed within the year.  Other projects will be completed as we can get someone to do them for us.</a:t>
            </a:r>
          </a:p>
        </p:txBody>
      </p:sp>
      <p:pic>
        <p:nvPicPr>
          <p:cNvPr id="4" name="Picture 3">
            <a:extLst>
              <a:ext uri="{FF2B5EF4-FFF2-40B4-BE49-F238E27FC236}">
                <a16:creationId xmlns:a16="http://schemas.microsoft.com/office/drawing/2014/main" id="{B1AB5515-A9F3-4F1E-8643-E34442E89A4A}"/>
              </a:ext>
            </a:extLst>
          </p:cNvPr>
          <p:cNvPicPr>
            <a:picLocks noChangeAspect="1"/>
          </p:cNvPicPr>
          <p:nvPr/>
        </p:nvPicPr>
        <p:blipFill>
          <a:blip r:embed="rId3"/>
          <a:stretch>
            <a:fillRect/>
          </a:stretch>
        </p:blipFill>
        <p:spPr>
          <a:xfrm>
            <a:off x="2406390" y="4722467"/>
            <a:ext cx="7220958" cy="1457528"/>
          </a:xfrm>
          <a:prstGeom prst="rect">
            <a:avLst/>
          </a:prstGeom>
        </p:spPr>
      </p:pic>
    </p:spTree>
    <p:extLst>
      <p:ext uri="{BB962C8B-B14F-4D97-AF65-F5344CB8AC3E}">
        <p14:creationId xmlns:p14="http://schemas.microsoft.com/office/powerpoint/2010/main" val="3744977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633BFA-5C66-4D6E-A62A-785224706DE2}"/>
              </a:ext>
            </a:extLst>
          </p:cNvPr>
          <p:cNvPicPr>
            <a:picLocks noChangeAspect="1"/>
          </p:cNvPicPr>
          <p:nvPr/>
        </p:nvPicPr>
        <p:blipFill>
          <a:blip r:embed="rId3"/>
          <a:stretch>
            <a:fillRect/>
          </a:stretch>
        </p:blipFill>
        <p:spPr>
          <a:xfrm>
            <a:off x="865675" y="717850"/>
            <a:ext cx="9650417" cy="5058696"/>
          </a:xfrm>
          <a:prstGeom prst="rect">
            <a:avLst/>
          </a:prstGeom>
        </p:spPr>
      </p:pic>
      <p:sp>
        <p:nvSpPr>
          <p:cNvPr id="3" name="Text Placeholder 2"/>
          <p:cNvSpPr>
            <a:spLocks noGrp="1"/>
          </p:cNvSpPr>
          <p:nvPr>
            <p:ph type="body" idx="1"/>
          </p:nvPr>
        </p:nvSpPr>
        <p:spPr>
          <a:xfrm>
            <a:off x="1482930" y="169669"/>
            <a:ext cx="9033162" cy="636104"/>
          </a:xfrm>
        </p:spPr>
        <p:txBody>
          <a:bodyPr>
            <a:noAutofit/>
          </a:bodyPr>
          <a:lstStyle/>
          <a:p>
            <a:r>
              <a:rPr lang="en-US" sz="3600" dirty="0">
                <a:solidFill>
                  <a:schemeClr val="bg1">
                    <a:lumMod val="50000"/>
                  </a:schemeClr>
                </a:solidFill>
                <a:latin typeface="+mj-lt"/>
              </a:rPr>
              <a:t>WHAT DOES IT ALL LOOK LIKE</a:t>
            </a:r>
          </a:p>
        </p:txBody>
      </p:sp>
      <p:sp>
        <p:nvSpPr>
          <p:cNvPr id="8" name="Line Callout 1 7">
            <a:extLst>
              <a:ext uri="{FF2B5EF4-FFF2-40B4-BE49-F238E27FC236}">
                <a16:creationId xmlns:a16="http://schemas.microsoft.com/office/drawing/2014/main" id="{8D4662DE-4ECE-4816-A3BB-047FCFF221F2}"/>
              </a:ext>
            </a:extLst>
          </p:cNvPr>
          <p:cNvSpPr/>
          <p:nvPr/>
        </p:nvSpPr>
        <p:spPr>
          <a:xfrm>
            <a:off x="429036" y="1395391"/>
            <a:ext cx="1053894" cy="1183341"/>
          </a:xfrm>
          <a:prstGeom prst="borderCallout1">
            <a:avLst>
              <a:gd name="adj1" fmla="val 87437"/>
              <a:gd name="adj2" fmla="val 89824"/>
              <a:gd name="adj3" fmla="val 1864"/>
              <a:gd name="adj4" fmla="val 15391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This is the notice using ALL funds that can be levied in.</a:t>
            </a:r>
          </a:p>
        </p:txBody>
      </p:sp>
      <p:sp>
        <p:nvSpPr>
          <p:cNvPr id="6" name="Callout: Down Arrow 5">
            <a:extLst>
              <a:ext uri="{FF2B5EF4-FFF2-40B4-BE49-F238E27FC236}">
                <a16:creationId xmlns:a16="http://schemas.microsoft.com/office/drawing/2014/main" id="{522A862D-77E4-4D00-9530-B298744238D6}"/>
              </a:ext>
            </a:extLst>
          </p:cNvPr>
          <p:cNvSpPr/>
          <p:nvPr/>
        </p:nvSpPr>
        <p:spPr>
          <a:xfrm>
            <a:off x="7473462" y="1409827"/>
            <a:ext cx="3042630" cy="37367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E349C354-6040-41E8-872F-2893A6F942CD}"/>
              </a:ext>
            </a:extLst>
          </p:cNvPr>
          <p:cNvSpPr/>
          <p:nvPr/>
        </p:nvSpPr>
        <p:spPr>
          <a:xfrm rot="20323356">
            <a:off x="2354102" y="2253387"/>
            <a:ext cx="1514171" cy="2467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01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8B6316-AA6F-4EB9-9014-29D2FAB30D99}"/>
              </a:ext>
            </a:extLst>
          </p:cNvPr>
          <p:cNvPicPr>
            <a:picLocks noChangeAspect="1"/>
          </p:cNvPicPr>
          <p:nvPr/>
        </p:nvPicPr>
        <p:blipFill>
          <a:blip r:embed="rId3"/>
          <a:stretch>
            <a:fillRect/>
          </a:stretch>
        </p:blipFill>
        <p:spPr>
          <a:xfrm>
            <a:off x="1585283" y="805774"/>
            <a:ext cx="9021434" cy="4865264"/>
          </a:xfrm>
          <a:prstGeom prst="rect">
            <a:avLst/>
          </a:prstGeom>
        </p:spPr>
      </p:pic>
      <p:sp>
        <p:nvSpPr>
          <p:cNvPr id="3" name="Text Placeholder 2"/>
          <p:cNvSpPr>
            <a:spLocks noGrp="1"/>
          </p:cNvSpPr>
          <p:nvPr>
            <p:ph type="body" idx="1"/>
          </p:nvPr>
        </p:nvSpPr>
        <p:spPr>
          <a:xfrm>
            <a:off x="1482930" y="169669"/>
            <a:ext cx="9033162" cy="636104"/>
          </a:xfrm>
        </p:spPr>
        <p:txBody>
          <a:bodyPr>
            <a:noAutofit/>
          </a:bodyPr>
          <a:lstStyle/>
          <a:p>
            <a:r>
              <a:rPr lang="en-US" sz="3600" dirty="0">
                <a:solidFill>
                  <a:schemeClr val="bg1">
                    <a:lumMod val="50000"/>
                  </a:schemeClr>
                </a:solidFill>
                <a:latin typeface="+mj-lt"/>
              </a:rPr>
              <a:t>WHAT DOES IT ALL LOOK LIKE</a:t>
            </a:r>
          </a:p>
        </p:txBody>
      </p:sp>
      <p:sp>
        <p:nvSpPr>
          <p:cNvPr id="6" name="Line Callout 1 7">
            <a:extLst>
              <a:ext uri="{FF2B5EF4-FFF2-40B4-BE49-F238E27FC236}">
                <a16:creationId xmlns:a16="http://schemas.microsoft.com/office/drawing/2014/main" id="{2D17FEA5-98C3-4941-BB7C-BDCD9D971247}"/>
              </a:ext>
            </a:extLst>
          </p:cNvPr>
          <p:cNvSpPr/>
          <p:nvPr/>
        </p:nvSpPr>
        <p:spPr>
          <a:xfrm>
            <a:off x="488520" y="1292469"/>
            <a:ext cx="1053894" cy="1183341"/>
          </a:xfrm>
          <a:prstGeom prst="borderCallout1">
            <a:avLst>
              <a:gd name="adj1" fmla="val 87437"/>
              <a:gd name="adj2" fmla="val 89824"/>
              <a:gd name="adj3" fmla="val 34556"/>
              <a:gd name="adj4" fmla="val 155581"/>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tx1">
                    <a:lumMod val="95000"/>
                    <a:lumOff val="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This is what then notice would look like if we just use the REQUIRED funds.</a:t>
            </a:r>
          </a:p>
        </p:txBody>
      </p:sp>
    </p:spTree>
    <p:extLst>
      <p:ext uri="{BB962C8B-B14F-4D97-AF65-F5344CB8AC3E}">
        <p14:creationId xmlns:p14="http://schemas.microsoft.com/office/powerpoint/2010/main" val="147673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43EF5D-F4FB-428D-9D5F-AFD29061AA61}"/>
              </a:ext>
            </a:extLst>
          </p:cNvPr>
          <p:cNvPicPr>
            <a:picLocks noChangeAspect="1"/>
          </p:cNvPicPr>
          <p:nvPr/>
        </p:nvPicPr>
        <p:blipFill>
          <a:blip r:embed="rId3"/>
          <a:stretch>
            <a:fillRect/>
          </a:stretch>
        </p:blipFill>
        <p:spPr>
          <a:xfrm>
            <a:off x="5981700" y="1406769"/>
            <a:ext cx="5687219" cy="3859823"/>
          </a:xfrm>
          <a:prstGeom prst="rect">
            <a:avLst/>
          </a:prstGeom>
        </p:spPr>
      </p:pic>
      <p:pic>
        <p:nvPicPr>
          <p:cNvPr id="4" name="Picture 3">
            <a:extLst>
              <a:ext uri="{FF2B5EF4-FFF2-40B4-BE49-F238E27FC236}">
                <a16:creationId xmlns:a16="http://schemas.microsoft.com/office/drawing/2014/main" id="{A5360278-FE08-4C57-923A-BD3698C789FA}"/>
              </a:ext>
            </a:extLst>
          </p:cNvPr>
          <p:cNvPicPr>
            <a:picLocks noChangeAspect="1"/>
          </p:cNvPicPr>
          <p:nvPr/>
        </p:nvPicPr>
        <p:blipFill>
          <a:blip r:embed="rId4"/>
          <a:stretch>
            <a:fillRect/>
          </a:stretch>
        </p:blipFill>
        <p:spPr>
          <a:xfrm>
            <a:off x="439615" y="756243"/>
            <a:ext cx="5398477" cy="5037888"/>
          </a:xfrm>
          <a:prstGeom prst="rect">
            <a:avLst/>
          </a:prstGeom>
        </p:spPr>
      </p:pic>
    </p:spTree>
    <p:extLst>
      <p:ext uri="{BB962C8B-B14F-4D97-AF65-F5344CB8AC3E}">
        <p14:creationId xmlns:p14="http://schemas.microsoft.com/office/powerpoint/2010/main" val="2548932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9627" y="182218"/>
            <a:ext cx="8975034" cy="599661"/>
          </a:xfrm>
        </p:spPr>
        <p:txBody>
          <a:bodyPr>
            <a:normAutofit fontScale="90000"/>
          </a:bodyPr>
          <a:lstStyle/>
          <a:p>
            <a:pPr algn="ctr"/>
            <a:r>
              <a:rPr lang="en-US" dirty="0">
                <a:solidFill>
                  <a:schemeClr val="bg1">
                    <a:lumMod val="50000"/>
                  </a:schemeClr>
                </a:solidFill>
                <a:cs typeface="Arial" panose="020B0604020202020204" pitchFamily="34" charset="0"/>
              </a:rPr>
              <a:t>   FY26 </a:t>
            </a:r>
            <a:r>
              <a:rPr lang="en-US" sz="2000" dirty="0">
                <a:solidFill>
                  <a:schemeClr val="bg1">
                    <a:lumMod val="50000"/>
                  </a:schemeClr>
                </a:solidFill>
                <a:cs typeface="Arial" panose="020B0604020202020204" pitchFamily="34" charset="0"/>
              </a:rPr>
              <a:t>VS</a:t>
            </a:r>
            <a:r>
              <a:rPr lang="en-US" dirty="0">
                <a:solidFill>
                  <a:schemeClr val="bg1">
                    <a:lumMod val="50000"/>
                  </a:schemeClr>
                </a:solidFill>
                <a:cs typeface="Arial" panose="020B0604020202020204" pitchFamily="34" charset="0"/>
              </a:rPr>
              <a:t> FY27 Projections</a:t>
            </a:r>
          </a:p>
        </p:txBody>
      </p:sp>
      <p:pic>
        <p:nvPicPr>
          <p:cNvPr id="6" name="Picture 5">
            <a:extLst>
              <a:ext uri="{FF2B5EF4-FFF2-40B4-BE49-F238E27FC236}">
                <a16:creationId xmlns:a16="http://schemas.microsoft.com/office/drawing/2014/main" id="{B47E7933-4BCA-466D-9CC1-564A2787F166}"/>
              </a:ext>
            </a:extLst>
          </p:cNvPr>
          <p:cNvPicPr>
            <a:picLocks noChangeAspect="1"/>
          </p:cNvPicPr>
          <p:nvPr/>
        </p:nvPicPr>
        <p:blipFill>
          <a:blip r:embed="rId3"/>
          <a:stretch>
            <a:fillRect/>
          </a:stretch>
        </p:blipFill>
        <p:spPr>
          <a:xfrm>
            <a:off x="470779" y="733965"/>
            <a:ext cx="5528506" cy="5833889"/>
          </a:xfrm>
          <a:prstGeom prst="rect">
            <a:avLst/>
          </a:prstGeom>
        </p:spPr>
      </p:pic>
      <p:pic>
        <p:nvPicPr>
          <p:cNvPr id="3" name="Picture 2">
            <a:extLst>
              <a:ext uri="{FF2B5EF4-FFF2-40B4-BE49-F238E27FC236}">
                <a16:creationId xmlns:a16="http://schemas.microsoft.com/office/drawing/2014/main" id="{B8EE460F-8177-49D1-A5A2-66F4064EBD2F}"/>
              </a:ext>
            </a:extLst>
          </p:cNvPr>
          <p:cNvPicPr>
            <a:picLocks noChangeAspect="1"/>
          </p:cNvPicPr>
          <p:nvPr/>
        </p:nvPicPr>
        <p:blipFill>
          <a:blip r:embed="rId4"/>
          <a:stretch>
            <a:fillRect/>
          </a:stretch>
        </p:blipFill>
        <p:spPr>
          <a:xfrm>
            <a:off x="6096000" y="733965"/>
            <a:ext cx="5351585" cy="5833889"/>
          </a:xfrm>
          <a:prstGeom prst="rect">
            <a:avLst/>
          </a:prstGeom>
        </p:spPr>
      </p:pic>
    </p:spTree>
    <p:extLst>
      <p:ext uri="{BB962C8B-B14F-4D97-AF65-F5344CB8AC3E}">
        <p14:creationId xmlns:p14="http://schemas.microsoft.com/office/powerpoint/2010/main" val="296507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643" y="248104"/>
            <a:ext cx="10018713" cy="841786"/>
          </a:xfrm>
        </p:spPr>
        <p:txBody>
          <a:bodyPr>
            <a:normAutofit/>
          </a:bodyPr>
          <a:lstStyle/>
          <a:p>
            <a:pPr algn="ctr"/>
            <a:r>
              <a:rPr lang="en-US" dirty="0">
                <a:solidFill>
                  <a:schemeClr val="bg1">
                    <a:lumMod val="50000"/>
                  </a:schemeClr>
                </a:solidFill>
              </a:rPr>
              <a:t>What Does the Law Actually Say</a:t>
            </a:r>
          </a:p>
        </p:txBody>
      </p:sp>
      <p:sp>
        <p:nvSpPr>
          <p:cNvPr id="3" name="Content Placeholder 2"/>
          <p:cNvSpPr>
            <a:spLocks noGrp="1"/>
          </p:cNvSpPr>
          <p:nvPr>
            <p:ph idx="1"/>
          </p:nvPr>
        </p:nvSpPr>
        <p:spPr>
          <a:xfrm>
            <a:off x="1105617" y="1052945"/>
            <a:ext cx="10018713" cy="4858328"/>
          </a:xfrm>
        </p:spPr>
        <p:style>
          <a:lnRef idx="1">
            <a:schemeClr val="accent5"/>
          </a:lnRef>
          <a:fillRef idx="3">
            <a:schemeClr val="accent5"/>
          </a:fillRef>
          <a:effectRef idx="2">
            <a:schemeClr val="accent5"/>
          </a:effectRef>
          <a:fontRef idx="minor">
            <a:schemeClr val="lt1"/>
          </a:fontRef>
        </p:style>
        <p:txBody>
          <a:bodyPr>
            <a:normAutofit fontScale="92500" lnSpcReduction="20000"/>
          </a:bodyPr>
          <a:lstStyle/>
          <a:p>
            <a:pPr marL="0" indent="0">
              <a:buNone/>
            </a:pPr>
            <a:r>
              <a:rPr lang="en-US" sz="1600" b="1" dirty="0">
                <a:solidFill>
                  <a:srgbClr val="FFFF00"/>
                </a:solidFill>
                <a:latin typeface="Dubai" panose="020B0503030403030204" pitchFamily="34" charset="-78"/>
                <a:cs typeface="Dubai" panose="020B0503030403030204" pitchFamily="34" charset="-78"/>
              </a:rPr>
              <a:t>20-9-116, MCA. Resolution of intent to increase non-voted levy -- notice. </a:t>
            </a:r>
            <a:r>
              <a:rPr lang="en-US" sz="1600" dirty="0">
                <a:solidFill>
                  <a:srgbClr val="FFFF00"/>
                </a:solidFill>
                <a:latin typeface="Dubai" panose="020B0503030403030204" pitchFamily="34" charset="-78"/>
                <a:cs typeface="Dubai" panose="020B0503030403030204" pitchFamily="34" charset="-78"/>
              </a:rPr>
              <a:t>(1) The trustees of a school district shall adopt a resolution no later than March 31 of each fiscal year and provide notice pursuant to subsection (2) whenever the trustees intend to impose an increase in a non-voted levy in the ensuing school fiscal year for the purposes of funding any of the funds listed below: </a:t>
            </a:r>
          </a:p>
          <a:p>
            <a:pPr lvl="1" indent="0">
              <a:buNone/>
            </a:pPr>
            <a:r>
              <a:rPr lang="en-US" sz="1600" dirty="0">
                <a:solidFill>
                  <a:srgbClr val="FFFF00"/>
                </a:solidFill>
                <a:latin typeface="Dubai" panose="020B0503030403030204" pitchFamily="34" charset="-78"/>
                <a:cs typeface="Dubai" panose="020B0503030403030204" pitchFamily="34" charset="-78"/>
              </a:rPr>
              <a:t>(a) the tuition fund under 20-5-324; </a:t>
            </a:r>
          </a:p>
          <a:p>
            <a:pPr lvl="1" indent="0">
              <a:buNone/>
            </a:pPr>
            <a:r>
              <a:rPr lang="en-US" sz="1600" dirty="0">
                <a:solidFill>
                  <a:srgbClr val="FFFF00"/>
                </a:solidFill>
                <a:latin typeface="Dubai" panose="020B0503030403030204" pitchFamily="34" charset="-78"/>
                <a:cs typeface="Dubai" panose="020B0503030403030204" pitchFamily="34" charset="-78"/>
              </a:rPr>
              <a:t>(b) the adult education fund under 20-7-705; </a:t>
            </a:r>
          </a:p>
          <a:p>
            <a:pPr lvl="1" indent="0">
              <a:buNone/>
            </a:pPr>
            <a:r>
              <a:rPr lang="en-US" sz="1600" dirty="0">
                <a:solidFill>
                  <a:srgbClr val="FFFF00"/>
                </a:solidFill>
                <a:latin typeface="Dubai" panose="020B0503030403030204" pitchFamily="34" charset="-78"/>
                <a:cs typeface="Dubai" panose="020B0503030403030204" pitchFamily="34" charset="-78"/>
              </a:rPr>
              <a:t>(c) the building reserve fund under 20-9-502 and 20-9-503; </a:t>
            </a:r>
          </a:p>
          <a:p>
            <a:pPr lvl="1" indent="0">
              <a:buNone/>
            </a:pPr>
            <a:r>
              <a:rPr lang="en-US" sz="1600" dirty="0">
                <a:solidFill>
                  <a:srgbClr val="FFFF00"/>
                </a:solidFill>
                <a:latin typeface="Dubai" panose="020B0503030403030204" pitchFamily="34" charset="-78"/>
                <a:cs typeface="Dubai" panose="020B0503030403030204" pitchFamily="34" charset="-78"/>
              </a:rPr>
              <a:t>(d) the transportation fund under 20-10-143 and 20-10-144; and </a:t>
            </a:r>
          </a:p>
          <a:p>
            <a:pPr lvl="1" indent="0">
              <a:buNone/>
            </a:pPr>
            <a:r>
              <a:rPr lang="en-US" sz="1600" dirty="0">
                <a:solidFill>
                  <a:srgbClr val="FFFF00"/>
                </a:solidFill>
                <a:latin typeface="Dubai" panose="020B0503030403030204" pitchFamily="34" charset="-78"/>
                <a:cs typeface="Dubai" panose="020B0503030403030204" pitchFamily="34" charset="-78"/>
              </a:rPr>
              <a:t>(e) the bus depreciation reserve fund under 20-10-147, and</a:t>
            </a:r>
          </a:p>
          <a:p>
            <a:pPr lvl="1" indent="0">
              <a:buNone/>
            </a:pPr>
            <a:r>
              <a:rPr lang="en-US" sz="1600" dirty="0">
                <a:solidFill>
                  <a:srgbClr val="FFFF00"/>
                </a:solidFill>
                <a:latin typeface="Dubai" panose="020B0503030403030204" pitchFamily="34" charset="-78"/>
                <a:cs typeface="Dubai" panose="020B0503030403030204" pitchFamily="34" charset="-78"/>
              </a:rPr>
              <a:t>(f)  the flexibility fund established in 20-9-543 for the purposes in 20-7-1602. </a:t>
            </a:r>
          </a:p>
          <a:p>
            <a:pPr marL="0" indent="0">
              <a:buNone/>
            </a:pPr>
            <a:r>
              <a:rPr lang="en-US" sz="1600" dirty="0">
                <a:solidFill>
                  <a:srgbClr val="FFFF00"/>
                </a:solidFill>
                <a:latin typeface="Dubai" panose="020B0503030403030204" pitchFamily="34" charset="-78"/>
                <a:cs typeface="Dubai" panose="020B0503030403030204" pitchFamily="34" charset="-78"/>
              </a:rPr>
              <a:t>(2) The trustees shall provide notice of intent to impose an increase in a non-voted levy for the ensuing school fiscal year by: </a:t>
            </a:r>
          </a:p>
          <a:p>
            <a:pPr lvl="1" indent="0">
              <a:buNone/>
            </a:pPr>
            <a:r>
              <a:rPr lang="en-US" sz="1600" dirty="0">
                <a:solidFill>
                  <a:srgbClr val="FFFF00"/>
                </a:solidFill>
                <a:latin typeface="Dubai" panose="020B0503030403030204" pitchFamily="34" charset="-78"/>
                <a:cs typeface="Dubai" panose="020B0503030403030204" pitchFamily="34" charset="-78"/>
              </a:rPr>
              <a:t>(a) adopting a resolution of intent to impose an increase in a non-voted levy that includes, at a minimum, the estimated number of increased or decreased mills to be imposed and the estimated increased or decreased revenue to be raised compared to non-voted levies under (1)(a) through (1)(f) imposed in the current school fiscal year and, based on the district's taxable valuation most recently certified by the department of revenue under 15-10-202, the estimated impacts of the increase or decrease on a home valued at $100,000 and a home valued at $200,000; and </a:t>
            </a:r>
          </a:p>
          <a:p>
            <a:pPr lvl="1" indent="0">
              <a:buNone/>
            </a:pPr>
            <a:r>
              <a:rPr lang="en-US" sz="1600" dirty="0">
                <a:solidFill>
                  <a:srgbClr val="FFFF00"/>
                </a:solidFill>
                <a:latin typeface="Dubai" panose="020B0503030403030204" pitchFamily="34" charset="-78"/>
                <a:cs typeface="Dubai" panose="020B0503030403030204" pitchFamily="34" charset="-78"/>
              </a:rPr>
              <a:t>(b) publishing a copy of the resolution in a newspaper that will give notice to the largest number of people of the district as determined by the trustees and posting a copy of the resolution to the school district's website.</a:t>
            </a:r>
          </a:p>
          <a:p>
            <a:endParaRPr lang="en-US" dirty="0">
              <a:latin typeface="Gill Sans MT Condensed" panose="020B0506020104020203" pitchFamily="34" charset="0"/>
            </a:endParaRPr>
          </a:p>
        </p:txBody>
      </p:sp>
    </p:spTree>
    <p:extLst>
      <p:ext uri="{BB962C8B-B14F-4D97-AF65-F5344CB8AC3E}">
        <p14:creationId xmlns:p14="http://schemas.microsoft.com/office/powerpoint/2010/main" val="194983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60" y="230910"/>
            <a:ext cx="10018713" cy="663784"/>
          </a:xfrm>
        </p:spPr>
        <p:txBody>
          <a:bodyPr>
            <a:normAutofit fontScale="90000"/>
          </a:bodyPr>
          <a:lstStyle/>
          <a:p>
            <a:pPr algn="ctr"/>
            <a:r>
              <a:rPr lang="en-US" sz="4400" dirty="0">
                <a:solidFill>
                  <a:schemeClr val="bg1">
                    <a:lumMod val="50000"/>
                  </a:schemeClr>
                </a:solidFill>
              </a:rPr>
              <a:t>What Must the Notice Include</a:t>
            </a:r>
          </a:p>
        </p:txBody>
      </p:sp>
      <p:sp>
        <p:nvSpPr>
          <p:cNvPr id="3" name="Content Placeholder 2"/>
          <p:cNvSpPr>
            <a:spLocks noGrp="1"/>
          </p:cNvSpPr>
          <p:nvPr>
            <p:ph idx="1"/>
          </p:nvPr>
        </p:nvSpPr>
        <p:spPr>
          <a:xfrm>
            <a:off x="1040561" y="1088657"/>
            <a:ext cx="10018713" cy="4680685"/>
          </a:xfrm>
        </p:spPr>
        <p:style>
          <a:lnRef idx="1">
            <a:schemeClr val="accent5"/>
          </a:lnRef>
          <a:fillRef idx="3">
            <a:schemeClr val="accent5"/>
          </a:fillRef>
          <a:effectRef idx="2">
            <a:schemeClr val="accent5"/>
          </a:effectRef>
          <a:fontRef idx="minor">
            <a:schemeClr val="lt1"/>
          </a:fontRef>
        </p:style>
        <p:txBody>
          <a:bodyPr>
            <a:normAutofit fontScale="32500" lnSpcReduction="20000"/>
          </a:bodyPr>
          <a:lstStyle/>
          <a:p>
            <a:r>
              <a:rPr lang="en-US" sz="3800" dirty="0">
                <a:solidFill>
                  <a:srgbClr val="FFFF00"/>
                </a:solidFill>
                <a:latin typeface="Dubai" panose="020B0503030403030204" pitchFamily="34" charset="-78"/>
                <a:cs typeface="Dubai" panose="020B0503030403030204" pitchFamily="34" charset="-78"/>
              </a:rPr>
              <a:t>Resolution/Notice </a:t>
            </a:r>
            <a:r>
              <a:rPr lang="en-US" sz="3800" i="1" u="sng" dirty="0">
                <a:solidFill>
                  <a:srgbClr val="FFFF00"/>
                </a:solidFill>
                <a:latin typeface="Dubai" panose="020B0503030403030204" pitchFamily="34" charset="-78"/>
                <a:cs typeface="Dubai" panose="020B0503030403030204" pitchFamily="34" charset="-78"/>
              </a:rPr>
              <a:t>requirements</a:t>
            </a:r>
            <a:r>
              <a:rPr lang="en-US" sz="3800" dirty="0">
                <a:latin typeface="Dubai" panose="020B0503030403030204" pitchFamily="34" charset="-78"/>
                <a:cs typeface="Dubai" panose="020B0503030403030204" pitchFamily="34" charset="-78"/>
              </a:rPr>
              <a:t>:</a:t>
            </a:r>
          </a:p>
          <a:p>
            <a:pPr lvl="1"/>
            <a:r>
              <a:rPr lang="en-US" sz="3800" dirty="0">
                <a:solidFill>
                  <a:srgbClr val="FFFF00"/>
                </a:solidFill>
                <a:latin typeface="Dubai" panose="020B0503030403030204" pitchFamily="34" charset="-78"/>
                <a:cs typeface="Dubai" panose="020B0503030403030204" pitchFamily="34" charset="-78"/>
              </a:rPr>
              <a:t>Dollar and mill increases in non-voted levies in:</a:t>
            </a:r>
          </a:p>
          <a:p>
            <a:pPr lvl="2"/>
            <a:r>
              <a:rPr lang="en-US" sz="3800" dirty="0">
                <a:solidFill>
                  <a:srgbClr val="FFFF00"/>
                </a:solidFill>
                <a:latin typeface="Dubai" panose="020B0503030403030204" pitchFamily="34" charset="-78"/>
                <a:cs typeface="Dubai" panose="020B0503030403030204" pitchFamily="34" charset="-78"/>
              </a:rPr>
              <a:t>Transportation Fund</a:t>
            </a:r>
          </a:p>
          <a:p>
            <a:pPr lvl="2"/>
            <a:r>
              <a:rPr lang="en-US" sz="3800" dirty="0">
                <a:solidFill>
                  <a:srgbClr val="FFFF00"/>
                </a:solidFill>
                <a:latin typeface="Dubai" panose="020B0503030403030204" pitchFamily="34" charset="-78"/>
                <a:cs typeface="Dubai" panose="020B0503030403030204" pitchFamily="34" charset="-78"/>
              </a:rPr>
              <a:t>Bus Depreciation Fund</a:t>
            </a:r>
          </a:p>
          <a:p>
            <a:pPr lvl="2"/>
            <a:r>
              <a:rPr lang="en-US" sz="3800" dirty="0">
                <a:solidFill>
                  <a:srgbClr val="FFFF00"/>
                </a:solidFill>
                <a:latin typeface="Dubai" panose="020B0503030403030204" pitchFamily="34" charset="-78"/>
                <a:cs typeface="Dubai" panose="020B0503030403030204" pitchFamily="34" charset="-78"/>
              </a:rPr>
              <a:t>Tuition Fund</a:t>
            </a:r>
          </a:p>
          <a:p>
            <a:pPr lvl="2"/>
            <a:r>
              <a:rPr lang="en-US" sz="3800" dirty="0">
                <a:solidFill>
                  <a:srgbClr val="FFFF00"/>
                </a:solidFill>
                <a:latin typeface="Dubai" panose="020B0503030403030204" pitchFamily="34" charset="-78"/>
                <a:cs typeface="Dubai" panose="020B0503030403030204" pitchFamily="34" charset="-78"/>
              </a:rPr>
              <a:t>Adult Ed Fund</a:t>
            </a:r>
          </a:p>
          <a:p>
            <a:pPr lvl="2"/>
            <a:r>
              <a:rPr lang="en-US" sz="3800" dirty="0">
                <a:solidFill>
                  <a:srgbClr val="FFFF00"/>
                </a:solidFill>
                <a:latin typeface="Dubai" panose="020B0503030403030204" pitchFamily="34" charset="-78"/>
                <a:cs typeface="Dubai" panose="020B0503030403030204" pitchFamily="34" charset="-78"/>
              </a:rPr>
              <a:t>Flexibility Fund</a:t>
            </a:r>
          </a:p>
          <a:p>
            <a:pPr lvl="2"/>
            <a:r>
              <a:rPr lang="en-US" sz="3800" dirty="0">
                <a:solidFill>
                  <a:srgbClr val="FFFF00"/>
                </a:solidFill>
                <a:latin typeface="Dubai" panose="020B0503030403030204" pitchFamily="34" charset="-78"/>
                <a:cs typeface="Dubai" panose="020B0503030403030204" pitchFamily="34" charset="-78"/>
              </a:rPr>
              <a:t>Building Reserve</a:t>
            </a:r>
          </a:p>
          <a:p>
            <a:pPr lvl="1"/>
            <a:r>
              <a:rPr lang="en-US" sz="3800" dirty="0">
                <a:solidFill>
                  <a:srgbClr val="FFFF00"/>
                </a:solidFill>
                <a:latin typeface="Dubai" panose="020B0503030403030204" pitchFamily="34" charset="-78"/>
                <a:cs typeface="Dubai" panose="020B0503030403030204" pitchFamily="34" charset="-78"/>
              </a:rPr>
              <a:t>Using prior year taxable value</a:t>
            </a:r>
          </a:p>
          <a:p>
            <a:pPr lvl="1"/>
            <a:r>
              <a:rPr lang="en-US" sz="3800" dirty="0">
                <a:solidFill>
                  <a:srgbClr val="FFFF00"/>
                </a:solidFill>
                <a:latin typeface="Dubai" panose="020B0503030403030204" pitchFamily="34" charset="-78"/>
                <a:cs typeface="Dubai" panose="020B0503030403030204" pitchFamily="34" charset="-78"/>
              </a:rPr>
              <a:t>Publish notice in newspaper by March 31</a:t>
            </a:r>
            <a:r>
              <a:rPr lang="en-US" sz="3800" baseline="30000" dirty="0">
                <a:solidFill>
                  <a:srgbClr val="FFFF00"/>
                </a:solidFill>
                <a:latin typeface="Dubai" panose="020B0503030403030204" pitchFamily="34" charset="-78"/>
                <a:cs typeface="Dubai" panose="020B0503030403030204" pitchFamily="34" charset="-78"/>
              </a:rPr>
              <a:t>st</a:t>
            </a:r>
            <a:r>
              <a:rPr lang="en-US" sz="3800" dirty="0">
                <a:solidFill>
                  <a:srgbClr val="FFFF00"/>
                </a:solidFill>
                <a:latin typeface="Dubai" panose="020B0503030403030204" pitchFamily="34" charset="-78"/>
                <a:cs typeface="Dubai" panose="020B0503030403030204" pitchFamily="34" charset="-78"/>
              </a:rPr>
              <a:t> </a:t>
            </a:r>
          </a:p>
          <a:p>
            <a:pPr marL="457200" lvl="1" indent="0">
              <a:buNone/>
            </a:pPr>
            <a:r>
              <a:rPr lang="en-US" sz="4300" dirty="0">
                <a:solidFill>
                  <a:schemeClr val="tx1">
                    <a:lumMod val="95000"/>
                    <a:lumOff val="5000"/>
                  </a:schemeClr>
                </a:solidFill>
                <a:latin typeface="Dubai" panose="020B0503030403030204" pitchFamily="34" charset="-78"/>
                <a:cs typeface="Dubai" panose="020B0503030403030204" pitchFamily="34" charset="-78"/>
              </a:rPr>
              <a:t>NEW FOR 2026 RESOLUTION:</a:t>
            </a:r>
          </a:p>
          <a:p>
            <a:pPr lvl="1"/>
            <a:r>
              <a:rPr lang="en-US" sz="4300" dirty="0">
                <a:solidFill>
                  <a:schemeClr val="tx1">
                    <a:lumMod val="95000"/>
                    <a:lumOff val="5000"/>
                  </a:schemeClr>
                </a:solidFill>
                <a:latin typeface="Dubai" panose="020B0503030403030204" pitchFamily="34" charset="-78"/>
                <a:cs typeface="Dubai" panose="020B0503030403030204" pitchFamily="34" charset="-78"/>
              </a:rPr>
              <a:t>Show the impact on homes with the value of $100,000, $300,000 and $600,000 to match ballot language</a:t>
            </a:r>
          </a:p>
          <a:p>
            <a:pPr marL="457200" lvl="1" indent="0">
              <a:buNone/>
            </a:pPr>
            <a:r>
              <a:rPr lang="en-US" sz="4300" dirty="0">
                <a:solidFill>
                  <a:schemeClr val="tx1">
                    <a:lumMod val="95000"/>
                    <a:lumOff val="5000"/>
                  </a:schemeClr>
                </a:solidFill>
                <a:latin typeface="Dubai" panose="020B0503030403030204" pitchFamily="34" charset="-78"/>
                <a:cs typeface="Dubai" panose="020B0503030403030204" pitchFamily="34" charset="-78"/>
              </a:rPr>
              <a:t>To be completely transparent – best practice WAS to disclose changes to ALL budgeted funds.  However with new legislation and taxation/mill calculations in the General Fund – the number we can disclose is incomplete as this is just the schools’ taxable value and mills – not the county portion.</a:t>
            </a:r>
          </a:p>
          <a:p>
            <a:pPr marL="274320" lvl="1" indent="0">
              <a:buNone/>
            </a:pPr>
            <a:r>
              <a:rPr lang="en-US" b="1" dirty="0">
                <a:solidFill>
                  <a:schemeClr val="accent1">
                    <a:lumMod val="60000"/>
                    <a:lumOff val="40000"/>
                  </a:schemeClr>
                </a:solidFill>
              </a:rPr>
              <a:t>                                                                              </a:t>
            </a:r>
            <a:r>
              <a:rPr lang="en-US" sz="5100" b="1" i="1" dirty="0">
                <a:solidFill>
                  <a:schemeClr val="accent1">
                    <a:lumMod val="60000"/>
                    <a:lumOff val="40000"/>
                  </a:schemeClr>
                </a:solidFill>
              </a:rPr>
              <a:t>NOTE: THESE ARE </a:t>
            </a:r>
            <a:r>
              <a:rPr lang="en-US" sz="5100" b="1" i="1" u="sng" dirty="0">
                <a:solidFill>
                  <a:schemeClr val="accent1">
                    <a:lumMod val="60000"/>
                    <a:lumOff val="40000"/>
                  </a:schemeClr>
                </a:solidFill>
              </a:rPr>
              <a:t>ESTIMATES</a:t>
            </a:r>
          </a:p>
          <a:p>
            <a:endParaRPr lang="en-US" dirty="0"/>
          </a:p>
        </p:txBody>
      </p:sp>
    </p:spTree>
    <p:extLst>
      <p:ext uri="{BB962C8B-B14F-4D97-AF65-F5344CB8AC3E}">
        <p14:creationId xmlns:p14="http://schemas.microsoft.com/office/powerpoint/2010/main" val="73688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631" y="291529"/>
            <a:ext cx="5915914" cy="672820"/>
          </a:xfrm>
        </p:spPr>
        <p:txBody>
          <a:bodyPr>
            <a:noAutofit/>
          </a:bodyPr>
          <a:lstStyle/>
          <a:p>
            <a:pPr algn="ctr"/>
            <a:r>
              <a:rPr lang="en-US" sz="4400" dirty="0">
                <a:solidFill>
                  <a:schemeClr val="bg1">
                    <a:lumMod val="50000"/>
                  </a:schemeClr>
                </a:solidFill>
              </a:rPr>
              <a:t>DEFINITIONS</a:t>
            </a:r>
          </a:p>
        </p:txBody>
      </p:sp>
      <p:sp>
        <p:nvSpPr>
          <p:cNvPr id="8" name="Content Placeholder 2"/>
          <p:cNvSpPr txBox="1">
            <a:spLocks/>
          </p:cNvSpPr>
          <p:nvPr/>
        </p:nvSpPr>
        <p:spPr>
          <a:xfrm>
            <a:off x="1044284" y="1159920"/>
            <a:ext cx="9881129" cy="3690778"/>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ClrTx/>
            </a:pPr>
            <a:endParaRPr lang="en-US" sz="900" dirty="0">
              <a:solidFill>
                <a:srgbClr val="FFFF00"/>
              </a:solidFill>
              <a:latin typeface="Dubai" panose="020B0503030403030204" pitchFamily="34" charset="-78"/>
              <a:cs typeface="Dubai" panose="020B0503030403030204" pitchFamily="34" charset="-78"/>
            </a:endParaRPr>
          </a:p>
          <a:p>
            <a:pPr>
              <a:buClrTx/>
            </a:pPr>
            <a:r>
              <a:rPr lang="en-US" dirty="0">
                <a:solidFill>
                  <a:srgbClr val="FFFF00"/>
                </a:solidFill>
                <a:latin typeface="Dubai" panose="020B0503030403030204" pitchFamily="34" charset="-78"/>
                <a:cs typeface="Dubai" panose="020B0503030403030204" pitchFamily="34" charset="-78"/>
              </a:rPr>
              <a:t>General Fund – cost to run the school. Budget Set by State</a:t>
            </a:r>
          </a:p>
          <a:p>
            <a:pPr>
              <a:buClrTx/>
            </a:pPr>
            <a:r>
              <a:rPr lang="en-US" dirty="0">
                <a:solidFill>
                  <a:srgbClr val="FFFF00"/>
                </a:solidFill>
                <a:latin typeface="Dubai" panose="020B0503030403030204" pitchFamily="34" charset="-78"/>
                <a:cs typeface="Dubai" panose="020B0503030403030204" pitchFamily="34" charset="-78"/>
              </a:rPr>
              <a:t>Reserves – Amount you keep back estimated by NEXT year’s budget to pay for bills at the beginning of the year.  (Operating Cash)</a:t>
            </a:r>
          </a:p>
          <a:p>
            <a:pPr>
              <a:buClrTx/>
            </a:pPr>
            <a:r>
              <a:rPr lang="en-US" dirty="0">
                <a:solidFill>
                  <a:srgbClr val="FFFF00"/>
                </a:solidFill>
                <a:latin typeface="Dubai" panose="020B0503030403030204" pitchFamily="34" charset="-78"/>
                <a:cs typeface="Dubai" panose="020B0503030403030204" pitchFamily="34" charset="-78"/>
              </a:rPr>
              <a:t>Re-appropriation – Amount you can give back to the taxpayers to “save” taxes for the next year</a:t>
            </a:r>
          </a:p>
          <a:p>
            <a:pPr>
              <a:buClrTx/>
            </a:pPr>
            <a:r>
              <a:rPr lang="en-US" dirty="0">
                <a:solidFill>
                  <a:srgbClr val="FFFF00"/>
                </a:solidFill>
                <a:latin typeface="Dubai" panose="020B0503030403030204" pitchFamily="34" charset="-78"/>
                <a:cs typeface="Dubai" panose="020B0503030403030204" pitchFamily="34" charset="-78"/>
              </a:rPr>
              <a:t>Reversion to the State – any cash above the 10% Reserve and money given back to the taxpayers  OVER 15% - must be given back to the State</a:t>
            </a:r>
          </a:p>
          <a:p>
            <a:pPr>
              <a:buClrTx/>
            </a:pPr>
            <a:r>
              <a:rPr lang="en-US" dirty="0" err="1">
                <a:solidFill>
                  <a:srgbClr val="FFFF00"/>
                </a:solidFill>
                <a:latin typeface="Dubai" panose="020B0503030403030204" pitchFamily="34" charset="-78"/>
                <a:cs typeface="Dubai" panose="020B0503030403030204" pitchFamily="34" charset="-78"/>
              </a:rPr>
              <a:t>Interlocal</a:t>
            </a:r>
            <a:r>
              <a:rPr lang="en-US" dirty="0">
                <a:solidFill>
                  <a:srgbClr val="FFFF00"/>
                </a:solidFill>
                <a:latin typeface="Dubai" panose="020B0503030403030204" pitchFamily="34" charset="-78"/>
                <a:cs typeface="Dubai" panose="020B0503030403030204" pitchFamily="34" charset="-78"/>
              </a:rPr>
              <a:t> Transfer – Money from any fund (excluding Retirement &amp; Debt Service) can be transferred to this fund to be used for any purpose.  Must have both Budget Authority &amp; Cash to be able to make this transfer.  </a:t>
            </a:r>
          </a:p>
          <a:p>
            <a:endParaRPr lang="en-US" dirty="0"/>
          </a:p>
        </p:txBody>
      </p:sp>
    </p:spTree>
    <p:extLst>
      <p:ext uri="{BB962C8B-B14F-4D97-AF65-F5344CB8AC3E}">
        <p14:creationId xmlns:p14="http://schemas.microsoft.com/office/powerpoint/2010/main" val="193854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4020" y="860529"/>
            <a:ext cx="10451435" cy="5115398"/>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endParaRPr lang="en-US"/>
          </a:p>
        </p:txBody>
      </p:sp>
      <p:sp>
        <p:nvSpPr>
          <p:cNvPr id="2" name="Title 1"/>
          <p:cNvSpPr>
            <a:spLocks noGrp="1"/>
          </p:cNvSpPr>
          <p:nvPr>
            <p:ph type="title"/>
          </p:nvPr>
        </p:nvSpPr>
        <p:spPr>
          <a:xfrm>
            <a:off x="2342069" y="186801"/>
            <a:ext cx="7135581" cy="515997"/>
          </a:xfrm>
        </p:spPr>
        <p:txBody>
          <a:bodyPr>
            <a:noAutofit/>
          </a:bodyPr>
          <a:lstStyle/>
          <a:p>
            <a:r>
              <a:rPr lang="en-US" sz="3600" dirty="0">
                <a:solidFill>
                  <a:schemeClr val="bg1">
                    <a:lumMod val="50000"/>
                  </a:schemeClr>
                </a:solidFill>
              </a:rPr>
              <a:t>        Budget Authority </a:t>
            </a:r>
            <a:r>
              <a:rPr lang="en-US" sz="1800" dirty="0">
                <a:solidFill>
                  <a:schemeClr val="bg1">
                    <a:lumMod val="50000"/>
                  </a:schemeClr>
                </a:solidFill>
              </a:rPr>
              <a:t>vs</a:t>
            </a:r>
            <a:r>
              <a:rPr lang="en-US" sz="3600" dirty="0">
                <a:solidFill>
                  <a:schemeClr val="bg1">
                    <a:lumMod val="50000"/>
                  </a:schemeClr>
                </a:solidFill>
              </a:rPr>
              <a:t> Cash</a:t>
            </a:r>
          </a:p>
        </p:txBody>
      </p:sp>
      <p:sp>
        <p:nvSpPr>
          <p:cNvPr id="3" name="Content Placeholder 2"/>
          <p:cNvSpPr>
            <a:spLocks noGrp="1"/>
          </p:cNvSpPr>
          <p:nvPr>
            <p:ph idx="1"/>
          </p:nvPr>
        </p:nvSpPr>
        <p:spPr>
          <a:xfrm>
            <a:off x="6497947" y="1175990"/>
            <a:ext cx="4815840" cy="4724853"/>
          </a:xfrm>
        </p:spPr>
        <p:txBody>
          <a:bodyPr>
            <a:normAutofit fontScale="77500" lnSpcReduction="20000"/>
          </a:bodyPr>
          <a:lstStyle/>
          <a:p>
            <a:r>
              <a:rPr lang="en-US" dirty="0">
                <a:solidFill>
                  <a:srgbClr val="FFFF00"/>
                </a:solidFill>
                <a:latin typeface="Dubai" panose="020B0503030403030204" pitchFamily="34" charset="-78"/>
                <a:cs typeface="Dubai" panose="020B0503030403030204" pitchFamily="34" charset="-78"/>
              </a:rPr>
              <a:t>The actual amount of money you have on hand in the bank to spend. </a:t>
            </a:r>
          </a:p>
          <a:p>
            <a:r>
              <a:rPr lang="en-US" dirty="0">
                <a:solidFill>
                  <a:srgbClr val="FFFF00"/>
                </a:solidFill>
                <a:latin typeface="Dubai" panose="020B0503030403030204" pitchFamily="34" charset="-78"/>
                <a:cs typeface="Dubai" panose="020B0503030403030204" pitchFamily="34" charset="-78"/>
              </a:rPr>
              <a:t>Why is there a difference?</a:t>
            </a:r>
          </a:p>
          <a:p>
            <a:pPr lvl="1"/>
            <a:r>
              <a:rPr lang="en-US" dirty="0">
                <a:solidFill>
                  <a:srgbClr val="FFFF00"/>
                </a:solidFill>
                <a:latin typeface="Dubai" panose="020B0503030403030204" pitchFamily="34" charset="-78"/>
                <a:cs typeface="Dubai" panose="020B0503030403030204" pitchFamily="34" charset="-78"/>
              </a:rPr>
              <a:t>Not everyone pays their tax bill on time, which means the amount you budgeted may not equal the amount of revenue you actually receive.</a:t>
            </a:r>
          </a:p>
          <a:p>
            <a:pPr lvl="1"/>
            <a:r>
              <a:rPr lang="en-US" dirty="0">
                <a:solidFill>
                  <a:srgbClr val="FFFF00"/>
                </a:solidFill>
                <a:latin typeface="Dubai" panose="020B0503030403030204" pitchFamily="34" charset="-78"/>
                <a:cs typeface="Dubai" panose="020B0503030403030204" pitchFamily="34" charset="-78"/>
              </a:rPr>
              <a:t>There will most likely </a:t>
            </a:r>
            <a:r>
              <a:rPr lang="en-US" i="1" dirty="0">
                <a:solidFill>
                  <a:srgbClr val="FFFF00"/>
                </a:solidFill>
                <a:latin typeface="Dubai" panose="020B0503030403030204" pitchFamily="34" charset="-78"/>
                <a:cs typeface="Dubai" panose="020B0503030403030204" pitchFamily="34" charset="-78"/>
              </a:rPr>
              <a:t>always </a:t>
            </a:r>
            <a:r>
              <a:rPr lang="en-US" dirty="0">
                <a:solidFill>
                  <a:srgbClr val="FFFF00"/>
                </a:solidFill>
                <a:latin typeface="Dubai" panose="020B0503030403030204" pitchFamily="34" charset="-78"/>
                <a:cs typeface="Dubai" panose="020B0503030403030204" pitchFamily="34" charset="-78"/>
              </a:rPr>
              <a:t>be some protested &amp;/or delinquent taxes.</a:t>
            </a:r>
          </a:p>
          <a:p>
            <a:r>
              <a:rPr lang="en-US" dirty="0">
                <a:solidFill>
                  <a:srgbClr val="FFFF00"/>
                </a:solidFill>
                <a:latin typeface="Dubai" panose="020B0503030403030204" pitchFamily="34" charset="-78"/>
                <a:cs typeface="Dubai" panose="020B0503030403030204" pitchFamily="34" charset="-78"/>
              </a:rPr>
              <a:t>If at the close of the fiscal year, budget authority remains and the District has adequate cash balance, those funds may be “</a:t>
            </a:r>
            <a:r>
              <a:rPr lang="en-US" i="1" dirty="0">
                <a:solidFill>
                  <a:srgbClr val="FFFF00"/>
                </a:solidFill>
                <a:latin typeface="Dubai" panose="020B0503030403030204" pitchFamily="34" charset="-78"/>
                <a:cs typeface="Dubai" panose="020B0503030403030204" pitchFamily="34" charset="-78"/>
              </a:rPr>
              <a:t>re-appropriated” </a:t>
            </a:r>
            <a:r>
              <a:rPr lang="en-US" dirty="0">
                <a:solidFill>
                  <a:srgbClr val="FFFF00"/>
                </a:solidFill>
                <a:latin typeface="Dubai" panose="020B0503030403030204" pitchFamily="34" charset="-78"/>
                <a:cs typeface="Dubai" panose="020B0503030403030204" pitchFamily="34" charset="-78"/>
              </a:rPr>
              <a:t>for the next year’s budget. </a:t>
            </a:r>
          </a:p>
          <a:p>
            <a:r>
              <a:rPr lang="en-US" dirty="0">
                <a:solidFill>
                  <a:srgbClr val="FFFF00"/>
                </a:solidFill>
                <a:latin typeface="Dubai" panose="020B0503030403030204" pitchFamily="34" charset="-78"/>
                <a:cs typeface="Dubai" panose="020B0503030403030204" pitchFamily="34" charset="-78"/>
              </a:rPr>
              <a:t>Should the district choose  and have both the budget authority and cash – these funds can be transferred to the Inter-local fund to be spent any way the board chooses.</a:t>
            </a:r>
            <a:endParaRPr lang="en-US" dirty="0">
              <a:solidFill>
                <a:srgbClr val="FFFF00"/>
              </a:solidFill>
            </a:endParaRPr>
          </a:p>
        </p:txBody>
      </p:sp>
      <p:sp>
        <p:nvSpPr>
          <p:cNvPr id="5" name="Content Placeholder 2"/>
          <p:cNvSpPr txBox="1">
            <a:spLocks/>
          </p:cNvSpPr>
          <p:nvPr/>
        </p:nvSpPr>
        <p:spPr>
          <a:xfrm>
            <a:off x="1094020" y="1203560"/>
            <a:ext cx="4815840" cy="44121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900" kern="1200">
                <a:solidFill>
                  <a:schemeClr val="tx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buClrTx/>
            </a:pPr>
            <a:r>
              <a:rPr lang="en-US" sz="1800" dirty="0">
                <a:solidFill>
                  <a:srgbClr val="FFFF00"/>
                </a:solidFill>
                <a:latin typeface="Dubai" panose="020B0503030403030204" pitchFamily="34" charset="-78"/>
                <a:cs typeface="Dubai" panose="020B0503030403030204" pitchFamily="34" charset="-78"/>
              </a:rPr>
              <a:t>Budget amounts are estimates of what you intend to receive in revenue and what you intend to spend to operate the school for the year. The school may spend </a:t>
            </a:r>
            <a:r>
              <a:rPr lang="en-US" sz="1800" i="1" dirty="0">
                <a:solidFill>
                  <a:srgbClr val="FFFF00"/>
                </a:solidFill>
                <a:latin typeface="Dubai" panose="020B0503030403030204" pitchFamily="34" charset="-78"/>
                <a:cs typeface="Dubai" panose="020B0503030403030204" pitchFamily="34" charset="-78"/>
              </a:rPr>
              <a:t>less </a:t>
            </a:r>
            <a:r>
              <a:rPr lang="en-US" sz="1800" dirty="0">
                <a:solidFill>
                  <a:srgbClr val="FFFF00"/>
                </a:solidFill>
                <a:latin typeface="Dubai" panose="020B0503030403030204" pitchFamily="34" charset="-78"/>
                <a:cs typeface="Dubai" panose="020B0503030403030204" pitchFamily="34" charset="-78"/>
              </a:rPr>
              <a:t>than the adopted budget, but must never spend </a:t>
            </a:r>
            <a:r>
              <a:rPr lang="en-US" sz="1800" i="1" dirty="0">
                <a:solidFill>
                  <a:srgbClr val="FFFF00"/>
                </a:solidFill>
                <a:latin typeface="Dubai" panose="020B0503030403030204" pitchFamily="34" charset="-78"/>
                <a:cs typeface="Dubai" panose="020B0503030403030204" pitchFamily="34" charset="-78"/>
              </a:rPr>
              <a:t>more</a:t>
            </a:r>
            <a:r>
              <a:rPr lang="en-US" sz="1800" dirty="0">
                <a:solidFill>
                  <a:srgbClr val="FFFF00"/>
                </a:solidFill>
                <a:latin typeface="Dubai" panose="020B0503030403030204" pitchFamily="34" charset="-78"/>
                <a:cs typeface="Dubai" panose="020B0503030403030204" pitchFamily="34" charset="-78"/>
              </a:rPr>
              <a:t>, regardless of cash balance</a:t>
            </a:r>
            <a:r>
              <a:rPr lang="en-US" dirty="0">
                <a:solidFill>
                  <a:srgbClr val="FFFF00"/>
                </a:solidFill>
                <a:latin typeface="Dubai" panose="020B0503030403030204" pitchFamily="34" charset="-78"/>
                <a:cs typeface="Dubai" panose="020B0503030403030204" pitchFamily="34" charset="-78"/>
              </a:rPr>
              <a:t>.</a:t>
            </a:r>
          </a:p>
          <a:p>
            <a:pPr>
              <a:buClrTx/>
            </a:pPr>
            <a:r>
              <a:rPr lang="en-US" dirty="0">
                <a:solidFill>
                  <a:srgbClr val="FFFF00"/>
                </a:solidFill>
                <a:latin typeface="Dubai" panose="020B0503030403030204" pitchFamily="34" charset="-78"/>
                <a:cs typeface="Dubai" panose="020B0503030403030204" pitchFamily="34" charset="-78"/>
              </a:rPr>
              <a:t>20-9-133, MCA:</a:t>
            </a:r>
          </a:p>
          <a:p>
            <a:pPr lvl="1">
              <a:buClrTx/>
            </a:pPr>
            <a:r>
              <a:rPr lang="en-US" dirty="0">
                <a:solidFill>
                  <a:srgbClr val="FFFF00"/>
                </a:solidFill>
                <a:latin typeface="Dubai" panose="020B0503030403030204" pitchFamily="34" charset="-78"/>
                <a:cs typeface="Dubai" panose="020B0503030403030204" pitchFamily="34" charset="-78"/>
              </a:rPr>
              <a:t>Trustees must formally approve an expenditure budget in order to spend money during the fiscal year.</a:t>
            </a:r>
          </a:p>
          <a:p>
            <a:pPr lvl="1">
              <a:buClrTx/>
            </a:pPr>
            <a:r>
              <a:rPr lang="en-US" dirty="0">
                <a:solidFill>
                  <a:srgbClr val="FFFF00"/>
                </a:solidFill>
                <a:latin typeface="Dubai" panose="020B0503030403030204" pitchFamily="34" charset="-78"/>
                <a:cs typeface="Dubai" panose="020B0503030403030204" pitchFamily="34" charset="-78"/>
              </a:rPr>
              <a:t>Total expenditures made during the year must be within the approved budget.</a:t>
            </a:r>
          </a:p>
          <a:p>
            <a:endParaRPr lang="en-US" dirty="0">
              <a:latin typeface="Gill Sans MT Condensed" panose="020B0506020104020203" pitchFamily="34" charset="0"/>
            </a:endParaRPr>
          </a:p>
        </p:txBody>
      </p:sp>
      <p:sp>
        <p:nvSpPr>
          <p:cNvPr id="6" name="TextBox 5"/>
          <p:cNvSpPr txBox="1"/>
          <p:nvPr/>
        </p:nvSpPr>
        <p:spPr>
          <a:xfrm>
            <a:off x="1993859" y="834228"/>
            <a:ext cx="3316778" cy="369332"/>
          </a:xfrm>
          <a:prstGeom prst="rect">
            <a:avLst/>
          </a:prstGeom>
          <a:noFill/>
        </p:spPr>
        <p:txBody>
          <a:bodyPr wrap="square" rtlCol="0">
            <a:spAutoFit/>
          </a:bodyPr>
          <a:lstStyle/>
          <a:p>
            <a:r>
              <a:rPr lang="en-US" b="1" dirty="0">
                <a:solidFill>
                  <a:schemeClr val="tx1">
                    <a:lumMod val="95000"/>
                    <a:lumOff val="5000"/>
                  </a:schemeClr>
                </a:solidFill>
              </a:rPr>
              <a:t>BUDGET AUTHORITY</a:t>
            </a:r>
          </a:p>
        </p:txBody>
      </p:sp>
      <p:sp>
        <p:nvSpPr>
          <p:cNvPr id="7" name="TextBox 6"/>
          <p:cNvSpPr txBox="1"/>
          <p:nvPr/>
        </p:nvSpPr>
        <p:spPr>
          <a:xfrm>
            <a:off x="8457181" y="860529"/>
            <a:ext cx="897372" cy="369332"/>
          </a:xfrm>
          <a:prstGeom prst="rect">
            <a:avLst/>
          </a:prstGeom>
          <a:noFill/>
        </p:spPr>
        <p:txBody>
          <a:bodyPr wrap="square" rtlCol="0">
            <a:spAutoFit/>
          </a:bodyPr>
          <a:lstStyle/>
          <a:p>
            <a:r>
              <a:rPr lang="en-US" dirty="0">
                <a:solidFill>
                  <a:schemeClr val="tx1">
                    <a:lumMod val="95000"/>
                    <a:lumOff val="5000"/>
                  </a:schemeClr>
                </a:solidFill>
              </a:rPr>
              <a:t>CASH</a:t>
            </a:r>
          </a:p>
        </p:txBody>
      </p:sp>
    </p:spTree>
    <p:extLst>
      <p:ext uri="{BB962C8B-B14F-4D97-AF65-F5344CB8AC3E}">
        <p14:creationId xmlns:p14="http://schemas.microsoft.com/office/powerpoint/2010/main" val="461517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7" y="197176"/>
            <a:ext cx="10753741" cy="861391"/>
          </a:xfrm>
        </p:spPr>
        <p:txBody>
          <a:bodyPr>
            <a:normAutofit fontScale="90000"/>
          </a:bodyPr>
          <a:lstStyle/>
          <a:p>
            <a:pPr algn="ctr"/>
            <a:r>
              <a:rPr lang="en-US" dirty="0">
                <a:solidFill>
                  <a:schemeClr val="bg1">
                    <a:lumMod val="50000"/>
                  </a:schemeClr>
                </a:solidFill>
              </a:rPr>
              <a:t>So Where Do the Numbers Come From</a:t>
            </a:r>
          </a:p>
        </p:txBody>
      </p:sp>
      <p:sp>
        <p:nvSpPr>
          <p:cNvPr id="4" name="Content Placeholder 3"/>
          <p:cNvSpPr>
            <a:spLocks noGrp="1"/>
          </p:cNvSpPr>
          <p:nvPr>
            <p:ph sz="half" idx="2"/>
          </p:nvPr>
        </p:nvSpPr>
        <p:spPr>
          <a:xfrm>
            <a:off x="1016268" y="1218799"/>
            <a:ext cx="9886522" cy="4026616"/>
          </a:xfrm>
        </p:spPr>
        <p:style>
          <a:lnRef idx="1">
            <a:schemeClr val="accent5"/>
          </a:lnRef>
          <a:fillRef idx="3">
            <a:schemeClr val="accent5"/>
          </a:fillRef>
          <a:effectRef idx="2">
            <a:schemeClr val="accent5"/>
          </a:effectRef>
          <a:fontRef idx="minor">
            <a:schemeClr val="lt1"/>
          </a:fontRef>
        </p:style>
        <p:txBody>
          <a:bodyPr>
            <a:normAutofit/>
          </a:bodyPr>
          <a:lstStyle/>
          <a:p>
            <a:pPr marL="0" indent="0">
              <a:buNone/>
            </a:pPr>
            <a:r>
              <a:rPr lang="en-US" sz="2800" dirty="0">
                <a:solidFill>
                  <a:srgbClr val="FFFF00"/>
                </a:solidFill>
                <a:latin typeface="Dubai" panose="020B0503030403030204" pitchFamily="34" charset="-78"/>
                <a:cs typeface="Dubai" panose="020B0503030403030204" pitchFamily="34" charset="-78"/>
              </a:rPr>
              <a:t>** Prior year Budget submitted to OPI</a:t>
            </a:r>
          </a:p>
          <a:p>
            <a:pPr marL="0" indent="0">
              <a:buNone/>
            </a:pPr>
            <a:r>
              <a:rPr lang="en-US" sz="2800" dirty="0">
                <a:solidFill>
                  <a:srgbClr val="FFFF00"/>
                </a:solidFill>
                <a:latin typeface="Dubai" panose="020B0503030403030204" pitchFamily="34" charset="-78"/>
                <a:cs typeface="Dubai" panose="020B0503030403030204" pitchFamily="34" charset="-78"/>
              </a:rPr>
              <a:t>** Prior year Taxable Value from the Department of Revenue</a:t>
            </a:r>
          </a:p>
          <a:p>
            <a:pPr marL="0" indent="0">
              <a:buNone/>
            </a:pPr>
            <a:r>
              <a:rPr lang="en-US" sz="2800" dirty="0">
                <a:solidFill>
                  <a:srgbClr val="FFFF00"/>
                </a:solidFill>
                <a:latin typeface="Dubai" panose="020B0503030403030204" pitchFamily="34" charset="-78"/>
                <a:cs typeface="Dubai" panose="020B0503030403030204" pitchFamily="34" charset="-78"/>
              </a:rPr>
              <a:t>** OPI Budgeting Spreadsheets</a:t>
            </a:r>
          </a:p>
          <a:p>
            <a:pPr marL="0" indent="0">
              <a:lnSpc>
                <a:spcPct val="100000"/>
              </a:lnSpc>
              <a:buNone/>
            </a:pPr>
            <a:r>
              <a:rPr lang="en-US" sz="2800" dirty="0">
                <a:solidFill>
                  <a:srgbClr val="FFFF00"/>
                </a:solidFill>
                <a:latin typeface="Dubai" panose="020B0503030403030204" pitchFamily="34" charset="-78"/>
                <a:cs typeface="Dubai" panose="020B0503030403030204" pitchFamily="34" charset="-78"/>
              </a:rPr>
              <a:t>	  </a:t>
            </a:r>
            <a:r>
              <a:rPr lang="en-US" sz="1800" dirty="0">
                <a:solidFill>
                  <a:srgbClr val="FFFF00"/>
                </a:solidFill>
                <a:latin typeface="Dubai" panose="020B0503030403030204" pitchFamily="34" charset="-78"/>
                <a:cs typeface="Dubai" panose="020B0503030403030204" pitchFamily="34" charset="-78"/>
              </a:rPr>
              <a:t> (General, Transportation, Bus Depreciation and Tuition)</a:t>
            </a:r>
          </a:p>
          <a:p>
            <a:pPr marL="0" indent="0">
              <a:buNone/>
            </a:pPr>
            <a:r>
              <a:rPr lang="en-US" sz="2800" dirty="0">
                <a:solidFill>
                  <a:srgbClr val="FFFF00"/>
                </a:solidFill>
                <a:latin typeface="Dubai" panose="020B0503030403030204" pitchFamily="34" charset="-78"/>
                <a:cs typeface="Dubai" panose="020B0503030403030204" pitchFamily="34" charset="-78"/>
              </a:rPr>
              <a:t>** Preliminary Budget Data Sheet – Provided by OPI by March 1</a:t>
            </a:r>
            <a:r>
              <a:rPr lang="en-US" sz="2800" baseline="30000" dirty="0">
                <a:solidFill>
                  <a:srgbClr val="FFFF00"/>
                </a:solidFill>
                <a:latin typeface="Dubai" panose="020B0503030403030204" pitchFamily="34" charset="-78"/>
                <a:cs typeface="Dubai" panose="020B0503030403030204" pitchFamily="34" charset="-78"/>
              </a:rPr>
              <a:t>st</a:t>
            </a:r>
            <a:r>
              <a:rPr lang="en-US" sz="2800" dirty="0">
                <a:solidFill>
                  <a:srgbClr val="FFFF00"/>
                </a:solidFill>
                <a:latin typeface="Dubai" panose="020B0503030403030204" pitchFamily="34" charset="-78"/>
                <a:cs typeface="Dubai" panose="020B0503030403030204" pitchFamily="34" charset="-78"/>
              </a:rPr>
              <a:t> </a:t>
            </a:r>
          </a:p>
          <a:p>
            <a:pPr marL="0" indent="0">
              <a:buNone/>
            </a:pPr>
            <a:r>
              <a:rPr lang="en-US" sz="2800" dirty="0">
                <a:solidFill>
                  <a:srgbClr val="FFFF00"/>
                </a:solidFill>
                <a:latin typeface="Dubai" panose="020B0503030403030204" pitchFamily="34" charset="-78"/>
                <a:cs typeface="Dubai" panose="020B0503030403030204" pitchFamily="34" charset="-78"/>
              </a:rPr>
              <a:t>** SB307 OPI Worksheet</a:t>
            </a:r>
          </a:p>
          <a:p>
            <a:pPr marL="0" indent="0">
              <a:buNone/>
            </a:pPr>
            <a:endParaRPr lang="en-US" dirty="0"/>
          </a:p>
        </p:txBody>
      </p:sp>
    </p:spTree>
    <p:extLst>
      <p:ext uri="{BB962C8B-B14F-4D97-AF65-F5344CB8AC3E}">
        <p14:creationId xmlns:p14="http://schemas.microsoft.com/office/powerpoint/2010/main" val="155551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70F868-3719-494A-ACD5-3539FFF100FB}"/>
              </a:ext>
            </a:extLst>
          </p:cNvPr>
          <p:cNvPicPr>
            <a:picLocks noChangeAspect="1"/>
          </p:cNvPicPr>
          <p:nvPr/>
        </p:nvPicPr>
        <p:blipFill>
          <a:blip r:embed="rId3"/>
          <a:stretch>
            <a:fillRect/>
          </a:stretch>
        </p:blipFill>
        <p:spPr>
          <a:xfrm>
            <a:off x="6320229" y="808892"/>
            <a:ext cx="5023661" cy="5424854"/>
          </a:xfrm>
          <a:prstGeom prst="rect">
            <a:avLst/>
          </a:prstGeom>
        </p:spPr>
      </p:pic>
      <p:pic>
        <p:nvPicPr>
          <p:cNvPr id="3" name="Picture 2">
            <a:extLst>
              <a:ext uri="{FF2B5EF4-FFF2-40B4-BE49-F238E27FC236}">
                <a16:creationId xmlns:a16="http://schemas.microsoft.com/office/drawing/2014/main" id="{50FB4E79-71DD-4D3D-8619-5BBC3A3B9926}"/>
              </a:ext>
            </a:extLst>
          </p:cNvPr>
          <p:cNvPicPr>
            <a:picLocks noChangeAspect="1"/>
          </p:cNvPicPr>
          <p:nvPr/>
        </p:nvPicPr>
        <p:blipFill>
          <a:blip r:embed="rId4"/>
          <a:stretch>
            <a:fillRect/>
          </a:stretch>
        </p:blipFill>
        <p:spPr>
          <a:xfrm>
            <a:off x="713060" y="891024"/>
            <a:ext cx="5300273" cy="5075951"/>
          </a:xfrm>
          <a:prstGeom prst="rect">
            <a:avLst/>
          </a:prstGeom>
        </p:spPr>
      </p:pic>
      <p:sp>
        <p:nvSpPr>
          <p:cNvPr id="2" name="Title 1"/>
          <p:cNvSpPr>
            <a:spLocks noGrp="1"/>
          </p:cNvSpPr>
          <p:nvPr>
            <p:ph type="title"/>
          </p:nvPr>
        </p:nvSpPr>
        <p:spPr>
          <a:xfrm>
            <a:off x="3311387" y="115956"/>
            <a:ext cx="6165122" cy="758687"/>
          </a:xfrm>
        </p:spPr>
        <p:txBody>
          <a:bodyPr>
            <a:noAutofit/>
          </a:bodyPr>
          <a:lstStyle/>
          <a:p>
            <a:pPr algn="ctr"/>
            <a:r>
              <a:rPr lang="en-US" sz="4400" dirty="0">
                <a:solidFill>
                  <a:schemeClr val="bg1">
                    <a:lumMod val="50000"/>
                  </a:schemeClr>
                </a:solidFill>
              </a:rPr>
              <a:t>FY26 OPI Budget</a:t>
            </a:r>
          </a:p>
        </p:txBody>
      </p:sp>
      <p:sp>
        <p:nvSpPr>
          <p:cNvPr id="7" name="Striped Right Arrow 6"/>
          <p:cNvSpPr/>
          <p:nvPr/>
        </p:nvSpPr>
        <p:spPr>
          <a:xfrm rot="5400000">
            <a:off x="6681354" y="1694171"/>
            <a:ext cx="1366981" cy="41101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rved Down Arrow 5"/>
          <p:cNvSpPr/>
          <p:nvPr/>
        </p:nvSpPr>
        <p:spPr>
          <a:xfrm flipH="1">
            <a:off x="4810509" y="4379813"/>
            <a:ext cx="895927" cy="3140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triped Right Arrow 4"/>
          <p:cNvSpPr/>
          <p:nvPr/>
        </p:nvSpPr>
        <p:spPr>
          <a:xfrm rot="10800000">
            <a:off x="5424728" y="5464246"/>
            <a:ext cx="563418" cy="2955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537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060" y="229891"/>
            <a:ext cx="10018713" cy="569258"/>
          </a:xfrm>
        </p:spPr>
        <p:txBody>
          <a:bodyPr>
            <a:normAutofit fontScale="90000"/>
          </a:bodyPr>
          <a:lstStyle/>
          <a:p>
            <a:pPr algn="ctr"/>
            <a:r>
              <a:rPr lang="en-US" dirty="0"/>
              <a:t>OPI General Fund Spreadsheet</a:t>
            </a:r>
          </a:p>
        </p:txBody>
      </p:sp>
      <p:sp>
        <p:nvSpPr>
          <p:cNvPr id="10" name="Line Callout 1 9"/>
          <p:cNvSpPr/>
          <p:nvPr/>
        </p:nvSpPr>
        <p:spPr>
          <a:xfrm>
            <a:off x="10585343" y="4143041"/>
            <a:ext cx="724173" cy="569258"/>
          </a:xfrm>
          <a:prstGeom prst="borderCallout1">
            <a:avLst/>
          </a:prstGeom>
          <a:gradFill>
            <a:gsLst>
              <a:gs pos="100000">
                <a:schemeClr val="accent3"/>
              </a:gs>
              <a:gs pos="100000">
                <a:schemeClr val="dk1">
                  <a:tint val="78000"/>
                  <a:alpha val="92000"/>
                  <a:satMod val="109000"/>
                  <a:lumMod val="10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bg2">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Calculated budget amount </a:t>
            </a:r>
          </a:p>
        </p:txBody>
      </p:sp>
      <p:sp>
        <p:nvSpPr>
          <p:cNvPr id="12" name="Bent Arrow 11"/>
          <p:cNvSpPr/>
          <p:nvPr/>
        </p:nvSpPr>
        <p:spPr>
          <a:xfrm flipH="1" flipV="1">
            <a:off x="10356702" y="4712299"/>
            <a:ext cx="655780" cy="35098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Bent Arrow 3"/>
          <p:cNvSpPr/>
          <p:nvPr/>
        </p:nvSpPr>
        <p:spPr>
          <a:xfrm flipV="1">
            <a:off x="1150859" y="2735256"/>
            <a:ext cx="822030" cy="35098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Line Callout 1 8"/>
          <p:cNvSpPr/>
          <p:nvPr/>
        </p:nvSpPr>
        <p:spPr>
          <a:xfrm>
            <a:off x="723820" y="1740642"/>
            <a:ext cx="1053894" cy="896471"/>
          </a:xfrm>
          <a:prstGeom prst="borderCallout1">
            <a:avLst>
              <a:gd name="adj1" fmla="val 79157"/>
              <a:gd name="adj2" fmla="val 127287"/>
              <a:gd name="adj3" fmla="val 45160"/>
              <a:gd name="adj4" fmla="val 103185"/>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900" dirty="0">
                <a:ln w="0"/>
                <a:solidFill>
                  <a:schemeClr val="bg2">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 ANB numbers used to calculate entitlement.  Fall </a:t>
            </a:r>
            <a:r>
              <a:rPr lang="en-US" sz="900" dirty="0" err="1">
                <a:ln w="0"/>
                <a:solidFill>
                  <a:schemeClr val="bg2">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count+spring</a:t>
            </a:r>
            <a:r>
              <a:rPr lang="en-US" sz="900" dirty="0">
                <a:ln w="0"/>
                <a:solidFill>
                  <a:schemeClr val="bg2">
                    <a:lumMod val="5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count x187/180</a:t>
            </a:r>
          </a:p>
        </p:txBody>
      </p:sp>
      <p:pic>
        <p:nvPicPr>
          <p:cNvPr id="6" name="Picture 5">
            <a:extLst>
              <a:ext uri="{FF2B5EF4-FFF2-40B4-BE49-F238E27FC236}">
                <a16:creationId xmlns:a16="http://schemas.microsoft.com/office/drawing/2014/main" id="{F84F3B83-B377-4004-B0E7-0A010EC8622D}"/>
              </a:ext>
            </a:extLst>
          </p:cNvPr>
          <p:cNvPicPr>
            <a:picLocks noChangeAspect="1"/>
          </p:cNvPicPr>
          <p:nvPr/>
        </p:nvPicPr>
        <p:blipFill>
          <a:blip r:embed="rId3"/>
          <a:stretch>
            <a:fillRect/>
          </a:stretch>
        </p:blipFill>
        <p:spPr>
          <a:xfrm>
            <a:off x="1972889" y="729638"/>
            <a:ext cx="8383813" cy="5488804"/>
          </a:xfrm>
          <a:prstGeom prst="rect">
            <a:avLst/>
          </a:prstGeom>
        </p:spPr>
      </p:pic>
    </p:spTree>
    <p:extLst>
      <p:ext uri="{BB962C8B-B14F-4D97-AF65-F5344CB8AC3E}">
        <p14:creationId xmlns:p14="http://schemas.microsoft.com/office/powerpoint/2010/main" val="26063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
      <a:dk1>
        <a:sysClr val="windowText" lastClr="000000"/>
      </a:dk1>
      <a:lt1>
        <a:sysClr val="window" lastClr="FFFFFF"/>
      </a:lt1>
      <a:dk2>
        <a:srgbClr val="44546A"/>
      </a:dk2>
      <a:lt2>
        <a:srgbClr val="E7E6E6"/>
      </a:lt2>
      <a:accent1>
        <a:srgbClr val="FFC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Elephant"/>
        <a:ea typeface=""/>
        <a:cs typeface=""/>
      </a:majorFont>
      <a:minorFont>
        <a:latin typeface="Verdana"/>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5473</TotalTime>
  <Words>2012</Words>
  <Application>Microsoft Office PowerPoint</Application>
  <PresentationFormat>Widescreen</PresentationFormat>
  <Paragraphs>153</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Narrow</vt:lpstr>
      <vt:lpstr>Calibri</vt:lpstr>
      <vt:lpstr>Dubai</vt:lpstr>
      <vt:lpstr>Elephant</vt:lpstr>
      <vt:lpstr>Gill Sans MT Condensed</vt:lpstr>
      <vt:lpstr>Verdana</vt:lpstr>
      <vt:lpstr>Organic</vt:lpstr>
      <vt:lpstr>Scobey K-12 School 307 Resolution  FY2027  </vt:lpstr>
      <vt:lpstr>     What is SB 307 and Why Do We Have It? </vt:lpstr>
      <vt:lpstr>What Does the Law Actually Say</vt:lpstr>
      <vt:lpstr>What Must the Notice Include</vt:lpstr>
      <vt:lpstr>DEFINITIONS</vt:lpstr>
      <vt:lpstr>        Budget Authority vs Cash</vt:lpstr>
      <vt:lpstr>So Where Do the Numbers Come From</vt:lpstr>
      <vt:lpstr>FY26 OPI Budget</vt:lpstr>
      <vt:lpstr>OPI General Fund Spreadsheet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PROJECTS TO SPEND BUILDING RESERVE</vt:lpstr>
      <vt:lpstr>   CHANGES TO THE RESOLUTION</vt:lpstr>
      <vt:lpstr>PowerPoint Presentation</vt:lpstr>
      <vt:lpstr>PowerPoint Presentation</vt:lpstr>
      <vt:lpstr>PowerPoint Presentation</vt:lpstr>
      <vt:lpstr>   FY26 VS FY27 Projections</vt:lpstr>
    </vt:vector>
  </TitlesOfParts>
  <Company>Cascade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Scobey School District</dc:title>
  <dc:creator>Colleen Drury</dc:creator>
  <cp:lastModifiedBy>Colleen Drury</cp:lastModifiedBy>
  <cp:revision>204</cp:revision>
  <cp:lastPrinted>2023-03-08T18:05:13Z</cp:lastPrinted>
  <dcterms:created xsi:type="dcterms:W3CDTF">2019-03-18T16:09:49Z</dcterms:created>
  <dcterms:modified xsi:type="dcterms:W3CDTF">2026-03-06T19:00:50Z</dcterms:modified>
</cp:coreProperties>
</file>