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11/10/2017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11/10/2017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11/10/2017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11/10/2017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11/10/2017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11/10/2017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11/10/2017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Ten Things you will need for future employment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0225355"/>
      </p:ext>
    </p:extLst>
  </p:cSld>
  <p:clrMapOvr>
    <a:masterClrMapping/>
  </p:clrMapOvr>
  <p:transition spd="slow" advClick="0" advTm="10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smtClean="0"/>
              <a:t>8. Design mindset</a:t>
            </a:r>
            <a:endParaRPr lang="en-US" dirty="0"/>
          </a:p>
        </p:txBody>
      </p:sp>
      <p:sp>
        <p:nvSpPr>
          <p:cNvPr id="3" name="Content Placeholder 2"/>
          <p:cNvSpPr>
            <a:spLocks noGrp="1"/>
          </p:cNvSpPr>
          <p:nvPr>
            <p:ph idx="1"/>
          </p:nvPr>
        </p:nvSpPr>
        <p:spPr/>
        <p:txBody>
          <a:bodyPr/>
          <a:lstStyle/>
          <a:p>
            <a:r>
              <a:rPr lang="en-US" b="1" dirty="0" smtClean="0"/>
              <a:t>Definition</a:t>
            </a:r>
            <a:r>
              <a:rPr lang="en-US" b="1" dirty="0"/>
              <a:t>: </a:t>
            </a:r>
            <a:r>
              <a:rPr lang="en-US" i="1" dirty="0"/>
              <a:t>ability to represent and develop </a:t>
            </a:r>
            <a:r>
              <a:rPr lang="en-US" i="1" dirty="0" smtClean="0"/>
              <a:t>tasks and </a:t>
            </a:r>
            <a:r>
              <a:rPr lang="en-US" i="1" dirty="0"/>
              <a:t>work processes for desired outcomes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218" y="3275045"/>
            <a:ext cx="2143612" cy="2103120"/>
          </a:xfrm>
          <a:prstGeom prst="rect">
            <a:avLst/>
          </a:prstGeom>
        </p:spPr>
      </p:pic>
    </p:spTree>
    <p:extLst>
      <p:ext uri="{BB962C8B-B14F-4D97-AF65-F5344CB8AC3E}">
        <p14:creationId xmlns:p14="http://schemas.microsoft.com/office/powerpoint/2010/main" val="353328078"/>
      </p:ext>
    </p:extLst>
  </p:cSld>
  <p:clrMapOvr>
    <a:masterClrMapping/>
  </p:clrMapOvr>
  <p:transition spd="slow" advClick="0" advTm="10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661" y="764373"/>
            <a:ext cx="9201539" cy="1293028"/>
          </a:xfrm>
        </p:spPr>
        <p:txBody>
          <a:bodyPr/>
          <a:lstStyle/>
          <a:p>
            <a:r>
              <a:rPr lang="it-IT" b="1" dirty="0" smtClean="0"/>
              <a:t>9. </a:t>
            </a:r>
            <a:r>
              <a:rPr lang="it-IT" b="1" dirty="0"/>
              <a:t>Cognitive load </a:t>
            </a:r>
            <a:r>
              <a:rPr lang="it-IT" b="1" dirty="0" smtClean="0"/>
              <a:t>management</a:t>
            </a:r>
            <a:endParaRPr lang="en-US" dirty="0"/>
          </a:p>
        </p:txBody>
      </p:sp>
      <p:sp>
        <p:nvSpPr>
          <p:cNvPr id="3" name="Content Placeholder 2"/>
          <p:cNvSpPr>
            <a:spLocks noGrp="1"/>
          </p:cNvSpPr>
          <p:nvPr>
            <p:ph idx="1"/>
          </p:nvPr>
        </p:nvSpPr>
        <p:spPr/>
        <p:txBody>
          <a:bodyPr/>
          <a:lstStyle/>
          <a:p>
            <a:r>
              <a:rPr lang="en-US" b="1" dirty="0" smtClean="0"/>
              <a:t>Definition</a:t>
            </a:r>
            <a:r>
              <a:rPr lang="en-US" b="1" dirty="0"/>
              <a:t>: </a:t>
            </a:r>
            <a:r>
              <a:rPr lang="en-US" i="1" dirty="0"/>
              <a:t>ability to discriminate and filter information </a:t>
            </a:r>
            <a:r>
              <a:rPr lang="en-US" i="1" dirty="0" smtClean="0"/>
              <a:t>for importance</a:t>
            </a:r>
            <a:r>
              <a:rPr lang="en-US" i="1" dirty="0"/>
              <a:t>, and to understand how to maximize </a:t>
            </a:r>
            <a:r>
              <a:rPr lang="en-US" i="1" dirty="0" smtClean="0"/>
              <a:t>cognitive functioning </a:t>
            </a:r>
            <a:r>
              <a:rPr lang="en-US" i="1" dirty="0"/>
              <a:t>using a variety of tools and techniques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315" y="3444622"/>
            <a:ext cx="3810000" cy="1524000"/>
          </a:xfrm>
          <a:prstGeom prst="rect">
            <a:avLst/>
          </a:prstGeom>
        </p:spPr>
      </p:pic>
    </p:spTree>
    <p:extLst>
      <p:ext uri="{BB962C8B-B14F-4D97-AF65-F5344CB8AC3E}">
        <p14:creationId xmlns:p14="http://schemas.microsoft.com/office/powerpoint/2010/main" val="1777864324"/>
      </p:ext>
    </p:extLst>
  </p:cSld>
  <p:clrMapOvr>
    <a:masterClrMapping/>
  </p:clrMapOvr>
  <p:transition spd="slow" advClick="0" advTm="10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Virtual collaboration</a:t>
            </a:r>
            <a:endParaRPr lang="en-US" dirty="0"/>
          </a:p>
        </p:txBody>
      </p:sp>
      <p:sp>
        <p:nvSpPr>
          <p:cNvPr id="3" name="Content Placeholder 2"/>
          <p:cNvSpPr>
            <a:spLocks noGrp="1"/>
          </p:cNvSpPr>
          <p:nvPr>
            <p:ph idx="1"/>
          </p:nvPr>
        </p:nvSpPr>
        <p:spPr/>
        <p:txBody>
          <a:bodyPr/>
          <a:lstStyle/>
          <a:p>
            <a:r>
              <a:rPr lang="en-US" sz="2400" b="1" dirty="0" smtClean="0">
                <a:latin typeface="HelveticaNeue-Bold"/>
              </a:rPr>
              <a:t>Definition</a:t>
            </a:r>
            <a:r>
              <a:rPr lang="en-US" sz="2400" b="1" dirty="0">
                <a:latin typeface="HelveticaNeue-Bold"/>
              </a:rPr>
              <a:t>: </a:t>
            </a:r>
            <a:r>
              <a:rPr lang="en-US" sz="2400" i="1" dirty="0">
                <a:latin typeface="HelveticaNeue-Italic"/>
              </a:rPr>
              <a:t>ability to work productively, </a:t>
            </a:r>
            <a:r>
              <a:rPr lang="en-US" sz="2400" i="1" dirty="0" smtClean="0">
                <a:latin typeface="HelveticaNeue-Italic"/>
              </a:rPr>
              <a:t>drive engagement</a:t>
            </a:r>
            <a:r>
              <a:rPr lang="en-US" sz="2400" i="1" dirty="0">
                <a:latin typeface="HelveticaNeue-Italic"/>
              </a:rPr>
              <a:t>, and demonstrate presence as a </a:t>
            </a:r>
            <a:r>
              <a:rPr lang="en-US" sz="2400" i="1" dirty="0" smtClean="0">
                <a:latin typeface="HelveticaNeue-Italic"/>
              </a:rPr>
              <a:t>member of </a:t>
            </a:r>
            <a:r>
              <a:rPr lang="en-US" sz="2400" i="1" dirty="0">
                <a:latin typeface="HelveticaNeue-Italic"/>
              </a:rPr>
              <a:t>a virtual team.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185" y="3163369"/>
            <a:ext cx="2857500" cy="2714625"/>
          </a:xfrm>
          <a:prstGeom prst="rect">
            <a:avLst/>
          </a:prstGeom>
        </p:spPr>
      </p:pic>
    </p:spTree>
    <p:extLst>
      <p:ext uri="{BB962C8B-B14F-4D97-AF65-F5344CB8AC3E}">
        <p14:creationId xmlns:p14="http://schemas.microsoft.com/office/powerpoint/2010/main" val="1590971637"/>
      </p:ext>
    </p:extLst>
  </p:cSld>
  <p:clrMapOvr>
    <a:masterClrMapping/>
  </p:clrMapOvr>
  <p:transition spd="slow" advClick="0" advTm="10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853" y="764373"/>
            <a:ext cx="8610600" cy="1293028"/>
          </a:xfrm>
        </p:spPr>
        <p:txBody>
          <a:bodyPr>
            <a:noAutofit/>
          </a:bodyPr>
          <a:lstStyle/>
          <a:p>
            <a:pPr algn="ctr"/>
            <a:r>
              <a:rPr lang="en-US" sz="8800" b="1" dirty="0" smtClean="0"/>
              <a:t>We ARe</a:t>
            </a:r>
            <a:endParaRPr lang="en-US" sz="8800" b="1" dirty="0"/>
          </a:p>
        </p:txBody>
      </p:sp>
      <p:sp>
        <p:nvSpPr>
          <p:cNvPr id="3" name="Content Placeholder 2"/>
          <p:cNvSpPr>
            <a:spLocks noGrp="1"/>
          </p:cNvSpPr>
          <p:nvPr>
            <p:ph idx="1"/>
          </p:nvPr>
        </p:nvSpPr>
        <p:spPr/>
        <p:txBody>
          <a:bodyPr/>
          <a:lstStyle/>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smtClean="0"/>
          </a:p>
          <a:p>
            <a:pPr algn="ctr"/>
            <a:r>
              <a:rPr lang="en-US" sz="2400" dirty="0" smtClean="0"/>
              <a:t>BBV2M-BrothersBrooksVision2MissionLLC.com</a:t>
            </a:r>
            <a:endParaRPr lang="en-US" sz="2400" dirty="0"/>
          </a:p>
          <a:p>
            <a:pPr algn="ctr"/>
            <a:r>
              <a:rPr lang="en-US" sz="2400" dirty="0"/>
              <a:t>BBV2MLLC@gmail.com</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8499" y="2057401"/>
            <a:ext cx="4333649" cy="2286000"/>
          </a:xfrm>
          <a:prstGeom prst="rect">
            <a:avLst/>
          </a:prstGeom>
        </p:spPr>
      </p:pic>
    </p:spTree>
    <p:extLst>
      <p:ext uri="{BB962C8B-B14F-4D97-AF65-F5344CB8AC3E}">
        <p14:creationId xmlns:p14="http://schemas.microsoft.com/office/powerpoint/2010/main" val="3752643434"/>
      </p:ext>
    </p:extLst>
  </p:cSld>
  <p:clrMapOvr>
    <a:masterClrMapping/>
  </p:clrMapOvr>
  <p:transition spd="slow">
    <p:wheel spokes="1"/>
    <p:sndAc>
      <p:stSnd>
        <p:snd r:embed="rId2" name="bomb.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Institute for the Future</a:t>
            </a:r>
          </a:p>
        </p:txBody>
      </p:sp>
      <p:sp>
        <p:nvSpPr>
          <p:cNvPr id="3" name="Content Placeholder 2"/>
          <p:cNvSpPr>
            <a:spLocks noGrp="1"/>
          </p:cNvSpPr>
          <p:nvPr>
            <p:ph idx="1"/>
          </p:nvPr>
        </p:nvSpPr>
        <p:spPr/>
        <p:txBody>
          <a:bodyPr/>
          <a:lstStyle/>
          <a:p>
            <a:r>
              <a:rPr lang="en-US" dirty="0" smtClean="0"/>
              <a:t>The slides to follow are based upon a study did by the Institute </a:t>
            </a:r>
            <a:r>
              <a:rPr lang="en-US" dirty="0"/>
              <a:t>for the Future (IFTF)</a:t>
            </a:r>
            <a:r>
              <a:rPr lang="en-US" dirty="0" smtClean="0"/>
              <a:t> on what they believe will be the skills needed over the next ten years.  There findings were not based upon the type of job but the skills that will needed in the workforce.</a:t>
            </a:r>
            <a:endParaRPr lang="en-US" dirty="0"/>
          </a:p>
        </p:txBody>
      </p:sp>
    </p:spTree>
    <p:extLst>
      <p:ext uri="{BB962C8B-B14F-4D97-AF65-F5344CB8AC3E}">
        <p14:creationId xmlns:p14="http://schemas.microsoft.com/office/powerpoint/2010/main" val="958897900"/>
      </p:ext>
    </p:extLst>
  </p:cSld>
  <p:clrMapOvr>
    <a:masterClrMapping/>
  </p:clrMapOvr>
  <p:transition spd="slow" advClick="0"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Sense-making</a:t>
            </a:r>
            <a:endParaRPr lang="en-US" dirty="0"/>
          </a:p>
        </p:txBody>
      </p:sp>
      <p:sp>
        <p:nvSpPr>
          <p:cNvPr id="3" name="Content Placeholder 2"/>
          <p:cNvSpPr>
            <a:spLocks noGrp="1"/>
          </p:cNvSpPr>
          <p:nvPr>
            <p:ph idx="1"/>
          </p:nvPr>
        </p:nvSpPr>
        <p:spPr/>
        <p:txBody>
          <a:bodyPr/>
          <a:lstStyle/>
          <a:p>
            <a:r>
              <a:rPr lang="en-US" b="1" dirty="0" smtClean="0"/>
              <a:t>Definition</a:t>
            </a:r>
            <a:r>
              <a:rPr lang="en-US" b="1" dirty="0"/>
              <a:t>: </a:t>
            </a:r>
            <a:r>
              <a:rPr lang="en-US" i="1" dirty="0"/>
              <a:t>ability to determine the deeper </a:t>
            </a:r>
            <a:r>
              <a:rPr lang="en-US" i="1" dirty="0" smtClean="0"/>
              <a:t>meaning or </a:t>
            </a:r>
            <a:r>
              <a:rPr lang="en-US" i="1" dirty="0"/>
              <a:t>significance of what is being expressed</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395" y="3386137"/>
            <a:ext cx="1714500" cy="1914525"/>
          </a:xfrm>
          <a:prstGeom prst="rect">
            <a:avLst/>
          </a:prstGeom>
        </p:spPr>
      </p:pic>
    </p:spTree>
    <p:extLst>
      <p:ext uri="{BB962C8B-B14F-4D97-AF65-F5344CB8AC3E}">
        <p14:creationId xmlns:p14="http://schemas.microsoft.com/office/powerpoint/2010/main" val="3834866363"/>
      </p:ext>
    </p:extLst>
  </p:cSld>
  <p:clrMapOvr>
    <a:masterClrMapping/>
  </p:clrMapOvr>
  <p:transition spd="slow" advClick="0"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t>
            </a:r>
            <a:r>
              <a:rPr lang="en-US" b="1" dirty="0"/>
              <a:t>Social </a:t>
            </a:r>
            <a:r>
              <a:rPr lang="en-US" b="1" dirty="0" smtClean="0"/>
              <a:t>intelligence</a:t>
            </a:r>
            <a:endParaRPr lang="en-US" dirty="0"/>
          </a:p>
        </p:txBody>
      </p:sp>
      <p:sp>
        <p:nvSpPr>
          <p:cNvPr id="3" name="Content Placeholder 2"/>
          <p:cNvSpPr>
            <a:spLocks noGrp="1"/>
          </p:cNvSpPr>
          <p:nvPr>
            <p:ph idx="1"/>
          </p:nvPr>
        </p:nvSpPr>
        <p:spPr/>
        <p:txBody>
          <a:bodyPr/>
          <a:lstStyle/>
          <a:p>
            <a:r>
              <a:rPr lang="en-US" b="1" dirty="0" smtClean="0"/>
              <a:t>Definition</a:t>
            </a:r>
            <a:r>
              <a:rPr lang="en-US" b="1" dirty="0"/>
              <a:t>: </a:t>
            </a:r>
            <a:r>
              <a:rPr lang="en-US" i="1" dirty="0"/>
              <a:t>ability to connect to others in a deep </a:t>
            </a:r>
            <a:r>
              <a:rPr lang="en-US" i="1" dirty="0" smtClean="0"/>
              <a:t>and direct </a:t>
            </a:r>
            <a:r>
              <a:rPr lang="en-US" i="1" dirty="0"/>
              <a:t>way, to sense and stimulate reactions </a:t>
            </a:r>
            <a:r>
              <a:rPr lang="en-US" i="1" dirty="0" smtClean="0"/>
              <a:t>and desired </a:t>
            </a:r>
            <a:r>
              <a:rPr lang="en-US" i="1" dirty="0"/>
              <a:t>interactions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104295"/>
            <a:ext cx="5181600" cy="2926080"/>
          </a:xfrm>
          <a:prstGeom prst="rect">
            <a:avLst/>
          </a:prstGeom>
        </p:spPr>
      </p:pic>
    </p:spTree>
    <p:extLst>
      <p:ext uri="{BB962C8B-B14F-4D97-AF65-F5344CB8AC3E}">
        <p14:creationId xmlns:p14="http://schemas.microsoft.com/office/powerpoint/2010/main" val="1290055305"/>
      </p:ext>
    </p:extLst>
  </p:cSld>
  <p:clrMapOvr>
    <a:masterClrMapping/>
  </p:clrMapOvr>
  <p:transition spd="slow" advClick="0"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en-US" b="1" dirty="0"/>
              <a:t>Novel &amp; </a:t>
            </a:r>
            <a:r>
              <a:rPr lang="en-US" b="1" dirty="0" smtClean="0"/>
              <a:t>adaptive thinking</a:t>
            </a:r>
            <a:endParaRPr lang="en-US" dirty="0"/>
          </a:p>
        </p:txBody>
      </p:sp>
      <p:sp>
        <p:nvSpPr>
          <p:cNvPr id="3" name="Content Placeholder 2"/>
          <p:cNvSpPr>
            <a:spLocks noGrp="1"/>
          </p:cNvSpPr>
          <p:nvPr>
            <p:ph idx="1"/>
          </p:nvPr>
        </p:nvSpPr>
        <p:spPr/>
        <p:txBody>
          <a:bodyPr/>
          <a:lstStyle/>
          <a:p>
            <a:r>
              <a:rPr lang="en-US" b="1" dirty="0" smtClean="0"/>
              <a:t>Definition</a:t>
            </a:r>
            <a:r>
              <a:rPr lang="en-US" b="1" dirty="0"/>
              <a:t>: </a:t>
            </a:r>
            <a:r>
              <a:rPr lang="en-US" i="1" dirty="0"/>
              <a:t>proficiency at thinking and coming </a:t>
            </a:r>
            <a:r>
              <a:rPr lang="en-US" i="1" dirty="0" smtClean="0"/>
              <a:t>up with </a:t>
            </a:r>
            <a:r>
              <a:rPr lang="en-US" i="1" dirty="0"/>
              <a:t>solutions and responses beyond that which is </a:t>
            </a:r>
            <a:r>
              <a:rPr lang="en-US" i="1" dirty="0" smtClean="0"/>
              <a:t>rote or </a:t>
            </a:r>
            <a:r>
              <a:rPr lang="en-US" i="1" dirty="0"/>
              <a:t>rule-based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7" y="3359017"/>
            <a:ext cx="2286005" cy="2286005"/>
          </a:xfrm>
          <a:prstGeom prst="rect">
            <a:avLst/>
          </a:prstGeom>
        </p:spPr>
      </p:pic>
    </p:spTree>
    <p:extLst>
      <p:ext uri="{BB962C8B-B14F-4D97-AF65-F5344CB8AC3E}">
        <p14:creationId xmlns:p14="http://schemas.microsoft.com/office/powerpoint/2010/main" val="1552232346"/>
      </p:ext>
    </p:extLst>
  </p:cSld>
  <p:clrMapOvr>
    <a:masterClrMapping/>
  </p:clrMapOvr>
  <p:transition spd="slow" advClick="0"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65" y="764373"/>
            <a:ext cx="9010135" cy="1293028"/>
          </a:xfrm>
        </p:spPr>
        <p:txBody>
          <a:bodyPr/>
          <a:lstStyle/>
          <a:p>
            <a:r>
              <a:rPr lang="en-US" b="1" dirty="0" smtClean="0"/>
              <a:t>4. </a:t>
            </a:r>
            <a:r>
              <a:rPr lang="en-US" b="1" dirty="0"/>
              <a:t>Cross -</a:t>
            </a:r>
            <a:r>
              <a:rPr lang="en-US" b="1" dirty="0" smtClean="0"/>
              <a:t>cultural competency</a:t>
            </a:r>
            <a:endParaRPr lang="en-US" dirty="0"/>
          </a:p>
        </p:txBody>
      </p:sp>
      <p:sp>
        <p:nvSpPr>
          <p:cNvPr id="3" name="Content Placeholder 2"/>
          <p:cNvSpPr>
            <a:spLocks noGrp="1"/>
          </p:cNvSpPr>
          <p:nvPr>
            <p:ph idx="1"/>
          </p:nvPr>
        </p:nvSpPr>
        <p:spPr/>
        <p:txBody>
          <a:bodyPr/>
          <a:lstStyle/>
          <a:p>
            <a:r>
              <a:rPr lang="en-US" b="1" dirty="0" smtClean="0"/>
              <a:t>Definition</a:t>
            </a:r>
            <a:r>
              <a:rPr lang="en-US" b="1" dirty="0"/>
              <a:t>: </a:t>
            </a:r>
            <a:r>
              <a:rPr lang="en-US" i="1" dirty="0"/>
              <a:t>ability to operate in different cultural settings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968" y="3080171"/>
            <a:ext cx="2857500" cy="2638425"/>
          </a:xfrm>
          <a:prstGeom prst="rect">
            <a:avLst/>
          </a:prstGeom>
        </p:spPr>
      </p:pic>
    </p:spTree>
    <p:extLst>
      <p:ext uri="{BB962C8B-B14F-4D97-AF65-F5344CB8AC3E}">
        <p14:creationId xmlns:p14="http://schemas.microsoft.com/office/powerpoint/2010/main" val="3395136477"/>
      </p:ext>
    </p:extLst>
  </p:cSld>
  <p:clrMapOvr>
    <a:masterClrMapping/>
  </p:clrMapOvr>
  <p:transition spd="slow" advClick="0"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Computational thinking</a:t>
            </a:r>
            <a:endParaRPr lang="en-US" dirty="0"/>
          </a:p>
        </p:txBody>
      </p:sp>
      <p:sp>
        <p:nvSpPr>
          <p:cNvPr id="3" name="Content Placeholder 2"/>
          <p:cNvSpPr>
            <a:spLocks noGrp="1"/>
          </p:cNvSpPr>
          <p:nvPr>
            <p:ph idx="1"/>
          </p:nvPr>
        </p:nvSpPr>
        <p:spPr/>
        <p:txBody>
          <a:bodyPr/>
          <a:lstStyle/>
          <a:p>
            <a:r>
              <a:rPr lang="en-US" b="1" dirty="0" smtClean="0"/>
              <a:t>Definition</a:t>
            </a:r>
            <a:r>
              <a:rPr lang="en-US" b="1" dirty="0"/>
              <a:t>: </a:t>
            </a:r>
            <a:r>
              <a:rPr lang="en-US" i="1" dirty="0"/>
              <a:t>ability to translate vast amounts of data </a:t>
            </a:r>
            <a:r>
              <a:rPr lang="en-US" i="1" dirty="0" smtClean="0"/>
              <a:t>into abstract </a:t>
            </a:r>
            <a:r>
              <a:rPr lang="en-US" i="1" dirty="0"/>
              <a:t>concepts and to understand data-based reasoning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373" y="3233196"/>
            <a:ext cx="3955155" cy="2468880"/>
          </a:xfrm>
          <a:prstGeom prst="rect">
            <a:avLst/>
          </a:prstGeom>
        </p:spPr>
      </p:pic>
    </p:spTree>
    <p:extLst>
      <p:ext uri="{BB962C8B-B14F-4D97-AF65-F5344CB8AC3E}">
        <p14:creationId xmlns:p14="http://schemas.microsoft.com/office/powerpoint/2010/main" val="3255909341"/>
      </p:ext>
    </p:extLst>
  </p:cSld>
  <p:clrMapOvr>
    <a:masterClrMapping/>
  </p:clrMapOvr>
  <p:transition spd="slow" advClick="0"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t>6. </a:t>
            </a:r>
            <a:r>
              <a:rPr lang="it-IT" b="1" dirty="0"/>
              <a:t>New-media </a:t>
            </a:r>
            <a:r>
              <a:rPr lang="it-IT" b="1" dirty="0" smtClean="0"/>
              <a:t>literacy</a:t>
            </a:r>
            <a:endParaRPr lang="en-US" dirty="0"/>
          </a:p>
        </p:txBody>
      </p:sp>
      <p:sp>
        <p:nvSpPr>
          <p:cNvPr id="3" name="Content Placeholder 2"/>
          <p:cNvSpPr>
            <a:spLocks noGrp="1"/>
          </p:cNvSpPr>
          <p:nvPr>
            <p:ph idx="1"/>
          </p:nvPr>
        </p:nvSpPr>
        <p:spPr/>
        <p:txBody>
          <a:bodyPr/>
          <a:lstStyle/>
          <a:p>
            <a:r>
              <a:rPr lang="en-US" b="1" dirty="0" smtClean="0"/>
              <a:t>Definition</a:t>
            </a:r>
            <a:r>
              <a:rPr lang="en-US" b="1" dirty="0"/>
              <a:t>: </a:t>
            </a:r>
            <a:r>
              <a:rPr lang="en-US" i="1" dirty="0"/>
              <a:t>ability to critically assess and develop </a:t>
            </a:r>
            <a:r>
              <a:rPr lang="en-US" i="1" dirty="0" smtClean="0"/>
              <a:t>content that </a:t>
            </a:r>
            <a:r>
              <a:rPr lang="en-US" i="1" dirty="0"/>
              <a:t>uses new media forms, and to leverage these media </a:t>
            </a:r>
            <a:r>
              <a:rPr lang="en-US" i="1" dirty="0" smtClean="0"/>
              <a:t>for persuasive </a:t>
            </a:r>
            <a:r>
              <a:rPr lang="en-US" i="1" dirty="0"/>
              <a:t>communication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355" y="3358243"/>
            <a:ext cx="4572000" cy="2362200"/>
          </a:xfrm>
          <a:prstGeom prst="rect">
            <a:avLst/>
          </a:prstGeom>
        </p:spPr>
      </p:pic>
    </p:spTree>
    <p:extLst>
      <p:ext uri="{BB962C8B-B14F-4D97-AF65-F5344CB8AC3E}">
        <p14:creationId xmlns:p14="http://schemas.microsoft.com/office/powerpoint/2010/main" val="1685923650"/>
      </p:ext>
    </p:extLst>
  </p:cSld>
  <p:clrMapOvr>
    <a:masterClrMapping/>
  </p:clrMapOvr>
  <p:transition spd="slow" advClick="0"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t>7. Transdisciplinarity</a:t>
            </a:r>
            <a:endParaRPr lang="en-US" dirty="0"/>
          </a:p>
        </p:txBody>
      </p:sp>
      <p:sp>
        <p:nvSpPr>
          <p:cNvPr id="3" name="Content Placeholder 2"/>
          <p:cNvSpPr>
            <a:spLocks noGrp="1"/>
          </p:cNvSpPr>
          <p:nvPr>
            <p:ph idx="1"/>
          </p:nvPr>
        </p:nvSpPr>
        <p:spPr/>
        <p:txBody>
          <a:bodyPr/>
          <a:lstStyle/>
          <a:p>
            <a:r>
              <a:rPr lang="en-US" b="1" dirty="0" smtClean="0"/>
              <a:t>Definition</a:t>
            </a:r>
            <a:r>
              <a:rPr lang="en-US" b="1" dirty="0"/>
              <a:t>: </a:t>
            </a:r>
            <a:r>
              <a:rPr lang="en-US" i="1" dirty="0"/>
              <a:t>literacy in and ability to understand </a:t>
            </a:r>
            <a:r>
              <a:rPr lang="en-US" i="1" dirty="0" smtClean="0"/>
              <a:t>concepts across </a:t>
            </a:r>
            <a:r>
              <a:rPr lang="en-US" i="1" dirty="0"/>
              <a:t>multiple </a:t>
            </a:r>
            <a:r>
              <a:rPr lang="en-US" i="1" dirty="0" smtClean="0"/>
              <a:t>disciplines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5" y="3264742"/>
            <a:ext cx="2381250" cy="2381250"/>
          </a:xfrm>
          <a:prstGeom prst="rect">
            <a:avLst/>
          </a:prstGeom>
        </p:spPr>
      </p:pic>
    </p:spTree>
    <p:extLst>
      <p:ext uri="{BB962C8B-B14F-4D97-AF65-F5344CB8AC3E}">
        <p14:creationId xmlns:p14="http://schemas.microsoft.com/office/powerpoint/2010/main" val="3453359498"/>
      </p:ext>
    </p:extLst>
  </p:cSld>
  <p:clrMapOvr>
    <a:masterClrMapping/>
  </p:clrMapOvr>
  <p:transition spd="slow" advClick="0" advTm="10000">
    <p:wipe/>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165</TotalTime>
  <Words>291</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HelveticaNeue-Bold</vt:lpstr>
      <vt:lpstr>HelveticaNeue-Italic</vt:lpstr>
      <vt:lpstr>Vapor Trail</vt:lpstr>
      <vt:lpstr>Ten Things you will need for future employment</vt:lpstr>
      <vt:lpstr>Institute for the Future</vt:lpstr>
      <vt:lpstr>1. Sense-making</vt:lpstr>
      <vt:lpstr>2. Social intelligence</vt:lpstr>
      <vt:lpstr>3. Novel &amp; adaptive thinking</vt:lpstr>
      <vt:lpstr>4. Cross -cultural competency</vt:lpstr>
      <vt:lpstr>5. Computational thinking</vt:lpstr>
      <vt:lpstr>6. New-media literacy</vt:lpstr>
      <vt:lpstr>7. Transdisciplinarity</vt:lpstr>
      <vt:lpstr>8. Design mindset</vt:lpstr>
      <vt:lpstr>9. Cognitive load management</vt:lpstr>
      <vt:lpstr>10. Virtual collaboration</vt:lpstr>
      <vt:lpstr>We ARe</vt:lpstr>
    </vt:vector>
  </TitlesOfParts>
  <Company>Wayne Farms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Things you will need for future employment</dc:title>
  <dc:creator>Brooks, Rodney</dc:creator>
  <cp:lastModifiedBy>Brooks, Rodney</cp:lastModifiedBy>
  <cp:revision>7</cp:revision>
  <dcterms:created xsi:type="dcterms:W3CDTF">2017-11-10T17:47:09Z</dcterms:created>
  <dcterms:modified xsi:type="dcterms:W3CDTF">2017-11-10T20:32:59Z</dcterms:modified>
</cp:coreProperties>
</file>