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82" r:id="rId5"/>
    <p:sldId id="312" r:id="rId6"/>
    <p:sldId id="306" r:id="rId7"/>
    <p:sldId id="302" r:id="rId8"/>
    <p:sldId id="308" r:id="rId9"/>
    <p:sldId id="305" r:id="rId10"/>
    <p:sldId id="309" r:id="rId11"/>
    <p:sldId id="310" r:id="rId12"/>
    <p:sldId id="311" r:id="rId13"/>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5C6E3"/>
    <a:srgbClr val="40404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31" autoAdjust="0"/>
  </p:normalViewPr>
  <p:slideViewPr>
    <p:cSldViewPr snapToGrid="0">
      <p:cViewPr varScale="1">
        <p:scale>
          <a:sx n="86" d="100"/>
          <a:sy n="86" d="100"/>
        </p:scale>
        <p:origin x="562" y="67"/>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E5203-0275-4286-B68B-9CDA8C6FCC3B}"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57D63996-2ED6-4235-8631-190C24BCE9B9}">
      <dgm:prSet phldrT="[Text]"/>
      <dgm:spPr/>
      <dgm:t>
        <a:bodyPr/>
        <a:lstStyle/>
        <a:p>
          <a:r>
            <a:rPr lang="en-US" dirty="0"/>
            <a:t>Design – Aug 2019 – Sept 2020 </a:t>
          </a:r>
        </a:p>
      </dgm:t>
    </dgm:pt>
    <dgm:pt modelId="{22F418B1-EAD8-451B-B0B5-B1BACAD69244}" type="parTrans" cxnId="{A6AC9842-A310-41BB-9557-5E03D65CBEF6}">
      <dgm:prSet/>
      <dgm:spPr/>
      <dgm:t>
        <a:bodyPr/>
        <a:lstStyle/>
        <a:p>
          <a:endParaRPr lang="en-US"/>
        </a:p>
      </dgm:t>
    </dgm:pt>
    <dgm:pt modelId="{C3840E3B-B415-4C62-9415-F22C7F151D1D}" type="sibTrans" cxnId="{A6AC9842-A310-41BB-9557-5E03D65CBEF6}">
      <dgm:prSet/>
      <dgm:spPr>
        <a:solidFill>
          <a:srgbClr val="25C6E3"/>
        </a:solidFill>
        <a:ln>
          <a:solidFill>
            <a:srgbClr val="25C6E3"/>
          </a:solidFill>
        </a:ln>
      </dgm:spPr>
      <dgm:t>
        <a:bodyPr/>
        <a:lstStyle/>
        <a:p>
          <a:endParaRPr lang="en-US"/>
        </a:p>
      </dgm:t>
    </dgm:pt>
    <dgm:pt modelId="{ACC4D1C5-EBC1-4A34-868C-CD61DEE645C2}">
      <dgm:prSet phldrT="[Text]"/>
      <dgm:spPr/>
      <dgm:t>
        <a:bodyPr/>
        <a:lstStyle/>
        <a:p>
          <a:r>
            <a:rPr lang="en-US" dirty="0"/>
            <a:t>TDEC Review/Approval – Sept 2020 – Nov 2020</a:t>
          </a:r>
        </a:p>
      </dgm:t>
    </dgm:pt>
    <dgm:pt modelId="{8B9060F7-A39D-4475-9FF8-8C0FC6A85B8D}" type="parTrans" cxnId="{6DE85C47-D46A-45FC-BDB7-0787C89F7741}">
      <dgm:prSet/>
      <dgm:spPr/>
      <dgm:t>
        <a:bodyPr/>
        <a:lstStyle/>
        <a:p>
          <a:endParaRPr lang="en-US"/>
        </a:p>
      </dgm:t>
    </dgm:pt>
    <dgm:pt modelId="{4373542D-5763-4E07-A8C2-3787B04D18C6}" type="sibTrans" cxnId="{6DE85C47-D46A-45FC-BDB7-0787C89F7741}">
      <dgm:prSet/>
      <dgm:spPr/>
      <dgm:t>
        <a:bodyPr/>
        <a:lstStyle/>
        <a:p>
          <a:endParaRPr lang="en-US"/>
        </a:p>
      </dgm:t>
    </dgm:pt>
    <dgm:pt modelId="{E9577A26-A1EC-44B7-BBF8-4FC5BF74EAD0}">
      <dgm:prSet phldrT="[Text]"/>
      <dgm:spPr/>
      <dgm:t>
        <a:bodyPr/>
        <a:lstStyle/>
        <a:p>
          <a:r>
            <a:rPr lang="en-US" dirty="0"/>
            <a:t>Bid/Award – Dec 2020 – Mar 2021</a:t>
          </a:r>
        </a:p>
      </dgm:t>
    </dgm:pt>
    <dgm:pt modelId="{B4C94333-70F0-494B-9A2E-3B4E931DA913}" type="parTrans" cxnId="{232E2D72-3740-465E-BF0A-676A3BA1DC7D}">
      <dgm:prSet/>
      <dgm:spPr/>
      <dgm:t>
        <a:bodyPr/>
        <a:lstStyle/>
        <a:p>
          <a:endParaRPr lang="en-US"/>
        </a:p>
      </dgm:t>
    </dgm:pt>
    <dgm:pt modelId="{32B9A717-C3D6-492C-8F96-857B9A802D67}" type="sibTrans" cxnId="{232E2D72-3740-465E-BF0A-676A3BA1DC7D}">
      <dgm:prSet/>
      <dgm:spPr/>
      <dgm:t>
        <a:bodyPr/>
        <a:lstStyle/>
        <a:p>
          <a:endParaRPr lang="en-US"/>
        </a:p>
      </dgm:t>
    </dgm:pt>
    <dgm:pt modelId="{7DF3D297-02B3-4CA0-9AF4-FCC2D222AFF7}">
      <dgm:prSet phldrT="[Text]"/>
      <dgm:spPr/>
      <dgm:t>
        <a:bodyPr/>
        <a:lstStyle/>
        <a:p>
          <a:r>
            <a:rPr lang="en-US" dirty="0"/>
            <a:t>Construction – Apr 2021 – Aug 2022</a:t>
          </a:r>
        </a:p>
      </dgm:t>
    </dgm:pt>
    <dgm:pt modelId="{8666B4D2-494C-4C9B-943D-373AA68C9722}" type="parTrans" cxnId="{A5C1099A-B17A-4006-B5F3-D56B69F1AB8E}">
      <dgm:prSet/>
      <dgm:spPr/>
      <dgm:t>
        <a:bodyPr/>
        <a:lstStyle/>
        <a:p>
          <a:endParaRPr lang="en-US"/>
        </a:p>
      </dgm:t>
    </dgm:pt>
    <dgm:pt modelId="{B249F659-471D-4905-8170-B50CB7301ABF}" type="sibTrans" cxnId="{A5C1099A-B17A-4006-B5F3-D56B69F1AB8E}">
      <dgm:prSet/>
      <dgm:spPr/>
      <dgm:t>
        <a:bodyPr/>
        <a:lstStyle/>
        <a:p>
          <a:endParaRPr lang="en-US"/>
        </a:p>
      </dgm:t>
    </dgm:pt>
    <dgm:pt modelId="{D20545C9-6153-46E5-918A-BC294E8EF708}">
      <dgm:prSet phldrT="[Text]"/>
      <dgm:spPr/>
      <dgm:t>
        <a:bodyPr/>
        <a:lstStyle/>
        <a:p>
          <a:r>
            <a:rPr lang="en-US" dirty="0"/>
            <a:t>Project Start-up – Sept 2022 – Oct 2022</a:t>
          </a:r>
        </a:p>
      </dgm:t>
    </dgm:pt>
    <dgm:pt modelId="{51E8A5B2-6736-4F06-B741-7A8756CFA3EF}" type="parTrans" cxnId="{A05FC8F7-E7F9-4526-93B1-AFFD07FEE1DF}">
      <dgm:prSet/>
      <dgm:spPr/>
      <dgm:t>
        <a:bodyPr/>
        <a:lstStyle/>
        <a:p>
          <a:endParaRPr lang="en-US"/>
        </a:p>
      </dgm:t>
    </dgm:pt>
    <dgm:pt modelId="{4E71ACEB-FFBE-45A6-B1DF-7D26758EB7BB}" type="sibTrans" cxnId="{A05FC8F7-E7F9-4526-93B1-AFFD07FEE1DF}">
      <dgm:prSet/>
      <dgm:spPr/>
      <dgm:t>
        <a:bodyPr/>
        <a:lstStyle/>
        <a:p>
          <a:endParaRPr lang="en-US"/>
        </a:p>
      </dgm:t>
    </dgm:pt>
    <dgm:pt modelId="{C7FC7C76-DA78-437A-A762-7865207315C6}" type="pres">
      <dgm:prSet presAssocID="{200E5203-0275-4286-B68B-9CDA8C6FCC3B}" presName="Name0" presStyleCnt="0">
        <dgm:presLayoutVars>
          <dgm:chMax val="7"/>
          <dgm:chPref val="7"/>
          <dgm:dir/>
        </dgm:presLayoutVars>
      </dgm:prSet>
      <dgm:spPr/>
    </dgm:pt>
    <dgm:pt modelId="{17A86CEA-BF1A-4C06-A747-BF67C0B1A78F}" type="pres">
      <dgm:prSet presAssocID="{200E5203-0275-4286-B68B-9CDA8C6FCC3B}" presName="Name1" presStyleCnt="0"/>
      <dgm:spPr/>
    </dgm:pt>
    <dgm:pt modelId="{56D4AF57-5908-40FC-A254-DF5FA7E2046F}" type="pres">
      <dgm:prSet presAssocID="{200E5203-0275-4286-B68B-9CDA8C6FCC3B}" presName="cycle" presStyleCnt="0"/>
      <dgm:spPr/>
    </dgm:pt>
    <dgm:pt modelId="{1667E199-332A-46F4-AE71-3864EE879FAF}" type="pres">
      <dgm:prSet presAssocID="{200E5203-0275-4286-B68B-9CDA8C6FCC3B}" presName="srcNode" presStyleLbl="node1" presStyleIdx="0" presStyleCnt="5"/>
      <dgm:spPr/>
    </dgm:pt>
    <dgm:pt modelId="{13E35ABB-6643-4299-8000-293C171C331C}" type="pres">
      <dgm:prSet presAssocID="{200E5203-0275-4286-B68B-9CDA8C6FCC3B}" presName="conn" presStyleLbl="parChTrans1D2" presStyleIdx="0" presStyleCnt="1"/>
      <dgm:spPr/>
    </dgm:pt>
    <dgm:pt modelId="{E3C9AF12-3988-4A43-ACD0-77DE8AF7C728}" type="pres">
      <dgm:prSet presAssocID="{200E5203-0275-4286-B68B-9CDA8C6FCC3B}" presName="extraNode" presStyleLbl="node1" presStyleIdx="0" presStyleCnt="5"/>
      <dgm:spPr/>
    </dgm:pt>
    <dgm:pt modelId="{662F06BF-F93B-4425-90BA-70A43BB14AED}" type="pres">
      <dgm:prSet presAssocID="{200E5203-0275-4286-B68B-9CDA8C6FCC3B}" presName="dstNode" presStyleLbl="node1" presStyleIdx="0" presStyleCnt="5"/>
      <dgm:spPr/>
    </dgm:pt>
    <dgm:pt modelId="{74B189C8-4053-486B-B9B2-DC638882A887}" type="pres">
      <dgm:prSet presAssocID="{57D63996-2ED6-4235-8631-190C24BCE9B9}" presName="text_1" presStyleLbl="node1" presStyleIdx="0" presStyleCnt="5">
        <dgm:presLayoutVars>
          <dgm:bulletEnabled val="1"/>
        </dgm:presLayoutVars>
      </dgm:prSet>
      <dgm:spPr/>
    </dgm:pt>
    <dgm:pt modelId="{E371B661-CEDC-45AF-882E-524460F328C7}" type="pres">
      <dgm:prSet presAssocID="{57D63996-2ED6-4235-8631-190C24BCE9B9}" presName="accent_1" presStyleCnt="0"/>
      <dgm:spPr/>
    </dgm:pt>
    <dgm:pt modelId="{1476EF8D-8B03-45AD-B16C-61F2E0535EE2}" type="pres">
      <dgm:prSet presAssocID="{57D63996-2ED6-4235-8631-190C24BCE9B9}" presName="accentRepeatNode" presStyleLbl="solidFgAcc1" presStyleIdx="0" presStyleCnt="5"/>
      <dgm:spPr/>
    </dgm:pt>
    <dgm:pt modelId="{4C3087C5-6CBD-4299-A8BA-8D6AC715E74B}" type="pres">
      <dgm:prSet presAssocID="{ACC4D1C5-EBC1-4A34-868C-CD61DEE645C2}" presName="text_2" presStyleLbl="node1" presStyleIdx="1" presStyleCnt="5">
        <dgm:presLayoutVars>
          <dgm:bulletEnabled val="1"/>
        </dgm:presLayoutVars>
      </dgm:prSet>
      <dgm:spPr/>
    </dgm:pt>
    <dgm:pt modelId="{0F0FB090-4FD6-4982-A605-841E8F8B5EDF}" type="pres">
      <dgm:prSet presAssocID="{ACC4D1C5-EBC1-4A34-868C-CD61DEE645C2}" presName="accent_2" presStyleCnt="0"/>
      <dgm:spPr/>
    </dgm:pt>
    <dgm:pt modelId="{339EA0C9-A436-4FF7-9F3A-551175585AD9}" type="pres">
      <dgm:prSet presAssocID="{ACC4D1C5-EBC1-4A34-868C-CD61DEE645C2}" presName="accentRepeatNode" presStyleLbl="solidFgAcc1" presStyleIdx="1" presStyleCnt="5"/>
      <dgm:spPr/>
    </dgm:pt>
    <dgm:pt modelId="{068D17D1-7ACD-40E4-B2A9-7ADB400FCA3B}" type="pres">
      <dgm:prSet presAssocID="{E9577A26-A1EC-44B7-BBF8-4FC5BF74EAD0}" presName="text_3" presStyleLbl="node1" presStyleIdx="2" presStyleCnt="5">
        <dgm:presLayoutVars>
          <dgm:bulletEnabled val="1"/>
        </dgm:presLayoutVars>
      </dgm:prSet>
      <dgm:spPr/>
    </dgm:pt>
    <dgm:pt modelId="{18DD457C-6E49-4F92-88F8-245753D2E2AD}" type="pres">
      <dgm:prSet presAssocID="{E9577A26-A1EC-44B7-BBF8-4FC5BF74EAD0}" presName="accent_3" presStyleCnt="0"/>
      <dgm:spPr/>
    </dgm:pt>
    <dgm:pt modelId="{4050F6A5-EF15-41F5-B636-CF46759814A0}" type="pres">
      <dgm:prSet presAssocID="{E9577A26-A1EC-44B7-BBF8-4FC5BF74EAD0}" presName="accentRepeatNode" presStyleLbl="solidFgAcc1" presStyleIdx="2" presStyleCnt="5"/>
      <dgm:spPr/>
    </dgm:pt>
    <dgm:pt modelId="{34B7383D-B061-442D-8084-D95024187B18}" type="pres">
      <dgm:prSet presAssocID="{7DF3D297-02B3-4CA0-9AF4-FCC2D222AFF7}" presName="text_4" presStyleLbl="node1" presStyleIdx="3" presStyleCnt="5">
        <dgm:presLayoutVars>
          <dgm:bulletEnabled val="1"/>
        </dgm:presLayoutVars>
      </dgm:prSet>
      <dgm:spPr/>
    </dgm:pt>
    <dgm:pt modelId="{5681628E-2151-449C-BBD8-8CA7ADAFE2CF}" type="pres">
      <dgm:prSet presAssocID="{7DF3D297-02B3-4CA0-9AF4-FCC2D222AFF7}" presName="accent_4" presStyleCnt="0"/>
      <dgm:spPr/>
    </dgm:pt>
    <dgm:pt modelId="{619169FB-E0A7-4496-8AED-A966D24ABCF8}" type="pres">
      <dgm:prSet presAssocID="{7DF3D297-02B3-4CA0-9AF4-FCC2D222AFF7}" presName="accentRepeatNode" presStyleLbl="solidFgAcc1" presStyleIdx="3" presStyleCnt="5"/>
      <dgm:spPr/>
    </dgm:pt>
    <dgm:pt modelId="{8C72AC8E-47EC-4D36-85CC-6D79A2222F36}" type="pres">
      <dgm:prSet presAssocID="{D20545C9-6153-46E5-918A-BC294E8EF708}" presName="text_5" presStyleLbl="node1" presStyleIdx="4" presStyleCnt="5">
        <dgm:presLayoutVars>
          <dgm:bulletEnabled val="1"/>
        </dgm:presLayoutVars>
      </dgm:prSet>
      <dgm:spPr/>
    </dgm:pt>
    <dgm:pt modelId="{B7E768FE-FEB2-405E-B882-2D1A68B20AB5}" type="pres">
      <dgm:prSet presAssocID="{D20545C9-6153-46E5-918A-BC294E8EF708}" presName="accent_5" presStyleCnt="0"/>
      <dgm:spPr/>
    </dgm:pt>
    <dgm:pt modelId="{462FABB5-179E-4BC3-B9E5-7959EDA937DF}" type="pres">
      <dgm:prSet presAssocID="{D20545C9-6153-46E5-918A-BC294E8EF708}" presName="accentRepeatNode" presStyleLbl="solidFgAcc1" presStyleIdx="4" presStyleCnt="5"/>
      <dgm:spPr/>
    </dgm:pt>
  </dgm:ptLst>
  <dgm:cxnLst>
    <dgm:cxn modelId="{781B421B-084D-46A0-93D6-E509FDA1117E}" type="presOf" srcId="{C3840E3B-B415-4C62-9415-F22C7F151D1D}" destId="{13E35ABB-6643-4299-8000-293C171C331C}" srcOrd="0" destOrd="0" presId="urn:microsoft.com/office/officeart/2008/layout/VerticalCurvedList"/>
    <dgm:cxn modelId="{9F36A625-1682-439D-A6B1-5663201ADF21}" type="presOf" srcId="{57D63996-2ED6-4235-8631-190C24BCE9B9}" destId="{74B189C8-4053-486B-B9B2-DC638882A887}" srcOrd="0" destOrd="0" presId="urn:microsoft.com/office/officeart/2008/layout/VerticalCurvedList"/>
    <dgm:cxn modelId="{A6AC9842-A310-41BB-9557-5E03D65CBEF6}" srcId="{200E5203-0275-4286-B68B-9CDA8C6FCC3B}" destId="{57D63996-2ED6-4235-8631-190C24BCE9B9}" srcOrd="0" destOrd="0" parTransId="{22F418B1-EAD8-451B-B0B5-B1BACAD69244}" sibTransId="{C3840E3B-B415-4C62-9415-F22C7F151D1D}"/>
    <dgm:cxn modelId="{6DE85C47-D46A-45FC-BDB7-0787C89F7741}" srcId="{200E5203-0275-4286-B68B-9CDA8C6FCC3B}" destId="{ACC4D1C5-EBC1-4A34-868C-CD61DEE645C2}" srcOrd="1" destOrd="0" parTransId="{8B9060F7-A39D-4475-9FF8-8C0FC6A85B8D}" sibTransId="{4373542D-5763-4E07-A8C2-3787B04D18C6}"/>
    <dgm:cxn modelId="{232E2D72-3740-465E-BF0A-676A3BA1DC7D}" srcId="{200E5203-0275-4286-B68B-9CDA8C6FCC3B}" destId="{E9577A26-A1EC-44B7-BBF8-4FC5BF74EAD0}" srcOrd="2" destOrd="0" parTransId="{B4C94333-70F0-494B-9A2E-3B4E931DA913}" sibTransId="{32B9A717-C3D6-492C-8F96-857B9A802D67}"/>
    <dgm:cxn modelId="{B63FBA98-93AE-4D90-87FA-9AC2C5FC060A}" type="presOf" srcId="{7DF3D297-02B3-4CA0-9AF4-FCC2D222AFF7}" destId="{34B7383D-B061-442D-8084-D95024187B18}" srcOrd="0" destOrd="0" presId="urn:microsoft.com/office/officeart/2008/layout/VerticalCurvedList"/>
    <dgm:cxn modelId="{A5C1099A-B17A-4006-B5F3-D56B69F1AB8E}" srcId="{200E5203-0275-4286-B68B-9CDA8C6FCC3B}" destId="{7DF3D297-02B3-4CA0-9AF4-FCC2D222AFF7}" srcOrd="3" destOrd="0" parTransId="{8666B4D2-494C-4C9B-943D-373AA68C9722}" sibTransId="{B249F659-471D-4905-8170-B50CB7301ABF}"/>
    <dgm:cxn modelId="{E99129A7-680F-4192-8467-906CAB8056DA}" type="presOf" srcId="{D20545C9-6153-46E5-918A-BC294E8EF708}" destId="{8C72AC8E-47EC-4D36-85CC-6D79A2222F36}" srcOrd="0" destOrd="0" presId="urn:microsoft.com/office/officeart/2008/layout/VerticalCurvedList"/>
    <dgm:cxn modelId="{493F4ACD-1A85-4440-81D4-5914328A36CE}" type="presOf" srcId="{200E5203-0275-4286-B68B-9CDA8C6FCC3B}" destId="{C7FC7C76-DA78-437A-A762-7865207315C6}" srcOrd="0" destOrd="0" presId="urn:microsoft.com/office/officeart/2008/layout/VerticalCurvedList"/>
    <dgm:cxn modelId="{0160B1DD-0C74-4B9B-8855-74D99E3E943B}" type="presOf" srcId="{ACC4D1C5-EBC1-4A34-868C-CD61DEE645C2}" destId="{4C3087C5-6CBD-4299-A8BA-8D6AC715E74B}" srcOrd="0" destOrd="0" presId="urn:microsoft.com/office/officeart/2008/layout/VerticalCurvedList"/>
    <dgm:cxn modelId="{52FF70EB-E71A-434C-9844-BF0D06B1F96B}" type="presOf" srcId="{E9577A26-A1EC-44B7-BBF8-4FC5BF74EAD0}" destId="{068D17D1-7ACD-40E4-B2A9-7ADB400FCA3B}" srcOrd="0" destOrd="0" presId="urn:microsoft.com/office/officeart/2008/layout/VerticalCurvedList"/>
    <dgm:cxn modelId="{A05FC8F7-E7F9-4526-93B1-AFFD07FEE1DF}" srcId="{200E5203-0275-4286-B68B-9CDA8C6FCC3B}" destId="{D20545C9-6153-46E5-918A-BC294E8EF708}" srcOrd="4" destOrd="0" parTransId="{51E8A5B2-6736-4F06-B741-7A8756CFA3EF}" sibTransId="{4E71ACEB-FFBE-45A6-B1DF-7D26758EB7BB}"/>
    <dgm:cxn modelId="{CED0ECAB-C9E2-409B-B889-330A2E08F1B5}" type="presParOf" srcId="{C7FC7C76-DA78-437A-A762-7865207315C6}" destId="{17A86CEA-BF1A-4C06-A747-BF67C0B1A78F}" srcOrd="0" destOrd="0" presId="urn:microsoft.com/office/officeart/2008/layout/VerticalCurvedList"/>
    <dgm:cxn modelId="{BBFD5717-D32C-4D9B-997E-21A32B9F08C9}" type="presParOf" srcId="{17A86CEA-BF1A-4C06-A747-BF67C0B1A78F}" destId="{56D4AF57-5908-40FC-A254-DF5FA7E2046F}" srcOrd="0" destOrd="0" presId="urn:microsoft.com/office/officeart/2008/layout/VerticalCurvedList"/>
    <dgm:cxn modelId="{FE7E37CA-E12C-4240-A1D8-F224F76A9335}" type="presParOf" srcId="{56D4AF57-5908-40FC-A254-DF5FA7E2046F}" destId="{1667E199-332A-46F4-AE71-3864EE879FAF}" srcOrd="0" destOrd="0" presId="urn:microsoft.com/office/officeart/2008/layout/VerticalCurvedList"/>
    <dgm:cxn modelId="{6C259376-0B84-4A29-AF16-35EA08B8B8C0}" type="presParOf" srcId="{56D4AF57-5908-40FC-A254-DF5FA7E2046F}" destId="{13E35ABB-6643-4299-8000-293C171C331C}" srcOrd="1" destOrd="0" presId="urn:microsoft.com/office/officeart/2008/layout/VerticalCurvedList"/>
    <dgm:cxn modelId="{914D37F3-2209-4AC1-9A06-68EC4693B9AC}" type="presParOf" srcId="{56D4AF57-5908-40FC-A254-DF5FA7E2046F}" destId="{E3C9AF12-3988-4A43-ACD0-77DE8AF7C728}" srcOrd="2" destOrd="0" presId="urn:microsoft.com/office/officeart/2008/layout/VerticalCurvedList"/>
    <dgm:cxn modelId="{DDDB3B72-78B7-476E-A8F8-1892DFCD13F9}" type="presParOf" srcId="{56D4AF57-5908-40FC-A254-DF5FA7E2046F}" destId="{662F06BF-F93B-4425-90BA-70A43BB14AED}" srcOrd="3" destOrd="0" presId="urn:microsoft.com/office/officeart/2008/layout/VerticalCurvedList"/>
    <dgm:cxn modelId="{4CF7569F-C320-40BC-A373-237FF31FD192}" type="presParOf" srcId="{17A86CEA-BF1A-4C06-A747-BF67C0B1A78F}" destId="{74B189C8-4053-486B-B9B2-DC638882A887}" srcOrd="1" destOrd="0" presId="urn:microsoft.com/office/officeart/2008/layout/VerticalCurvedList"/>
    <dgm:cxn modelId="{4453B6A1-9733-426D-BDBA-3F4C0AAC84E1}" type="presParOf" srcId="{17A86CEA-BF1A-4C06-A747-BF67C0B1A78F}" destId="{E371B661-CEDC-45AF-882E-524460F328C7}" srcOrd="2" destOrd="0" presId="urn:microsoft.com/office/officeart/2008/layout/VerticalCurvedList"/>
    <dgm:cxn modelId="{58E63390-1F07-4EB8-8C2D-47667CAB0FED}" type="presParOf" srcId="{E371B661-CEDC-45AF-882E-524460F328C7}" destId="{1476EF8D-8B03-45AD-B16C-61F2E0535EE2}" srcOrd="0" destOrd="0" presId="urn:microsoft.com/office/officeart/2008/layout/VerticalCurvedList"/>
    <dgm:cxn modelId="{9699AD52-870D-428D-B726-FA64200D6D32}" type="presParOf" srcId="{17A86CEA-BF1A-4C06-A747-BF67C0B1A78F}" destId="{4C3087C5-6CBD-4299-A8BA-8D6AC715E74B}" srcOrd="3" destOrd="0" presId="urn:microsoft.com/office/officeart/2008/layout/VerticalCurvedList"/>
    <dgm:cxn modelId="{B4FD6E9D-4785-429E-8FB1-C51CAAAE2A06}" type="presParOf" srcId="{17A86CEA-BF1A-4C06-A747-BF67C0B1A78F}" destId="{0F0FB090-4FD6-4982-A605-841E8F8B5EDF}" srcOrd="4" destOrd="0" presId="urn:microsoft.com/office/officeart/2008/layout/VerticalCurvedList"/>
    <dgm:cxn modelId="{DA41C519-1BB5-4C51-946D-F4AA6B17F79E}" type="presParOf" srcId="{0F0FB090-4FD6-4982-A605-841E8F8B5EDF}" destId="{339EA0C9-A436-4FF7-9F3A-551175585AD9}" srcOrd="0" destOrd="0" presId="urn:microsoft.com/office/officeart/2008/layout/VerticalCurvedList"/>
    <dgm:cxn modelId="{E69A541E-EDA0-467C-B7CF-8C8F08DA6F0C}" type="presParOf" srcId="{17A86CEA-BF1A-4C06-A747-BF67C0B1A78F}" destId="{068D17D1-7ACD-40E4-B2A9-7ADB400FCA3B}" srcOrd="5" destOrd="0" presId="urn:microsoft.com/office/officeart/2008/layout/VerticalCurvedList"/>
    <dgm:cxn modelId="{58C43F47-59D1-4D8E-8ECB-50B429F61105}" type="presParOf" srcId="{17A86CEA-BF1A-4C06-A747-BF67C0B1A78F}" destId="{18DD457C-6E49-4F92-88F8-245753D2E2AD}" srcOrd="6" destOrd="0" presId="urn:microsoft.com/office/officeart/2008/layout/VerticalCurvedList"/>
    <dgm:cxn modelId="{8A13A2D5-A50A-44FA-9AD9-CA3E45B3AE7E}" type="presParOf" srcId="{18DD457C-6E49-4F92-88F8-245753D2E2AD}" destId="{4050F6A5-EF15-41F5-B636-CF46759814A0}" srcOrd="0" destOrd="0" presId="urn:microsoft.com/office/officeart/2008/layout/VerticalCurvedList"/>
    <dgm:cxn modelId="{811BECAC-00F5-46A1-BC18-E83EE6B74B02}" type="presParOf" srcId="{17A86CEA-BF1A-4C06-A747-BF67C0B1A78F}" destId="{34B7383D-B061-442D-8084-D95024187B18}" srcOrd="7" destOrd="0" presId="urn:microsoft.com/office/officeart/2008/layout/VerticalCurvedList"/>
    <dgm:cxn modelId="{EF831AAD-069D-410A-B29D-1D8CEA9D90B7}" type="presParOf" srcId="{17A86CEA-BF1A-4C06-A747-BF67C0B1A78F}" destId="{5681628E-2151-449C-BBD8-8CA7ADAFE2CF}" srcOrd="8" destOrd="0" presId="urn:microsoft.com/office/officeart/2008/layout/VerticalCurvedList"/>
    <dgm:cxn modelId="{8314EFF9-9E9B-4D96-8A7D-1ECBCB6E6BF9}" type="presParOf" srcId="{5681628E-2151-449C-BBD8-8CA7ADAFE2CF}" destId="{619169FB-E0A7-4496-8AED-A966D24ABCF8}" srcOrd="0" destOrd="0" presId="urn:microsoft.com/office/officeart/2008/layout/VerticalCurvedList"/>
    <dgm:cxn modelId="{6B77354F-6C81-4AC0-976E-60AD16FF5FF7}" type="presParOf" srcId="{17A86CEA-BF1A-4C06-A747-BF67C0B1A78F}" destId="{8C72AC8E-47EC-4D36-85CC-6D79A2222F36}" srcOrd="9" destOrd="0" presId="urn:microsoft.com/office/officeart/2008/layout/VerticalCurvedList"/>
    <dgm:cxn modelId="{FC3E1422-1741-4754-8D19-B50960D7595B}" type="presParOf" srcId="{17A86CEA-BF1A-4C06-A747-BF67C0B1A78F}" destId="{B7E768FE-FEB2-405E-B882-2D1A68B20AB5}" srcOrd="10" destOrd="0" presId="urn:microsoft.com/office/officeart/2008/layout/VerticalCurvedList"/>
    <dgm:cxn modelId="{D1C89C63-8936-4DC1-9D8D-CCB93C050D58}" type="presParOf" srcId="{B7E768FE-FEB2-405E-B882-2D1A68B20AB5}" destId="{462FABB5-179E-4BC3-B9E5-7959EDA937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35ABB-6643-4299-8000-293C171C331C}">
      <dsp:nvSpPr>
        <dsp:cNvPr id="0" name=""/>
        <dsp:cNvSpPr/>
      </dsp:nvSpPr>
      <dsp:spPr>
        <a:xfrm>
          <a:off x="-5921273" y="-906137"/>
          <a:ext cx="7049122" cy="7049122"/>
        </a:xfrm>
        <a:prstGeom prst="blockArc">
          <a:avLst>
            <a:gd name="adj1" fmla="val 18900000"/>
            <a:gd name="adj2" fmla="val 2700000"/>
            <a:gd name="adj3" fmla="val 306"/>
          </a:avLst>
        </a:prstGeom>
        <a:solidFill>
          <a:srgbClr val="25C6E3"/>
        </a:solidFill>
        <a:ln w="12700" cap="flat" cmpd="sng" algn="ctr">
          <a:solidFill>
            <a:srgbClr val="25C6E3"/>
          </a:solidFill>
          <a:prstDash val="solid"/>
          <a:miter lim="800000"/>
        </a:ln>
        <a:effectLst/>
      </dsp:spPr>
      <dsp:style>
        <a:lnRef idx="2">
          <a:scrgbClr r="0" g="0" b="0"/>
        </a:lnRef>
        <a:fillRef idx="0">
          <a:scrgbClr r="0" g="0" b="0"/>
        </a:fillRef>
        <a:effectRef idx="0">
          <a:scrgbClr r="0" g="0" b="0"/>
        </a:effectRef>
        <a:fontRef idx="minor"/>
      </dsp:style>
    </dsp:sp>
    <dsp:sp modelId="{74B189C8-4053-486B-B9B2-DC638882A887}">
      <dsp:nvSpPr>
        <dsp:cNvPr id="0" name=""/>
        <dsp:cNvSpPr/>
      </dsp:nvSpPr>
      <dsp:spPr>
        <a:xfrm>
          <a:off x="492916" y="327198"/>
          <a:ext cx="7772123" cy="654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76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Design – Aug 2019 – Sept 2020 </a:t>
          </a:r>
        </a:p>
      </dsp:txBody>
      <dsp:txXfrm>
        <a:off x="492916" y="327198"/>
        <a:ext cx="7772123" cy="654815"/>
      </dsp:txXfrm>
    </dsp:sp>
    <dsp:sp modelId="{1476EF8D-8B03-45AD-B16C-61F2E0535EE2}">
      <dsp:nvSpPr>
        <dsp:cNvPr id="0" name=""/>
        <dsp:cNvSpPr/>
      </dsp:nvSpPr>
      <dsp:spPr>
        <a:xfrm>
          <a:off x="83656" y="245346"/>
          <a:ext cx="818519" cy="8185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3087C5-6CBD-4299-A8BA-8D6AC715E74B}">
      <dsp:nvSpPr>
        <dsp:cNvPr id="0" name=""/>
        <dsp:cNvSpPr/>
      </dsp:nvSpPr>
      <dsp:spPr>
        <a:xfrm>
          <a:off x="962137" y="1309107"/>
          <a:ext cx="7302901" cy="654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76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TDEC Review/Approval – Sept 2020 – Nov 2020</a:t>
          </a:r>
        </a:p>
      </dsp:txBody>
      <dsp:txXfrm>
        <a:off x="962137" y="1309107"/>
        <a:ext cx="7302901" cy="654815"/>
      </dsp:txXfrm>
    </dsp:sp>
    <dsp:sp modelId="{339EA0C9-A436-4FF7-9F3A-551175585AD9}">
      <dsp:nvSpPr>
        <dsp:cNvPr id="0" name=""/>
        <dsp:cNvSpPr/>
      </dsp:nvSpPr>
      <dsp:spPr>
        <a:xfrm>
          <a:off x="552878" y="1227255"/>
          <a:ext cx="818519" cy="8185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8D17D1-7ACD-40E4-B2A9-7ADB400FCA3B}">
      <dsp:nvSpPr>
        <dsp:cNvPr id="0" name=""/>
        <dsp:cNvSpPr/>
      </dsp:nvSpPr>
      <dsp:spPr>
        <a:xfrm>
          <a:off x="1106151" y="2291015"/>
          <a:ext cx="7158888" cy="654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76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Bid/Award – Dec 2020 – Mar 2021</a:t>
          </a:r>
        </a:p>
      </dsp:txBody>
      <dsp:txXfrm>
        <a:off x="1106151" y="2291015"/>
        <a:ext cx="7158888" cy="654815"/>
      </dsp:txXfrm>
    </dsp:sp>
    <dsp:sp modelId="{4050F6A5-EF15-41F5-B636-CF46759814A0}">
      <dsp:nvSpPr>
        <dsp:cNvPr id="0" name=""/>
        <dsp:cNvSpPr/>
      </dsp:nvSpPr>
      <dsp:spPr>
        <a:xfrm>
          <a:off x="696891" y="2209163"/>
          <a:ext cx="818519" cy="8185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B7383D-B061-442D-8084-D95024187B18}">
      <dsp:nvSpPr>
        <dsp:cNvPr id="0" name=""/>
        <dsp:cNvSpPr/>
      </dsp:nvSpPr>
      <dsp:spPr>
        <a:xfrm>
          <a:off x="962137" y="3272924"/>
          <a:ext cx="7302901" cy="654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76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Construction – Apr 2021 – Aug 2022</a:t>
          </a:r>
        </a:p>
      </dsp:txBody>
      <dsp:txXfrm>
        <a:off x="962137" y="3272924"/>
        <a:ext cx="7302901" cy="654815"/>
      </dsp:txXfrm>
    </dsp:sp>
    <dsp:sp modelId="{619169FB-E0A7-4496-8AED-A966D24ABCF8}">
      <dsp:nvSpPr>
        <dsp:cNvPr id="0" name=""/>
        <dsp:cNvSpPr/>
      </dsp:nvSpPr>
      <dsp:spPr>
        <a:xfrm>
          <a:off x="552878" y="3191072"/>
          <a:ext cx="818519" cy="8185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72AC8E-47EC-4D36-85CC-6D79A2222F36}">
      <dsp:nvSpPr>
        <dsp:cNvPr id="0" name=""/>
        <dsp:cNvSpPr/>
      </dsp:nvSpPr>
      <dsp:spPr>
        <a:xfrm>
          <a:off x="492916" y="4254833"/>
          <a:ext cx="7772123" cy="654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76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Project Start-up – Sept 2022 – Oct 2022</a:t>
          </a:r>
        </a:p>
      </dsp:txBody>
      <dsp:txXfrm>
        <a:off x="492916" y="4254833"/>
        <a:ext cx="7772123" cy="654815"/>
      </dsp:txXfrm>
    </dsp:sp>
    <dsp:sp modelId="{462FABB5-179E-4BC3-B9E5-7959EDA937DF}">
      <dsp:nvSpPr>
        <dsp:cNvPr id="0" name=""/>
        <dsp:cNvSpPr/>
      </dsp:nvSpPr>
      <dsp:spPr>
        <a:xfrm>
          <a:off x="83656" y="4172981"/>
          <a:ext cx="818519" cy="8185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EF1077DB-935E-4A0A-947A-D283B9F9F452}" type="datetimeFigureOut">
              <a:rPr lang="en-US" smtClean="0"/>
              <a:t>9/8/2019</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noProof="0"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2D9EC30E-1A71-4188-9BE7-E2A64929A436}" type="datetimeFigureOut">
              <a:rPr lang="en-US" noProof="0" smtClean="0"/>
              <a:t>9/8/2019</a:t>
            </a:fld>
            <a:endParaRPr lang="en-US" noProof="0"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noProof="0"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n-US" noProof="0" dirty="0"/>
              <a:t>Add a footer</a:t>
            </a:r>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Thank You</a:t>
            </a:r>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AFA90A43-BEC4-4B20-96E2-797B03FB82F2}"/>
              </a:ext>
            </a:extLst>
          </p:cNvPr>
          <p:cNvSpPr>
            <a:spLocks noGrp="1"/>
          </p:cNvSpPr>
          <p:nvPr>
            <p:ph idx="33"/>
          </p:nvPr>
        </p:nvSpPr>
        <p:spPr>
          <a:xfrm>
            <a:off x="430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8A2C2023-6C37-4611-ACAF-5F2060202836}"/>
              </a:ext>
            </a:extLst>
          </p:cNvPr>
          <p:cNvSpPr>
            <a:spLocks noGrp="1"/>
          </p:cNvSpPr>
          <p:nvPr>
            <p:ph idx="34"/>
          </p:nvPr>
        </p:nvSpPr>
        <p:spPr>
          <a:xfrm>
            <a:off x="817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7B4A83CE-8643-4697-94A9-C9F587F46E23}"/>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08365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9F2C1E7C-A088-4772-84B3-15309BEADF7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60312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6ABA22C7-C35B-4EC0-B7CE-54F9EEFCB71D}"/>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6DAE4BC9-9CFF-4522-8216-651498F7A167}"/>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8E822AA0-FB3E-4051-AA1F-F51204BA02A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3445288A-D169-4374-BCFD-917DD04B2B1E}"/>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0"/>
            <a:ext cx="5460114" cy="4665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0"/>
            <a:ext cx="5460114" cy="4665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6339334" y="2486989"/>
            <a:ext cx="5432666" cy="370267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431800" y="2486989"/>
            <a:ext cx="5491215" cy="370267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4160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122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n-US" noProof="0" dirty="0"/>
              <a:t>Click icon to add picture</a:t>
            </a:r>
          </a:p>
        </p:txBody>
      </p:sp>
    </p:spTree>
    <p:extLst>
      <p:ext uri="{BB962C8B-B14F-4D97-AF65-F5344CB8AC3E}">
        <p14:creationId xmlns:p14="http://schemas.microsoft.com/office/powerpoint/2010/main" val="661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959134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noProof="0"/>
              <a:t>Click to edit Master title style</a:t>
            </a:r>
          </a:p>
        </p:txBody>
      </p:sp>
      <p:sp>
        <p:nvSpPr>
          <p:cNvPr id="11" name="Text Placeholder 10">
            <a:extLst>
              <a:ext uri="{FF2B5EF4-FFF2-40B4-BE49-F238E27FC236}">
                <a16:creationId xmlns:a16="http://schemas.microsoft.com/office/drawing/2014/main" id="{1B3B1662-8902-44D0-A545-5008B483D16F}"/>
              </a:ext>
            </a:extLst>
          </p:cNvPr>
          <p:cNvSpPr>
            <a:spLocks noGrp="1"/>
          </p:cNvSpPr>
          <p:nvPr>
            <p:ph type="body" sz="quarter" idx="14"/>
          </p:nvPr>
        </p:nvSpPr>
        <p:spPr>
          <a:xfrm>
            <a:off x="1578017" y="2169005"/>
            <a:ext cx="9035966" cy="2519990"/>
          </a:xfrm>
        </p:spPr>
        <p:txBody>
          <a:bodyPr anchor="ctr"/>
          <a:lstStyle>
            <a:lvl1pPr marL="0" indent="0" algn="ctr">
              <a:buNone/>
              <a:defRPr sz="6000"/>
            </a:lvl1pPr>
            <a:lvl2pPr marL="266700" indent="0">
              <a:buNone/>
              <a:defRPr/>
            </a:lvl2pPr>
          </a:lstStyle>
          <a:p>
            <a:pPr lvl="0"/>
            <a:r>
              <a:rPr lang="en-US" noProof="0"/>
              <a:t>Edit Master text styles</a:t>
            </a:r>
          </a:p>
        </p:txBody>
      </p:sp>
    </p:spTree>
    <p:extLst>
      <p:ext uri="{BB962C8B-B14F-4D97-AF65-F5344CB8AC3E}">
        <p14:creationId xmlns:p14="http://schemas.microsoft.com/office/powerpoint/2010/main" val="328875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54517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22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416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US" noProof="0"/>
              <a:t>Enter your caption</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6" r:id="rId11"/>
    <p:sldLayoutId id="2147483657" r:id="rId12"/>
    <p:sldLayoutId id="2147483667" r:id="rId13"/>
    <p:sldLayoutId id="2147483668" r:id="rId14"/>
    <p:sldLayoutId id="2147483650" r:id="rId15"/>
    <p:sldLayoutId id="2147483652" r:id="rId16"/>
    <p:sldLayoutId id="2147483669" r:id="rId17"/>
    <p:sldLayoutId id="2147483671" r:id="rId18"/>
    <p:sldLayoutId id="2147483672" r:id="rId19"/>
    <p:sldLayoutId id="2147483670" r:id="rId20"/>
    <p:sldLayoutId id="2147483673" r:id="rId21"/>
    <p:sldLayoutId id="2147483655" r:id="rId22"/>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092" b="7092"/>
          <a:stretch>
            <a:fillRect/>
          </a:stretch>
        </p:blipFill>
        <p:spPr/>
      </p:pic>
      <p:sp>
        <p:nvSpPr>
          <p:cNvPr id="25" name="TextBox 24">
            <a:extLst>
              <a:ext uri="{FF2B5EF4-FFF2-40B4-BE49-F238E27FC236}">
                <a16:creationId xmlns:a16="http://schemas.microsoft.com/office/drawing/2014/main" id="{7EF238CB-AB58-4787-8F9C-A1C16929A2FA}"/>
              </a:ext>
              <a:ext uri="{C183D7F6-B498-43B3-948B-1728B52AA6E4}">
                <adec:decorative xmlns:adec="http://schemas.microsoft.com/office/drawing/2017/decorative" val="1"/>
              </a:ext>
            </a:extLst>
          </p:cNvPr>
          <p:cNvSpPr txBox="1">
            <a:spLocks/>
          </p:cNvSpPr>
          <p:nvPr/>
        </p:nvSpPr>
        <p:spPr>
          <a:xfrm flipH="1">
            <a:off x="-2" y="3771622"/>
            <a:ext cx="1481849" cy="2518002"/>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948293" y="2926086"/>
            <a:ext cx="4459766" cy="2877757"/>
          </a:xfrm>
          <a:gradFill>
            <a:gsLst>
              <a:gs pos="100000">
                <a:schemeClr val="tx1">
                  <a:lumMod val="95000"/>
                  <a:lumOff val="5000"/>
                </a:schemeClr>
              </a:gs>
              <a:gs pos="0">
                <a:schemeClr val="tx1">
                  <a:lumMod val="75000"/>
                  <a:lumOff val="25000"/>
                </a:schemeClr>
              </a:gs>
            </a:gsLst>
          </a:gradFill>
          <a:ln>
            <a:solidFill>
              <a:schemeClr val="bg1">
                <a:lumMod val="50000"/>
              </a:schemeClr>
            </a:solidFill>
          </a:ln>
        </p:spPr>
        <p:txBody>
          <a:bodyPr/>
          <a:lstStyle/>
          <a:p>
            <a:r>
              <a:rPr lang="en-US" dirty="0"/>
              <a:t>Public Infrastructure</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1130300" y="4317079"/>
            <a:ext cx="4000500" cy="690752"/>
          </a:xfrm>
        </p:spPr>
        <p:txBody>
          <a:bodyPr/>
          <a:lstStyle/>
          <a:p>
            <a:r>
              <a:rPr lang="en-US" sz="2400" dirty="0"/>
              <a:t>How Do We Address National Needs in a Collaborative Way?</a:t>
            </a:r>
          </a:p>
        </p:txBody>
      </p:sp>
      <p:sp>
        <p:nvSpPr>
          <p:cNvPr id="20" name="Isosceles Triangle 19">
            <a:extLst>
              <a:ext uri="{FF2B5EF4-FFF2-40B4-BE49-F238E27FC236}">
                <a16:creationId xmlns:a16="http://schemas.microsoft.com/office/drawing/2014/main" id="{545D50A1-D634-4325-B06C-5450FDF7B818}"/>
              </a:ext>
              <a:ext uri="{C183D7F6-B498-43B3-948B-1728B52AA6E4}">
                <adec:decorative xmlns:adec="http://schemas.microsoft.com/office/drawing/2017/decorative" val="1"/>
              </a:ext>
            </a:extLst>
          </p:cNvPr>
          <p:cNvSpPr/>
          <p:nvPr/>
        </p:nvSpPr>
        <p:spPr>
          <a:xfrm rot="10800000" flipH="1">
            <a:off x="1000837" y="5803843"/>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4772945D-CA91-4CFE-8EB7-941C7618C994}"/>
              </a:ext>
            </a:extLst>
          </p:cNvPr>
          <p:cNvSpPr txBox="1">
            <a:spLocks/>
          </p:cNvSpPr>
          <p:nvPr/>
        </p:nvSpPr>
        <p:spPr>
          <a:xfrm>
            <a:off x="1130300" y="5144024"/>
            <a:ext cx="4000500" cy="690752"/>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lumMod val="9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i="1" dirty="0"/>
              <a:t>Dr. Mark Watson,  City Manager</a:t>
            </a:r>
          </a:p>
          <a:p>
            <a:pPr>
              <a:spcBef>
                <a:spcPts val="0"/>
              </a:spcBef>
            </a:pPr>
            <a:r>
              <a:rPr lang="en-US" i="1" dirty="0"/>
              <a:t>Oak Ridge Tennessee</a:t>
            </a:r>
          </a:p>
        </p:txBody>
      </p:sp>
    </p:spTree>
    <p:extLst>
      <p:ext uri="{BB962C8B-B14F-4D97-AF65-F5344CB8AC3E}">
        <p14:creationId xmlns:p14="http://schemas.microsoft.com/office/powerpoint/2010/main" val="389996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7720" t="-31" r="16534" b="7021"/>
          <a:stretch/>
        </p:blipFill>
        <p:spPr/>
      </p:pic>
      <p:sp>
        <p:nvSpPr>
          <p:cNvPr id="15" name="Freeform 5">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2</a:t>
            </a:fld>
            <a:endParaRPr lang="en-US" dirty="0"/>
          </a:p>
        </p:txBody>
      </p:sp>
      <p:sp>
        <p:nvSpPr>
          <p:cNvPr id="14" name="Content Placeholder 13"/>
          <p:cNvSpPr>
            <a:spLocks noGrp="1"/>
          </p:cNvSpPr>
          <p:nvPr>
            <p:ph sz="half" idx="1"/>
          </p:nvPr>
        </p:nvSpPr>
        <p:spPr>
          <a:xfrm>
            <a:off x="431999" y="1296569"/>
            <a:ext cx="5893985" cy="4980674"/>
          </a:xfrm>
        </p:spPr>
        <p:txBody>
          <a:bodyPr/>
          <a:lstStyle/>
          <a:p>
            <a:pPr>
              <a:lnSpc>
                <a:spcPct val="150000"/>
              </a:lnSpc>
              <a:spcAft>
                <a:spcPts val="1200"/>
              </a:spcAft>
            </a:pPr>
            <a:r>
              <a:rPr lang="en-US" sz="2200" dirty="0"/>
              <a:t>Where are critical failure points?</a:t>
            </a:r>
          </a:p>
          <a:p>
            <a:pPr>
              <a:lnSpc>
                <a:spcPct val="150000"/>
              </a:lnSpc>
              <a:spcAft>
                <a:spcPts val="1200"/>
              </a:spcAft>
            </a:pPr>
            <a:r>
              <a:rPr lang="en-US" sz="2200" dirty="0"/>
              <a:t>Where does public external infrastructure meet industry, commercial, and residential needs?</a:t>
            </a:r>
          </a:p>
          <a:p>
            <a:pPr>
              <a:lnSpc>
                <a:spcPct val="150000"/>
              </a:lnSpc>
              <a:spcAft>
                <a:spcPts val="1200"/>
              </a:spcAft>
            </a:pPr>
            <a:r>
              <a:rPr lang="en-US" sz="2200" dirty="0"/>
              <a:t>How is the “end of life” defined for infrastructure?</a:t>
            </a:r>
          </a:p>
          <a:p>
            <a:pPr>
              <a:lnSpc>
                <a:spcPct val="150000"/>
              </a:lnSpc>
              <a:spcAft>
                <a:spcPts val="1200"/>
              </a:spcAft>
            </a:pPr>
            <a:r>
              <a:rPr lang="en-US" sz="2200" dirty="0"/>
              <a:t>Can local government assist with advancing infrastructure replacement?</a:t>
            </a:r>
          </a:p>
        </p:txBody>
      </p:sp>
      <p:sp>
        <p:nvSpPr>
          <p:cNvPr id="9" name="Title 9"/>
          <p:cNvSpPr>
            <a:spLocks noGrp="1"/>
          </p:cNvSpPr>
          <p:nvPr>
            <p:ph type="title"/>
          </p:nvPr>
        </p:nvSpPr>
        <p:spPr/>
        <p:txBody>
          <a:bodyPr/>
          <a:lstStyle/>
          <a:p>
            <a:r>
              <a:rPr lang="en-US" sz="4000" dirty="0"/>
              <a:t>Defining Needs</a:t>
            </a:r>
          </a:p>
        </p:txBody>
      </p:sp>
    </p:spTree>
    <p:extLst>
      <p:ext uri="{BB962C8B-B14F-4D97-AF65-F5344CB8AC3E}">
        <p14:creationId xmlns:p14="http://schemas.microsoft.com/office/powerpoint/2010/main" val="23265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9942" r="19942"/>
          <a:stretch>
            <a:fillRect/>
          </a:stretch>
        </p:blipFill>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3</a:t>
            </a:fld>
            <a:endParaRPr lang="en-US" dirty="0"/>
          </a:p>
        </p:txBody>
      </p:sp>
      <p:sp>
        <p:nvSpPr>
          <p:cNvPr id="10" name="Title 9"/>
          <p:cNvSpPr>
            <a:spLocks noGrp="1"/>
          </p:cNvSpPr>
          <p:nvPr>
            <p:ph type="title"/>
          </p:nvPr>
        </p:nvSpPr>
        <p:spPr/>
        <p:txBody>
          <a:bodyPr/>
          <a:lstStyle/>
          <a:p>
            <a:r>
              <a:rPr lang="en-US" sz="4000" dirty="0"/>
              <a:t>Cooperative Ventures</a:t>
            </a:r>
          </a:p>
        </p:txBody>
      </p:sp>
      <p:sp>
        <p:nvSpPr>
          <p:cNvPr id="2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999" y="1490998"/>
            <a:ext cx="5815625" cy="360000"/>
          </a:xfrm>
        </p:spPr>
        <p:txBody>
          <a:bodyPr/>
          <a:lstStyle/>
          <a:p>
            <a:pPr marL="342900" indent="-342900">
              <a:buFont typeface="Arial" panose="020B0604020202020204" pitchFamily="34" charset="0"/>
              <a:buChar char="•"/>
            </a:pPr>
            <a:r>
              <a:rPr lang="en-US" sz="2200" dirty="0"/>
              <a:t>Shared Fire Station with K-25 Museum in            Oak Ridge</a:t>
            </a:r>
          </a:p>
          <a:p>
            <a:endParaRPr lang="en-US" sz="1000" dirty="0"/>
          </a:p>
          <a:p>
            <a:pPr marL="342900" indent="-342900">
              <a:buFont typeface="Arial" panose="020B0604020202020204" pitchFamily="34" charset="0"/>
              <a:buChar char="•"/>
            </a:pPr>
            <a:r>
              <a:rPr lang="en-US" sz="2200" dirty="0"/>
              <a:t>Partnership for Advanced Manufacturing Facility with DOE University of South Carolina and City of Aiken</a:t>
            </a:r>
          </a:p>
          <a:p>
            <a:endParaRPr lang="en-US" sz="1000" dirty="0"/>
          </a:p>
          <a:p>
            <a:pPr marL="342900" indent="-342900">
              <a:buFont typeface="Arial" panose="020B0604020202020204" pitchFamily="34" charset="0"/>
              <a:buChar char="•"/>
            </a:pPr>
            <a:r>
              <a:rPr lang="en-US" sz="2200" dirty="0"/>
              <a:t>Provision of options for non-critical facilities such as Badging Office in Los Alamos outside of critical space</a:t>
            </a:r>
          </a:p>
          <a:p>
            <a:endParaRPr lang="en-US" sz="1000" dirty="0"/>
          </a:p>
          <a:p>
            <a:pPr marL="342900" indent="-342900">
              <a:buFont typeface="Arial" panose="020B0604020202020204" pitchFamily="34" charset="0"/>
              <a:buChar char="•"/>
            </a:pPr>
            <a:r>
              <a:rPr lang="en-US" sz="2200" dirty="0"/>
              <a:t>Exchange of land with City of Oak Ridge to create new science museum with 15 year free rent through private sector</a:t>
            </a:r>
          </a:p>
        </p:txBody>
      </p:sp>
      <p:sp>
        <p:nvSpPr>
          <p:cNvPr id="24" name="Freeform 5">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4213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155" b="9155"/>
          <a:stretch>
            <a:fillRect/>
          </a:stretch>
        </p:blipFill>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431801" y="432000"/>
            <a:ext cx="5678508" cy="432000"/>
          </a:xfrm>
        </p:spPr>
        <p:txBody>
          <a:bodyPr/>
          <a:lstStyle/>
          <a:p>
            <a:r>
              <a:rPr lang="en-US" sz="4000" dirty="0"/>
              <a:t>The Oak Ridge Water Plant</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431801" y="1116074"/>
            <a:ext cx="5237479" cy="360000"/>
          </a:xfrm>
        </p:spPr>
        <p:txBody>
          <a:bodyPr/>
          <a:lstStyle/>
          <a:p>
            <a:pPr>
              <a:lnSpc>
                <a:spcPct val="100000"/>
              </a:lnSpc>
            </a:pPr>
            <a:r>
              <a:rPr lang="en-US" sz="2200" dirty="0"/>
              <a:t>The 75 year old Manhattan Project water treatment facility operations was assumed by the City of Oak Ridge in May of 2000. The original plant is positioned up on a high ridge with significant slopes and the intake structure is located at the edge of Melton Hill Lake.</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1801" y="3569603"/>
            <a:ext cx="5472000" cy="2758104"/>
          </a:xfrm>
        </p:spPr>
        <p:txBody>
          <a:bodyPr/>
          <a:lstStyle/>
          <a:p>
            <a:pPr marL="0" indent="0">
              <a:buNone/>
            </a:pPr>
            <a:r>
              <a:rPr lang="en-US" sz="3200" dirty="0"/>
              <a:t>Renewals &amp; Upgrades</a:t>
            </a:r>
          </a:p>
          <a:p>
            <a:r>
              <a:rPr lang="en-US" sz="2200" dirty="0"/>
              <a:t>Following the assumption of the plant the City has made upgrades to certain portions of the facilities.</a:t>
            </a:r>
          </a:p>
          <a:p>
            <a:r>
              <a:rPr lang="en-US" sz="2200" dirty="0"/>
              <a:t>Examples:</a:t>
            </a:r>
          </a:p>
          <a:p>
            <a:pPr lvl="1"/>
            <a:r>
              <a:rPr lang="en-US" sz="2200" dirty="0"/>
              <a:t>Storage tank upgrades</a:t>
            </a:r>
          </a:p>
          <a:p>
            <a:pPr lvl="1"/>
            <a:r>
              <a:rPr lang="en-US" sz="2200" dirty="0"/>
              <a:t>Chemical feed equipment replacements</a:t>
            </a:r>
          </a:p>
          <a:p>
            <a:pPr lvl="1"/>
            <a:r>
              <a:rPr lang="en-US" sz="2200" dirty="0"/>
              <a:t>Computerized operations</a:t>
            </a:r>
          </a:p>
        </p:txBody>
      </p:sp>
      <p:sp>
        <p:nvSpPr>
          <p:cNvPr id="15" name="Freeform 5">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163807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33" t="37597" r="333" b="-55"/>
          <a:stretch/>
        </p:blipFill>
        <p:spPr/>
      </p:pic>
      <p:sp>
        <p:nvSpPr>
          <p:cNvPr id="15" name="Freeform 5">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5</a:t>
            </a:fld>
            <a:endParaRPr lang="en-US" dirty="0"/>
          </a:p>
        </p:txBody>
      </p:sp>
      <p:sp>
        <p:nvSpPr>
          <p:cNvPr id="9" name="Title 8"/>
          <p:cNvSpPr>
            <a:spLocks noGrp="1"/>
          </p:cNvSpPr>
          <p:nvPr>
            <p:ph type="title"/>
          </p:nvPr>
        </p:nvSpPr>
        <p:spPr/>
        <p:txBody>
          <a:bodyPr/>
          <a:lstStyle/>
          <a:p>
            <a:r>
              <a:rPr lang="en-US" sz="4000" dirty="0"/>
              <a:t>Challenges</a:t>
            </a:r>
          </a:p>
        </p:txBody>
      </p:sp>
      <p:sp>
        <p:nvSpPr>
          <p:cNvPr id="10" name="Text Placeholder 9"/>
          <p:cNvSpPr>
            <a:spLocks noGrp="1"/>
          </p:cNvSpPr>
          <p:nvPr>
            <p:ph type="body" sz="quarter" idx="32"/>
          </p:nvPr>
        </p:nvSpPr>
        <p:spPr>
          <a:xfrm>
            <a:off x="432000" y="1499309"/>
            <a:ext cx="5472000" cy="360000"/>
          </a:xfrm>
        </p:spPr>
        <p:txBody>
          <a:bodyPr/>
          <a:lstStyle/>
          <a:p>
            <a:pPr marL="342900" indent="-342900">
              <a:lnSpc>
                <a:spcPct val="150000"/>
              </a:lnSpc>
              <a:buFont typeface="Arial" panose="020B0604020202020204" pitchFamily="34" charset="0"/>
              <a:buChar char="•"/>
            </a:pPr>
            <a:r>
              <a:rPr lang="en-US" sz="2200" dirty="0"/>
              <a:t>Available Funding/ Financing</a:t>
            </a:r>
          </a:p>
          <a:p>
            <a:pPr marL="342900" indent="-342900">
              <a:lnSpc>
                <a:spcPct val="150000"/>
              </a:lnSpc>
              <a:buFont typeface="Arial" panose="020B0604020202020204" pitchFamily="34" charset="0"/>
              <a:buChar char="•"/>
            </a:pPr>
            <a:r>
              <a:rPr lang="en-US" sz="2200" dirty="0"/>
              <a:t>Timing of Project</a:t>
            </a:r>
          </a:p>
          <a:p>
            <a:pPr marL="342900" indent="-342900">
              <a:lnSpc>
                <a:spcPct val="150000"/>
              </a:lnSpc>
              <a:buFont typeface="Arial" panose="020B0604020202020204" pitchFamily="34" charset="0"/>
              <a:buChar char="•"/>
            </a:pPr>
            <a:r>
              <a:rPr lang="en-US" sz="2200" dirty="0"/>
              <a:t>Changing People in Key Positions</a:t>
            </a:r>
          </a:p>
          <a:p>
            <a:pPr marL="342900" indent="-342900">
              <a:lnSpc>
                <a:spcPct val="150000"/>
              </a:lnSpc>
              <a:buFont typeface="Arial" panose="020B0604020202020204" pitchFamily="34" charset="0"/>
              <a:buChar char="•"/>
            </a:pPr>
            <a:r>
              <a:rPr lang="en-US" sz="2200" dirty="0"/>
              <a:t>Commitment of governments beyond legislative time frames</a:t>
            </a:r>
          </a:p>
        </p:txBody>
      </p:sp>
    </p:spTree>
    <p:extLst>
      <p:ext uri="{BB962C8B-B14F-4D97-AF65-F5344CB8AC3E}">
        <p14:creationId xmlns:p14="http://schemas.microsoft.com/office/powerpoint/2010/main" val="318394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589942"/>
            <a:ext cx="5472000" cy="432000"/>
          </a:xfrm>
        </p:spPr>
        <p:txBody>
          <a:bodyPr/>
          <a:lstStyle/>
          <a:p>
            <a:r>
              <a:rPr lang="en-US" sz="4000" dirty="0"/>
              <a:t>Oak Ridge Water Plant as a Modern Facility</a:t>
            </a: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482219"/>
            <a:ext cx="5472000" cy="360000"/>
          </a:xfrm>
        </p:spPr>
        <p:txBody>
          <a:bodyPr/>
          <a:lstStyle/>
          <a:p>
            <a:r>
              <a:rPr lang="en-US" sz="2200" dirty="0"/>
              <a:t>Things have changed since the construction of the current World War II era treatment plant. The City of Oak Ridge is in a financial position to assume $41.8M in debt for construction of the original plant built in the mid 1940s.</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1800" y="3293481"/>
            <a:ext cx="5583325" cy="2872211"/>
          </a:xfrm>
        </p:spPr>
        <p:txBody>
          <a:bodyPr/>
          <a:lstStyle/>
          <a:p>
            <a:pPr marL="0" indent="0">
              <a:buNone/>
            </a:pPr>
            <a:r>
              <a:rPr lang="en-US" sz="3200" dirty="0"/>
              <a:t>Improvements</a:t>
            </a:r>
          </a:p>
          <a:p>
            <a:r>
              <a:rPr lang="en-US" sz="2200" dirty="0"/>
              <a:t>Today’s modern water plant has variable speeds, that will allow conservation 	             of electricity.</a:t>
            </a:r>
          </a:p>
          <a:p>
            <a:r>
              <a:rPr lang="en-US" sz="2200" dirty="0"/>
              <a:t>The new plan is to move the entire treatment operation down to the edge of Melton Hill Lake, where the current intake structure is.</a:t>
            </a:r>
          </a:p>
          <a:p>
            <a:r>
              <a:rPr lang="en-US" sz="2200" dirty="0"/>
              <a:t>Highest quality potable water based on    today’s technology.</a:t>
            </a: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6</a:t>
            </a:fld>
            <a:endParaRPr lang="en-US" dirty="0"/>
          </a:p>
        </p:txBody>
      </p:sp>
      <p:pic>
        <p:nvPicPr>
          <p:cNvPr id="8" name="Picture Placeholder 7"/>
          <p:cNvPicPr>
            <a:picLocks noGrp="1" noChangeAspect="1"/>
          </p:cNvPicPr>
          <p:nvPr>
            <p:ph type="pic" sz="quarter" idx="34"/>
          </p:nvPr>
        </p:nvPicPr>
        <p:blipFill rotWithShape="1">
          <a:blip r:embed="rId2">
            <a:extLst>
              <a:ext uri="{28A0092B-C50C-407E-A947-70E740481C1C}">
                <a14:useLocalDpi xmlns:a14="http://schemas.microsoft.com/office/drawing/2010/main" val="0"/>
              </a:ext>
            </a:extLst>
          </a:blip>
          <a:srcRect l="903" t="14251" r="17957" b="1042"/>
          <a:stretch/>
        </p:blipFill>
        <p:spPr>
          <a:xfrm>
            <a:off x="8525351" y="332165"/>
            <a:ext cx="3202305" cy="2829491"/>
          </a:xfrm>
        </p:spPr>
      </p:pic>
      <p:pic>
        <p:nvPicPr>
          <p:cNvPr id="9" name="Picture Placeholder 8"/>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357" t="9081" r="27086" b="19123"/>
          <a:stretch/>
        </p:blipFill>
        <p:spPr>
          <a:xfrm>
            <a:off x="6015126" y="1924200"/>
            <a:ext cx="3202305" cy="2829491"/>
          </a:xfrm>
        </p:spPr>
      </p:pic>
      <p:pic>
        <p:nvPicPr>
          <p:cNvPr id="10" name="Picture Placeholder 9"/>
          <p:cNvPicPr>
            <a:picLocks noGrp="1" noChangeAspect="1"/>
          </p:cNvPicPr>
          <p:nvPr>
            <p:ph type="pic" sz="quarter" idx="35"/>
          </p:nvPr>
        </p:nvPicPr>
        <p:blipFill rotWithShape="1">
          <a:blip r:embed="rId4">
            <a:extLst>
              <a:ext uri="{28A0092B-C50C-407E-A947-70E740481C1C}">
                <a14:useLocalDpi xmlns:a14="http://schemas.microsoft.com/office/drawing/2010/main" val="0"/>
              </a:ext>
            </a:extLst>
          </a:blip>
          <a:srcRect l="334" t="8650" r="7623" b="10025"/>
          <a:stretch/>
        </p:blipFill>
        <p:spPr>
          <a:xfrm>
            <a:off x="8616266" y="3400301"/>
            <a:ext cx="3202305" cy="2829491"/>
          </a:xfrm>
        </p:spPr>
      </p:pic>
    </p:spTree>
    <p:extLst>
      <p:ext uri="{BB962C8B-B14F-4D97-AF65-F5344CB8AC3E}">
        <p14:creationId xmlns:p14="http://schemas.microsoft.com/office/powerpoint/2010/main" val="45208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4248" t="14022" r="23871" b="-584"/>
          <a:stretch/>
        </p:blipFill>
        <p:spPr>
          <a:xfrm>
            <a:off x="6629200" y="1684742"/>
            <a:ext cx="4904790" cy="4333769"/>
          </a:xfrm>
        </p:spPr>
      </p:pic>
      <p:sp>
        <p:nvSpPr>
          <p:cNvPr id="15" name="Freeform 5">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751990" y="783527"/>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a:off x="7720293" y="2007451"/>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7</a:t>
            </a:fld>
            <a:endParaRPr lang="en-US" dirty="0"/>
          </a:p>
        </p:txBody>
      </p:sp>
      <p:sp>
        <p:nvSpPr>
          <p:cNvPr id="4" name="Title 3"/>
          <p:cNvSpPr>
            <a:spLocks noGrp="1"/>
          </p:cNvSpPr>
          <p:nvPr>
            <p:ph type="title"/>
          </p:nvPr>
        </p:nvSpPr>
        <p:spPr>
          <a:xfrm>
            <a:off x="432000" y="664764"/>
            <a:ext cx="5472000" cy="432000"/>
          </a:xfrm>
        </p:spPr>
        <p:txBody>
          <a:bodyPr/>
          <a:lstStyle/>
          <a:p>
            <a:r>
              <a:rPr lang="en-US" sz="4000" dirty="0"/>
              <a:t>WIFIA &amp; Tennessee State Revolving Fund</a:t>
            </a:r>
          </a:p>
        </p:txBody>
      </p:sp>
      <p:sp>
        <p:nvSpPr>
          <p:cNvPr id="8" name="Content Placeholder 28">
            <a:extLst>
              <a:ext uri="{FF2B5EF4-FFF2-40B4-BE49-F238E27FC236}">
                <a16:creationId xmlns:a16="http://schemas.microsoft.com/office/drawing/2014/main" id="{07FF37F8-D747-444C-8664-2DF836965C77}"/>
              </a:ext>
            </a:extLst>
          </p:cNvPr>
          <p:cNvSpPr>
            <a:spLocks noGrp="1"/>
          </p:cNvSpPr>
          <p:nvPr>
            <p:ph type="body" sz="quarter" idx="32"/>
          </p:nvPr>
        </p:nvSpPr>
        <p:spPr>
          <a:xfrm>
            <a:off x="432000" y="1647451"/>
            <a:ext cx="5472000" cy="360000"/>
          </a:xfrm>
        </p:spPr>
        <p:txBody>
          <a:bodyPr/>
          <a:lstStyle/>
          <a:p>
            <a:pPr marL="285750" indent="-285750">
              <a:buFont typeface="Arial" panose="020B0604020202020204" pitchFamily="34" charset="0"/>
              <a:buChar char="•"/>
            </a:pPr>
            <a:r>
              <a:rPr lang="en-US" sz="2200" dirty="0"/>
              <a:t>Per agreement of a WIFIA EPA Loan for 49% of the project, repayment will occur over 35 years and 30 years for the balance with the State of Tennessee SRF Loan. </a:t>
            </a:r>
          </a:p>
          <a:p>
            <a:endParaRPr lang="en-US" sz="2200" dirty="0"/>
          </a:p>
          <a:p>
            <a:pPr marL="285750" indent="-285750">
              <a:buFont typeface="Arial" panose="020B0604020202020204" pitchFamily="34" charset="0"/>
              <a:buChar char="•"/>
            </a:pPr>
            <a:r>
              <a:rPr lang="en-US" sz="2200" dirty="0"/>
              <a:t>Commitment by the United States government to assist the local government of Oak Ridge is requested for this major national security issue and replacement of facilities that have reached the end of its 75-year life.</a:t>
            </a:r>
          </a:p>
        </p:txBody>
      </p:sp>
    </p:spTree>
    <p:extLst>
      <p:ext uri="{BB962C8B-B14F-4D97-AF65-F5344CB8AC3E}">
        <p14:creationId xmlns:p14="http://schemas.microsoft.com/office/powerpoint/2010/main" val="143935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30926" y="5259976"/>
            <a:ext cx="2081348" cy="139132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sz="4000" dirty="0"/>
              <a:t>Projected Project Schedule</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a:lstStyle/>
          <a:p>
            <a:fld id="{19B51A1E-902D-48AF-9020-955120F399B6}" type="slidenum">
              <a:rPr lang="en-US" smtClean="0"/>
              <a:pPr/>
              <a:t>8</a:t>
            </a:fld>
            <a:endParaRPr lang="en-US" dirty="0"/>
          </a:p>
        </p:txBody>
      </p:sp>
      <p:graphicFrame>
        <p:nvGraphicFramePr>
          <p:cNvPr id="10" name="Diagram 9"/>
          <p:cNvGraphicFramePr/>
          <p:nvPr/>
        </p:nvGraphicFramePr>
        <p:xfrm>
          <a:off x="579847" y="1262743"/>
          <a:ext cx="8338750" cy="5236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67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66" t="6590" r="-166" b="30862"/>
          <a:stretch/>
        </p:blipFill>
        <p:spPr/>
      </p:pic>
      <p:sp>
        <p:nvSpPr>
          <p:cNvPr id="15" name="Freeform 5">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9</a:t>
            </a:fld>
            <a:endParaRPr lang="en-US" dirty="0"/>
          </a:p>
        </p:txBody>
      </p:sp>
      <p:sp>
        <p:nvSpPr>
          <p:cNvPr id="11" name="Title 10"/>
          <p:cNvSpPr>
            <a:spLocks noGrp="1"/>
          </p:cNvSpPr>
          <p:nvPr>
            <p:ph type="title"/>
          </p:nvPr>
        </p:nvSpPr>
        <p:spPr>
          <a:xfrm>
            <a:off x="972327" y="2997000"/>
            <a:ext cx="4605513" cy="432000"/>
          </a:xfrm>
        </p:spPr>
        <p:txBody>
          <a:bodyPr/>
          <a:lstStyle/>
          <a:p>
            <a:pPr algn="ctr"/>
            <a:r>
              <a:rPr lang="en-US" sz="6000" dirty="0"/>
              <a:t>Questions?</a:t>
            </a:r>
          </a:p>
        </p:txBody>
      </p:sp>
    </p:spTree>
    <p:extLst>
      <p:ext uri="{BB962C8B-B14F-4D97-AF65-F5344CB8AC3E}">
        <p14:creationId xmlns:p14="http://schemas.microsoft.com/office/powerpoint/2010/main" val="4070483648"/>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Geometric presentation_AAS_v3" id="{5F394A36-244E-477B-9B00-631A6705923C}" vid="{7FC6DB14-D4FF-4031-8ADB-F8536C0C40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AE7CBC-C35C-4FA9-B339-59E31F30C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61FE8A-8F15-409F-AF62-619C69C0D537}">
  <ds:schemaRefs>
    <ds:schemaRef ds:uri="http://purl.org/dc/elements/1.1/"/>
    <ds:schemaRef ds:uri="http://schemas.microsoft.com/office/infopath/2007/PartnerControls"/>
    <ds:schemaRef ds:uri="http://schemas.microsoft.com/office/2006/metadata/properties"/>
    <ds:schemaRef ds:uri="http://purl.org/dc/terms/"/>
    <ds:schemaRef ds:uri="http://purl.org/dc/dcmitype/"/>
    <ds:schemaRef ds:uri="http://schemas.microsoft.com/office/2006/documentManagement/types"/>
    <ds:schemaRef ds:uri="16c05727-aa75-4e4a-9b5f-8a80a1165891"/>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8A930687-51F2-44C8-9CE6-D1B3D6E175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presentation</Template>
  <TotalTime>0</TotalTime>
  <Words>432</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Corbel</vt:lpstr>
      <vt:lpstr>Times New Roman</vt:lpstr>
      <vt:lpstr>Office Theme</vt:lpstr>
      <vt:lpstr>Public Infrastructure</vt:lpstr>
      <vt:lpstr>Defining Needs</vt:lpstr>
      <vt:lpstr>Cooperative Ventures</vt:lpstr>
      <vt:lpstr>The Oak Ridge Water Plant</vt:lpstr>
      <vt:lpstr>Challenges</vt:lpstr>
      <vt:lpstr>Oak Ridge Water Plant as a Modern Facility</vt:lpstr>
      <vt:lpstr>WIFIA &amp; Tennessee State Revolving Fund</vt:lpstr>
      <vt:lpstr>Projected Project Schedule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2019-08-28T16:10:43Z</dcterms:created>
  <dcterms:modified xsi:type="dcterms:W3CDTF">2019-09-08T19:17:29Z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