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2" r:id="rId7"/>
    <p:sldId id="260" r:id="rId8"/>
    <p:sldId id="262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4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1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8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4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5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1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6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4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9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18B8-8982-4F87-A1A4-42B918BB1EE9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21EBC-2F41-4B35-9ADE-1F343F755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e.org/servlets/registration?PORTAL_CODE=IAQG&amp;OBJECT_PKG=iaqg.businessClasses&amp;OBJECT_TYPE=SCMHGeneral&amp;PAGE=getSCMHBOO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sotc.iso.org/livelink/livelink/fetch/2000/2122/138402/138403/3541460/customview.html?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ISO 9001:2015 - Changes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>
                <a:solidFill>
                  <a:schemeClr val="accent4"/>
                </a:solidFill>
              </a:rPr>
              <a:t>Steve Barfoot, President</a:t>
            </a:r>
          </a:p>
          <a:p>
            <a:pPr algn="r"/>
            <a:r>
              <a:rPr lang="en-US" sz="2000">
                <a:solidFill>
                  <a:schemeClr val="accent4"/>
                </a:solidFill>
              </a:rPr>
              <a:t>Advantage International Registrar, Inc.</a:t>
            </a:r>
          </a:p>
        </p:txBody>
      </p:sp>
    </p:spTree>
    <p:extLst>
      <p:ext uri="{BB962C8B-B14F-4D97-AF65-F5344CB8AC3E}">
        <p14:creationId xmlns:p14="http://schemas.microsoft.com/office/powerpoint/2010/main" val="64334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(Plan)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3527425"/>
          </a:xfrm>
        </p:spPr>
        <p:txBody>
          <a:bodyPr/>
          <a:lstStyle/>
          <a:p>
            <a:pPr marL="0" lvl="0" indent="0" defTabSz="1020763">
              <a:lnSpc>
                <a:spcPct val="100000"/>
              </a:lnSpc>
              <a:spcBef>
                <a:spcPts val="2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5	Leadership</a:t>
            </a:r>
          </a:p>
          <a:p>
            <a:pPr marL="0" lvl="0" indent="0" defTabSz="1020763">
              <a:lnSpc>
                <a:spcPct val="100000"/>
              </a:lnSpc>
              <a:spcBef>
                <a:spcPts val="200"/>
              </a:spcBef>
              <a:buClr>
                <a:srgbClr val="003399"/>
              </a:buClr>
              <a:buSzPct val="120000"/>
              <a:buNone/>
              <a:defRPr/>
            </a:pPr>
            <a:endParaRPr lang="en-US" sz="2200" dirty="0"/>
          </a:p>
          <a:p>
            <a:pPr marL="46355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5.1	Leadership and commitment</a:t>
            </a:r>
          </a:p>
          <a:p>
            <a:pPr marL="46355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5.2 	Policy </a:t>
            </a:r>
          </a:p>
          <a:p>
            <a:pPr marL="46355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5.3	Organizational roles, responsibilities and authorities </a:t>
            </a:r>
          </a:p>
          <a:p>
            <a:pPr marL="0" lvl="0" indent="0" defTabSz="1020763">
              <a:lnSpc>
                <a:spcPct val="100000"/>
              </a:lnSpc>
              <a:spcBef>
                <a:spcPts val="200"/>
              </a:spcBef>
              <a:buClr>
                <a:srgbClr val="003399"/>
              </a:buClr>
              <a:buSzPct val="120000"/>
              <a:buNone/>
              <a:defRPr/>
            </a:pPr>
            <a:endParaRPr lang="en-US" sz="2200" dirty="0">
              <a:solidFill>
                <a:schemeClr val="bg1"/>
              </a:solidFill>
            </a:endParaRPr>
          </a:p>
          <a:p>
            <a:pPr marL="0" lvl="0" indent="0" defTabSz="1020763">
              <a:lnSpc>
                <a:spcPct val="100000"/>
              </a:lnSpc>
              <a:spcBef>
                <a:spcPts val="2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6	Planning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</a:p>
          <a:p>
            <a:pPr marL="463550" lvl="2" indent="0" defTabSz="1020763" eaLnBrk="0" fontAlgn="base" hangingPunct="0">
              <a:lnSpc>
                <a:spcPct val="80000"/>
              </a:lnSpc>
              <a:spcBef>
                <a:spcPts val="200"/>
              </a:spcBef>
              <a:spcAft>
                <a:spcPct val="0"/>
              </a:spcAft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6.1	Actions to address risks and opportunities	</a:t>
            </a: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  <a:hlinkClick r:id="rId2"/>
              </a:rPr>
              <a:t>See AAQGs presentation</a:t>
            </a: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63550" lvl="2" indent="0" defTabSz="1020763" eaLnBrk="0" fontAlgn="base" hangingPunct="0">
              <a:lnSpc>
                <a:spcPct val="80000"/>
              </a:lnSpc>
              <a:spcBef>
                <a:spcPts val="200"/>
              </a:spcBef>
              <a:spcAft>
                <a:spcPct val="0"/>
              </a:spcAft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6.2	Quality objectives and planning to achieve them </a:t>
            </a:r>
          </a:p>
          <a:p>
            <a:pPr marL="463550" lvl="2" indent="0" defTabSz="1020763" eaLnBrk="0" fontAlgn="base" hangingPunct="0">
              <a:lnSpc>
                <a:spcPct val="80000"/>
              </a:lnSpc>
              <a:spcBef>
                <a:spcPts val="200"/>
              </a:spcBef>
              <a:spcAft>
                <a:spcPct val="0"/>
              </a:spcAft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6.3	Planning of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9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(Plan)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6538" indent="-236538" defTabSz="1020763">
              <a:lnSpc>
                <a:spcPct val="100000"/>
              </a:lnSpc>
              <a:spcBef>
                <a:spcPts val="400"/>
              </a:spcBef>
              <a:buClr>
                <a:srgbClr val="23286B"/>
              </a:buClr>
              <a:buSzPct val="120000"/>
              <a:buFont typeface="Arial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7  	Support </a:t>
            </a:r>
          </a:p>
          <a:p>
            <a:pPr marL="236538" indent="-236538" defTabSz="1020763">
              <a:lnSpc>
                <a:spcPct val="100000"/>
              </a:lnSpc>
              <a:spcBef>
                <a:spcPts val="400"/>
              </a:spcBef>
              <a:buClr>
                <a:srgbClr val="23286B"/>
              </a:buClr>
              <a:buSzPct val="120000"/>
              <a:buFont typeface="Arial" charset="0"/>
              <a:buNone/>
              <a:defRPr/>
            </a:pPr>
            <a:endParaRPr lang="en-US" sz="2200" dirty="0">
              <a:solidFill>
                <a:schemeClr val="bg1"/>
              </a:solidFill>
            </a:endParaRP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7.1	Resources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People, Infrastructure, Environment for the operation of processes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	Monitoring and Measuring Resources, Organization Knowledge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7.2	Competence </a:t>
            </a: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  <a:hlinkClick r:id="rId2"/>
              </a:rPr>
              <a:t>(See IAF’s ISO 9001 Auditing Practices Group)</a:t>
            </a: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7.3	Awareness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7.4	Communication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7.5	Documented information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Documentation, documents and records are now collectively referred to as documented 	information. Where that documented information might be subject to change (as in the 	case of procedures, work instructions, </a:t>
            </a:r>
            <a:r>
              <a:rPr lang="en-US" dirty="0" err="1">
                <a:solidFill>
                  <a:schemeClr val="bg1"/>
                </a:solidFill>
              </a:rPr>
              <a:t>etc</a:t>
            </a:r>
            <a:r>
              <a:rPr lang="en-US" dirty="0">
                <a:solidFill>
                  <a:schemeClr val="bg1"/>
                </a:solidFill>
              </a:rPr>
              <a:t>), organizations are required to MAINTAIN the 	information up-to-date; where the information is not normally subject to change (for 	example records) the organization is required to RETAIN that information. 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78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(Do)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ISO 9001:2015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defTabSz="1020763">
              <a:lnSpc>
                <a:spcPct val="100000"/>
              </a:lnSpc>
              <a:spcBef>
                <a:spcPts val="4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200" dirty="0">
                <a:solidFill>
                  <a:schemeClr val="bg1"/>
                </a:solidFill>
              </a:rPr>
              <a:t>8	Operation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8.1	Operational planning and control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8.2	Requirements for products and 	services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8.3	Design and development of 	products and services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8.4	Control of externally provided 	processes, products and  services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8.5	Production and service provision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8.6	Release of products and services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8.7	Control of nonconforming outputs</a:t>
            </a:r>
            <a:endParaRPr lang="en-US" sz="2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ISO 9001:2008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 defTabSz="1020763">
              <a:lnSpc>
                <a:spcPct val="100000"/>
              </a:lnSpc>
              <a:spcBef>
                <a:spcPts val="4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7	Product realization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7.1	Planning of product realization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7.2	Customer related processes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7.3	Design and development 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7.4	Purchasing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7.5	Production and service provision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7.6	Control of monitoring and 	measuring equipment</a:t>
            </a:r>
          </a:p>
          <a:p>
            <a:pPr marL="463550" lvl="2" indent="0" defTabSz="1020763">
              <a:lnSpc>
                <a:spcPct val="80000"/>
              </a:lnSpc>
              <a:spcBef>
                <a:spcPts val="4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8.3	Control of nonconforming product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 defTabSz="1020763">
              <a:lnSpc>
                <a:spcPct val="100000"/>
              </a:lnSpc>
              <a:spcBef>
                <a:spcPts val="4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</a:p>
          <a:p>
            <a:pPr marL="0" indent="0" defTabSz="1020763">
              <a:lnSpc>
                <a:spcPct val="100000"/>
              </a:lnSpc>
              <a:spcBef>
                <a:spcPts val="400"/>
              </a:spcBef>
              <a:buClr>
                <a:srgbClr val="003399"/>
              </a:buClr>
              <a:buSzPct val="120000"/>
              <a:buNone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6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(Check)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020763">
              <a:lnSpc>
                <a:spcPct val="100000"/>
              </a:lnSpc>
              <a:spcBef>
                <a:spcPts val="12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9  	Performance evaluation 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9.1	Monitoring, measurement, analysis and evaluation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kern="0" dirty="0">
                <a:solidFill>
                  <a:schemeClr val="bg1"/>
                </a:solidFill>
                <a:ea typeface="ＭＳ Ｐゴシック" pitchFamily="34" charset="-128"/>
              </a:rPr>
              <a:t>Customer satisfaction, analysis and evaluation</a:t>
            </a: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9.2	Internal audit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9.3	Management review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kern="0" dirty="0">
                <a:solidFill>
                  <a:schemeClr val="bg1"/>
                </a:solidFill>
                <a:ea typeface="ＭＳ Ｐゴシック" pitchFamily="34" charset="-128"/>
              </a:rPr>
              <a:t>Additional required inputs (as a minimum):</a:t>
            </a:r>
          </a:p>
          <a:p>
            <a:pPr marL="1263650" lvl="3" indent="-342900" defTabSz="1020763">
              <a:lnSpc>
                <a:spcPct val="80000"/>
              </a:lnSpc>
              <a:spcBef>
                <a:spcPts val="1200"/>
              </a:spcBef>
              <a:buClr>
                <a:schemeClr val="bg1"/>
              </a:buClr>
              <a:buSzPct val="90000"/>
              <a:defRPr/>
            </a:pPr>
            <a:r>
              <a:rPr lang="en-US" sz="2000" kern="0" dirty="0">
                <a:solidFill>
                  <a:schemeClr val="bg1"/>
                </a:solidFill>
                <a:ea typeface="ＭＳ Ｐゴシック" pitchFamily="34" charset="-128"/>
              </a:rPr>
              <a:t>Changes in external and internal issues</a:t>
            </a:r>
          </a:p>
          <a:p>
            <a:pPr marL="1263650" lvl="3" indent="-342900" defTabSz="1020763">
              <a:lnSpc>
                <a:spcPct val="80000"/>
              </a:lnSpc>
              <a:spcBef>
                <a:spcPts val="1200"/>
              </a:spcBef>
              <a:buClr>
                <a:schemeClr val="bg1"/>
              </a:buClr>
              <a:buSzPct val="90000"/>
              <a:defRPr/>
            </a:pPr>
            <a:r>
              <a:rPr lang="en-US" sz="2000" kern="0" dirty="0">
                <a:solidFill>
                  <a:schemeClr val="bg1"/>
                </a:solidFill>
                <a:ea typeface="ＭＳ Ｐゴシック" pitchFamily="34" charset="-128"/>
              </a:rPr>
              <a:t>Performance of external providers</a:t>
            </a:r>
          </a:p>
          <a:p>
            <a:pPr marL="1263650" lvl="3" indent="-342900" defTabSz="1020763">
              <a:lnSpc>
                <a:spcPct val="80000"/>
              </a:lnSpc>
              <a:spcBef>
                <a:spcPts val="1200"/>
              </a:spcBef>
              <a:buClr>
                <a:schemeClr val="bg1"/>
              </a:buClr>
              <a:buSzPct val="90000"/>
              <a:defRPr/>
            </a:pPr>
            <a:r>
              <a:rPr lang="en-US" sz="2000" kern="0" dirty="0">
                <a:solidFill>
                  <a:schemeClr val="bg1"/>
                </a:solidFill>
                <a:ea typeface="ＭＳ Ｐゴシック" pitchFamily="34" charset="-128"/>
              </a:rPr>
              <a:t>Effectiveness of actions taken to address risk and opportunities</a:t>
            </a:r>
          </a:p>
          <a:p>
            <a:pPr marL="920750" lvl="3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000" kern="0" dirty="0">
                <a:solidFill>
                  <a:schemeClr val="bg1"/>
                </a:solidFill>
                <a:ea typeface="ＭＳ Ｐゴシック" pitchFamily="34" charset="-128"/>
              </a:rPr>
              <a:t>Expected Outputs:	OFI’s, need for changes, resource needs</a:t>
            </a:r>
          </a:p>
          <a:p>
            <a:pPr marL="1263650" lvl="3" indent="-34290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defRPr/>
            </a:pPr>
            <a:endParaRPr lang="en-US" sz="20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lvl="3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73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(ACT)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020763">
              <a:lnSpc>
                <a:spcPct val="100000"/>
              </a:lnSpc>
              <a:spcBef>
                <a:spcPts val="12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10  	Improvement 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10.1	General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Improve products and services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Correct, prevent or reduce undesired effects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Improve performance and effectiveness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10.2	Nonconformity and corrective action</a:t>
            </a:r>
          </a:p>
          <a:p>
            <a:pPr marL="463550" lvl="2" indent="0" defTabSz="1020763">
              <a:lnSpc>
                <a:spcPct val="80000"/>
              </a:lnSpc>
              <a:spcBef>
                <a:spcPts val="1200"/>
              </a:spcBef>
              <a:buClr>
                <a:srgbClr val="003399"/>
              </a:buClr>
              <a:buSzPct val="9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10.3	Continual improvement</a:t>
            </a:r>
          </a:p>
        </p:txBody>
      </p:sp>
    </p:spTree>
    <p:extLst>
      <p:ext uri="{BB962C8B-B14F-4D97-AF65-F5344CB8AC3E}">
        <p14:creationId xmlns:p14="http://schemas.microsoft.com/office/powerpoint/2010/main" val="296384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(Annex A1 – A8)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A1	Structure and terminology</a:t>
            </a:r>
          </a:p>
          <a:p>
            <a:r>
              <a:rPr lang="en-US" dirty="0">
                <a:solidFill>
                  <a:schemeClr val="bg1"/>
                </a:solidFill>
              </a:rPr>
              <a:t>A2	Products and services</a:t>
            </a:r>
          </a:p>
          <a:p>
            <a:r>
              <a:rPr lang="en-US" dirty="0">
                <a:solidFill>
                  <a:schemeClr val="bg1"/>
                </a:solidFill>
              </a:rPr>
              <a:t>A3	Understanding the needs and expectations of interested parties</a:t>
            </a:r>
          </a:p>
          <a:p>
            <a:r>
              <a:rPr lang="en-US" dirty="0">
                <a:solidFill>
                  <a:schemeClr val="bg1"/>
                </a:solidFill>
              </a:rPr>
              <a:t>A4	Risk based thinking</a:t>
            </a:r>
          </a:p>
          <a:p>
            <a:r>
              <a:rPr lang="en-US" dirty="0">
                <a:solidFill>
                  <a:schemeClr val="bg1"/>
                </a:solidFill>
              </a:rPr>
              <a:t>A5	Applicability</a:t>
            </a:r>
          </a:p>
          <a:p>
            <a:r>
              <a:rPr lang="en-US" dirty="0">
                <a:solidFill>
                  <a:schemeClr val="bg1"/>
                </a:solidFill>
              </a:rPr>
              <a:t>A6	Documented information</a:t>
            </a:r>
          </a:p>
          <a:p>
            <a:r>
              <a:rPr lang="en-US" dirty="0">
                <a:solidFill>
                  <a:schemeClr val="bg1"/>
                </a:solidFill>
              </a:rPr>
              <a:t>A7	Organizational knowledge</a:t>
            </a:r>
          </a:p>
          <a:p>
            <a:r>
              <a:rPr lang="en-US" dirty="0">
                <a:solidFill>
                  <a:schemeClr val="bg1"/>
                </a:solidFill>
              </a:rPr>
              <a:t>A8	Control of externally provided processes, </a:t>
            </a:r>
            <a:r>
              <a:rPr lang="en-US" dirty="0" err="1">
                <a:solidFill>
                  <a:schemeClr val="bg1"/>
                </a:solidFill>
              </a:rPr>
              <a:t>producst</a:t>
            </a:r>
            <a:r>
              <a:rPr lang="en-US" dirty="0">
                <a:solidFill>
                  <a:schemeClr val="bg1"/>
                </a:solidFill>
              </a:rPr>
              <a:t> and services</a:t>
            </a:r>
          </a:p>
        </p:txBody>
      </p:sp>
    </p:spTree>
    <p:extLst>
      <p:ext uri="{BB962C8B-B14F-4D97-AF65-F5344CB8AC3E}">
        <p14:creationId xmlns:p14="http://schemas.microsoft.com/office/powerpoint/2010/main" val="1195052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Related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ISO 9000:	Quality management systems – Fundamentals and 			vocabulary</a:t>
            </a:r>
          </a:p>
          <a:p>
            <a:r>
              <a:rPr lang="en-US" dirty="0">
                <a:solidFill>
                  <a:schemeClr val="bg1"/>
                </a:solidFill>
              </a:rPr>
              <a:t>ISO 9004:	Managing for the sustained success of an organization</a:t>
            </a:r>
          </a:p>
          <a:p>
            <a:r>
              <a:rPr lang="en-US" dirty="0">
                <a:solidFill>
                  <a:schemeClr val="bg1"/>
                </a:solidFill>
              </a:rPr>
              <a:t>ISO 10000 series: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10001:	Customer satisfaction – codes of conduct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10002:	Customer satisfaction – complaints handling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10003:	Customer satisfaction – dispute resolution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10004:	Customer satisfaction – monitoring and measuring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10005;	Quality plans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ISO 10018:	People involvement and competence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rrow: Down 3"/>
          <p:cNvSpPr/>
          <p:nvPr/>
        </p:nvSpPr>
        <p:spPr>
          <a:xfrm>
            <a:off x="1552575" y="5314950"/>
            <a:ext cx="1390650" cy="27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62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Key Points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Determining the organizational context enables a more effective implementation of the quality management system</a:t>
            </a:r>
          </a:p>
          <a:p>
            <a:pPr marL="285750" lvl="1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Greater emphasis on processes being managed to achieve planned results</a:t>
            </a: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Alignment with strategic direction</a:t>
            </a: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Integration of the QMS into organization’s business processes</a:t>
            </a: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Determining risks and opportunities increase the effectiveness of the organization’s QMS</a:t>
            </a: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Change management has been expanded to add emphasis that the QMS should be carried out in a planned manner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The concept of organizational knowledge introduced to ensure the organization acquires and maintains the necessary knowledge</a:t>
            </a:r>
          </a:p>
          <a:p>
            <a:pPr marL="285750" indent="-285750">
              <a:lnSpc>
                <a:spcPct val="100000"/>
              </a:lnSpc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</a:rPr>
              <a:t>Communication expanded to include external</a:t>
            </a:r>
          </a:p>
        </p:txBody>
      </p:sp>
    </p:spTree>
    <p:extLst>
      <p:ext uri="{BB962C8B-B14F-4D97-AF65-F5344CB8AC3E}">
        <p14:creationId xmlns:p14="http://schemas.microsoft.com/office/powerpoint/2010/main" val="351916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Key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kern="0" dirty="0">
                <a:solidFill>
                  <a:srgbClr val="FFC000"/>
                </a:solidFill>
              </a:rPr>
              <a:t>ISO 9001 needs to change, to: </a:t>
            </a:r>
          </a:p>
          <a:p>
            <a:pPr>
              <a:spcBef>
                <a:spcPts val="1600"/>
              </a:spcBef>
            </a:pPr>
            <a:r>
              <a:rPr lang="en-US" b="1" u="sng" kern="0" dirty="0">
                <a:solidFill>
                  <a:schemeClr val="bg1"/>
                </a:solidFill>
              </a:rPr>
              <a:t>Ensure alignment with other management system standards</a:t>
            </a:r>
            <a:endParaRPr lang="en-US" b="0" kern="0" dirty="0">
              <a:solidFill>
                <a:schemeClr val="bg1"/>
              </a:solidFill>
            </a:endParaRPr>
          </a:p>
          <a:p>
            <a:pPr>
              <a:spcBef>
                <a:spcPts val="1600"/>
              </a:spcBef>
            </a:pPr>
            <a:r>
              <a:rPr lang="en-US" b="0" kern="0" dirty="0">
                <a:solidFill>
                  <a:schemeClr val="bg1"/>
                </a:solidFill>
              </a:rPr>
              <a:t>reflect the increasingly complex environments in which organizations operate (less prescriptive)</a:t>
            </a:r>
          </a:p>
          <a:p>
            <a:pPr>
              <a:spcBef>
                <a:spcPts val="1600"/>
              </a:spcBef>
            </a:pPr>
            <a:r>
              <a:rPr lang="en-US" b="0" kern="0" dirty="0">
                <a:solidFill>
                  <a:schemeClr val="bg1"/>
                </a:solidFill>
              </a:rPr>
              <a:t>provide a consistent foundation for the future</a:t>
            </a:r>
          </a:p>
          <a:p>
            <a:pPr>
              <a:spcBef>
                <a:spcPts val="1600"/>
              </a:spcBef>
            </a:pPr>
            <a:r>
              <a:rPr lang="en-US" b="0" kern="0" dirty="0">
                <a:solidFill>
                  <a:schemeClr val="bg1"/>
                </a:solidFill>
              </a:rPr>
              <a:t>reflect the increasingly complex environments in which organizations operate</a:t>
            </a:r>
          </a:p>
          <a:p>
            <a:pPr>
              <a:spcBef>
                <a:spcPts val="1600"/>
              </a:spcBef>
            </a:pPr>
            <a:r>
              <a:rPr lang="en-US" b="0" kern="0" dirty="0">
                <a:solidFill>
                  <a:schemeClr val="bg1"/>
                </a:solidFill>
              </a:rPr>
              <a:t>ensure the new standard reflects the needs of all relevant interested parties </a:t>
            </a:r>
          </a:p>
        </p:txBody>
      </p:sp>
    </p:spTree>
    <p:extLst>
      <p:ext uri="{BB962C8B-B14F-4D97-AF65-F5344CB8AC3E}">
        <p14:creationId xmlns:p14="http://schemas.microsoft.com/office/powerpoint/2010/main" val="191664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Key feature changes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0" kern="800" dirty="0">
                <a:solidFill>
                  <a:schemeClr val="bg1"/>
                </a:solidFill>
              </a:rPr>
              <a:t>10-clause structure and core text for all Management System Standards (MSS)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</a:rPr>
              <a:t>All ISO management systems standards will look the same with the same structure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</a:rPr>
              <a:t>Provides the option of integrating management </a:t>
            </a:r>
            <a:r>
              <a:rPr lang="en-US" sz="2000" dirty="0">
                <a:solidFill>
                  <a:schemeClr val="bg1"/>
                </a:solidFill>
                <a:latin typeface="Arial" charset="0"/>
              </a:rPr>
              <a:t>systems</a:t>
            </a:r>
            <a:endParaRPr lang="en-GB" sz="2000" b="0" kern="800" dirty="0">
              <a:solidFill>
                <a:schemeClr val="bg1"/>
              </a:solidFill>
            </a:endParaRPr>
          </a:p>
          <a:p>
            <a:pPr marL="236538" lvl="1" indent="-236538">
              <a:lnSpc>
                <a:spcPct val="100000"/>
              </a:lnSpc>
              <a:buSzPct val="100000"/>
              <a:buFont typeface="Wingdings" pitchFamily="2" charset="2"/>
              <a:buChar char="§"/>
            </a:pPr>
            <a:r>
              <a:rPr lang="en-GB" sz="2200" b="0" kern="800" dirty="0">
                <a:solidFill>
                  <a:schemeClr val="bg1"/>
                </a:solidFill>
              </a:rPr>
              <a:t>Clearer understanding of the organization’s context is required </a:t>
            </a:r>
            <a:r>
              <a:rPr lang="en-GB" sz="2200" b="0" dirty="0">
                <a:solidFill>
                  <a:schemeClr val="bg1"/>
                </a:solidFill>
              </a:rPr>
              <a:t>“one size doesn’t fit all”</a:t>
            </a:r>
            <a:endParaRPr lang="en-GB" sz="2200" b="0" kern="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0" kern="800" dirty="0">
                <a:solidFill>
                  <a:schemeClr val="bg1"/>
                </a:solidFill>
              </a:rPr>
              <a:t>Process approach strengthened/more explicit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0" dirty="0">
                <a:solidFill>
                  <a:schemeClr val="bg1"/>
                </a:solidFill>
              </a:rPr>
              <a:t>Concept of </a:t>
            </a:r>
            <a:r>
              <a:rPr lang="en-GB" sz="2200" b="1" u="sng" dirty="0">
                <a:solidFill>
                  <a:schemeClr val="bg1"/>
                </a:solidFill>
              </a:rPr>
              <a:t>preventive action now addressed throughout the standard by risk identification and mitigation</a:t>
            </a:r>
            <a:endParaRPr lang="en-GB" sz="2200" b="1" u="sng" kern="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0" kern="800" dirty="0">
                <a:solidFill>
                  <a:schemeClr val="bg1"/>
                </a:solidFill>
              </a:rPr>
              <a:t>The term </a:t>
            </a:r>
            <a:r>
              <a:rPr lang="en-GB" sz="2200" b="1" u="sng" kern="800" dirty="0">
                <a:solidFill>
                  <a:schemeClr val="bg1"/>
                </a:solidFill>
              </a:rPr>
              <a:t>documented information</a:t>
            </a:r>
            <a:r>
              <a:rPr lang="en-GB" sz="2200" b="0" kern="800" dirty="0">
                <a:solidFill>
                  <a:schemeClr val="bg1"/>
                </a:solidFill>
              </a:rPr>
              <a:t> replaces the terms document and record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0" kern="800" dirty="0">
                <a:solidFill>
                  <a:schemeClr val="bg1"/>
                </a:solidFill>
              </a:rPr>
              <a:t>Control of externally provided products and services replaces purchasing/outsourcing 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GB" sz="2200" b="1" u="sng" kern="800" dirty="0">
                <a:solidFill>
                  <a:schemeClr val="bg1"/>
                </a:solidFill>
              </a:rPr>
              <a:t>Increased emphasis on seeking opportunities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48886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Beneficial changes to ISO 9001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600"/>
              </a:spcBef>
            </a:pPr>
            <a:r>
              <a:rPr lang="en-US" b="1" u="sng" dirty="0">
                <a:solidFill>
                  <a:schemeClr val="bg1"/>
                </a:solidFill>
              </a:rPr>
              <a:t>Enhanced leadership</a:t>
            </a:r>
            <a:r>
              <a:rPr lang="en-US" dirty="0">
                <a:solidFill>
                  <a:schemeClr val="bg1"/>
                </a:solidFill>
              </a:rPr>
              <a:t> involvement in the management system</a:t>
            </a:r>
          </a:p>
          <a:p>
            <a:pPr>
              <a:spcBef>
                <a:spcPts val="1600"/>
              </a:spcBef>
            </a:pPr>
            <a:r>
              <a:rPr lang="en-US" dirty="0">
                <a:solidFill>
                  <a:schemeClr val="bg1"/>
                </a:solidFill>
              </a:rPr>
              <a:t>Risk-based thinking (</a:t>
            </a:r>
            <a:r>
              <a:rPr lang="en-US" b="1" u="sng" dirty="0">
                <a:solidFill>
                  <a:schemeClr val="bg1"/>
                </a:solidFill>
              </a:rPr>
              <a:t>improvement focused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>
              <a:spcBef>
                <a:spcPts val="1600"/>
              </a:spcBef>
            </a:pPr>
            <a:r>
              <a:rPr lang="en-US" dirty="0">
                <a:solidFill>
                  <a:schemeClr val="bg1"/>
                </a:solidFill>
              </a:rPr>
              <a:t>Aligning QMS policy and objectives with the strategy or </a:t>
            </a:r>
            <a:r>
              <a:rPr lang="en-US" b="1" u="sng" dirty="0">
                <a:solidFill>
                  <a:schemeClr val="bg1"/>
                </a:solidFill>
              </a:rPr>
              <a:t>strategic direction</a:t>
            </a:r>
            <a:r>
              <a:rPr lang="en-US" dirty="0">
                <a:solidFill>
                  <a:schemeClr val="bg1"/>
                </a:solidFill>
              </a:rPr>
              <a:t> of the organization</a:t>
            </a:r>
          </a:p>
          <a:p>
            <a:pPr>
              <a:spcBef>
                <a:spcPts val="800"/>
              </a:spcBef>
            </a:pPr>
            <a:r>
              <a:rPr lang="en-GB" dirty="0">
                <a:solidFill>
                  <a:schemeClr val="bg1"/>
                </a:solidFill>
              </a:rPr>
              <a:t>Focus on </a:t>
            </a:r>
            <a:r>
              <a:rPr lang="en-GB" b="1" u="sng" dirty="0">
                <a:solidFill>
                  <a:schemeClr val="bg1"/>
                </a:solidFill>
              </a:rPr>
              <a:t>achieving planned results</a:t>
            </a:r>
            <a:r>
              <a:rPr lang="en-GB" dirty="0">
                <a:solidFill>
                  <a:schemeClr val="bg1"/>
                </a:solidFill>
              </a:rPr>
              <a:t> (objectives)</a:t>
            </a:r>
            <a:endParaRPr lang="en-GB" strike="sngStrike" dirty="0">
              <a:solidFill>
                <a:schemeClr val="bg1"/>
              </a:solidFill>
            </a:endParaRPr>
          </a:p>
          <a:p>
            <a:pPr>
              <a:spcBef>
                <a:spcPts val="800"/>
              </a:spcBef>
            </a:pPr>
            <a:r>
              <a:rPr lang="en-GB" b="1" u="sng" dirty="0">
                <a:solidFill>
                  <a:schemeClr val="bg1"/>
                </a:solidFill>
              </a:rPr>
              <a:t>Flexibility for documented information</a:t>
            </a:r>
          </a:p>
          <a:p>
            <a:pPr>
              <a:spcBef>
                <a:spcPts val="1600"/>
              </a:spcBef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4636008" cy="6857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1026" name="Picture 2" descr="http://itknowledgeexchange.techtarget.com/writing-for-business/files/2015/04/Deming_PDCA_cycl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2" b="-2"/>
          <a:stretch/>
        </p:blipFill>
        <p:spPr bwMode="auto">
          <a:xfrm>
            <a:off x="5276088" y="640082"/>
            <a:ext cx="6276250" cy="557783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Basic ISO 9001:2015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Plan</a:t>
            </a:r>
          </a:p>
          <a:p>
            <a:pPr algn="ctr"/>
            <a:endParaRPr lang="en-US" sz="1800" dirty="0">
              <a:solidFill>
                <a:schemeClr val="bg1"/>
              </a:solidFill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Do</a:t>
            </a:r>
          </a:p>
          <a:p>
            <a:pPr marL="0" indent="0" algn="ctr"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Check</a:t>
            </a:r>
          </a:p>
          <a:p>
            <a:pPr algn="ctr"/>
            <a:endParaRPr lang="en-US" sz="1800" dirty="0">
              <a:solidFill>
                <a:schemeClr val="bg1"/>
              </a:solidFill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Act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5425" y="5286375"/>
            <a:ext cx="197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FROM THE 1980’S</a:t>
            </a:r>
          </a:p>
        </p:txBody>
      </p:sp>
    </p:spTree>
    <p:extLst>
      <p:ext uri="{BB962C8B-B14F-4D97-AF65-F5344CB8AC3E}">
        <p14:creationId xmlns:p14="http://schemas.microsoft.com/office/powerpoint/2010/main" val="146121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304" y="368046"/>
            <a:ext cx="6565392" cy="612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7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(Plan)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defTabSz="1020763">
              <a:lnSpc>
                <a:spcPct val="100000"/>
              </a:lnSpc>
              <a:spcBef>
                <a:spcPts val="200"/>
              </a:spcBef>
              <a:buClr>
                <a:srgbClr val="003399"/>
              </a:buClr>
              <a:buSzPct val="12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4	Context of the organization 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2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4.1  Understanding the </a:t>
            </a:r>
            <a:r>
              <a:rPr lang="en-US" sz="2200" u="sng" kern="0" dirty="0">
                <a:solidFill>
                  <a:schemeClr val="bg1"/>
                </a:solidFill>
                <a:ea typeface="ＭＳ Ｐゴシック" pitchFamily="34" charset="-128"/>
              </a:rPr>
              <a:t>organization and its context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External factors can include, for example, cultural, social, political, legal, regulatory, financial, technological, economic, and competitive environment, at the international, national, regional or local level.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Internal factors typically include the organization’s corporate culture, governance, organizational structure, technologies, information systems, and decision-making processes (both formal and informal).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 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4.2  Understanding the needs and expectations of </a:t>
            </a:r>
            <a:r>
              <a:rPr lang="en-US" sz="2200" u="sng" kern="0" dirty="0">
                <a:solidFill>
                  <a:schemeClr val="bg1"/>
                </a:solidFill>
                <a:ea typeface="ＭＳ Ｐゴシック" pitchFamily="34" charset="-128"/>
              </a:rPr>
              <a:t>interested parties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The organization will need to determine the interested parties that are relevant to the quality management system and the requirements of those interested parties, as outlined in clause 4.2.</a:t>
            </a:r>
          </a:p>
          <a:p>
            <a:pPr lvl="1"/>
            <a:r>
              <a:rPr lang="en-US" sz="1800" u="sng" dirty="0">
                <a:solidFill>
                  <a:schemeClr val="bg1"/>
                </a:solidFill>
              </a:rPr>
              <a:t>This does not extend past the quality management system requirements and the scope of this International Standard.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An organization needs to demonstrate its ability to consistently provide products and services that meet customer and applicable </a:t>
            </a:r>
            <a:r>
              <a:rPr lang="en-US" sz="1800" u="sng" dirty="0">
                <a:solidFill>
                  <a:schemeClr val="bg1"/>
                </a:solidFill>
              </a:rPr>
              <a:t>statutory and regulatory requirements</a:t>
            </a:r>
            <a:r>
              <a:rPr lang="en-US" sz="1800" dirty="0">
                <a:solidFill>
                  <a:schemeClr val="bg1"/>
                </a:solidFill>
              </a:rPr>
              <a:t>, and aims to enhance customer satisfaction.</a:t>
            </a:r>
            <a:endParaRPr lang="en-US" sz="1800" kern="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2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ISO 9001:2015 Structure (Plan)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4	Context of the organization 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2200" kern="0" dirty="0"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4.3  Determining the scope of the quality management system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4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What is it that </a:t>
            </a:r>
            <a:r>
              <a:rPr lang="en-US" sz="1800" u="sng" kern="0" dirty="0">
                <a:solidFill>
                  <a:schemeClr val="bg1"/>
                </a:solidFill>
                <a:ea typeface="ＭＳ Ｐゴシック" pitchFamily="34" charset="-128"/>
              </a:rPr>
              <a:t>YOU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 do?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8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	Determine ISO 9001 requirements that are NOT APPLICABLE to you and justify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 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4.4  Quality management system and its processes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2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2200" kern="0" dirty="0">
                <a:solidFill>
                  <a:schemeClr val="bg1"/>
                </a:solidFill>
                <a:ea typeface="ＭＳ Ｐゴシック" pitchFamily="34" charset="-128"/>
              </a:rPr>
              <a:t>	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Provide a detailed description of </a:t>
            </a:r>
            <a:r>
              <a:rPr lang="en-US" sz="1800" u="sng" kern="0" dirty="0">
                <a:solidFill>
                  <a:schemeClr val="bg1"/>
                </a:solidFill>
                <a:ea typeface="ＭＳ Ｐゴシック" pitchFamily="34" charset="-128"/>
              </a:rPr>
              <a:t>YOUR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 processes (sequence and interaction)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	(May be high level, but a roadmap into </a:t>
            </a:r>
            <a:r>
              <a:rPr lang="en-US" sz="1800" u="sng" kern="0" dirty="0">
                <a:solidFill>
                  <a:schemeClr val="bg1"/>
                </a:solidFill>
                <a:ea typeface="ＭＳ Ｐゴシック" pitchFamily="34" charset="-128"/>
              </a:rPr>
              <a:t>YOUR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 system)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8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	What is the criteria and methods that you use to ensure the effective operation of </a:t>
            </a:r>
            <a:r>
              <a:rPr lang="en-US" sz="1800" u="sng" kern="0" dirty="0">
                <a:solidFill>
                  <a:schemeClr val="bg1"/>
                </a:solidFill>
                <a:ea typeface="ＭＳ Ｐゴシック" pitchFamily="34" charset="-128"/>
              </a:rPr>
              <a:t>YOUR</a:t>
            </a: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 QMS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8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 dirty="0">
                <a:solidFill>
                  <a:schemeClr val="bg1"/>
                </a:solidFill>
                <a:ea typeface="ＭＳ Ｐゴシック" pitchFamily="34" charset="-128"/>
              </a:rPr>
              <a:t>	Determine and ensure availability of necessary resources and assign responsibilities</a:t>
            </a:r>
          </a:p>
          <a:p>
            <a:pPr marL="457200" lvl="2" indent="0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endParaRPr lang="en-US" sz="1800" kern="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lvl="2" indent="0" algn="ctr" defTabSz="1020763">
              <a:lnSpc>
                <a:spcPct val="80000"/>
              </a:lnSpc>
              <a:spcBef>
                <a:spcPts val="200"/>
              </a:spcBef>
              <a:buClr>
                <a:srgbClr val="003399"/>
              </a:buClr>
              <a:buSzPct val="100000"/>
              <a:buNone/>
              <a:defRPr/>
            </a:pPr>
            <a:r>
              <a:rPr lang="en-US" sz="1800" kern="0">
                <a:solidFill>
                  <a:schemeClr val="bg1"/>
                </a:solidFill>
                <a:ea typeface="ＭＳ Ｐゴシック" pitchFamily="34" charset="-128"/>
              </a:rPr>
              <a:t>	PLEASE - </a:t>
            </a:r>
            <a:r>
              <a:rPr lang="en-US" sz="1800" b="1" kern="0">
                <a:solidFill>
                  <a:schemeClr val="bg1"/>
                </a:solidFill>
                <a:ea typeface="ＭＳ Ｐゴシック" pitchFamily="34" charset="-128"/>
              </a:rPr>
              <a:t>DO </a:t>
            </a:r>
            <a:r>
              <a:rPr lang="en-US" sz="1800" b="1" kern="0" dirty="0">
                <a:solidFill>
                  <a:schemeClr val="bg1"/>
                </a:solidFill>
                <a:ea typeface="ＭＳ Ｐゴシック" pitchFamily="34" charset="-128"/>
              </a:rPr>
              <a:t>NOT REPRINT FLOWCHARTS OUT OF THE STANDARD, S/B YOUR PROCESSES.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9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29" y="1039376"/>
            <a:ext cx="6731338" cy="47792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4632" y="492618"/>
            <a:ext cx="4169663" cy="587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17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388</Words>
  <Application>Microsoft Office PowerPoint</Application>
  <PresentationFormat>Widescreen</PresentationFormat>
  <Paragraphs>156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Calibri</vt:lpstr>
      <vt:lpstr>Calibri Light</vt:lpstr>
      <vt:lpstr>Wingdings</vt:lpstr>
      <vt:lpstr>Office Theme</vt:lpstr>
      <vt:lpstr>ISO 9001:2015 - Changes</vt:lpstr>
      <vt:lpstr>Key Perspectives</vt:lpstr>
      <vt:lpstr>Key feature changes</vt:lpstr>
      <vt:lpstr>Beneficial changes to ISO 9001</vt:lpstr>
      <vt:lpstr>Basic ISO 9001:2015 Structure</vt:lpstr>
      <vt:lpstr>PowerPoint Presentation</vt:lpstr>
      <vt:lpstr>ISO 9001:2015 Structure (Plan)</vt:lpstr>
      <vt:lpstr>ISO 9001:2015 Structure (Plan)</vt:lpstr>
      <vt:lpstr>PowerPoint Presentation</vt:lpstr>
      <vt:lpstr>ISO 9001:2015 Structure (Plan)</vt:lpstr>
      <vt:lpstr>ISO 9001:2015 Structure (Plan)</vt:lpstr>
      <vt:lpstr>ISO 9001:2015 Structure (Do)</vt:lpstr>
      <vt:lpstr>ISO 9001:2015 Structure (Check)</vt:lpstr>
      <vt:lpstr>ISO 9001:2015 Structure (ACT)</vt:lpstr>
      <vt:lpstr>ISO 9001:2015 Structure (Annex A1 – A8)</vt:lpstr>
      <vt:lpstr>ISO 9001:2015 Related Documents</vt:lpstr>
      <vt:lpstr>Key Points -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9001:2015 - Changes</dc:title>
  <dc:creator>Steve Barfoot</dc:creator>
  <cp:lastModifiedBy>Steve Barfoot</cp:lastModifiedBy>
  <cp:revision>5</cp:revision>
  <dcterms:created xsi:type="dcterms:W3CDTF">2017-04-30T14:35:01Z</dcterms:created>
  <dcterms:modified xsi:type="dcterms:W3CDTF">2017-04-30T20:22:12Z</dcterms:modified>
</cp:coreProperties>
</file>