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457" r:id="rId5"/>
    <p:sldId id="459" r:id="rId6"/>
    <p:sldId id="462" r:id="rId7"/>
    <p:sldId id="460" r:id="rId8"/>
    <p:sldId id="463" r:id="rId9"/>
    <p:sldId id="464" r:id="rId10"/>
    <p:sldId id="465" r:id="rId11"/>
    <p:sldId id="466" r:id="rId12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3399"/>
    <a:srgbClr val="B53F5B"/>
    <a:srgbClr val="FEF6B8"/>
    <a:srgbClr val="E7D37F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8725"/>
            <a:ext cx="30368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48725"/>
            <a:ext cx="30368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5966E16B-C0C7-4ECA-920D-C7292B5BD2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70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8" tIns="46399" rIns="92798" bIns="4639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A6118592-2733-42FF-B823-E70B4D3201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32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3FD54C2-7F2C-4D28-B186-254C43A5056F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86592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E7513F8-6C67-41C3-9287-1CC6B35356A7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8287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845DC6D-B86C-4780-9313-AB290FFE03E4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67919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0456F71-56ED-4F97-82F1-E02441E36F0A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16289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24A813F-99F8-49D4-BE3E-3655628E15AA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90525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EA0F174-AA6A-4B75-A9B0-0E81F73F2784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94681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2664C-458F-42EC-8EC0-372C2B6E1D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CC677DCD-A41C-4D49-A312-3290DAEF53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 descr="HV logo horizonta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03500" y="4953000"/>
            <a:ext cx="4537000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93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5486400" cy="5029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0" y="1380309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6096000" y="3953691"/>
            <a:ext cx="2667000" cy="2438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371600"/>
            <a:ext cx="3008313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Click: Bold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Add an object or import a picture below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438400"/>
            <a:ext cx="3008313" cy="3962400"/>
          </a:xfrm>
        </p:spPr>
        <p:txBody>
          <a:bodyPr/>
          <a:lstStyle>
            <a:lvl1pPr marL="174625" indent="-174625">
              <a:buFont typeface="Wingdings" pitchFamily="2" charset="2"/>
              <a:buChar char="§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Bullets to describe the content to the left….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  <p:sp>
        <p:nvSpPr>
          <p:cNvPr id="18" name="Title 1"/>
          <p:cNvSpPr txBox="1">
            <a:spLocks/>
          </p:cNvSpPr>
          <p:nvPr userDrawn="1"/>
        </p:nvSpPr>
        <p:spPr>
          <a:xfrm>
            <a:off x="457200" y="274638"/>
            <a:ext cx="7391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Click: Title Goes Here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5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w to Import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752600"/>
            <a:ext cx="14954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76400"/>
            <a:ext cx="20955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A Better Way to Import and Reuse Slides </a:t>
            </a:r>
            <a:br>
              <a:rPr lang="en-US" dirty="0" smtClean="0"/>
            </a:br>
            <a:r>
              <a:rPr lang="en-US" dirty="0" smtClean="0"/>
              <a:t>– No Reformatting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660605-D58D-462E-B3C6-F4E82918CB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4F98E3-4CFF-44C6-85E8-F4AA2C7B0C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Oval 5"/>
          <p:cNvSpPr/>
          <p:nvPr userDrawn="1"/>
        </p:nvSpPr>
        <p:spPr>
          <a:xfrm>
            <a:off x="1524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15529" y="1219200"/>
            <a:ext cx="2729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2713" indent="-112713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1. Click on “New Slide”, then “Reuse Slides”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74019" y="1676400"/>
            <a:ext cx="12192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743205" y="1219200"/>
            <a:ext cx="2406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2. Browse for the Source Presentation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791200" y="5867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3. Confirm the “Keep source formatting” box is checked!</a:t>
            </a:r>
          </a:p>
        </p:txBody>
      </p:sp>
      <p:sp>
        <p:nvSpPr>
          <p:cNvPr id="12" name="Oval 11"/>
          <p:cNvSpPr/>
          <p:nvPr userDrawn="1"/>
        </p:nvSpPr>
        <p:spPr>
          <a:xfrm>
            <a:off x="3581400" y="1676400"/>
            <a:ext cx="2209800" cy="6096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3733800" y="5943600"/>
            <a:ext cx="1219200" cy="406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6204028" y="1219200"/>
            <a:ext cx="24065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 algn="l" eaLnBrk="1" hangingPunct="1"/>
            <a:r>
              <a:rPr lang="en-US" sz="1400" dirty="0" smtClean="0">
                <a:solidFill>
                  <a:srgbClr val="C00000"/>
                </a:solidFill>
                <a:latin typeface="Calibri"/>
              </a:rPr>
              <a:t>4. Double click the old slides you want to move  into the current presentation</a:t>
            </a:r>
          </a:p>
        </p:txBody>
      </p:sp>
    </p:spTree>
    <p:extLst>
      <p:ext uri="{BB962C8B-B14F-4D97-AF65-F5344CB8AC3E}">
        <p14:creationId xmlns:p14="http://schemas.microsoft.com/office/powerpoint/2010/main" val="299326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FEL-3 Gate Review.ppt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5A44-B2E7-4ABD-A4FA-3E5128FADC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45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Text, Table,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 – Use Highlight + Shift F3 To Toggle To First Letter Capitals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BF0D3E"/>
              </a:buClr>
              <a:buFont typeface="Wingdings" pitchFamily="2" charset="2"/>
              <a:buChar char="§"/>
              <a:defRPr sz="2400"/>
            </a:lvl1pPr>
            <a:lvl2pPr>
              <a:buClr>
                <a:srgbClr val="BF0D3E"/>
              </a:buCl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77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id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9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4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3200400" y="1600200"/>
            <a:ext cx="27432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1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6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-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467600" cy="79216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Blank Page – No Background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47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381000" y="1371600"/>
            <a:ext cx="8382000" cy="1676400"/>
          </a:xfr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add Picture - Use Crop Tool to adjust size and position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3200400"/>
            <a:ext cx="838200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6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Description -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3505200" y="1371600"/>
            <a:ext cx="5257800" cy="502920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on Picture Icon to Add Picture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1371600"/>
            <a:ext cx="2895600" cy="5029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7391400" cy="715962"/>
          </a:xfrm>
        </p:spPr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en-US" dirty="0" smtClean="0"/>
              <a:t>Click: Title Goes Here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C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21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41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fld id="{4F257275-C0AA-4BA7-B5E7-DC2D39B96F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6/25/2021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BF0D3E"/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/>
              <a:t>H&amp;V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6629400"/>
            <a:ext cx="2133600" cy="228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Slide </a:t>
            </a:r>
            <a:fld id="{5930A0B8-A0E9-489D-8B25-BD9EFC3E9B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1143000"/>
            <a:ext cx="8382000" cy="76200"/>
          </a:xfrm>
          <a:prstGeom prst="rect">
            <a:avLst/>
          </a:prstGeom>
          <a:gradFill rotWithShape="0">
            <a:gsLst>
              <a:gs pos="0">
                <a:srgbClr val="CC0000">
                  <a:gamma/>
                  <a:shade val="46275"/>
                  <a:invGamma/>
                </a:srgbClr>
              </a:gs>
              <a:gs pos="100000">
                <a:srgbClr val="CC0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420099"/>
            <a:ext cx="838200" cy="45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BF0D3E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F0D3E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0099"/>
                </a:solidFill>
              </a:rPr>
              <a:t>LOTO: Requirements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90600" y="1970532"/>
            <a:ext cx="6400800" cy="1143000"/>
          </a:xfrm>
        </p:spPr>
        <p:txBody>
          <a:bodyPr>
            <a:normAutofit fontScale="92500" lnSpcReduction="10000"/>
          </a:bodyPr>
          <a:lstStyle/>
          <a:p>
            <a:pPr algn="ctr" eaLnBrk="1" hangingPunct="1"/>
            <a:r>
              <a:rPr lang="en-US" altLang="en-US" sz="3600" dirty="0" smtClean="0">
                <a:solidFill>
                  <a:srgbClr val="006600"/>
                </a:solidFill>
              </a:rPr>
              <a:t>LOCKOUT / TAGOUT</a:t>
            </a:r>
          </a:p>
          <a:p>
            <a:pPr algn="ctr" eaLnBrk="1" hangingPunct="1"/>
            <a:r>
              <a:rPr lang="en-US" altLang="en-US" sz="3600" dirty="0" smtClean="0">
                <a:solidFill>
                  <a:srgbClr val="006600"/>
                </a:solidFill>
              </a:rPr>
              <a:t>29 CFR 1910.147</a:t>
            </a:r>
            <a:endParaRPr lang="en-US" altLang="en-US" dirty="0" smtClean="0">
              <a:solidFill>
                <a:srgbClr val="006600"/>
              </a:solidFill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34000" y="2895600"/>
            <a:ext cx="24384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027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sz="3600" b="0" dirty="0" smtClean="0"/>
              <a:t>Locks Will be Singularly Identified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5486400" cy="4114800"/>
          </a:xfrm>
        </p:spPr>
        <p:txBody>
          <a:bodyPr>
            <a:normAutofit fontScale="85000" lnSpcReduction="10000"/>
          </a:bodyPr>
          <a:lstStyle/>
          <a:p>
            <a:pPr lvl="1">
              <a:lnSpc>
                <a:spcPct val="120000"/>
              </a:lnSpc>
            </a:pPr>
            <a:r>
              <a:rPr lang="en-US" altLang="en-US" sz="3200" dirty="0"/>
              <a:t>Lockout </a:t>
            </a:r>
            <a:r>
              <a:rPr lang="en-US" altLang="en-US" sz="3200" dirty="0" smtClean="0"/>
              <a:t>devices </a:t>
            </a:r>
            <a:r>
              <a:rPr lang="en-US" altLang="en-US" sz="3200" dirty="0"/>
              <a:t>shall be standardized within the </a:t>
            </a:r>
            <a:r>
              <a:rPr lang="en-US" altLang="en-US" sz="3200" dirty="0" smtClean="0"/>
              <a:t>facility. </a:t>
            </a:r>
          </a:p>
          <a:p>
            <a:pPr lvl="2">
              <a:lnSpc>
                <a:spcPct val="120000"/>
              </a:lnSpc>
            </a:pPr>
            <a:r>
              <a:rPr lang="en-US" altLang="en-US" sz="3000" dirty="0" smtClean="0"/>
              <a:t>Color, shape, and size</a:t>
            </a:r>
            <a:endParaRPr lang="en-US" altLang="en-US" sz="3000" dirty="0"/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dirty="0" smtClean="0"/>
              <a:t>Locks shall be the only device(s) used for controlling energy;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dirty="0" smtClean="0"/>
              <a:t>Shall not be used for other purposes.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371600"/>
            <a:ext cx="3124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13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400" dirty="0" smtClean="0"/>
              <a:t>LOTO Tags - Identifiable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28800"/>
            <a:ext cx="4191000" cy="41148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en-US" sz="2800" dirty="0" smtClean="0"/>
              <a:t>Lockout devices and </a:t>
            </a:r>
            <a:r>
              <a:rPr lang="en-US" altLang="en-US" sz="2800" dirty="0" err="1" smtClean="0"/>
              <a:t>tagout</a:t>
            </a:r>
            <a:r>
              <a:rPr lang="en-US" altLang="en-US" sz="2800" dirty="0" smtClean="0"/>
              <a:t> devices shall indicate the identify of the employee applying the device(s).</a:t>
            </a:r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133600"/>
            <a:ext cx="2860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527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400" dirty="0" smtClean="0"/>
              <a:t>Requirements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5715000" cy="4953000"/>
          </a:xfrm>
        </p:spPr>
        <p:txBody>
          <a:bodyPr>
            <a:noAutofit/>
          </a:bodyPr>
          <a:lstStyle/>
          <a:p>
            <a:r>
              <a:rPr lang="en-US" altLang="en-US" sz="2800" dirty="0" smtClean="0"/>
              <a:t>Lockout and </a:t>
            </a:r>
            <a:r>
              <a:rPr lang="en-US" altLang="en-US" sz="2800" dirty="0" err="1" smtClean="0"/>
              <a:t>tagout</a:t>
            </a:r>
            <a:r>
              <a:rPr lang="en-US" altLang="en-US" sz="2800" dirty="0" smtClean="0"/>
              <a:t> devices shall be capable of withstanding the environment to which they are exposed for the maximum period of time that exposure is expected.</a:t>
            </a:r>
          </a:p>
          <a:p>
            <a:r>
              <a:rPr lang="en-US" altLang="en-US" sz="2800" dirty="0"/>
              <a:t>Lockout devices shall be substantial enough to prevent removal without the use of excessive force or unusual techniques, such as with the use of bolt cutters or other metal cutting </a:t>
            </a:r>
            <a:r>
              <a:rPr lang="en-US" altLang="en-US" sz="2800" dirty="0" smtClean="0"/>
              <a:t>tools.</a:t>
            </a:r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532465"/>
            <a:ext cx="2867025" cy="1972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3276600"/>
            <a:ext cx="1905000" cy="336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74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 altLang="en-US" sz="4400" dirty="0" smtClean="0"/>
              <a:t>Shift/Personnel Changes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5029200" cy="4267200"/>
          </a:xfrm>
        </p:spPr>
        <p:txBody>
          <a:bodyPr/>
          <a:lstStyle/>
          <a:p>
            <a:pPr>
              <a:buClr>
                <a:srgbClr val="990033"/>
              </a:buClr>
              <a:buSzPct val="65000"/>
            </a:pPr>
            <a:r>
              <a:rPr lang="en-US" altLang="en-US" sz="2800" dirty="0" smtClean="0"/>
              <a:t>Specific procedures to be implemented to maintain continuity.</a:t>
            </a:r>
          </a:p>
          <a:p>
            <a:pPr>
              <a:buClr>
                <a:srgbClr val="990033"/>
              </a:buClr>
              <a:buSzPct val="65000"/>
            </a:pPr>
            <a:r>
              <a:rPr lang="en-US" altLang="en-US" sz="2800" dirty="0" smtClean="0"/>
              <a:t>Transfer of protection from off-going to oncoming personnel.</a:t>
            </a:r>
          </a:p>
          <a:p>
            <a:pPr>
              <a:buClr>
                <a:srgbClr val="990033"/>
              </a:buClr>
              <a:buSzPct val="65000"/>
            </a:pPr>
            <a:r>
              <a:rPr lang="en-US" altLang="en-US" sz="2800" dirty="0" smtClean="0"/>
              <a:t>Minimize hazard(s) to all employees. </a:t>
            </a:r>
          </a:p>
          <a:p>
            <a:pPr eaLnBrk="1" hangingPunct="1">
              <a:buClr>
                <a:srgbClr val="990033"/>
              </a:buClr>
              <a:buSzPct val="65000"/>
              <a:buFont typeface="Monotype Sorts" pitchFamily="2" charset="2"/>
              <a:buChar char="Z"/>
            </a:pPr>
            <a:endParaRPr lang="en-US" altLang="en-US" dirty="0" smtClean="0"/>
          </a:p>
        </p:txBody>
      </p:sp>
      <p:pic>
        <p:nvPicPr>
          <p:cNvPr id="48132" name="Picture 4" descr="E:\PFiles\MSOffice\Clipart\corpbas\j007870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590800"/>
            <a:ext cx="2971800" cy="278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91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400" dirty="0" smtClean="0"/>
              <a:t>Employer Removal of a Lock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52600"/>
            <a:ext cx="6248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Verification by the employer that the authorized employee is not at the facility.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Making all reasonable efforts to contact the authorized employee to inform.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Ensuring that the authorized employee has this knowledge before he/she resumes work at that facility.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6726238" y="2286000"/>
          <a:ext cx="214471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" r:id="rId4" imgW="1748160" imgH="1801080" progId="MS_ClipArt_Gallery.5">
                  <p:embed/>
                </p:oleObj>
              </mc:Choice>
              <mc:Fallback>
                <p:oleObj name="Clip" r:id="rId4" imgW="1748160" imgH="180108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238" y="2286000"/>
                        <a:ext cx="2144712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573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400" dirty="0" smtClean="0"/>
              <a:t>Periodic Inspection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05000"/>
            <a:ext cx="5257800" cy="4343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en-US" sz="3000" dirty="0" smtClean="0"/>
              <a:t>	The employer shall conduct a periodic inspection of the energy control procedure at least annually to ensure that the procedure and the requirements of this standard are being followed.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6858000" y="2667000"/>
          <a:ext cx="1836738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lip" r:id="rId4" imgW="1304640" imgH="1785600" progId="MS_ClipArt_Gallery.5">
                  <p:embed/>
                </p:oleObj>
              </mc:Choice>
              <mc:Fallback>
                <p:oleObj name="Clip" r:id="rId4" imgW="1304640" imgH="178560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667000"/>
                        <a:ext cx="1836738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443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4400" dirty="0" smtClean="0"/>
              <a:t>Periodic Inspection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47800"/>
            <a:ext cx="5791200" cy="5410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sz="2800" dirty="0" smtClean="0"/>
              <a:t>The periodic inspection shall be performed by an authorized employee other than the one(s) utilizing the energy control procedure being inspected.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dirty="0" smtClean="0"/>
              <a:t>The periodic inspection shall be conducted to correct any deviations or inadequacies identified.</a:t>
            </a:r>
            <a:endParaRPr lang="en-US" altLang="en-US" sz="2800" dirty="0"/>
          </a:p>
          <a:p>
            <a:pPr>
              <a:lnSpc>
                <a:spcPct val="110000"/>
              </a:lnSpc>
            </a:pPr>
            <a:r>
              <a:rPr lang="en-US" altLang="en-US" sz="2800" dirty="0" smtClean="0"/>
              <a:t>Include a review of employee's </a:t>
            </a:r>
            <a:r>
              <a:rPr lang="en-US" altLang="en-US" sz="2800" dirty="0"/>
              <a:t>responsibilities under the energy control procedure being </a:t>
            </a:r>
            <a:r>
              <a:rPr lang="en-US" altLang="en-US" sz="2800" dirty="0" smtClean="0"/>
              <a:t>inspected.</a:t>
            </a:r>
            <a:endParaRPr lang="en-US" altLang="en-US" sz="2800" dirty="0"/>
          </a:p>
          <a:p>
            <a:pPr eaLnBrk="1" hangingPunct="1">
              <a:lnSpc>
                <a:spcPct val="110000"/>
              </a:lnSpc>
            </a:pPr>
            <a:endParaRPr lang="en-US" altLang="en-US" sz="2800" dirty="0" smtClean="0"/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5715000" y="2743200"/>
          <a:ext cx="32004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Clip" r:id="rId4" imgW="3650040" imgH="2462400" progId="MS_ClipArt_Gallery.5">
                  <p:embed/>
                </p:oleObj>
              </mc:Choice>
              <mc:Fallback>
                <p:oleObj name="Clip" r:id="rId4" imgW="3650040" imgH="2462400" progId="MS_ClipArt_Gallery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743200"/>
                        <a:ext cx="32004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54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HV PowerPoint presentation template with new logo-tag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F0D3E"/>
        </a:solidFill>
        <a:ln w="3175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Ins="0" rtlCol="0">
        <a:spAutoFit/>
      </a:bodyPr>
      <a:lstStyle>
        <a:defPPr marL="227013" indent="-227013">
          <a:buClr>
            <a:srgbClr val="BF0D3E"/>
          </a:buClr>
          <a:buFont typeface="Wingdings" pitchFamily="2" charset="2"/>
          <a:buChar char="§"/>
          <a:defRPr sz="14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nvironmental Minute - Pest Control" id="{C45ADE63-42BA-4C4A-B397-493D2D7C58F8}" vid="{FD2B7183-7B06-48B5-AE28-6627821BA88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0fdf2b72-4afa-4791-9591-09dabce231d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F968006CF19A47A9944FD0E1AC15DB" ma:contentTypeVersion="1" ma:contentTypeDescription="Create a new document." ma:contentTypeScope="" ma:versionID="c21e2377ced4dda7d21acda6e5710b18">
  <xsd:schema xmlns:xsd="http://www.w3.org/2001/XMLSchema" xmlns:xs="http://www.w3.org/2001/XMLSchema" xmlns:p="http://schemas.microsoft.com/office/2006/metadata/properties" xmlns:ns2="0fdf2b72-4afa-4791-9591-09dabce231de" targetNamespace="http://schemas.microsoft.com/office/2006/metadata/properties" ma:root="true" ma:fieldsID="28c0f42318d0abe10291ee9a12fa53fb" ns2:_="">
    <xsd:import namespace="0fdf2b72-4afa-4791-9591-09dabce231de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f2b72-4afa-4791-9591-09dabce231de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297AE9-7C81-403D-BB03-EFA2686EDEAA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0fdf2b72-4afa-4791-9591-09dabce231de"/>
    <ds:schemaRef ds:uri="http://purl.org/dc/terms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30A2AC9-1CF7-41A8-907F-B481E614FC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df2b72-4afa-4791-9591-09dabce231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187DFB3-C7A0-4123-9A83-0132E8935C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HVPresentationMaster-White</Template>
  <TotalTime>8284</TotalTime>
  <Words>296</Words>
  <Application>Microsoft Office PowerPoint</Application>
  <PresentationFormat>On-screen Show (4:3)</PresentationFormat>
  <Paragraphs>33</Paragraphs>
  <Slides>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Monotype Sorts</vt:lpstr>
      <vt:lpstr>Times New Roman</vt:lpstr>
      <vt:lpstr>Wingdings</vt:lpstr>
      <vt:lpstr>HV PowerPoint presentation template with new logo-tagline</vt:lpstr>
      <vt:lpstr>Clip</vt:lpstr>
      <vt:lpstr>LOTO: Requirements</vt:lpstr>
      <vt:lpstr>Locks Will be Singularly Identified</vt:lpstr>
      <vt:lpstr>LOTO Tags - Identifiable</vt:lpstr>
      <vt:lpstr>Requirements</vt:lpstr>
      <vt:lpstr>Shift/Personnel Changes</vt:lpstr>
      <vt:lpstr>Employer Removal of a Lock</vt:lpstr>
      <vt:lpstr>Periodic Inspection</vt:lpstr>
      <vt:lpstr>Periodic Inspection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Jones</dc:creator>
  <cp:lastModifiedBy>Reichen, Max</cp:lastModifiedBy>
  <cp:revision>112</cp:revision>
  <cp:lastPrinted>2005-08-22T15:19:05Z</cp:lastPrinted>
  <dcterms:created xsi:type="dcterms:W3CDTF">2008-10-13T13:06:24Z</dcterms:created>
  <dcterms:modified xsi:type="dcterms:W3CDTF">2021-06-25T17:22:47Z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0x010100AAF968006CF19A47A9944FD0E1AC15DB</vt:lpwstr>
  </property>
</Properties>
</file>