
<file path=[Content_Types].xml><?xml version="1.0" encoding="utf-8"?>
<Types xmlns="http://schemas.openxmlformats.org/package/2006/content-types">
  <Default Extension="gif&amp;ehk=0dCRaexzhu2pYc328ZJ3CA&amp;r=0&amp;pid=OfficeInsert" ContentType="image/gif"/>
  <Default Extension="gif&amp;ehk=BxRq5ySBY" ContentType="image/gif"/>
  <Default Extension="gif&amp;ehk=M85QJINIFtSpB7XwOi6k8w&amp;r=0&amp;pid=OfficeInsert" ContentType="image/gif"/>
  <Default Extension="jpeg" ContentType="image/jpeg"/>
  <Default Extension="jpg" ContentType="image/jpeg"/>
  <Default Extension="jpg&amp;ehk=5VIAURs6TL0S" ContentType="image/jpeg"/>
  <Default Extension="jpg&amp;ehk=C" ContentType="image/jpeg"/>
  <Default Extension="jpg&amp;ehk=lN50LyE8duMkOjz" ContentType="image/jpeg"/>
  <Default Extension="jpg&amp;ehk=W8PQGS3gh6j2Ofno" ContentType="image/jpeg"/>
  <Default Extension="jpg&amp;ehk=y6" ContentType="image/jpeg"/>
  <Default Extension="mp4" ContentType="video/mp4"/>
  <Default Extension="PNG" ContentType="image/png"/>
  <Default Extension="png&amp;ehk=KVTVOrB"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17" r:id="rId4"/>
    <p:sldId id="262" r:id="rId5"/>
    <p:sldId id="267" r:id="rId6"/>
    <p:sldId id="258" r:id="rId7"/>
    <p:sldId id="266" r:id="rId8"/>
    <p:sldId id="265" r:id="rId9"/>
    <p:sldId id="264" r:id="rId10"/>
    <p:sldId id="263" r:id="rId11"/>
    <p:sldId id="270" r:id="rId12"/>
    <p:sldId id="269" r:id="rId13"/>
    <p:sldId id="268" r:id="rId14"/>
    <p:sldId id="273" r:id="rId15"/>
    <p:sldId id="272" r:id="rId16"/>
    <p:sldId id="271" r:id="rId17"/>
    <p:sldId id="418" r:id="rId18"/>
    <p:sldId id="279" r:id="rId19"/>
    <p:sldId id="260" r:id="rId20"/>
    <p:sldId id="278" r:id="rId21"/>
    <p:sldId id="277" r:id="rId22"/>
    <p:sldId id="276" r:id="rId23"/>
    <p:sldId id="275" r:id="rId24"/>
    <p:sldId id="274" r:id="rId25"/>
    <p:sldId id="280" r:id="rId26"/>
    <p:sldId id="281" r:id="rId27"/>
    <p:sldId id="283" r:id="rId28"/>
    <p:sldId id="419" r:id="rId29"/>
    <p:sldId id="282" r:id="rId30"/>
    <p:sldId id="287" r:id="rId31"/>
    <p:sldId id="286" r:id="rId32"/>
    <p:sldId id="439" r:id="rId33"/>
    <p:sldId id="285" r:id="rId34"/>
    <p:sldId id="438" r:id="rId35"/>
    <p:sldId id="441" r:id="rId36"/>
    <p:sldId id="284" r:id="rId37"/>
    <p:sldId id="259" r:id="rId38"/>
    <p:sldId id="420" r:id="rId39"/>
    <p:sldId id="292" r:id="rId40"/>
    <p:sldId id="297" r:id="rId41"/>
    <p:sldId id="294" r:id="rId42"/>
    <p:sldId id="293" r:id="rId43"/>
    <p:sldId id="300" r:id="rId44"/>
    <p:sldId id="301" r:id="rId45"/>
    <p:sldId id="299" r:id="rId46"/>
    <p:sldId id="288" r:id="rId47"/>
    <p:sldId id="298" r:id="rId48"/>
    <p:sldId id="296" r:id="rId49"/>
    <p:sldId id="295" r:id="rId50"/>
    <p:sldId id="304" r:id="rId51"/>
    <p:sldId id="303" r:id="rId52"/>
    <p:sldId id="302" r:id="rId53"/>
    <p:sldId id="305" r:id="rId54"/>
    <p:sldId id="307" r:id="rId55"/>
    <p:sldId id="306" r:id="rId56"/>
    <p:sldId id="310" r:id="rId57"/>
    <p:sldId id="309" r:id="rId58"/>
    <p:sldId id="421" r:id="rId59"/>
    <p:sldId id="308" r:id="rId60"/>
    <p:sldId id="313" r:id="rId61"/>
    <p:sldId id="312" r:id="rId62"/>
    <p:sldId id="317" r:id="rId63"/>
    <p:sldId id="311" r:id="rId64"/>
    <p:sldId id="316" r:id="rId65"/>
    <p:sldId id="315" r:id="rId66"/>
    <p:sldId id="314" r:id="rId67"/>
    <p:sldId id="322" r:id="rId68"/>
    <p:sldId id="422" r:id="rId69"/>
    <p:sldId id="291" r:id="rId70"/>
    <p:sldId id="323" r:id="rId71"/>
    <p:sldId id="423" r:id="rId72"/>
    <p:sldId id="289" r:id="rId73"/>
    <p:sldId id="329" r:id="rId74"/>
    <p:sldId id="328" r:id="rId75"/>
    <p:sldId id="327" r:id="rId76"/>
    <p:sldId id="326" r:id="rId77"/>
    <p:sldId id="332" r:id="rId78"/>
    <p:sldId id="424" r:id="rId79"/>
    <p:sldId id="333" r:id="rId80"/>
    <p:sldId id="325" r:id="rId81"/>
    <p:sldId id="331" r:id="rId82"/>
    <p:sldId id="330" r:id="rId83"/>
    <p:sldId id="324" r:id="rId84"/>
    <p:sldId id="334" r:id="rId85"/>
    <p:sldId id="335" r:id="rId86"/>
    <p:sldId id="336" r:id="rId87"/>
    <p:sldId id="425" r:id="rId88"/>
    <p:sldId id="337" r:id="rId89"/>
    <p:sldId id="338" r:id="rId90"/>
    <p:sldId id="339" r:id="rId91"/>
    <p:sldId id="426" r:id="rId92"/>
    <p:sldId id="340" r:id="rId93"/>
    <p:sldId id="341" r:id="rId94"/>
    <p:sldId id="342" r:id="rId95"/>
    <p:sldId id="347" r:id="rId96"/>
    <p:sldId id="343" r:id="rId97"/>
    <p:sldId id="344" r:id="rId98"/>
    <p:sldId id="345" r:id="rId99"/>
    <p:sldId id="348" r:id="rId100"/>
    <p:sldId id="350" r:id="rId101"/>
    <p:sldId id="433" r:id="rId102"/>
    <p:sldId id="349" r:id="rId103"/>
    <p:sldId id="351" r:id="rId104"/>
    <p:sldId id="352" r:id="rId105"/>
    <p:sldId id="353" r:id="rId106"/>
    <p:sldId id="354" r:id="rId107"/>
    <p:sldId id="355" r:id="rId108"/>
    <p:sldId id="356" r:id="rId109"/>
    <p:sldId id="357" r:id="rId110"/>
    <p:sldId id="428" r:id="rId111"/>
    <p:sldId id="358" r:id="rId112"/>
    <p:sldId id="359" r:id="rId113"/>
    <p:sldId id="365" r:id="rId114"/>
    <p:sldId id="360" r:id="rId115"/>
    <p:sldId id="429" r:id="rId116"/>
    <p:sldId id="364" r:id="rId117"/>
    <p:sldId id="363" r:id="rId118"/>
    <p:sldId id="369" r:id="rId119"/>
    <p:sldId id="361" r:id="rId120"/>
    <p:sldId id="368" r:id="rId121"/>
    <p:sldId id="367" r:id="rId122"/>
    <p:sldId id="366" r:id="rId123"/>
    <p:sldId id="362" r:id="rId124"/>
    <p:sldId id="370" r:id="rId125"/>
    <p:sldId id="373" r:id="rId126"/>
    <p:sldId id="375" r:id="rId127"/>
    <p:sldId id="374" r:id="rId128"/>
    <p:sldId id="371" r:id="rId129"/>
    <p:sldId id="379" r:id="rId130"/>
    <p:sldId id="386" r:id="rId131"/>
    <p:sldId id="372" r:id="rId132"/>
    <p:sldId id="430" r:id="rId133"/>
    <p:sldId id="376" r:id="rId134"/>
    <p:sldId id="377" r:id="rId135"/>
    <p:sldId id="378" r:id="rId136"/>
    <p:sldId id="380" r:id="rId137"/>
    <p:sldId id="427" r:id="rId138"/>
    <p:sldId id="381" r:id="rId139"/>
    <p:sldId id="382" r:id="rId140"/>
    <p:sldId id="431" r:id="rId141"/>
    <p:sldId id="387" r:id="rId142"/>
    <p:sldId id="383" r:id="rId143"/>
    <p:sldId id="388" r:id="rId144"/>
    <p:sldId id="390" r:id="rId145"/>
    <p:sldId id="389" r:id="rId146"/>
    <p:sldId id="432" r:id="rId147"/>
    <p:sldId id="413" r:id="rId148"/>
    <p:sldId id="416" r:id="rId149"/>
    <p:sldId id="415" r:id="rId150"/>
    <p:sldId id="393" r:id="rId151"/>
    <p:sldId id="434" r:id="rId152"/>
    <p:sldId id="384" r:id="rId153"/>
    <p:sldId id="391" r:id="rId154"/>
    <p:sldId id="392" r:id="rId155"/>
    <p:sldId id="414" r:id="rId156"/>
    <p:sldId id="394" r:id="rId157"/>
    <p:sldId id="395" r:id="rId158"/>
    <p:sldId id="435" r:id="rId159"/>
    <p:sldId id="385" r:id="rId160"/>
    <p:sldId id="396" r:id="rId161"/>
    <p:sldId id="401" r:id="rId162"/>
    <p:sldId id="400" r:id="rId163"/>
    <p:sldId id="399" r:id="rId164"/>
    <p:sldId id="436" r:id="rId165"/>
    <p:sldId id="398" r:id="rId166"/>
    <p:sldId id="411" r:id="rId167"/>
    <p:sldId id="412" r:id="rId168"/>
    <p:sldId id="410" r:id="rId169"/>
    <p:sldId id="437" r:id="rId170"/>
    <p:sldId id="404" r:id="rId171"/>
    <p:sldId id="403" r:id="rId172"/>
    <p:sldId id="409" r:id="rId173"/>
    <p:sldId id="402" r:id="rId174"/>
    <p:sldId id="408" r:id="rId175"/>
    <p:sldId id="407" r:id="rId176"/>
    <p:sldId id="406" r:id="rId177"/>
    <p:sldId id="405" r:id="rId1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93" d="100"/>
          <a:sy n="93" d="100"/>
        </p:scale>
        <p:origin x="90" y="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0FF7-8FF0-60BE-5EBA-87C479AA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F83A04-707E-2D79-7BEB-15DCFD6A7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DE240-32E2-97CE-10B5-D312E5A81137}"/>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5" name="Footer Placeholder 4">
            <a:extLst>
              <a:ext uri="{FF2B5EF4-FFF2-40B4-BE49-F238E27FC236}">
                <a16:creationId xmlns:a16="http://schemas.microsoft.com/office/drawing/2014/main" id="{D4C0A197-00B6-4EAE-7F8D-7A9FF9DFCB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745C18-94CC-B759-3608-D0984FD3E5AD}"/>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161593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99BD-F4F2-8288-D986-694CFDD2AE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BA1BF0-4348-7DB5-09C2-EF6FB43C27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48E33-D5FE-FC28-7A00-A08E1BB9D738}"/>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5" name="Footer Placeholder 4">
            <a:extLst>
              <a:ext uri="{FF2B5EF4-FFF2-40B4-BE49-F238E27FC236}">
                <a16:creationId xmlns:a16="http://schemas.microsoft.com/office/drawing/2014/main" id="{92520BFB-344C-9760-CFA1-A5864FF1E9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09A63-8F74-9170-56B9-2DD963EF89BF}"/>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42670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1C66C-3EEB-1E22-EAA2-0A1EF52C11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72640-65D5-59D4-9426-0A2F684F1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AB759-16FD-8133-4E22-8CAC64BD9B5F}"/>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5" name="Footer Placeholder 4">
            <a:extLst>
              <a:ext uri="{FF2B5EF4-FFF2-40B4-BE49-F238E27FC236}">
                <a16:creationId xmlns:a16="http://schemas.microsoft.com/office/drawing/2014/main" id="{5B5FDD2A-10B7-F42F-7AFA-C5941CEF79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6D6626-9FA6-F309-B6F2-183FD4854A99}"/>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56820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C49E-E7D6-5BD2-E1C0-155D21021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F662BC-BB2E-E78C-5C3D-41AA4532E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1E244-41E5-940A-CA38-7C97374FDDF6}"/>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5" name="Footer Placeholder 4">
            <a:extLst>
              <a:ext uri="{FF2B5EF4-FFF2-40B4-BE49-F238E27FC236}">
                <a16:creationId xmlns:a16="http://schemas.microsoft.com/office/drawing/2014/main" id="{B9AB04C9-2BC3-C48E-35B8-4D794F4392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F8527A-17C6-07E8-6D57-15583167B476}"/>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424529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FF0E4-ECEC-1233-F533-81856E18E9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82BEA0-5E88-EC36-D402-3A307596C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A8EAA-3A19-4772-941E-91056E981CCC}"/>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5" name="Footer Placeholder 4">
            <a:extLst>
              <a:ext uri="{FF2B5EF4-FFF2-40B4-BE49-F238E27FC236}">
                <a16:creationId xmlns:a16="http://schemas.microsoft.com/office/drawing/2014/main" id="{FCFEFED3-0D14-2E98-6FCA-0EA7F41A05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A9395B-2BC9-40CC-6BF3-DA94CF42356F}"/>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52062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0065-FEC8-B198-7097-98E32A2107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657CEE-E36A-E887-4213-EA4624A6B4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A83931-4D34-1FF6-9F9E-39C0B7E8F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B22885-18F3-0A5E-6E8D-8E9A9D9FDA95}"/>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6" name="Footer Placeholder 5">
            <a:extLst>
              <a:ext uri="{FF2B5EF4-FFF2-40B4-BE49-F238E27FC236}">
                <a16:creationId xmlns:a16="http://schemas.microsoft.com/office/drawing/2014/main" id="{DFDC4C0D-5697-E354-14A1-3ED785A779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44B8C4-186C-8E99-850E-B7428AEBB0BE}"/>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198829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D3C5-BD4F-F74F-7100-76C895EF9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B5F4A-CC4C-D365-1009-1EB19B9EA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7DE8E-C936-3224-E47F-000028ED42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34B579-5805-A88D-9FE4-6BFD87743F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9D5992-5530-2938-36CA-31C5B1ED4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046A86-DC0A-A858-D623-0F671AA7E931}"/>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8" name="Footer Placeholder 7">
            <a:extLst>
              <a:ext uri="{FF2B5EF4-FFF2-40B4-BE49-F238E27FC236}">
                <a16:creationId xmlns:a16="http://schemas.microsoft.com/office/drawing/2014/main" id="{DE207191-714A-A704-F176-726BCED428B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02FF71-29F0-64F9-4F5C-D05E2A8C06D6}"/>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85632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0F17-7694-B210-049D-CD13089E2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EBABEB-51A5-DC38-9201-8FE3FC65C82F}"/>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4" name="Footer Placeholder 3">
            <a:extLst>
              <a:ext uri="{FF2B5EF4-FFF2-40B4-BE49-F238E27FC236}">
                <a16:creationId xmlns:a16="http://schemas.microsoft.com/office/drawing/2014/main" id="{F6E88820-C082-8B80-28E1-1CF59CA7E2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87118C-2D94-4507-07A2-91DC04EF31C2}"/>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75714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E3C31C-6908-2EC9-609D-20F0789D14FE}"/>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3" name="Footer Placeholder 2">
            <a:extLst>
              <a:ext uri="{FF2B5EF4-FFF2-40B4-BE49-F238E27FC236}">
                <a16:creationId xmlns:a16="http://schemas.microsoft.com/office/drawing/2014/main" id="{D56E1CC0-46B4-48FA-8F5D-2C06D1B80C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B39FDAC-CDD2-E1CD-F3BA-D833813429F7}"/>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377959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C7D-B4DF-B4A8-B762-6C1EFF9A9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99508D-DA3A-832F-FE5D-0A1B8BCD7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FB3B2-1B27-6209-A225-33B3BE6DD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ADEE7-D544-8AC4-1A19-1E4D284F3676}"/>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6" name="Footer Placeholder 5">
            <a:extLst>
              <a:ext uri="{FF2B5EF4-FFF2-40B4-BE49-F238E27FC236}">
                <a16:creationId xmlns:a16="http://schemas.microsoft.com/office/drawing/2014/main" id="{AA896879-D870-4E2C-E49E-EA8CAE1B35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0F5074-4E22-164F-C518-A0E978523B80}"/>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5572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FF4A-238B-22C3-D3C9-174782F42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7D3BB-CEF1-1D32-8390-1BD488850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FCDB82F-9359-D81B-E09A-EBB2F78E2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CBED2-F3AE-0BC2-825A-708CD70B9EA9}"/>
              </a:ext>
            </a:extLst>
          </p:cNvPr>
          <p:cNvSpPr>
            <a:spLocks noGrp="1"/>
          </p:cNvSpPr>
          <p:nvPr>
            <p:ph type="dt" sz="half" idx="10"/>
          </p:nvPr>
        </p:nvSpPr>
        <p:spPr/>
        <p:txBody>
          <a:bodyPr/>
          <a:lstStyle/>
          <a:p>
            <a:fld id="{BF8F20CC-F6A7-4349-AEC9-45D13CEA0E94}" type="datetimeFigureOut">
              <a:rPr lang="en-US" smtClean="0"/>
              <a:t>1/15/2025</a:t>
            </a:fld>
            <a:endParaRPr lang="en-US" dirty="0"/>
          </a:p>
        </p:txBody>
      </p:sp>
      <p:sp>
        <p:nvSpPr>
          <p:cNvPr id="6" name="Footer Placeholder 5">
            <a:extLst>
              <a:ext uri="{FF2B5EF4-FFF2-40B4-BE49-F238E27FC236}">
                <a16:creationId xmlns:a16="http://schemas.microsoft.com/office/drawing/2014/main" id="{F712EEB9-958F-2B40-96AB-CFC388BE2A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44475A-9C2E-F754-B049-2F7D75B9CEF1}"/>
              </a:ext>
            </a:extLst>
          </p:cNvPr>
          <p:cNvSpPr>
            <a:spLocks noGrp="1"/>
          </p:cNvSpPr>
          <p:nvPr>
            <p:ph type="sldNum" sz="quarter" idx="12"/>
          </p:nvPr>
        </p:nvSpPr>
        <p:spPr/>
        <p:txBody>
          <a:bodyPr/>
          <a:lstStyle/>
          <a:p>
            <a:fld id="{54B65A18-E178-42D3-A55B-4721630BEA9A}" type="slidenum">
              <a:rPr lang="en-US" smtClean="0"/>
              <a:t>‹#›</a:t>
            </a:fld>
            <a:endParaRPr lang="en-US" dirty="0"/>
          </a:p>
        </p:txBody>
      </p:sp>
    </p:spTree>
    <p:extLst>
      <p:ext uri="{BB962C8B-B14F-4D97-AF65-F5344CB8AC3E}">
        <p14:creationId xmlns:p14="http://schemas.microsoft.com/office/powerpoint/2010/main" val="78956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1997C-443F-5B74-51B3-143931F52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D013A-5BCE-263B-8B55-C695F02CE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5DC87-B25C-4F32-CC7F-2E83D35A69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F20CC-F6A7-4349-AEC9-45D13CEA0E94}" type="datetimeFigureOut">
              <a:rPr lang="en-US" smtClean="0"/>
              <a:t>1/15/2025</a:t>
            </a:fld>
            <a:endParaRPr lang="en-US" dirty="0"/>
          </a:p>
        </p:txBody>
      </p:sp>
      <p:sp>
        <p:nvSpPr>
          <p:cNvPr id="5" name="Footer Placeholder 4">
            <a:extLst>
              <a:ext uri="{FF2B5EF4-FFF2-40B4-BE49-F238E27FC236}">
                <a16:creationId xmlns:a16="http://schemas.microsoft.com/office/drawing/2014/main" id="{FAD580D6-3C5A-21BA-5B69-5B8B884B6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9737E1-41C9-B5DD-793F-E618B51EF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65A18-E178-42D3-A55B-4721630BEA9A}" type="slidenum">
              <a:rPr lang="en-US" smtClean="0"/>
              <a:t>‹#›</a:t>
            </a:fld>
            <a:endParaRPr lang="en-US" dirty="0"/>
          </a:p>
        </p:txBody>
      </p:sp>
    </p:spTree>
    <p:extLst>
      <p:ext uri="{BB962C8B-B14F-4D97-AF65-F5344CB8AC3E}">
        <p14:creationId xmlns:p14="http://schemas.microsoft.com/office/powerpoint/2010/main" val="1519502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gif&amp;ehk=BxRq5ySBY"/></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jpg&amp;ehk=y6"/></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gif&amp;ehk=M85QJINIFtSpB7XwOi6k8w&amp;r=0&amp;pid=OfficeInsert"/></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VfQjuiZf5DI?start=35&amp;feature=oembed" TargetMode="External"/><Relationship Id="rId5" Type="http://schemas.openxmlformats.org/officeDocument/2006/relationships/image" Target="../media/image52.jpeg"/><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bBPM6e4g0Bw?feature=oembed" TargetMode="External"/><Relationship Id="rId5" Type="http://schemas.openxmlformats.org/officeDocument/2006/relationships/image" Target="../media/image17.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sdMXRji8TFg?feature=oembed" TargetMode="External"/><Relationship Id="rId5" Type="http://schemas.openxmlformats.org/officeDocument/2006/relationships/image" Target="../media/image23.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commons.wikimedia.org/wiki/File:Circulation_of_Blood_Through_the_Heart.jpg" TargetMode="External"/><Relationship Id="rId4" Type="http://schemas.openxmlformats.org/officeDocument/2006/relationships/image" Target="../media/image24.jpg&amp;ehk=W8PQGS3gh6j2Ofno"/></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amp;ehk=5VIAURs6TL0S"/></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life-processes-block-1.wikispaces.com/" TargetMode="External"/><Relationship Id="rId4" Type="http://schemas.openxmlformats.org/officeDocument/2006/relationships/image" Target="../media/image6.png&amp;ehk=KVTVOrB"/></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B5JCwD7K3Yk?feature=oembed" TargetMode="External"/><Relationship Id="rId5" Type="http://schemas.openxmlformats.org/officeDocument/2006/relationships/image" Target="../media/image30.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commons.wikimedia.org/wiki/File:Aed_ablauf.jp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jpg&amp;ehk=lN50LyE8duMkOjz"/><Relationship Id="rId5" Type="http://schemas.openxmlformats.org/officeDocument/2006/relationships/hyperlink" Target="https://de.wikibooks.org/wiki/Tauchen_in_Hilfeleistungsunternehmen:_-Teil_D-_Tauchermedizin" TargetMode="External"/><Relationship Id="rId4" Type="http://schemas.openxmlformats.org/officeDocument/2006/relationships/image" Target="../media/image31.jpg&amp;ehk=C"/></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usankannasjackiegunderson.wikispaces.com/07+Respiratory+Physiology" TargetMode="External"/><Relationship Id="rId4" Type="http://schemas.openxmlformats.org/officeDocument/2006/relationships/image" Target="../media/image7.gif&amp;ehk=0dCRaexzhu2pYc328ZJ3CA&amp;r=0&amp;pid=OfficeInsert"/></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BEC41A6-D527-0415-AA18-DF8F2A2100CD}"/>
              </a:ext>
            </a:extLst>
          </p:cNvPr>
          <p:cNvSpPr txBox="1"/>
          <p:nvPr/>
        </p:nvSpPr>
        <p:spPr>
          <a:xfrm>
            <a:off x="6151294" y="486184"/>
            <a:ext cx="539723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WVOEMS EMT REFRESHER</a:t>
            </a:r>
          </a:p>
        </p:txBody>
      </p:sp>
      <p:pic>
        <p:nvPicPr>
          <p:cNvPr id="10" name="Picture 9">
            <a:extLst>
              <a:ext uri="{FF2B5EF4-FFF2-40B4-BE49-F238E27FC236}">
                <a16:creationId xmlns:a16="http://schemas.microsoft.com/office/drawing/2014/main" id="{A7D6DDD6-3979-85AE-5726-4BF11DC2EF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955" y="598678"/>
            <a:ext cx="4920098" cy="211087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B1CB6F5D-0127-B29E-BD78-08FD1DB20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53" y="3526029"/>
            <a:ext cx="273329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TextBox 7">
            <a:extLst>
              <a:ext uri="{FF2B5EF4-FFF2-40B4-BE49-F238E27FC236}">
                <a16:creationId xmlns:a16="http://schemas.microsoft.com/office/drawing/2014/main" id="{284F6F63-2C27-23E5-8725-4DF2CB521AFB}"/>
              </a:ext>
            </a:extLst>
          </p:cNvPr>
          <p:cNvSpPr txBox="1"/>
          <p:nvPr/>
        </p:nvSpPr>
        <p:spPr>
          <a:xfrm>
            <a:off x="6151294" y="1946684"/>
            <a:ext cx="5397237"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dirty="0"/>
              <a:t>MODULE 1: AIRWAY</a:t>
            </a:r>
          </a:p>
          <a:p>
            <a:pPr indent="-228600">
              <a:lnSpc>
                <a:spcPct val="90000"/>
              </a:lnSpc>
              <a:spcAft>
                <a:spcPts val="600"/>
              </a:spcAft>
              <a:buFont typeface="Arial" panose="020B0604020202020204" pitchFamily="34" charset="0"/>
              <a:buChar char="•"/>
            </a:pPr>
            <a:r>
              <a:rPr lang="en-US" sz="2400" b="1" dirty="0"/>
              <a:t>MODULE 2: CARDIOLOGY</a:t>
            </a:r>
          </a:p>
          <a:p>
            <a:pPr indent="-228600">
              <a:lnSpc>
                <a:spcPct val="90000"/>
              </a:lnSpc>
              <a:spcAft>
                <a:spcPts val="600"/>
              </a:spcAft>
              <a:buFont typeface="Arial" panose="020B0604020202020204" pitchFamily="34" charset="0"/>
              <a:buChar char="•"/>
            </a:pPr>
            <a:r>
              <a:rPr lang="en-US" sz="2400" b="1" dirty="0"/>
              <a:t>MODULE 3: TRAUMA</a:t>
            </a:r>
          </a:p>
          <a:p>
            <a:pPr indent="-228600">
              <a:lnSpc>
                <a:spcPct val="90000"/>
              </a:lnSpc>
              <a:spcAft>
                <a:spcPts val="600"/>
              </a:spcAft>
              <a:buFont typeface="Arial" panose="020B0604020202020204" pitchFamily="34" charset="0"/>
              <a:buChar char="•"/>
            </a:pPr>
            <a:r>
              <a:rPr lang="en-US" sz="2400" b="1" dirty="0"/>
              <a:t>MODULE 4: MEDICAL</a:t>
            </a:r>
          </a:p>
          <a:p>
            <a:pPr indent="-228600">
              <a:lnSpc>
                <a:spcPct val="90000"/>
              </a:lnSpc>
              <a:spcAft>
                <a:spcPts val="600"/>
              </a:spcAft>
              <a:buFont typeface="Arial" panose="020B0604020202020204" pitchFamily="34" charset="0"/>
              <a:buChar char="•"/>
            </a:pPr>
            <a:r>
              <a:rPr lang="en-US" sz="2400" b="1" dirty="0"/>
              <a:t>MODULE 5: OPERATIONS</a:t>
            </a:r>
          </a:p>
        </p:txBody>
      </p:sp>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0AE23DE-5F3B-189E-9617-BD14638A43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30198" y="4159020"/>
            <a:ext cx="2338543" cy="2104688"/>
          </a:xfrm>
          <a:prstGeom prst="rect">
            <a:avLst/>
          </a:prstGeom>
        </p:spPr>
      </p:pic>
    </p:spTree>
    <p:extLst>
      <p:ext uri="{BB962C8B-B14F-4D97-AF65-F5344CB8AC3E}">
        <p14:creationId xmlns:p14="http://schemas.microsoft.com/office/powerpoint/2010/main" val="2078416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482BBF-5C99-183D-F44B-8F94F4BEAC8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BE34816-3B9F-8DE8-C678-A019B62A0FE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63B57AC-D6CD-7703-85EA-4D6267CE1EC0}"/>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9E1A52D0-8BAD-1E05-78A2-BA251147A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079EAD9-4C00-DE44-5C22-F69FD9B0E2BC}"/>
              </a:ext>
            </a:extLst>
          </p:cNvPr>
          <p:cNvSpPr>
            <a:spLocks noGrp="1"/>
          </p:cNvSpPr>
          <p:nvPr>
            <p:ph idx="1"/>
          </p:nvPr>
        </p:nvSpPr>
        <p:spPr>
          <a:xfrm>
            <a:off x="838200" y="1825625"/>
            <a:ext cx="6686227" cy="4093042"/>
          </a:xfrm>
        </p:spPr>
        <p:txBody>
          <a:bodyPr/>
          <a:lstStyle/>
          <a:p>
            <a:pPr marL="0" indent="0">
              <a:buNone/>
            </a:pPr>
            <a:r>
              <a:rPr lang="en-US" dirty="0"/>
              <a:t>Oxygen Delivery Devices</a:t>
            </a:r>
          </a:p>
          <a:p>
            <a:r>
              <a:rPr lang="en-US" dirty="0"/>
              <a:t>Nasal cannula</a:t>
            </a:r>
          </a:p>
          <a:p>
            <a:pPr lvl="1"/>
            <a:r>
              <a:rPr lang="en-US" dirty="0"/>
              <a:t>Fairly stable patients </a:t>
            </a:r>
          </a:p>
          <a:p>
            <a:pPr lvl="1"/>
            <a:r>
              <a:rPr lang="en-US" dirty="0"/>
              <a:t>Low-flow oxygen from 2-6 L/minute, 35 to 50%</a:t>
            </a:r>
          </a:p>
          <a:p>
            <a:pPr marL="0" indent="0">
              <a:buNone/>
            </a:pPr>
            <a:endParaRPr lang="en-US" dirty="0"/>
          </a:p>
        </p:txBody>
      </p:sp>
      <p:pic>
        <p:nvPicPr>
          <p:cNvPr id="3074" name="Picture 2" descr="OTICA Nasal Cannula for Oxygen with Soft Touch, Universal Connector for  Adults (14 Feet, Pack of 1)">
            <a:extLst>
              <a:ext uri="{FF2B5EF4-FFF2-40B4-BE49-F238E27FC236}">
                <a16:creationId xmlns:a16="http://schemas.microsoft.com/office/drawing/2014/main" id="{0AA7DF84-17B9-6EE9-12ED-676673D32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243" y="395208"/>
            <a:ext cx="4882934" cy="418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265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65F73F-42B7-B657-8BCA-E1B4BAD9F99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10DCDE-49E7-0B5D-0AA6-9C0B0D3DC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01DE8D4D-A7FA-F13E-9E19-CC3309A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98C41F1-FC5B-7AB7-BBC5-9417D9844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F708BDCA-B4B6-6168-ABCB-1EC799C5F4B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055FEF2-8DD3-4D57-45E1-FA9435219E50}"/>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CD85525B-2F2A-DEF2-C114-648710F8A92D}"/>
              </a:ext>
            </a:extLst>
          </p:cNvPr>
          <p:cNvSpPr txBox="1"/>
          <p:nvPr/>
        </p:nvSpPr>
        <p:spPr>
          <a:xfrm>
            <a:off x="3233076" y="2092063"/>
            <a:ext cx="6352626" cy="3539430"/>
          </a:xfrm>
          <a:prstGeom prst="rect">
            <a:avLst/>
          </a:prstGeom>
          <a:noFill/>
        </p:spPr>
        <p:txBody>
          <a:bodyPr wrap="square" rtlCol="0">
            <a:spAutoFit/>
          </a:bodyPr>
          <a:lstStyle/>
          <a:p>
            <a:r>
              <a:rPr lang="en-US" sz="2800" b="1" dirty="0"/>
              <a:t>OB AND DELIVERY</a:t>
            </a:r>
          </a:p>
          <a:p>
            <a:r>
              <a:rPr lang="en-US" sz="2800" b="1" dirty="0"/>
              <a:t>ENDOCRINE EMERGENCIES</a:t>
            </a:r>
          </a:p>
          <a:p>
            <a:r>
              <a:rPr lang="en-US" sz="2800" b="1" dirty="0"/>
              <a:t>ENVIRONMENTAL EMERGENCIES</a:t>
            </a:r>
          </a:p>
          <a:p>
            <a:r>
              <a:rPr lang="en-US" sz="2800" b="1" dirty="0"/>
              <a:t>TOXICOLOGICAL EMERGENCIES</a:t>
            </a:r>
          </a:p>
          <a:p>
            <a:r>
              <a:rPr lang="en-US" sz="2800" b="1" dirty="0"/>
              <a:t>SEPSIS</a:t>
            </a:r>
          </a:p>
          <a:p>
            <a:r>
              <a:rPr lang="en-US" sz="2800" b="1" dirty="0"/>
              <a:t>CHALLENGES FOR GERIATRIC PATIENTS</a:t>
            </a:r>
          </a:p>
          <a:p>
            <a:r>
              <a:rPr lang="en-US" sz="2800" b="1" dirty="0"/>
              <a:t>SHOCK</a:t>
            </a:r>
          </a:p>
          <a:p>
            <a:r>
              <a:rPr lang="en-US" sz="2800" b="1" dirty="0"/>
              <a:t>BEHAVIORAL EMERGENCIES</a:t>
            </a:r>
            <a:endParaRPr lang="en-US" b="1" dirty="0"/>
          </a:p>
        </p:txBody>
      </p:sp>
      <p:pic>
        <p:nvPicPr>
          <p:cNvPr id="6" name="Picture 5">
            <a:extLst>
              <a:ext uri="{FF2B5EF4-FFF2-40B4-BE49-F238E27FC236}">
                <a16:creationId xmlns:a16="http://schemas.microsoft.com/office/drawing/2014/main" id="{B5BE3A89-4E6B-BC1F-D749-04095835C9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166715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97A506-0BA8-847D-3578-5D16B5FFFF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B75789-2C66-0D70-9277-36FD8EF0A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D54882D-C37E-51C6-7ED5-47A426589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433EEF0-0801-42CE-2337-596AEF47F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077C5C6-C2A1-001A-87EA-F262BDA17B2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354F2B9-013E-F194-63CD-67DCD1F7A25D}"/>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E97582DD-5B9E-F682-1F05-4C1374D19F39}"/>
              </a:ext>
            </a:extLst>
          </p:cNvPr>
          <p:cNvSpPr txBox="1"/>
          <p:nvPr/>
        </p:nvSpPr>
        <p:spPr>
          <a:xfrm>
            <a:off x="3615281" y="3183493"/>
            <a:ext cx="6352626" cy="707886"/>
          </a:xfrm>
          <a:prstGeom prst="rect">
            <a:avLst/>
          </a:prstGeom>
          <a:noFill/>
        </p:spPr>
        <p:txBody>
          <a:bodyPr wrap="square" rtlCol="0">
            <a:spAutoFit/>
          </a:bodyPr>
          <a:lstStyle/>
          <a:p>
            <a:r>
              <a:rPr lang="en-US" sz="4000" b="1" dirty="0"/>
              <a:t>OB AND DELIVERY</a:t>
            </a:r>
          </a:p>
        </p:txBody>
      </p:sp>
      <p:pic>
        <p:nvPicPr>
          <p:cNvPr id="6" name="Picture 5">
            <a:extLst>
              <a:ext uri="{FF2B5EF4-FFF2-40B4-BE49-F238E27FC236}">
                <a16:creationId xmlns:a16="http://schemas.microsoft.com/office/drawing/2014/main" id="{E261849E-690A-2902-9606-67113BC37C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4297009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DFA55A-3649-6F93-780D-14DB4ED6EE0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E8239EA-80B6-4B68-FC2D-C0144C3FE36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BF76DCD-28C0-6062-66AF-DAF86E6E6C8B}"/>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20F6E7D3-2DC6-B84A-C285-C2F580C5B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5BFA710-AAAA-8EE2-08A7-34BBF6A10DF4}"/>
              </a:ext>
            </a:extLst>
          </p:cNvPr>
          <p:cNvSpPr>
            <a:spLocks noGrp="1"/>
          </p:cNvSpPr>
          <p:nvPr>
            <p:ph idx="1"/>
          </p:nvPr>
        </p:nvSpPr>
        <p:spPr/>
        <p:txBody>
          <a:bodyPr/>
          <a:lstStyle/>
          <a:p>
            <a:pPr marL="0" indent="0">
              <a:buNone/>
            </a:pPr>
            <a:r>
              <a:rPr lang="en-US" dirty="0"/>
              <a:t>OB and Delivery</a:t>
            </a:r>
          </a:p>
          <a:p>
            <a:r>
              <a:rPr lang="en-US" dirty="0"/>
              <a:t>Pregnant women will have an increased amount of overall blood volume and a 20 % increase in heart rate</a:t>
            </a:r>
          </a:p>
          <a:p>
            <a:r>
              <a:rPr lang="en-US" dirty="0"/>
              <a:t>May experience significant amount of blood loss before you will see signs of shock</a:t>
            </a:r>
          </a:p>
        </p:txBody>
      </p:sp>
    </p:spTree>
    <p:extLst>
      <p:ext uri="{BB962C8B-B14F-4D97-AF65-F5344CB8AC3E}">
        <p14:creationId xmlns:p14="http://schemas.microsoft.com/office/powerpoint/2010/main" val="33043592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9DB833-E355-11A5-9999-9AA72138E0E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44107CA-96FA-D66E-9E38-0F33F5D15F9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001AF15-7631-8320-4194-0C889527A162}"/>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BC3E8A0-0A10-8FAD-1540-B812081AB8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C8671FC-F50B-F5AE-62E7-2CF3F51E8371}"/>
              </a:ext>
            </a:extLst>
          </p:cNvPr>
          <p:cNvSpPr>
            <a:spLocks noGrp="1"/>
          </p:cNvSpPr>
          <p:nvPr>
            <p:ph idx="1"/>
          </p:nvPr>
        </p:nvSpPr>
        <p:spPr/>
        <p:txBody>
          <a:bodyPr/>
          <a:lstStyle/>
          <a:p>
            <a:pPr marL="0" indent="0">
              <a:buNone/>
            </a:pPr>
            <a:r>
              <a:rPr lang="en-US" dirty="0"/>
              <a:t>OB and Delivery</a:t>
            </a:r>
          </a:p>
          <a:p>
            <a:r>
              <a:rPr lang="en-US" dirty="0"/>
              <a:t>Stages of Labor</a:t>
            </a:r>
          </a:p>
          <a:p>
            <a:pPr lvl="1"/>
            <a:r>
              <a:rPr lang="en-US" dirty="0"/>
              <a:t>Dilation of the Cervix</a:t>
            </a:r>
          </a:p>
          <a:p>
            <a:pPr lvl="1"/>
            <a:r>
              <a:rPr lang="en-US" dirty="0"/>
              <a:t>Delivery of fetus</a:t>
            </a:r>
          </a:p>
          <a:p>
            <a:pPr lvl="1"/>
            <a:r>
              <a:rPr lang="en-US" dirty="0"/>
              <a:t>Delivery of the placenta</a:t>
            </a:r>
          </a:p>
          <a:p>
            <a:pPr marL="457200" lvl="1" indent="0">
              <a:buNone/>
            </a:pPr>
            <a:endParaRPr lang="en-US" dirty="0"/>
          </a:p>
        </p:txBody>
      </p:sp>
      <p:pic>
        <p:nvPicPr>
          <p:cNvPr id="2" name="Content Placeholder 5">
            <a:extLst>
              <a:ext uri="{FF2B5EF4-FFF2-40B4-BE49-F238E27FC236}">
                <a16:creationId xmlns:a16="http://schemas.microsoft.com/office/drawing/2014/main" id="{04BC49ED-A437-4B4D-9A23-8EF279E671CD}"/>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096000" y="1040804"/>
            <a:ext cx="5792079" cy="5307650"/>
          </a:xfrm>
          <a:prstGeom prst="rect">
            <a:avLst/>
          </a:prstGeom>
        </p:spPr>
      </p:pic>
    </p:spTree>
    <p:extLst>
      <p:ext uri="{BB962C8B-B14F-4D97-AF65-F5344CB8AC3E}">
        <p14:creationId xmlns:p14="http://schemas.microsoft.com/office/powerpoint/2010/main" val="610048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030279-BF28-B0BF-0C98-EFF53F2E0DF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DFE22FE-C124-7E2E-7936-A7ED961AE8B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8B43997-717B-535D-8825-7ECC04708D59}"/>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FE89AC0-C229-49F5-7096-470274E726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5268945-F6B3-AC30-82F7-64FA8F38A666}"/>
              </a:ext>
            </a:extLst>
          </p:cNvPr>
          <p:cNvSpPr>
            <a:spLocks noGrp="1"/>
          </p:cNvSpPr>
          <p:nvPr>
            <p:ph idx="1"/>
          </p:nvPr>
        </p:nvSpPr>
        <p:spPr/>
        <p:txBody>
          <a:bodyPr/>
          <a:lstStyle/>
          <a:p>
            <a:pPr marL="0" indent="0">
              <a:buNone/>
            </a:pPr>
            <a:r>
              <a:rPr lang="en-US" dirty="0"/>
              <a:t>OB and Delivery</a:t>
            </a:r>
          </a:p>
          <a:p>
            <a:r>
              <a:rPr lang="en-US" dirty="0"/>
              <a:t>Consider delivery on scene if delivery is imminent or there is a major environmental factor that will make it impossible to reach the hospital</a:t>
            </a:r>
          </a:p>
          <a:p>
            <a:r>
              <a:rPr lang="en-US" dirty="0"/>
              <a:t>If the patient says she is about to deliver, she has to move her bowels, or feels the need to push, you should prepare for delivery</a:t>
            </a:r>
          </a:p>
          <a:p>
            <a:pPr lvl="1"/>
            <a:r>
              <a:rPr lang="en-US" dirty="0"/>
              <a:t>Inspect vagina for crowning</a:t>
            </a:r>
          </a:p>
          <a:p>
            <a:pPr lvl="1"/>
            <a:r>
              <a:rPr lang="en-US" dirty="0"/>
              <a:t>Do not touch the vaginal area</a:t>
            </a:r>
          </a:p>
          <a:p>
            <a:pPr lvl="1"/>
            <a:r>
              <a:rPr lang="en-US" dirty="0"/>
              <a:t>Only assist with normal delivery</a:t>
            </a:r>
          </a:p>
        </p:txBody>
      </p:sp>
    </p:spTree>
    <p:extLst>
      <p:ext uri="{BB962C8B-B14F-4D97-AF65-F5344CB8AC3E}">
        <p14:creationId xmlns:p14="http://schemas.microsoft.com/office/powerpoint/2010/main" val="22413670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583494-51EE-4C61-9142-96888CCB3C9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6A637EC-FEDE-2A09-3DB2-4D2EAF1E039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64B6D64-E415-298A-39C7-528B25012F9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AD88888-F5BC-D6BE-775D-29CED86F0D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6BD495D-58FE-C709-0534-51950E6EAF38}"/>
              </a:ext>
            </a:extLst>
          </p:cNvPr>
          <p:cNvSpPr>
            <a:spLocks noGrp="1"/>
          </p:cNvSpPr>
          <p:nvPr>
            <p:ph idx="1"/>
          </p:nvPr>
        </p:nvSpPr>
        <p:spPr/>
        <p:txBody>
          <a:bodyPr/>
          <a:lstStyle/>
          <a:p>
            <a:pPr marL="0" indent="0">
              <a:buNone/>
            </a:pPr>
            <a:r>
              <a:rPr lang="en-US" dirty="0"/>
              <a:t>OB and Delivery</a:t>
            </a:r>
          </a:p>
          <a:p>
            <a:r>
              <a:rPr lang="en-US" dirty="0"/>
              <a:t>Prepare for delivery</a:t>
            </a:r>
          </a:p>
          <a:p>
            <a:pPr lvl="1"/>
            <a:r>
              <a:rPr lang="en-US" dirty="0"/>
              <a:t>Preserve patient privacy</a:t>
            </a:r>
          </a:p>
          <a:p>
            <a:pPr lvl="1"/>
            <a:r>
              <a:rPr lang="en-US" dirty="0"/>
              <a:t>Make sure patient is on a firm surface</a:t>
            </a:r>
          </a:p>
          <a:p>
            <a:pPr lvl="1"/>
            <a:r>
              <a:rPr lang="en-US" dirty="0"/>
              <a:t>Elevate hips 2 to 4 inches</a:t>
            </a:r>
          </a:p>
          <a:p>
            <a:pPr lvl="1"/>
            <a:r>
              <a:rPr lang="en-US" dirty="0"/>
              <a:t>Open OB kit and put on sterile gloves and BSI</a:t>
            </a:r>
          </a:p>
          <a:p>
            <a:pPr lvl="1"/>
            <a:r>
              <a:rPr lang="en-US" dirty="0"/>
              <a:t>As baby is delivered, be sure to support head as it rotates</a:t>
            </a:r>
          </a:p>
          <a:p>
            <a:pPr lvl="1"/>
            <a:r>
              <a:rPr lang="en-US" dirty="0"/>
              <a:t>Do not pull baby from birth canal</a:t>
            </a:r>
          </a:p>
        </p:txBody>
      </p:sp>
    </p:spTree>
    <p:extLst>
      <p:ext uri="{BB962C8B-B14F-4D97-AF65-F5344CB8AC3E}">
        <p14:creationId xmlns:p14="http://schemas.microsoft.com/office/powerpoint/2010/main" val="14329157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047D8C-3EFA-5B83-5A65-C30D4598259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A5BC8DD-5A62-A3B4-5EE2-F5E449F8316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57592C1-9274-97C4-143C-DAA1A6A95A8A}"/>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F2583E04-5703-CEF9-5DDC-586F1919CE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67006C4-718B-EEBA-B3CB-A107EA8925BA}"/>
              </a:ext>
            </a:extLst>
          </p:cNvPr>
          <p:cNvSpPr>
            <a:spLocks noGrp="1"/>
          </p:cNvSpPr>
          <p:nvPr>
            <p:ph idx="1"/>
          </p:nvPr>
        </p:nvSpPr>
        <p:spPr/>
        <p:txBody>
          <a:bodyPr/>
          <a:lstStyle/>
          <a:p>
            <a:pPr marL="0" indent="0">
              <a:buNone/>
            </a:pPr>
            <a:r>
              <a:rPr lang="en-US" dirty="0"/>
              <a:t>OB and Delivery</a:t>
            </a:r>
          </a:p>
          <a:p>
            <a:r>
              <a:rPr lang="en-US" dirty="0"/>
              <a:t>Dry off baby and wrap in towel</a:t>
            </a:r>
          </a:p>
          <a:p>
            <a:r>
              <a:rPr lang="en-US" dirty="0"/>
              <a:t>Clamp and cut cord</a:t>
            </a:r>
          </a:p>
          <a:p>
            <a:r>
              <a:rPr lang="en-US" dirty="0"/>
              <a:t>Obtain APGAR Score</a:t>
            </a:r>
          </a:p>
          <a:p>
            <a:r>
              <a:rPr lang="en-US" dirty="0"/>
              <a:t>Assist in delivery of placenta</a:t>
            </a:r>
          </a:p>
          <a:p>
            <a:r>
              <a:rPr lang="en-US" dirty="0"/>
              <a:t>Treat for any serious bleeding</a:t>
            </a:r>
          </a:p>
        </p:txBody>
      </p:sp>
      <p:pic>
        <p:nvPicPr>
          <p:cNvPr id="18434" name="Picture 2" descr="Newborn Baby Stock Photo - Download Image Now - Baby - Human Age, Baby  Girls, Care - iStock">
            <a:extLst>
              <a:ext uri="{FF2B5EF4-FFF2-40B4-BE49-F238E27FC236}">
                <a16:creationId xmlns:a16="http://schemas.microsoft.com/office/drawing/2014/main" id="{DD76A482-06CC-8D49-86AE-6C25163C6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862" y="1056715"/>
            <a:ext cx="5112653" cy="340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57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D458B2-8059-9CC4-BE27-C89D483E194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E4C8233-EAE4-E565-2718-D72069B9C2B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0EBE1F8-DCBA-3DE0-9737-7BA74BEA4CFC}"/>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32E820D-22DF-1E43-2749-95C3A96DE3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8F064EB-4EE4-4C6C-A012-4A3810FE845E}"/>
              </a:ext>
            </a:extLst>
          </p:cNvPr>
          <p:cNvSpPr>
            <a:spLocks noGrp="1"/>
          </p:cNvSpPr>
          <p:nvPr>
            <p:ph idx="1"/>
          </p:nvPr>
        </p:nvSpPr>
        <p:spPr/>
        <p:txBody>
          <a:bodyPr/>
          <a:lstStyle/>
          <a:p>
            <a:pPr marL="0" indent="0">
              <a:buNone/>
            </a:pPr>
            <a:r>
              <a:rPr lang="en-US" dirty="0"/>
              <a:t>OB and Delivery</a:t>
            </a:r>
          </a:p>
          <a:p>
            <a:r>
              <a:rPr lang="en-US" dirty="0"/>
              <a:t>Complications in Delivery</a:t>
            </a:r>
          </a:p>
          <a:p>
            <a:pPr lvl="1"/>
            <a:r>
              <a:rPr lang="en-US" dirty="0"/>
              <a:t>Breech (Buttocks or both feet present first)</a:t>
            </a:r>
          </a:p>
          <a:p>
            <a:pPr lvl="1"/>
            <a:r>
              <a:rPr lang="en-US" dirty="0"/>
              <a:t>Limb Presentations</a:t>
            </a:r>
          </a:p>
          <a:p>
            <a:pPr lvl="1"/>
            <a:r>
              <a:rPr lang="en-US" dirty="0"/>
              <a:t>Multiple births</a:t>
            </a:r>
          </a:p>
          <a:p>
            <a:pPr lvl="1"/>
            <a:r>
              <a:rPr lang="en-US" dirty="0"/>
              <a:t>Prolapsed Cord</a:t>
            </a:r>
          </a:p>
          <a:p>
            <a:pPr lvl="1"/>
            <a:r>
              <a:rPr lang="en-US" dirty="0"/>
              <a:t>Nuchal Cord</a:t>
            </a:r>
          </a:p>
          <a:p>
            <a:pPr lvl="1"/>
            <a:r>
              <a:rPr lang="en-US" dirty="0"/>
              <a:t>Should Dystocia</a:t>
            </a:r>
          </a:p>
        </p:txBody>
      </p:sp>
    </p:spTree>
    <p:extLst>
      <p:ext uri="{BB962C8B-B14F-4D97-AF65-F5344CB8AC3E}">
        <p14:creationId xmlns:p14="http://schemas.microsoft.com/office/powerpoint/2010/main" val="1015641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BAAE8D-68BF-4034-4269-B1302D95443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A40B50-23C6-FC35-E0F1-43EE567EEDB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77EA4E6-898D-7E4C-8F04-B261C553959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1665D25F-0EEC-336C-844C-0B58DF9990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9458" name="Picture 2" descr="🧠ᗪᗩᖇEEᑎ ᗩᒪ-ᔕᑌᗷEIᗩI🧠 (@Dareen_Ali20) / X">
            <a:extLst>
              <a:ext uri="{FF2B5EF4-FFF2-40B4-BE49-F238E27FC236}">
                <a16:creationId xmlns:a16="http://schemas.microsoft.com/office/drawing/2014/main" id="{A79FAC26-8346-81AD-03EE-EA52FD43D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763" y="813015"/>
            <a:ext cx="4578439" cy="570208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APGAR Test - EMT Training Base">
            <a:extLst>
              <a:ext uri="{FF2B5EF4-FFF2-40B4-BE49-F238E27FC236}">
                <a16:creationId xmlns:a16="http://schemas.microsoft.com/office/drawing/2014/main" id="{BBB0F7A0-437A-B0E5-E86E-53CBB4B83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8" y="2838450"/>
            <a:ext cx="6160434" cy="308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42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FA7EF0-FDAE-A421-67DF-6E6F405B2DE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84F4039-672D-E57D-5E1A-74F8A8DE50E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5733F4E-AED5-558E-AD22-955DD5E255E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E2CDE95-8E09-1782-B097-9AC0A2D9C7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38C79E8-D5E8-A3C8-07B8-68D03826E8F0}"/>
              </a:ext>
            </a:extLst>
          </p:cNvPr>
          <p:cNvSpPr>
            <a:spLocks noGrp="1"/>
          </p:cNvSpPr>
          <p:nvPr>
            <p:ph idx="1"/>
          </p:nvPr>
        </p:nvSpPr>
        <p:spPr/>
        <p:txBody>
          <a:bodyPr>
            <a:normAutofit fontScale="85000" lnSpcReduction="20000"/>
          </a:bodyPr>
          <a:lstStyle/>
          <a:p>
            <a:r>
              <a:rPr lang="en-US" dirty="0"/>
              <a:t>Most newborns will begin to breath just after birth with minimal stimulation after their airway is cleared.</a:t>
            </a:r>
          </a:p>
          <a:p>
            <a:r>
              <a:rPr lang="en-US" dirty="0"/>
              <a:t>Some may need a little more assistance.</a:t>
            </a:r>
          </a:p>
          <a:p>
            <a:r>
              <a:rPr lang="en-US" dirty="0"/>
              <a:t>If the newborn does not cry and breathe on his or her own within the first minute after birth, proceed with the following:</a:t>
            </a:r>
          </a:p>
          <a:p>
            <a:pPr lvl="1"/>
            <a:r>
              <a:rPr lang="en-US" dirty="0"/>
              <a:t>Tilt the head down to the side to encourage drainage and clear secretions from nose and mouth</a:t>
            </a:r>
          </a:p>
          <a:p>
            <a:pPr lvl="1"/>
            <a:r>
              <a:rPr lang="en-US" dirty="0"/>
              <a:t>Suction the mouth then nose with a bulb syringe</a:t>
            </a:r>
          </a:p>
          <a:p>
            <a:pPr lvl="1"/>
            <a:r>
              <a:rPr lang="en-US" dirty="0"/>
              <a:t>Stimulate by flicking the soles of feet or rubbing the baby’s back gently, if no response</a:t>
            </a:r>
          </a:p>
          <a:p>
            <a:pPr lvl="1"/>
            <a:r>
              <a:rPr lang="en-US" dirty="0"/>
              <a:t>Begin mouth to mouth or nose breathing with gentle puffs just enough for chest rise</a:t>
            </a:r>
          </a:p>
          <a:p>
            <a:pPr lvl="1"/>
            <a:r>
              <a:rPr lang="en-US" dirty="0"/>
              <a:t>Reassessing every 30 seconds respirations and pulse to assure they reach at least 40 </a:t>
            </a:r>
          </a:p>
          <a:p>
            <a:pPr marL="457200" lvl="1" indent="0">
              <a:buNone/>
            </a:pPr>
            <a:r>
              <a:rPr lang="en-US" dirty="0"/>
              <a:t>    breaths or 100 heart beats before going to the next step</a:t>
            </a:r>
          </a:p>
          <a:p>
            <a:pPr lvl="1"/>
            <a:r>
              <a:rPr lang="en-US" dirty="0"/>
              <a:t>If not and pulse is not yes increased and is below or at 60 begin chest compressions</a:t>
            </a:r>
          </a:p>
          <a:p>
            <a:pPr marL="457200" lvl="1" indent="0">
              <a:buNone/>
            </a:pPr>
            <a:r>
              <a:rPr lang="en-US" dirty="0"/>
              <a:t>    and make sure oxygen has been added to your ventilations</a:t>
            </a:r>
          </a:p>
          <a:p>
            <a:endParaRPr lang="en-US" dirty="0"/>
          </a:p>
        </p:txBody>
      </p:sp>
    </p:spTree>
    <p:extLst>
      <p:ext uri="{BB962C8B-B14F-4D97-AF65-F5344CB8AC3E}">
        <p14:creationId xmlns:p14="http://schemas.microsoft.com/office/powerpoint/2010/main" val="68766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E90E02-C9E7-8DDD-9CF0-398E0AFE312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1F35B3C-AECA-1E1F-F7DD-53188899865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4C6CD2A-B6B6-1C3C-A114-1B626E33DD25}"/>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21AE8E98-2C91-C1CB-FC4B-89BDC0F4CC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2" name="Content Placeholder 1">
            <a:extLst>
              <a:ext uri="{FF2B5EF4-FFF2-40B4-BE49-F238E27FC236}">
                <a16:creationId xmlns:a16="http://schemas.microsoft.com/office/drawing/2014/main" id="{8DDF509A-B0EA-8643-E415-086B5AB3FF76}"/>
              </a:ext>
            </a:extLst>
          </p:cNvPr>
          <p:cNvSpPr>
            <a:spLocks noGrp="1"/>
          </p:cNvSpPr>
          <p:nvPr>
            <p:ph idx="1"/>
          </p:nvPr>
        </p:nvSpPr>
        <p:spPr>
          <a:xfrm>
            <a:off x="838200" y="1825625"/>
            <a:ext cx="5771827" cy="4265209"/>
          </a:xfrm>
        </p:spPr>
        <p:txBody>
          <a:bodyPr/>
          <a:lstStyle/>
          <a:p>
            <a:pPr marL="0" indent="0">
              <a:buNone/>
            </a:pPr>
            <a:r>
              <a:rPr lang="en-US" dirty="0"/>
              <a:t>Oxygen Delivery Devices</a:t>
            </a:r>
          </a:p>
          <a:p>
            <a:r>
              <a:rPr lang="en-US" dirty="0"/>
              <a:t>Non-rebreather </a:t>
            </a:r>
          </a:p>
          <a:p>
            <a:pPr lvl="1"/>
            <a:r>
              <a:rPr lang="en-US" dirty="0"/>
              <a:t>Patients with serious s/s such as severe shortness of breath, severe chest pain, congestive heart failure and carbon monoxide poisoning as well as s/s of shock</a:t>
            </a:r>
          </a:p>
          <a:p>
            <a:pPr lvl="1"/>
            <a:r>
              <a:rPr lang="en-US" dirty="0"/>
              <a:t>Delivers high flow oxygen at 8-15 L/minute, and concentrations as high as 90% with a reservoir bag</a:t>
            </a:r>
          </a:p>
          <a:p>
            <a:pPr marL="0" indent="0">
              <a:buNone/>
            </a:pPr>
            <a:endParaRPr lang="en-US" dirty="0"/>
          </a:p>
        </p:txBody>
      </p:sp>
      <p:pic>
        <p:nvPicPr>
          <p:cNvPr id="2052" name="Picture 4" descr="Non-Rebreather Mask Function and When Doctors Use It">
            <a:extLst>
              <a:ext uri="{FF2B5EF4-FFF2-40B4-BE49-F238E27FC236}">
                <a16:creationId xmlns:a16="http://schemas.microsoft.com/office/drawing/2014/main" id="{90714B61-25E2-D4E0-4656-148856B64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9" y="548381"/>
            <a:ext cx="4616449" cy="346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7484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BAF23E-D06A-470F-F32D-F3C55FA297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8AD34-F367-A059-4500-1454B60A3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11CE9E6-8716-F6B9-5118-B5958923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16794586-3B09-5689-5912-9621105A3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0A3F22DF-0281-67C4-F5B0-2DA8EAABE10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17B3CAE-E749-A239-539B-4D18F56E07A3}"/>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61F17FC3-F9E7-EFC0-55F2-21FD5006F228}"/>
              </a:ext>
            </a:extLst>
          </p:cNvPr>
          <p:cNvSpPr txBox="1"/>
          <p:nvPr/>
        </p:nvSpPr>
        <p:spPr>
          <a:xfrm>
            <a:off x="3615281" y="3183493"/>
            <a:ext cx="6352626" cy="707886"/>
          </a:xfrm>
          <a:prstGeom prst="rect">
            <a:avLst/>
          </a:prstGeom>
          <a:noFill/>
        </p:spPr>
        <p:txBody>
          <a:bodyPr wrap="square" rtlCol="0">
            <a:spAutoFit/>
          </a:bodyPr>
          <a:lstStyle/>
          <a:p>
            <a:r>
              <a:rPr lang="en-US" sz="4000" b="1" dirty="0"/>
              <a:t>ENDOCRINE EMERGENCIES</a:t>
            </a:r>
          </a:p>
        </p:txBody>
      </p:sp>
      <p:pic>
        <p:nvPicPr>
          <p:cNvPr id="6" name="Picture 5">
            <a:extLst>
              <a:ext uri="{FF2B5EF4-FFF2-40B4-BE49-F238E27FC236}">
                <a16:creationId xmlns:a16="http://schemas.microsoft.com/office/drawing/2014/main" id="{4ACAFF38-4F80-B3D2-1B27-1559818EE9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1985730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18F43D-F63C-15EF-8AC4-0DF99178DF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8A47A62-188E-313C-BCC1-AC82BC0DE38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AE5AFC4-DCD5-0685-DACE-348D23E315DC}"/>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12FFA45-AA74-5E66-FEE3-210DBA0544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09FF83F-5368-E993-A69B-443BCA5C1436}"/>
              </a:ext>
            </a:extLst>
          </p:cNvPr>
          <p:cNvSpPr>
            <a:spLocks noGrp="1"/>
          </p:cNvSpPr>
          <p:nvPr>
            <p:ph idx="1"/>
          </p:nvPr>
        </p:nvSpPr>
        <p:spPr/>
        <p:txBody>
          <a:bodyPr/>
          <a:lstStyle/>
          <a:p>
            <a:pPr marL="0" indent="0">
              <a:buNone/>
            </a:pPr>
            <a:r>
              <a:rPr lang="en-US" dirty="0"/>
              <a:t>Endocrine Emergencies</a:t>
            </a:r>
          </a:p>
          <a:p>
            <a:r>
              <a:rPr lang="en-US" sz="2400" dirty="0"/>
              <a:t>Glucose is an essential nutrient for the cells.</a:t>
            </a:r>
          </a:p>
          <a:p>
            <a:r>
              <a:rPr lang="en-US" sz="2400" dirty="0"/>
              <a:t>Fuel for cells</a:t>
            </a:r>
          </a:p>
          <a:p>
            <a:r>
              <a:rPr lang="en-US" sz="2400" dirty="0"/>
              <a:t>Ensures proper brain and cell functioning</a:t>
            </a:r>
          </a:p>
          <a:p>
            <a:r>
              <a:rPr lang="en-US" sz="2400" dirty="0"/>
              <a:t>Changes in levels may result in altered behavior</a:t>
            </a:r>
          </a:p>
          <a:p>
            <a:pPr marL="0" indent="0">
              <a:buNone/>
            </a:pPr>
            <a:endParaRPr lang="en-US" dirty="0"/>
          </a:p>
        </p:txBody>
      </p:sp>
      <p:pic>
        <p:nvPicPr>
          <p:cNvPr id="2" name="Content Placeholder 5">
            <a:extLst>
              <a:ext uri="{FF2B5EF4-FFF2-40B4-BE49-F238E27FC236}">
                <a16:creationId xmlns:a16="http://schemas.microsoft.com/office/drawing/2014/main" id="{EF7EE04D-8E9D-494C-8F70-D396E81CB171}"/>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934200" y="350650"/>
            <a:ext cx="5257800" cy="3428999"/>
          </a:xfrm>
          <a:prstGeom prst="rect">
            <a:avLst/>
          </a:prstGeom>
        </p:spPr>
      </p:pic>
    </p:spTree>
    <p:extLst>
      <p:ext uri="{BB962C8B-B14F-4D97-AF65-F5344CB8AC3E}">
        <p14:creationId xmlns:p14="http://schemas.microsoft.com/office/powerpoint/2010/main" val="3236523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643F94-19A2-9998-DF75-F45ED03F9E8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6A64117-602A-A193-556D-75A8BFC3A71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D0EEA8D-A645-15A9-6F4D-1571AFD26EF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C22CFE2-FDD2-F3D0-B945-5A1F6E5CA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9A69C5C-4B1D-2988-CE1E-32A3FE3E993F}"/>
              </a:ext>
            </a:extLst>
          </p:cNvPr>
          <p:cNvSpPr>
            <a:spLocks noGrp="1"/>
          </p:cNvSpPr>
          <p:nvPr>
            <p:ph idx="1"/>
          </p:nvPr>
        </p:nvSpPr>
        <p:spPr/>
        <p:txBody>
          <a:bodyPr>
            <a:normAutofit/>
          </a:bodyPr>
          <a:lstStyle/>
          <a:p>
            <a:pPr marL="0" indent="0">
              <a:buNone/>
            </a:pPr>
            <a:r>
              <a:rPr lang="en-US" dirty="0"/>
              <a:t>Hypoglycemia (low blood sugar) symptoms</a:t>
            </a:r>
          </a:p>
          <a:p>
            <a:r>
              <a:rPr lang="en-US" sz="2400" dirty="0"/>
              <a:t>Pale, moist, cool skin</a:t>
            </a:r>
          </a:p>
          <a:p>
            <a:r>
              <a:rPr lang="en-US" sz="2400" dirty="0"/>
              <a:t>Rapid, weak pulse</a:t>
            </a:r>
          </a:p>
          <a:p>
            <a:r>
              <a:rPr lang="en-US" sz="2400" dirty="0"/>
              <a:t>Dizziness or headache</a:t>
            </a:r>
          </a:p>
          <a:p>
            <a:r>
              <a:rPr lang="en-US" sz="2400" dirty="0"/>
              <a:t>Confusion or headache</a:t>
            </a:r>
          </a:p>
          <a:p>
            <a:r>
              <a:rPr lang="en-US" sz="2400" dirty="0"/>
              <a:t>Confusion or unconsciousness</a:t>
            </a:r>
          </a:p>
          <a:p>
            <a:r>
              <a:rPr lang="en-US" sz="2400" dirty="0"/>
              <a:t>Sweating</a:t>
            </a:r>
          </a:p>
          <a:p>
            <a:r>
              <a:rPr lang="en-US" sz="2400" dirty="0"/>
              <a:t>Hunger</a:t>
            </a:r>
          </a:p>
          <a:p>
            <a:r>
              <a:rPr lang="en-US" sz="2400" dirty="0"/>
              <a:t>Rapid onset of symptoms (within minutes)</a:t>
            </a:r>
          </a:p>
          <a:p>
            <a:pPr marL="0" indent="0">
              <a:buNone/>
            </a:pPr>
            <a:endParaRPr lang="en-US" dirty="0"/>
          </a:p>
        </p:txBody>
      </p:sp>
    </p:spTree>
    <p:extLst>
      <p:ext uri="{BB962C8B-B14F-4D97-AF65-F5344CB8AC3E}">
        <p14:creationId xmlns:p14="http://schemas.microsoft.com/office/powerpoint/2010/main" val="1797088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E0BA18-B773-E756-022B-9324577EFC1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933A9B3-3E8E-198D-AAFD-50D70966388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DED7E5A-18EA-FFC2-B2DD-35B4AB65117A}"/>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9EE06DB-9036-79A0-7353-CFE5ED0263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B46321C-B6E8-29A4-4BB7-DECD2E4898D9}"/>
              </a:ext>
            </a:extLst>
          </p:cNvPr>
          <p:cNvSpPr>
            <a:spLocks noGrp="1"/>
          </p:cNvSpPr>
          <p:nvPr>
            <p:ph idx="1"/>
          </p:nvPr>
        </p:nvSpPr>
        <p:spPr/>
        <p:txBody>
          <a:bodyPr/>
          <a:lstStyle/>
          <a:p>
            <a:pPr marL="0" indent="0">
              <a:buNone/>
            </a:pPr>
            <a:r>
              <a:rPr lang="en-US" dirty="0"/>
              <a:t>Hyperglycemia (high blood sugar) Symptoms</a:t>
            </a:r>
          </a:p>
          <a:p>
            <a:r>
              <a:rPr lang="en-US" sz="2400" dirty="0"/>
              <a:t>Slow onset and changes in mental status</a:t>
            </a:r>
          </a:p>
          <a:p>
            <a:r>
              <a:rPr lang="en-US" sz="2400" dirty="0"/>
              <a:t>Rapid breathing, sweet breath odor</a:t>
            </a:r>
          </a:p>
          <a:p>
            <a:r>
              <a:rPr lang="en-US" sz="2400" dirty="0"/>
              <a:t>Dehydration, pale, warm, dry</a:t>
            </a:r>
          </a:p>
          <a:p>
            <a:r>
              <a:rPr lang="en-US" sz="2400" dirty="0"/>
              <a:t>Weakness, nausea, vomiting</a:t>
            </a:r>
          </a:p>
          <a:p>
            <a:r>
              <a:rPr lang="en-US" sz="2400" dirty="0"/>
              <a:t>Weak, rapid pulse</a:t>
            </a:r>
          </a:p>
          <a:p>
            <a:r>
              <a:rPr lang="en-US" sz="2400" dirty="0"/>
              <a:t>Polyuria, polydipsia, polyphagia</a:t>
            </a:r>
          </a:p>
        </p:txBody>
      </p:sp>
    </p:spTree>
    <p:extLst>
      <p:ext uri="{BB962C8B-B14F-4D97-AF65-F5344CB8AC3E}">
        <p14:creationId xmlns:p14="http://schemas.microsoft.com/office/powerpoint/2010/main" val="4047844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5CC68E-521C-DCE8-ADAE-E4343E61C2C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C37C4A5-0D89-F183-C51F-82676F02C4C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1E67AFC-1EBB-DBDB-7719-141FBC0EC329}"/>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CDD8F95-EF62-5CA5-02C6-1C976E90C1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6FD16971-3626-2001-01E6-E94DA60D0056}"/>
              </a:ext>
            </a:extLst>
          </p:cNvPr>
          <p:cNvSpPr>
            <a:spLocks noGrp="1"/>
          </p:cNvSpPr>
          <p:nvPr>
            <p:ph sz="half" idx="1"/>
          </p:nvPr>
        </p:nvSpPr>
        <p:spPr/>
        <p:txBody>
          <a:bodyPr/>
          <a:lstStyle/>
          <a:p>
            <a:pPr marL="0" indent="0">
              <a:buNone/>
            </a:pPr>
            <a:r>
              <a:rPr lang="en-US" dirty="0"/>
              <a:t>Hypoglycemia Treatment</a:t>
            </a:r>
          </a:p>
          <a:p>
            <a:r>
              <a:rPr lang="en-US" sz="2400" dirty="0"/>
              <a:t>Ensure open airway, adequate breathing, circulation and ability to swallow</a:t>
            </a:r>
          </a:p>
          <a:p>
            <a:r>
              <a:rPr lang="en-US" sz="2400" dirty="0"/>
              <a:t>Check glucose</a:t>
            </a:r>
          </a:p>
          <a:p>
            <a:r>
              <a:rPr lang="en-US" sz="2400" dirty="0"/>
              <a:t>If able to swallow and alert can have patient take oral glucose or drink juice</a:t>
            </a:r>
          </a:p>
        </p:txBody>
      </p:sp>
      <p:sp>
        <p:nvSpPr>
          <p:cNvPr id="8" name="Content Placeholder 7">
            <a:extLst>
              <a:ext uri="{FF2B5EF4-FFF2-40B4-BE49-F238E27FC236}">
                <a16:creationId xmlns:a16="http://schemas.microsoft.com/office/drawing/2014/main" id="{851F5F92-5F50-C854-3A67-65D457B860E5}"/>
              </a:ext>
            </a:extLst>
          </p:cNvPr>
          <p:cNvSpPr>
            <a:spLocks noGrp="1"/>
          </p:cNvSpPr>
          <p:nvPr>
            <p:ph sz="half" idx="2"/>
          </p:nvPr>
        </p:nvSpPr>
        <p:spPr/>
        <p:txBody>
          <a:bodyPr/>
          <a:lstStyle/>
          <a:p>
            <a:pPr marL="0" indent="0">
              <a:buNone/>
            </a:pPr>
            <a:r>
              <a:rPr lang="en-US" dirty="0"/>
              <a:t>Hyperglycemia Treatment</a:t>
            </a:r>
          </a:p>
          <a:p>
            <a:r>
              <a:rPr lang="en-US" sz="2400" dirty="0"/>
              <a:t>Ensure open airway, adequate breathing, circulation and ability to swallow</a:t>
            </a:r>
          </a:p>
          <a:p>
            <a:r>
              <a:rPr lang="en-US" sz="2400" dirty="0"/>
              <a:t>Check glucose</a:t>
            </a:r>
          </a:p>
          <a:p>
            <a:r>
              <a:rPr lang="en-US" sz="2400" dirty="0"/>
              <a:t>Supportive care until transport arrives, place in recovery position</a:t>
            </a:r>
          </a:p>
        </p:txBody>
      </p:sp>
    </p:spTree>
    <p:extLst>
      <p:ext uri="{BB962C8B-B14F-4D97-AF65-F5344CB8AC3E}">
        <p14:creationId xmlns:p14="http://schemas.microsoft.com/office/powerpoint/2010/main" val="2085735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6A2D40-1131-DF05-0431-BBA350FEB60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91016-3AAF-CD9E-3F36-BCCB59A8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AF85974-3CCF-7644-196C-86282AFAD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F9520F1D-5FBB-8FAA-4DF0-85BDF3152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3922FA53-3728-4116-F462-2EFECDBED69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D6A8F6E-C334-B5EE-9FB2-8E62FA191E84}"/>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51E0C936-EF13-C14D-F9A6-D6347DBAA3F8}"/>
              </a:ext>
            </a:extLst>
          </p:cNvPr>
          <p:cNvSpPr txBox="1"/>
          <p:nvPr/>
        </p:nvSpPr>
        <p:spPr>
          <a:xfrm>
            <a:off x="2489667" y="3415968"/>
            <a:ext cx="7478240" cy="707886"/>
          </a:xfrm>
          <a:prstGeom prst="rect">
            <a:avLst/>
          </a:prstGeom>
          <a:noFill/>
        </p:spPr>
        <p:txBody>
          <a:bodyPr wrap="square" rtlCol="0">
            <a:spAutoFit/>
          </a:bodyPr>
          <a:lstStyle/>
          <a:p>
            <a:r>
              <a:rPr lang="en-US" sz="4000" b="1" dirty="0"/>
              <a:t>ENVIRONMENTAL EMERGENCIES</a:t>
            </a:r>
          </a:p>
        </p:txBody>
      </p:sp>
      <p:pic>
        <p:nvPicPr>
          <p:cNvPr id="6" name="Picture 5">
            <a:extLst>
              <a:ext uri="{FF2B5EF4-FFF2-40B4-BE49-F238E27FC236}">
                <a16:creationId xmlns:a16="http://schemas.microsoft.com/office/drawing/2014/main" id="{0A7CA21D-1F08-93A5-FC29-89A72CC53D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345099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EEDE7C-A1DB-DD2B-EB79-88CE9A990EE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7D1A956-05EE-EC4B-F340-A9E51B70424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8B279FA-A957-24D5-31BB-BE109B5D019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142E87F-0DED-0116-2D9A-F86D8B2E2D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94B4E59-CE76-D90C-3DFB-347ACA2E9288}"/>
              </a:ext>
            </a:extLst>
          </p:cNvPr>
          <p:cNvSpPr>
            <a:spLocks noGrp="1"/>
          </p:cNvSpPr>
          <p:nvPr>
            <p:ph idx="1"/>
          </p:nvPr>
        </p:nvSpPr>
        <p:spPr/>
        <p:txBody>
          <a:bodyPr>
            <a:normAutofit fontScale="92500" lnSpcReduction="20000"/>
          </a:bodyPr>
          <a:lstStyle/>
          <a:p>
            <a:pPr marL="0" indent="0">
              <a:buNone/>
            </a:pPr>
            <a:r>
              <a:rPr lang="en-US" dirty="0"/>
              <a:t>Environmental Emergencies</a:t>
            </a:r>
          </a:p>
          <a:p>
            <a:r>
              <a:rPr lang="en-US" dirty="0"/>
              <a:t>Injection occurs when a poison enters the body through a small opening in the skin and spreads through the circulatory system.</a:t>
            </a:r>
          </a:p>
          <a:p>
            <a:pPr lvl="1"/>
            <a:r>
              <a:rPr lang="en-US" dirty="0"/>
              <a:t>Tenderness at the site</a:t>
            </a:r>
          </a:p>
          <a:p>
            <a:pPr lvl="1"/>
            <a:r>
              <a:rPr lang="en-US" dirty="0"/>
              <a:t>Swelling</a:t>
            </a:r>
          </a:p>
          <a:p>
            <a:pPr lvl="1"/>
            <a:r>
              <a:rPr lang="en-US" dirty="0"/>
              <a:t>Red streaks</a:t>
            </a:r>
          </a:p>
          <a:p>
            <a:pPr lvl="1"/>
            <a:r>
              <a:rPr lang="en-US" dirty="0"/>
              <a:t>Weakness</a:t>
            </a:r>
          </a:p>
          <a:p>
            <a:pPr lvl="1"/>
            <a:r>
              <a:rPr lang="en-US" dirty="0"/>
              <a:t>Dizziness</a:t>
            </a:r>
          </a:p>
          <a:p>
            <a:pPr lvl="1"/>
            <a:r>
              <a:rPr lang="en-US" dirty="0"/>
              <a:t>Localized pain</a:t>
            </a:r>
          </a:p>
          <a:p>
            <a:pPr lvl="1"/>
            <a:r>
              <a:rPr lang="en-US" dirty="0"/>
              <a:t>Itching</a:t>
            </a:r>
          </a:p>
          <a:p>
            <a:pPr lvl="1"/>
            <a:r>
              <a:rPr lang="en-US" dirty="0"/>
              <a:t>Hives</a:t>
            </a:r>
          </a:p>
          <a:p>
            <a:pPr lvl="1"/>
            <a:r>
              <a:rPr lang="en-US" dirty="0"/>
              <a:t>Rapid, weak pulse</a:t>
            </a:r>
          </a:p>
          <a:p>
            <a:pPr lvl="1"/>
            <a:r>
              <a:rPr lang="en-US" dirty="0"/>
              <a:t>Rapid, shallow breathing</a:t>
            </a:r>
          </a:p>
          <a:p>
            <a:pPr lvl="1"/>
            <a:r>
              <a:rPr lang="en-US" dirty="0"/>
              <a:t>Identify the source but protect yourself</a:t>
            </a:r>
          </a:p>
          <a:p>
            <a:pPr marL="0" indent="0">
              <a:buNone/>
            </a:pPr>
            <a:endParaRPr lang="en-US" dirty="0"/>
          </a:p>
        </p:txBody>
      </p:sp>
      <p:pic>
        <p:nvPicPr>
          <p:cNvPr id="2" name="Content Placeholder 5">
            <a:extLst>
              <a:ext uri="{FF2B5EF4-FFF2-40B4-BE49-F238E27FC236}">
                <a16:creationId xmlns:a16="http://schemas.microsoft.com/office/drawing/2014/main" id="{2002D1F6-36B5-450E-914B-D6D5DF7FDA8A}"/>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9038983" y="3110472"/>
            <a:ext cx="2886075" cy="3638550"/>
          </a:xfrm>
          <a:prstGeom prst="rect">
            <a:avLst/>
          </a:prstGeom>
        </p:spPr>
      </p:pic>
    </p:spTree>
    <p:extLst>
      <p:ext uri="{BB962C8B-B14F-4D97-AF65-F5344CB8AC3E}">
        <p14:creationId xmlns:p14="http://schemas.microsoft.com/office/powerpoint/2010/main" val="1630390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F22C76-2F12-1CEC-1B07-968C769499B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2EA27F-FF15-DBDF-4A76-F35B97F522D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4A43189-DA67-6E87-DCE3-E5FFCAB48F9A}"/>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0EACC97-4171-AB27-FD7E-17FF441B7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1E5E2A0-4CE9-806C-AFD3-B24FB4C2F9CB}"/>
              </a:ext>
            </a:extLst>
          </p:cNvPr>
          <p:cNvSpPr>
            <a:spLocks noGrp="1"/>
          </p:cNvSpPr>
          <p:nvPr>
            <p:ph idx="1"/>
          </p:nvPr>
        </p:nvSpPr>
        <p:spPr/>
        <p:txBody>
          <a:bodyPr>
            <a:normAutofit fontScale="92500" lnSpcReduction="20000"/>
          </a:bodyPr>
          <a:lstStyle/>
          <a:p>
            <a:pPr marL="0" indent="0">
              <a:buNone/>
            </a:pPr>
            <a:r>
              <a:rPr lang="en-US" dirty="0"/>
              <a:t>Environmental Emergencies</a:t>
            </a:r>
          </a:p>
          <a:p>
            <a:r>
              <a:rPr lang="en-US" dirty="0"/>
              <a:t>Absorption occurs when a poison enters the body through intact skin and spreads through the circulatory system.</a:t>
            </a:r>
          </a:p>
          <a:p>
            <a:pPr lvl="1"/>
            <a:r>
              <a:rPr lang="en-US" dirty="0"/>
              <a:t>Traces of powder or liquid on the skin</a:t>
            </a:r>
          </a:p>
          <a:p>
            <a:pPr lvl="1"/>
            <a:r>
              <a:rPr lang="en-US" dirty="0"/>
              <a:t>Inflammation or redness on the skin</a:t>
            </a:r>
          </a:p>
          <a:p>
            <a:pPr lvl="1"/>
            <a:r>
              <a:rPr lang="en-US" dirty="0"/>
              <a:t>Chemical burns</a:t>
            </a:r>
          </a:p>
          <a:p>
            <a:pPr lvl="1"/>
            <a:r>
              <a:rPr lang="en-US" dirty="0"/>
              <a:t>Rash</a:t>
            </a:r>
          </a:p>
          <a:p>
            <a:pPr lvl="1"/>
            <a:r>
              <a:rPr lang="en-US" dirty="0"/>
              <a:t>Burning</a:t>
            </a:r>
          </a:p>
          <a:p>
            <a:pPr lvl="1"/>
            <a:r>
              <a:rPr lang="en-US" dirty="0"/>
              <a:t>Itching</a:t>
            </a:r>
          </a:p>
          <a:p>
            <a:pPr lvl="1"/>
            <a:r>
              <a:rPr lang="en-US" dirty="0"/>
              <a:t>Nausea and vomiting</a:t>
            </a:r>
          </a:p>
          <a:p>
            <a:pPr lvl="1"/>
            <a:r>
              <a:rPr lang="en-US" dirty="0"/>
              <a:t>Dizziness</a:t>
            </a:r>
          </a:p>
          <a:p>
            <a:pPr lvl="1"/>
            <a:r>
              <a:rPr lang="en-US" dirty="0"/>
              <a:t>Shock</a:t>
            </a:r>
          </a:p>
          <a:p>
            <a:pPr lvl="1"/>
            <a:r>
              <a:rPr lang="en-US" dirty="0"/>
              <a:t>Protect yourself, obtain hazmat, remove the patient from the source,</a:t>
            </a:r>
          </a:p>
          <a:p>
            <a:pPr marL="457200" lvl="1" indent="0">
              <a:buNone/>
            </a:pPr>
            <a:r>
              <a:rPr lang="en-US" dirty="0"/>
              <a:t>    brush before you flush.</a:t>
            </a:r>
          </a:p>
          <a:p>
            <a:pPr marL="0" indent="0">
              <a:buNone/>
            </a:pPr>
            <a:endParaRPr lang="en-US" dirty="0"/>
          </a:p>
        </p:txBody>
      </p:sp>
    </p:spTree>
    <p:extLst>
      <p:ext uri="{BB962C8B-B14F-4D97-AF65-F5344CB8AC3E}">
        <p14:creationId xmlns:p14="http://schemas.microsoft.com/office/powerpoint/2010/main" val="38103523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C736FD-3364-7FD8-E93F-EBD320CBE18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BE38EC6-A8E8-09C0-51C1-AA9F508CCDD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0DB496C-4AC3-2395-9CB7-6FFF908E142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7DA521D-050C-2795-DDD7-9A63AAA510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D7C7602C-078C-4E59-DE4E-78F583ABE6C2}"/>
              </a:ext>
            </a:extLst>
          </p:cNvPr>
          <p:cNvSpPr>
            <a:spLocks noGrp="1"/>
          </p:cNvSpPr>
          <p:nvPr>
            <p:ph sz="half" idx="1"/>
          </p:nvPr>
        </p:nvSpPr>
        <p:spPr/>
        <p:txBody>
          <a:bodyPr>
            <a:normAutofit fontScale="85000" lnSpcReduction="10000"/>
          </a:bodyPr>
          <a:lstStyle/>
          <a:p>
            <a:r>
              <a:rPr lang="en-US" dirty="0"/>
              <a:t>Allergic reaction</a:t>
            </a:r>
          </a:p>
          <a:p>
            <a:pPr lvl="1"/>
            <a:r>
              <a:rPr lang="en-US" dirty="0"/>
              <a:t>Hyperactive, localized immune response to an allergen</a:t>
            </a:r>
          </a:p>
          <a:p>
            <a:pPr lvl="1"/>
            <a:r>
              <a:rPr lang="en-US" dirty="0"/>
              <a:t>Some histamine is released</a:t>
            </a:r>
          </a:p>
          <a:p>
            <a:pPr lvl="1"/>
            <a:r>
              <a:rPr lang="en-US" dirty="0"/>
              <a:t>Localized: redness, swelling, hives, itching</a:t>
            </a:r>
          </a:p>
          <a:p>
            <a:pPr lvl="1"/>
            <a:r>
              <a:rPr lang="en-US" dirty="0"/>
              <a:t>May cause nausea, vomiting, and/or diarrhea</a:t>
            </a:r>
          </a:p>
          <a:p>
            <a:pPr lvl="1"/>
            <a:r>
              <a:rPr lang="en-US" dirty="0"/>
              <a:t>Usually requires minimal supportive treatment</a:t>
            </a:r>
          </a:p>
          <a:p>
            <a:endParaRPr lang="en-US" dirty="0"/>
          </a:p>
        </p:txBody>
      </p:sp>
      <p:sp>
        <p:nvSpPr>
          <p:cNvPr id="8" name="Content Placeholder 7">
            <a:extLst>
              <a:ext uri="{FF2B5EF4-FFF2-40B4-BE49-F238E27FC236}">
                <a16:creationId xmlns:a16="http://schemas.microsoft.com/office/drawing/2014/main" id="{50B2A983-F705-DBB1-F8E5-49EB114C2B62}"/>
              </a:ext>
            </a:extLst>
          </p:cNvPr>
          <p:cNvSpPr>
            <a:spLocks noGrp="1"/>
          </p:cNvSpPr>
          <p:nvPr>
            <p:ph sz="half" idx="2"/>
          </p:nvPr>
        </p:nvSpPr>
        <p:spPr>
          <a:xfrm>
            <a:off x="6019800" y="1825625"/>
            <a:ext cx="4402810" cy="4351338"/>
          </a:xfrm>
        </p:spPr>
        <p:txBody>
          <a:bodyPr>
            <a:normAutofit fontScale="85000" lnSpcReduction="10000"/>
          </a:bodyPr>
          <a:lstStyle/>
          <a:p>
            <a:r>
              <a:rPr lang="en-US" dirty="0"/>
              <a:t>Anaphylaxis</a:t>
            </a:r>
          </a:p>
          <a:p>
            <a:pPr lvl="1"/>
            <a:r>
              <a:rPr lang="en-US" dirty="0"/>
              <a:t>Multiple body systems are affected</a:t>
            </a:r>
          </a:p>
          <a:p>
            <a:pPr lvl="1"/>
            <a:r>
              <a:rPr lang="en-US" dirty="0"/>
              <a:t>Life threatening reaction of the immune system to an allergen</a:t>
            </a:r>
          </a:p>
          <a:p>
            <a:pPr lvl="1"/>
            <a:r>
              <a:rPr lang="en-US" dirty="0"/>
              <a:t>Large quantities of histamine are released throughout the body</a:t>
            </a:r>
          </a:p>
          <a:p>
            <a:pPr lvl="1"/>
            <a:r>
              <a:rPr lang="en-US" dirty="0"/>
              <a:t>Vasodilation and increased capillary permeability</a:t>
            </a:r>
          </a:p>
          <a:p>
            <a:pPr lvl="1"/>
            <a:r>
              <a:rPr lang="en-US" dirty="0"/>
              <a:t>May lead to shock</a:t>
            </a:r>
          </a:p>
          <a:p>
            <a:pPr lvl="1"/>
            <a:r>
              <a:rPr lang="en-US" dirty="0"/>
              <a:t>Bronchoconstriction and mucous production</a:t>
            </a:r>
          </a:p>
          <a:p>
            <a:pPr lvl="1"/>
            <a:r>
              <a:rPr lang="en-US" dirty="0"/>
              <a:t>May lead to respiratory distress</a:t>
            </a:r>
          </a:p>
          <a:p>
            <a:pPr lvl="1"/>
            <a:r>
              <a:rPr lang="en-US" dirty="0"/>
              <a:t>Swelling of the upper airways</a:t>
            </a:r>
          </a:p>
          <a:p>
            <a:endParaRPr lang="en-US" dirty="0"/>
          </a:p>
        </p:txBody>
      </p:sp>
    </p:spTree>
    <p:extLst>
      <p:ext uri="{BB962C8B-B14F-4D97-AF65-F5344CB8AC3E}">
        <p14:creationId xmlns:p14="http://schemas.microsoft.com/office/powerpoint/2010/main" val="23877640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F4035A-6106-EEDA-C454-4CDDE437F9E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60D0A8-378A-BA6C-F856-23DB05D1637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AC27123-404E-F0F9-5709-DA27DADC9352}"/>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F9F80655-BCCF-76E1-1A9B-6C3140D202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676128E-7B5C-AE7F-9BBA-936A8A899C0D}"/>
              </a:ext>
            </a:extLst>
          </p:cNvPr>
          <p:cNvSpPr>
            <a:spLocks noGrp="1"/>
          </p:cNvSpPr>
          <p:nvPr>
            <p:ph idx="1"/>
          </p:nvPr>
        </p:nvSpPr>
        <p:spPr/>
        <p:txBody>
          <a:bodyPr/>
          <a:lstStyle/>
          <a:p>
            <a:pPr marL="0" indent="0">
              <a:buNone/>
            </a:pPr>
            <a:r>
              <a:rPr lang="en-US" dirty="0"/>
              <a:t>Medication to Treat Anaphylaxis</a:t>
            </a:r>
          </a:p>
          <a:p>
            <a:r>
              <a:rPr lang="en-US" dirty="0"/>
              <a:t>Patient assisted auto injector Epi Pens</a:t>
            </a:r>
          </a:p>
          <a:p>
            <a:r>
              <a:rPr lang="en-US" dirty="0"/>
              <a:t>Be sure to follow state protocols</a:t>
            </a:r>
          </a:p>
          <a:p>
            <a:r>
              <a:rPr lang="en-US" dirty="0"/>
              <a:t>Ensure adequate airway, ventilation and oxygenation</a:t>
            </a:r>
          </a:p>
          <a:p>
            <a:r>
              <a:rPr lang="en-US" dirty="0"/>
              <a:t>Assist patient with epinephrine auto injector if available</a:t>
            </a:r>
          </a:p>
        </p:txBody>
      </p:sp>
      <p:pic>
        <p:nvPicPr>
          <p:cNvPr id="20482" name="Picture 2" descr="EpiPens can stay potent for years after they expire - MarketWatch">
            <a:extLst>
              <a:ext uri="{FF2B5EF4-FFF2-40B4-BE49-F238E27FC236}">
                <a16:creationId xmlns:a16="http://schemas.microsoft.com/office/drawing/2014/main" id="{E6C93B47-EBCC-9993-AA87-D586AC411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457" y="523834"/>
            <a:ext cx="4560117" cy="256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65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19F956-DCDE-762C-F3C9-8BDD30167DC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1212839-3ED3-C388-9AF5-72A670C001B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1FC2AEB-A599-9E46-DCBB-938E1C926EB6}"/>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8F81094F-84BE-E8FD-85C3-C3DA989198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BD2B02F-C086-E14A-F010-7D3AE30152F7}"/>
              </a:ext>
            </a:extLst>
          </p:cNvPr>
          <p:cNvSpPr>
            <a:spLocks noGrp="1"/>
          </p:cNvSpPr>
          <p:nvPr>
            <p:ph idx="1"/>
          </p:nvPr>
        </p:nvSpPr>
        <p:spPr>
          <a:xfrm>
            <a:off x="838200" y="1825625"/>
            <a:ext cx="4624953" cy="4210965"/>
          </a:xfrm>
        </p:spPr>
        <p:txBody>
          <a:bodyPr/>
          <a:lstStyle/>
          <a:p>
            <a:pPr marL="0" indent="0">
              <a:buNone/>
            </a:pPr>
            <a:r>
              <a:rPr lang="en-US" dirty="0"/>
              <a:t>Oxygen Delivery Devices</a:t>
            </a:r>
          </a:p>
          <a:p>
            <a:pPr lvl="1"/>
            <a:r>
              <a:rPr lang="en-US" dirty="0"/>
              <a:t>BVM device consists of a reservoir and one way valve.  With oxygen attached from 10-15 L/min it can deliver up to a concentration of up to 90%.</a:t>
            </a:r>
          </a:p>
          <a:p>
            <a:pPr lvl="1"/>
            <a:r>
              <a:rPr lang="en-US" dirty="0"/>
              <a:t>This is more reliably accomplished as a two-person skill, although can be done by one person.</a:t>
            </a:r>
          </a:p>
          <a:p>
            <a:pPr marL="0" indent="0">
              <a:buNone/>
            </a:pPr>
            <a:endParaRPr lang="en-US" dirty="0"/>
          </a:p>
        </p:txBody>
      </p:sp>
      <p:sp>
        <p:nvSpPr>
          <p:cNvPr id="8" name="AutoShape 6" descr="the components of a Bag-Valve Mask">
            <a:extLst>
              <a:ext uri="{FF2B5EF4-FFF2-40B4-BE49-F238E27FC236}">
                <a16:creationId xmlns:a16="http://schemas.microsoft.com/office/drawing/2014/main" id="{F4F28FE7-C7AB-2894-708C-229D27A45E2D}"/>
              </a:ext>
            </a:extLst>
          </p:cNvPr>
          <p:cNvSpPr>
            <a:spLocks noChangeAspect="1" noChangeArrowheads="1"/>
          </p:cNvSpPr>
          <p:nvPr/>
        </p:nvSpPr>
        <p:spPr bwMode="auto">
          <a:xfrm>
            <a:off x="5943600" y="3276600"/>
            <a:ext cx="2847420" cy="28474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Bag-Valve-Mask (BVM) Ventilation • LITFL • CCC Airway">
            <a:extLst>
              <a:ext uri="{FF2B5EF4-FFF2-40B4-BE49-F238E27FC236}">
                <a16:creationId xmlns:a16="http://schemas.microsoft.com/office/drawing/2014/main" id="{4F14AF4F-30A3-3DAB-8C5B-F464E5E32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09756"/>
            <a:ext cx="4438650" cy="313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46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AAD75B-74D2-5303-67CA-120883027D6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0A9E685-ABD9-B38D-8C86-625F8798F4B0}"/>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D13D489-2A73-E094-BC2C-AF9B1D327B28}"/>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754AA13-9E22-BDDB-E9BC-97274B13BD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1" title="How to Use an EpiPen">
            <a:hlinkClick r:id="" action="ppaction://media"/>
            <a:extLst>
              <a:ext uri="{FF2B5EF4-FFF2-40B4-BE49-F238E27FC236}">
                <a16:creationId xmlns:a16="http://schemas.microsoft.com/office/drawing/2014/main" id="{F9C36BE4-764F-6125-F1FE-0C51A8D5F3CB}"/>
              </a:ext>
            </a:extLst>
          </p:cNvPr>
          <p:cNvPicPr>
            <a:picLocks noGrp="1" noRot="1" noChangeAspect="1"/>
          </p:cNvPicPr>
          <p:nvPr>
            <p:ph idx="1"/>
            <a:videoFile r:link="rId1"/>
          </p:nvPr>
        </p:nvPicPr>
        <p:blipFill>
          <a:blip r:embed="rId5"/>
          <a:stretch>
            <a:fillRect/>
          </a:stretch>
        </p:blipFill>
        <p:spPr>
          <a:xfrm>
            <a:off x="679787" y="445928"/>
            <a:ext cx="11065417" cy="6252384"/>
          </a:xfrm>
          <a:prstGeom prst="rect">
            <a:avLst/>
          </a:prstGeom>
        </p:spPr>
      </p:pic>
    </p:spTree>
    <p:extLst>
      <p:ext uri="{BB962C8B-B14F-4D97-AF65-F5344CB8AC3E}">
        <p14:creationId xmlns:p14="http://schemas.microsoft.com/office/powerpoint/2010/main" val="11102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C92582-7177-9F89-A7B0-4C128CDFCC9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FAD6651-F8F9-ED5E-285C-91C2E186019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73E01A6-5C9C-7678-F0EA-4D0F90A5B957}"/>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4F717A0-6729-5069-2C41-D6B32B401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5103F95-F49B-E6C4-94DF-EEBD3D182292}"/>
              </a:ext>
            </a:extLst>
          </p:cNvPr>
          <p:cNvSpPr>
            <a:spLocks noGrp="1"/>
          </p:cNvSpPr>
          <p:nvPr>
            <p:ph idx="1"/>
          </p:nvPr>
        </p:nvSpPr>
        <p:spPr/>
        <p:txBody>
          <a:bodyPr/>
          <a:lstStyle/>
          <a:p>
            <a:pPr marL="0" indent="0">
              <a:buNone/>
            </a:pPr>
            <a:r>
              <a:rPr lang="en-US" dirty="0"/>
              <a:t>Environmental Emergencies</a:t>
            </a:r>
          </a:p>
          <a:p>
            <a:r>
              <a:rPr lang="en-US" dirty="0"/>
              <a:t>Conditions can complicate environmental situations</a:t>
            </a:r>
          </a:p>
          <a:p>
            <a:pPr lvl="1"/>
            <a:r>
              <a:rPr lang="en-US" dirty="0"/>
              <a:t>Air temperature, humidity level and wind</a:t>
            </a:r>
          </a:p>
          <a:p>
            <a:r>
              <a:rPr lang="en-US" dirty="0"/>
              <a:t>Cold exposure injuries</a:t>
            </a:r>
          </a:p>
          <a:p>
            <a:pPr lvl="1"/>
            <a:r>
              <a:rPr lang="en-US" dirty="0"/>
              <a:t>Feet, hands, Ears, nose, entire body (hypothermia)</a:t>
            </a:r>
          </a:p>
          <a:p>
            <a:r>
              <a:rPr lang="en-US" dirty="0"/>
              <a:t>Five ways the body can lose heat</a:t>
            </a:r>
          </a:p>
          <a:p>
            <a:pPr lvl="1"/>
            <a:r>
              <a:rPr lang="en-US" dirty="0"/>
              <a:t>Conduction, Convection, Evaporation, Radiation, Respiration</a:t>
            </a:r>
          </a:p>
        </p:txBody>
      </p:sp>
    </p:spTree>
    <p:extLst>
      <p:ext uri="{BB962C8B-B14F-4D97-AF65-F5344CB8AC3E}">
        <p14:creationId xmlns:p14="http://schemas.microsoft.com/office/powerpoint/2010/main" val="3599362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DC8A2-8D1D-7236-7E19-7BF6C44289F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8DB6E7-0420-695E-AD9E-677509929C3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18754A9-6AF3-E3CA-AC70-D873644EA4F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044BD39C-E72A-4631-74A7-409E00F19C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C7CA0E0-D24D-B827-6E20-545EE091979F}"/>
              </a:ext>
            </a:extLst>
          </p:cNvPr>
          <p:cNvSpPr>
            <a:spLocks noGrp="1"/>
          </p:cNvSpPr>
          <p:nvPr>
            <p:ph idx="1"/>
          </p:nvPr>
        </p:nvSpPr>
        <p:spPr/>
        <p:txBody>
          <a:bodyPr/>
          <a:lstStyle/>
          <a:p>
            <a:pPr marL="0" indent="0">
              <a:buNone/>
            </a:pPr>
            <a:r>
              <a:rPr lang="en-US" dirty="0"/>
              <a:t>Hypothermia</a:t>
            </a:r>
          </a:p>
          <a:p>
            <a:r>
              <a:rPr lang="en-US" dirty="0"/>
              <a:t>Core temperature below 95 degrees Fahrenheit</a:t>
            </a:r>
          </a:p>
          <a:p>
            <a:r>
              <a:rPr lang="en-US" dirty="0"/>
              <a:t>Body loses the ability to regulate its temperature and generate body heat</a:t>
            </a:r>
          </a:p>
          <a:p>
            <a:r>
              <a:rPr lang="en-US" dirty="0"/>
              <a:t>Key organs such as heart will begin to slow down and mental status will deteriorate</a:t>
            </a:r>
          </a:p>
          <a:p>
            <a:r>
              <a:rPr lang="en-US" dirty="0"/>
              <a:t>Can lead to death</a:t>
            </a:r>
          </a:p>
          <a:p>
            <a:r>
              <a:rPr lang="en-US" dirty="0"/>
              <a:t>People most at risk: Homeless people, Swimmers, Geriatric,</a:t>
            </a:r>
          </a:p>
          <a:p>
            <a:pPr marL="0" indent="0">
              <a:buNone/>
            </a:pPr>
            <a:r>
              <a:rPr lang="en-US" dirty="0"/>
              <a:t>   pediatric and ill individuals </a:t>
            </a:r>
          </a:p>
        </p:txBody>
      </p:sp>
    </p:spTree>
    <p:extLst>
      <p:ext uri="{BB962C8B-B14F-4D97-AF65-F5344CB8AC3E}">
        <p14:creationId xmlns:p14="http://schemas.microsoft.com/office/powerpoint/2010/main" val="150215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92F3DF-6916-C8EB-0521-B3F86880738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BB52B50-BF64-CCEE-DB92-843F28152B3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62833C8-71DE-02DE-786B-A709BAA63815}"/>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130C2424-5684-0D9F-A09A-B498D4D586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145DDE2-70B7-BA02-141D-D8A426F3DE7D}"/>
              </a:ext>
            </a:extLst>
          </p:cNvPr>
          <p:cNvSpPr>
            <a:spLocks noGrp="1"/>
          </p:cNvSpPr>
          <p:nvPr>
            <p:ph idx="1"/>
          </p:nvPr>
        </p:nvSpPr>
        <p:spPr/>
        <p:txBody>
          <a:bodyPr/>
          <a:lstStyle/>
          <a:p>
            <a:r>
              <a:rPr lang="en-US" dirty="0"/>
              <a:t>Ensure scene safety</a:t>
            </a:r>
          </a:p>
          <a:p>
            <a:r>
              <a:rPr lang="en-US" dirty="0"/>
              <a:t>Assess to make sure airway is open and assess for alert status</a:t>
            </a:r>
          </a:p>
          <a:p>
            <a:r>
              <a:rPr lang="en-US" dirty="0"/>
              <a:t>If not alert check for pulse for at least one minute: if no pulse, start CPR</a:t>
            </a:r>
          </a:p>
          <a:p>
            <a:r>
              <a:rPr lang="en-US" dirty="0"/>
              <a:t>Remove patient from cold environment</a:t>
            </a:r>
          </a:p>
          <a:p>
            <a:r>
              <a:rPr lang="en-US" dirty="0"/>
              <a:t>Remove any wet clothing and cover with blankets.  Obtain vital signs.</a:t>
            </a:r>
          </a:p>
          <a:p>
            <a:r>
              <a:rPr lang="en-US" dirty="0"/>
              <a:t>Do not rub extremities or frostbit area, do not actively heat.</a:t>
            </a:r>
          </a:p>
        </p:txBody>
      </p:sp>
    </p:spTree>
    <p:extLst>
      <p:ext uri="{BB962C8B-B14F-4D97-AF65-F5344CB8AC3E}">
        <p14:creationId xmlns:p14="http://schemas.microsoft.com/office/powerpoint/2010/main" val="2939638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2112BA-BE30-34F2-D17D-F0A40A619DC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0992E1D-AA10-CE95-2CE1-517313D2BC0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383E1BB-E64E-BB7C-E9F0-B04BC0FBDB9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307374C-0F72-1BC4-B3B4-37807CA0D7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1506" name="Picture 2" descr="Cold Injury - an overview | ScienceDirect Topics">
            <a:extLst>
              <a:ext uri="{FF2B5EF4-FFF2-40B4-BE49-F238E27FC236}">
                <a16:creationId xmlns:a16="http://schemas.microsoft.com/office/drawing/2014/main" id="{FF1B68FB-2E17-49C3-4850-1881B1D0A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58" y="2671287"/>
            <a:ext cx="4816017" cy="360743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ld Injury Management in the ED — NUEM Blog">
            <a:extLst>
              <a:ext uri="{FF2B5EF4-FFF2-40B4-BE49-F238E27FC236}">
                <a16:creationId xmlns:a16="http://schemas.microsoft.com/office/drawing/2014/main" id="{D0D56DA0-CD57-6FD9-22FD-8944D7220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323" y="623412"/>
            <a:ext cx="5451519"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8280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F8219-49D4-735D-86D2-B765B58EF47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F5252E3-7A8C-8FA8-7DCE-BB81BC54ECF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536450B-A152-1F6C-86B8-2E96EC170716}"/>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C58A0A64-B91B-9705-8901-475268B0F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59CB548-0616-7010-9C26-8A643F715D2C}"/>
              </a:ext>
            </a:extLst>
          </p:cNvPr>
          <p:cNvSpPr>
            <a:spLocks noGrp="1"/>
          </p:cNvSpPr>
          <p:nvPr>
            <p:ph idx="1"/>
          </p:nvPr>
        </p:nvSpPr>
        <p:spPr/>
        <p:txBody>
          <a:bodyPr/>
          <a:lstStyle/>
          <a:p>
            <a:pPr marL="0" indent="0">
              <a:buNone/>
            </a:pPr>
            <a:r>
              <a:rPr lang="en-US" dirty="0"/>
              <a:t>Hyperthermia</a:t>
            </a:r>
          </a:p>
          <a:p>
            <a:r>
              <a:rPr lang="en-US" sz="2400" dirty="0"/>
              <a:t>Core temperature of 101 degrees Fahrenheit or higher</a:t>
            </a:r>
          </a:p>
          <a:p>
            <a:r>
              <a:rPr lang="en-US" sz="2400" dirty="0"/>
              <a:t>Persons at risk: Children, Geriatrics, Patients with heart disease, COPS, Diabetes, dehydration and obesity, Patients with limited mobility</a:t>
            </a:r>
          </a:p>
          <a:p>
            <a:r>
              <a:rPr lang="en-US" sz="2400" dirty="0"/>
              <a:t>Risk factors</a:t>
            </a:r>
          </a:p>
          <a:p>
            <a:pPr lvl="1"/>
            <a:r>
              <a:rPr lang="en-US" dirty="0"/>
              <a:t>High air temperature</a:t>
            </a:r>
          </a:p>
          <a:p>
            <a:pPr lvl="1"/>
            <a:r>
              <a:rPr lang="en-US" dirty="0"/>
              <a:t>High humidity</a:t>
            </a:r>
          </a:p>
          <a:p>
            <a:pPr lvl="1"/>
            <a:r>
              <a:rPr lang="en-US" dirty="0"/>
              <a:t>Lack of acclimation to the heat</a:t>
            </a:r>
          </a:p>
          <a:p>
            <a:pPr lvl="1"/>
            <a:r>
              <a:rPr lang="en-US" dirty="0"/>
              <a:t>Vigorous exercise</a:t>
            </a:r>
          </a:p>
        </p:txBody>
      </p:sp>
    </p:spTree>
    <p:extLst>
      <p:ext uri="{BB962C8B-B14F-4D97-AF65-F5344CB8AC3E}">
        <p14:creationId xmlns:p14="http://schemas.microsoft.com/office/powerpoint/2010/main" val="20476786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D9EB1C-0D1D-DC06-265C-EBCE30EEE37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6170C66-6D44-18D2-9B6D-31F1BE55F83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32CFF8A-5492-7823-C79D-31D9474DF93B}"/>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BC4CE3E-3CCA-3B7A-C5BC-D389BD5474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AFE472F-75B1-72BD-3B81-9753DC3EBABE}"/>
              </a:ext>
            </a:extLst>
          </p:cNvPr>
          <p:cNvSpPr>
            <a:spLocks noGrp="1"/>
          </p:cNvSpPr>
          <p:nvPr>
            <p:ph idx="1"/>
          </p:nvPr>
        </p:nvSpPr>
        <p:spPr/>
        <p:txBody>
          <a:bodyPr/>
          <a:lstStyle/>
          <a:p>
            <a:pPr marL="0" indent="0">
              <a:buNone/>
            </a:pPr>
            <a:r>
              <a:rPr lang="en-US" dirty="0"/>
              <a:t>Hyperthermia</a:t>
            </a:r>
          </a:p>
          <a:p>
            <a:r>
              <a:rPr lang="en-US" dirty="0"/>
              <a:t>Heat Exhaustion</a:t>
            </a:r>
          </a:p>
          <a:p>
            <a:pPr lvl="1"/>
            <a:r>
              <a:rPr lang="en-US" dirty="0"/>
              <a:t>Dizziness, weakness or syncope</a:t>
            </a:r>
          </a:p>
          <a:p>
            <a:pPr lvl="1"/>
            <a:r>
              <a:rPr lang="en-US" dirty="0"/>
              <a:t>Nausea, vomiting, or headache</a:t>
            </a:r>
          </a:p>
          <a:p>
            <a:pPr lvl="1"/>
            <a:r>
              <a:rPr lang="en-US" dirty="0"/>
              <a:t>Cold, clammy skin with ashen color</a:t>
            </a:r>
          </a:p>
          <a:p>
            <a:pPr lvl="1"/>
            <a:r>
              <a:rPr lang="en-US" dirty="0"/>
              <a:t>Dry tongue and thirst </a:t>
            </a:r>
          </a:p>
          <a:p>
            <a:pPr lvl="1"/>
            <a:r>
              <a:rPr lang="en-US" dirty="0"/>
              <a:t>Normal vital signs </a:t>
            </a:r>
          </a:p>
          <a:p>
            <a:pPr lvl="1"/>
            <a:r>
              <a:rPr lang="en-US" dirty="0"/>
              <a:t>Normal or slightly elevated body temperature</a:t>
            </a:r>
          </a:p>
          <a:p>
            <a:pPr marL="0" indent="0">
              <a:buNone/>
            </a:pPr>
            <a:endParaRPr lang="en-US" dirty="0"/>
          </a:p>
        </p:txBody>
      </p:sp>
    </p:spTree>
    <p:extLst>
      <p:ext uri="{BB962C8B-B14F-4D97-AF65-F5344CB8AC3E}">
        <p14:creationId xmlns:p14="http://schemas.microsoft.com/office/powerpoint/2010/main" val="19654872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9690CD-1F79-6552-F389-D6B63E6BE2C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77E8133-CF82-CBB6-1FA0-A8B74CE3BC5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3A7CA13-8C17-2054-EF2A-0F9A4AB26B6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8CCF46F5-2608-639D-095A-CBF032C96D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CEF5382-0D1B-E881-D9F2-32A03D5260B3}"/>
              </a:ext>
            </a:extLst>
          </p:cNvPr>
          <p:cNvSpPr>
            <a:spLocks noGrp="1"/>
          </p:cNvSpPr>
          <p:nvPr>
            <p:ph idx="1"/>
          </p:nvPr>
        </p:nvSpPr>
        <p:spPr/>
        <p:txBody>
          <a:bodyPr/>
          <a:lstStyle/>
          <a:p>
            <a:pPr marL="0" indent="0">
              <a:buNone/>
            </a:pPr>
            <a:r>
              <a:rPr lang="en-US" dirty="0"/>
              <a:t>Hyperthermia</a:t>
            </a:r>
          </a:p>
          <a:p>
            <a:r>
              <a:rPr lang="en-US" dirty="0"/>
              <a:t>Heatstroke</a:t>
            </a:r>
          </a:p>
          <a:p>
            <a:pPr lvl="1"/>
            <a:r>
              <a:rPr lang="en-US" dirty="0"/>
              <a:t>Least common but most serious</a:t>
            </a:r>
          </a:p>
          <a:p>
            <a:pPr lvl="1"/>
            <a:r>
              <a:rPr lang="en-US" dirty="0"/>
              <a:t>During vigorous physical activity</a:t>
            </a:r>
          </a:p>
          <a:p>
            <a:pPr lvl="1"/>
            <a:r>
              <a:rPr lang="en-US" dirty="0"/>
              <a:t>Outdoors or in a closed, poorly ventilated, humid space</a:t>
            </a:r>
          </a:p>
          <a:p>
            <a:pPr lvl="1"/>
            <a:r>
              <a:rPr lang="en-US" dirty="0"/>
              <a:t>During heat waves</a:t>
            </a:r>
          </a:p>
          <a:p>
            <a:pPr lvl="1"/>
            <a:r>
              <a:rPr lang="en-US" dirty="0"/>
              <a:t>Children left unattended in hot car</a:t>
            </a:r>
          </a:p>
          <a:p>
            <a:pPr lvl="1"/>
            <a:endParaRPr lang="en-US" dirty="0"/>
          </a:p>
        </p:txBody>
      </p:sp>
    </p:spTree>
    <p:extLst>
      <p:ext uri="{BB962C8B-B14F-4D97-AF65-F5344CB8AC3E}">
        <p14:creationId xmlns:p14="http://schemas.microsoft.com/office/powerpoint/2010/main" val="2896556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6C5018-9A30-B70C-3C46-06C45B9A51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A8727F7-D054-5F5D-2969-C183770CC36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C33F58F-AF64-2259-3DF4-CFF66F7CDB2B}"/>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6AB2896-E441-2BBE-68F4-4CE5FB6D6D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0020788-D7E8-F1AA-29E8-CF5CA093EE6C}"/>
              </a:ext>
            </a:extLst>
          </p:cNvPr>
          <p:cNvSpPr>
            <a:spLocks noGrp="1"/>
          </p:cNvSpPr>
          <p:nvPr>
            <p:ph idx="1"/>
          </p:nvPr>
        </p:nvSpPr>
        <p:spPr/>
        <p:txBody>
          <a:bodyPr/>
          <a:lstStyle/>
          <a:p>
            <a:pPr marL="0" indent="0">
              <a:buNone/>
            </a:pPr>
            <a:r>
              <a:rPr lang="en-US" dirty="0"/>
              <a:t>Hyperthermia</a:t>
            </a:r>
          </a:p>
          <a:p>
            <a:r>
              <a:rPr lang="en-US" dirty="0"/>
              <a:t>Heatstroke</a:t>
            </a:r>
          </a:p>
          <a:p>
            <a:pPr lvl="1"/>
            <a:r>
              <a:rPr lang="en-US" dirty="0"/>
              <a:t>Hot, dry, flush skin</a:t>
            </a:r>
          </a:p>
          <a:p>
            <a:pPr lvl="1"/>
            <a:r>
              <a:rPr lang="en-US" dirty="0"/>
              <a:t>Quickly rising body temperature</a:t>
            </a:r>
          </a:p>
          <a:p>
            <a:pPr lvl="1"/>
            <a:r>
              <a:rPr lang="en-US" dirty="0"/>
              <a:t>Change in behavior</a:t>
            </a:r>
          </a:p>
          <a:p>
            <a:pPr lvl="1"/>
            <a:r>
              <a:rPr lang="en-US" dirty="0"/>
              <a:t>Unresponsiveness or seizures</a:t>
            </a:r>
          </a:p>
          <a:p>
            <a:pPr lvl="1"/>
            <a:r>
              <a:rPr lang="en-US" dirty="0"/>
              <a:t>Rapid, weak pulse</a:t>
            </a:r>
          </a:p>
          <a:p>
            <a:pPr lvl="1"/>
            <a:r>
              <a:rPr lang="en-US" dirty="0"/>
              <a:t>Increased respiratory rate</a:t>
            </a:r>
          </a:p>
          <a:p>
            <a:pPr lvl="1"/>
            <a:r>
              <a:rPr lang="en-US" dirty="0"/>
              <a:t>No longer sweating</a:t>
            </a:r>
          </a:p>
        </p:txBody>
      </p:sp>
    </p:spTree>
    <p:extLst>
      <p:ext uri="{BB962C8B-B14F-4D97-AF65-F5344CB8AC3E}">
        <p14:creationId xmlns:p14="http://schemas.microsoft.com/office/powerpoint/2010/main" val="466421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560E87-A3E7-AF3B-EB41-FE60D39673B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A78CBD2-35AC-AD35-E047-6F794D8CF67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525D60D-B041-F57A-D983-388CE2C9A68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AD88C319-C5D6-64BA-CD5A-672DAD6AC6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07FFE87-5599-8DC3-7EE6-2DF8F3EBD9F7}"/>
              </a:ext>
            </a:extLst>
          </p:cNvPr>
          <p:cNvSpPr>
            <a:spLocks noGrp="1"/>
          </p:cNvSpPr>
          <p:nvPr>
            <p:ph idx="1"/>
          </p:nvPr>
        </p:nvSpPr>
        <p:spPr/>
        <p:txBody>
          <a:bodyPr/>
          <a:lstStyle/>
          <a:p>
            <a:r>
              <a:rPr lang="en-US" dirty="0"/>
              <a:t>Hyperthermia</a:t>
            </a:r>
          </a:p>
          <a:p>
            <a:r>
              <a:rPr lang="en-US" dirty="0"/>
              <a:t>Ensure scene safety</a:t>
            </a:r>
          </a:p>
          <a:p>
            <a:r>
              <a:rPr lang="en-US" dirty="0"/>
              <a:t>Ensure the patient is alert and has an open airway</a:t>
            </a:r>
          </a:p>
          <a:p>
            <a:r>
              <a:rPr lang="en-US" dirty="0"/>
              <a:t>Remove patient from hot environment</a:t>
            </a:r>
          </a:p>
          <a:p>
            <a:r>
              <a:rPr lang="en-US" dirty="0"/>
              <a:t>Place in air conditioning and remove clothing</a:t>
            </a:r>
          </a:p>
          <a:p>
            <a:r>
              <a:rPr lang="en-US" dirty="0"/>
              <a:t>If airway is open and they are alert, encourage them to drink fluids </a:t>
            </a:r>
          </a:p>
        </p:txBody>
      </p:sp>
    </p:spTree>
    <p:extLst>
      <p:ext uri="{BB962C8B-B14F-4D97-AF65-F5344CB8AC3E}">
        <p14:creationId xmlns:p14="http://schemas.microsoft.com/office/powerpoint/2010/main" val="351323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D544A1-F34F-698B-8177-25C81BD3447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E2002AB-FF4D-9FDB-82CF-98C73C613D6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7FF8A16-2D4A-2B57-F171-28876D85152B}"/>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41DD96BC-ADF6-1921-A182-361BD82310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EFF06D7F-3D49-A35A-8C6B-487E4EDEEE83}"/>
              </a:ext>
            </a:extLst>
          </p:cNvPr>
          <p:cNvSpPr>
            <a:spLocks noGrp="1"/>
          </p:cNvSpPr>
          <p:nvPr>
            <p:ph sz="half" idx="1"/>
          </p:nvPr>
        </p:nvSpPr>
        <p:spPr/>
        <p:txBody>
          <a:bodyPr>
            <a:normAutofit fontScale="92500" lnSpcReduction="20000"/>
          </a:bodyPr>
          <a:lstStyle/>
          <a:p>
            <a:r>
              <a:rPr lang="en-US" dirty="0"/>
              <a:t>Adult rescue breathing</a:t>
            </a:r>
          </a:p>
          <a:p>
            <a:pPr lvl="1"/>
            <a:r>
              <a:rPr lang="en-US" sz="2200" dirty="0"/>
              <a:t>Kneel at patient's head maintaining an open airway.  Assure the mouth is clear of any fluids or foreign bodies</a:t>
            </a:r>
          </a:p>
          <a:p>
            <a:pPr lvl="1"/>
            <a:r>
              <a:rPr lang="en-US" sz="2200" dirty="0"/>
              <a:t>Select the proper mask size</a:t>
            </a:r>
          </a:p>
          <a:p>
            <a:pPr lvl="1"/>
            <a:r>
              <a:rPr lang="en-US" sz="2200" dirty="0"/>
              <a:t>Place the mask on the patients face</a:t>
            </a:r>
          </a:p>
          <a:p>
            <a:pPr lvl="1"/>
            <a:r>
              <a:rPr lang="en-US" sz="2200" dirty="0"/>
              <a:t>Seal the mask, forming an E – C with your fingers around the chin and mask</a:t>
            </a:r>
          </a:p>
          <a:p>
            <a:pPr lvl="1"/>
            <a:r>
              <a:rPr lang="en-US" sz="2200" dirty="0"/>
              <a:t>Lifting the chin into the mask, then squeeze the bag and visualize chest rise</a:t>
            </a:r>
          </a:p>
          <a:p>
            <a:pPr lvl="1"/>
            <a:r>
              <a:rPr lang="en-US" sz="2200" dirty="0"/>
              <a:t>Add supplemental oxygen</a:t>
            </a:r>
          </a:p>
          <a:p>
            <a:pPr lvl="1"/>
            <a:r>
              <a:rPr lang="en-US" sz="2200" dirty="0"/>
              <a:t>Rescue breath once every 5-6 seconds</a:t>
            </a:r>
          </a:p>
          <a:p>
            <a:endParaRPr lang="en-US" dirty="0"/>
          </a:p>
        </p:txBody>
      </p:sp>
      <p:sp>
        <p:nvSpPr>
          <p:cNvPr id="8" name="Content Placeholder 7">
            <a:extLst>
              <a:ext uri="{FF2B5EF4-FFF2-40B4-BE49-F238E27FC236}">
                <a16:creationId xmlns:a16="http://schemas.microsoft.com/office/drawing/2014/main" id="{CF886A36-6B08-C396-FEC0-A0F6A026E16B}"/>
              </a:ext>
            </a:extLst>
          </p:cNvPr>
          <p:cNvSpPr>
            <a:spLocks noGrp="1"/>
          </p:cNvSpPr>
          <p:nvPr>
            <p:ph sz="half" idx="2"/>
          </p:nvPr>
        </p:nvSpPr>
        <p:spPr>
          <a:xfrm>
            <a:off x="6172200" y="1825625"/>
            <a:ext cx="4560376" cy="4226463"/>
          </a:xfrm>
        </p:spPr>
        <p:txBody>
          <a:bodyPr>
            <a:normAutofit fontScale="92500" lnSpcReduction="20000"/>
          </a:bodyPr>
          <a:lstStyle/>
          <a:p>
            <a:r>
              <a:rPr lang="en-US" dirty="0"/>
              <a:t>Child/infant rescue breathing</a:t>
            </a:r>
          </a:p>
          <a:p>
            <a:pPr lvl="1"/>
            <a:r>
              <a:rPr lang="en-US" dirty="0"/>
              <a:t>Due to the smaller anatomy and airways of children you will not have to use as much of a head tilt.  Also, padding under their torso may assist in maintaining an open airway.  </a:t>
            </a:r>
          </a:p>
          <a:p>
            <a:pPr lvl="1"/>
            <a:r>
              <a:rPr lang="en-US" dirty="0"/>
              <a:t>Use a sniffing position in most cases for infants.</a:t>
            </a:r>
          </a:p>
          <a:p>
            <a:pPr lvl="1"/>
            <a:r>
              <a:rPr lang="en-US" dirty="0"/>
              <a:t>Too much of a tilt and you will close off the airway.</a:t>
            </a:r>
          </a:p>
          <a:p>
            <a:pPr lvl="1"/>
            <a:r>
              <a:rPr lang="en-US" dirty="0"/>
              <a:t>The rate is also slightly faster with children with a rescue breath given once every 3-5 seconds</a:t>
            </a:r>
          </a:p>
          <a:p>
            <a:endParaRPr lang="en-US" dirty="0"/>
          </a:p>
        </p:txBody>
      </p:sp>
    </p:spTree>
    <p:extLst>
      <p:ext uri="{BB962C8B-B14F-4D97-AF65-F5344CB8AC3E}">
        <p14:creationId xmlns:p14="http://schemas.microsoft.com/office/powerpoint/2010/main" val="28018414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39E4FD-BD3F-5B79-CA91-88A9E9A22B2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923B11A-B3A8-5E07-787D-71FCE347437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A13226-CD04-D93D-F2A0-1132D400E133}"/>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F7AD908E-4C6E-9B8C-D74A-5EBC8EABFA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4578" name="Picture 2" descr="How to Recognize Heat Exhaustion and Heat Stroke">
            <a:extLst>
              <a:ext uri="{FF2B5EF4-FFF2-40B4-BE49-F238E27FC236}">
                <a16:creationId xmlns:a16="http://schemas.microsoft.com/office/drawing/2014/main" id="{04773400-2A7D-CDF2-7F9C-01FB63CE23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9913" y="1354831"/>
            <a:ext cx="6636183" cy="521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147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940DCC-39E1-7C5E-81A5-F23ED66DF1A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00D076D-1D37-3B3A-2E95-B7C918F2FBC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F2CF309-4B64-D0CE-B2B1-8B5F7C03794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749860F7-4E41-4DE5-598F-B186C54C3D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72A4FE7-6692-A32E-AB91-56978E32CB0B}"/>
              </a:ext>
            </a:extLst>
          </p:cNvPr>
          <p:cNvSpPr>
            <a:spLocks noGrp="1"/>
          </p:cNvSpPr>
          <p:nvPr>
            <p:ph idx="1"/>
          </p:nvPr>
        </p:nvSpPr>
        <p:spPr/>
        <p:txBody>
          <a:bodyPr/>
          <a:lstStyle/>
          <a:p>
            <a:pPr marL="0" indent="0">
              <a:buNone/>
            </a:pPr>
            <a:r>
              <a:rPr lang="en-US" dirty="0"/>
              <a:t>Drowning</a:t>
            </a:r>
          </a:p>
          <a:p>
            <a:r>
              <a:rPr lang="en-US" dirty="0"/>
              <a:t>Risk factors: Alcohol consumption, seizure disorder, geriatric patients, children unsupervised near water</a:t>
            </a:r>
          </a:p>
          <a:p>
            <a:r>
              <a:rPr lang="en-US" dirty="0"/>
              <a:t>Always assume a spinal injury with unconscious patients in water</a:t>
            </a:r>
          </a:p>
          <a:p>
            <a:r>
              <a:rPr lang="en-US" dirty="0"/>
              <a:t>Have a trained professional remove victim from water</a:t>
            </a:r>
          </a:p>
          <a:p>
            <a:r>
              <a:rPr lang="en-US" dirty="0"/>
              <a:t>Assess for mental status and open airway</a:t>
            </a:r>
          </a:p>
          <a:p>
            <a:r>
              <a:rPr lang="en-US" dirty="0"/>
              <a:t>If no pulse, start CPR, dry patient and apply AED</a:t>
            </a:r>
          </a:p>
        </p:txBody>
      </p:sp>
    </p:spTree>
    <p:extLst>
      <p:ext uri="{BB962C8B-B14F-4D97-AF65-F5344CB8AC3E}">
        <p14:creationId xmlns:p14="http://schemas.microsoft.com/office/powerpoint/2010/main" val="42064586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F124F-E2AC-8B0E-5948-BE93A503E91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67D15F-2965-C9FB-52C6-0AC57555C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6437514-4879-BA87-0F19-E8EBE8F56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F1965147-E344-FF9E-D1F2-527F71047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E7A057C4-31A7-7E50-8324-B8BBB370E52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2180E34-E57B-218D-164F-8175F6B315BE}"/>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93903198-5DC2-DC0E-A9F8-672D8CDAF034}"/>
              </a:ext>
            </a:extLst>
          </p:cNvPr>
          <p:cNvSpPr txBox="1"/>
          <p:nvPr/>
        </p:nvSpPr>
        <p:spPr>
          <a:xfrm>
            <a:off x="2626963" y="3415968"/>
            <a:ext cx="7340944" cy="707886"/>
          </a:xfrm>
          <a:prstGeom prst="rect">
            <a:avLst/>
          </a:prstGeom>
          <a:noFill/>
        </p:spPr>
        <p:txBody>
          <a:bodyPr wrap="square" rtlCol="0">
            <a:spAutoFit/>
          </a:bodyPr>
          <a:lstStyle/>
          <a:p>
            <a:r>
              <a:rPr lang="en-US" sz="4000" b="1" dirty="0"/>
              <a:t>TOXICOLOGICAL EMERGENCIES</a:t>
            </a:r>
          </a:p>
        </p:txBody>
      </p:sp>
      <p:pic>
        <p:nvPicPr>
          <p:cNvPr id="6" name="Picture 5">
            <a:extLst>
              <a:ext uri="{FF2B5EF4-FFF2-40B4-BE49-F238E27FC236}">
                <a16:creationId xmlns:a16="http://schemas.microsoft.com/office/drawing/2014/main" id="{628F398E-8715-031C-F3D4-C17BE48328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6990641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CE417E-11C1-2D84-2133-52280B2D809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3684C1C-8D43-B18B-1DAF-9A7ED08C2EB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2566060-D994-9245-8223-3510C3E97817}"/>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ABC9565-E527-9B7E-2796-EA74A85F83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A829095-68FC-376B-0704-3424EE798B6E}"/>
              </a:ext>
            </a:extLst>
          </p:cNvPr>
          <p:cNvSpPr>
            <a:spLocks noGrp="1"/>
          </p:cNvSpPr>
          <p:nvPr>
            <p:ph idx="1"/>
          </p:nvPr>
        </p:nvSpPr>
        <p:spPr/>
        <p:txBody>
          <a:bodyPr>
            <a:normAutofit lnSpcReduction="10000"/>
          </a:bodyPr>
          <a:lstStyle/>
          <a:p>
            <a:pPr marL="0" indent="0">
              <a:buNone/>
            </a:pPr>
            <a:r>
              <a:rPr lang="en-US" dirty="0"/>
              <a:t>Toxicological Emergencies</a:t>
            </a:r>
          </a:p>
          <a:p>
            <a:r>
              <a:rPr lang="en-US" dirty="0"/>
              <a:t>Symptoms of overdose from different substances</a:t>
            </a:r>
          </a:p>
          <a:p>
            <a:pPr lvl="1"/>
            <a:r>
              <a:rPr lang="en-US" dirty="0"/>
              <a:t>Slow, difficult, shallow breathing, no breathing</a:t>
            </a:r>
          </a:p>
          <a:p>
            <a:pPr lvl="1"/>
            <a:r>
              <a:rPr lang="en-US" dirty="0"/>
              <a:t>Small or pinpoint pupils</a:t>
            </a:r>
          </a:p>
          <a:p>
            <a:pPr lvl="1"/>
            <a:r>
              <a:rPr lang="en-US" dirty="0"/>
              <a:t>Weak pulse</a:t>
            </a:r>
          </a:p>
          <a:p>
            <a:pPr lvl="1"/>
            <a:r>
              <a:rPr lang="en-US" dirty="0"/>
              <a:t>Low blood pressure</a:t>
            </a:r>
          </a:p>
          <a:p>
            <a:pPr lvl="1"/>
            <a:r>
              <a:rPr lang="en-US" dirty="0"/>
              <a:t>Blue nails and lips</a:t>
            </a:r>
          </a:p>
          <a:p>
            <a:pPr lvl="1"/>
            <a:r>
              <a:rPr lang="en-US" dirty="0"/>
              <a:t>Drowsiness</a:t>
            </a:r>
          </a:p>
          <a:p>
            <a:pPr lvl="1"/>
            <a:r>
              <a:rPr lang="en-US" dirty="0"/>
              <a:t>Confused</a:t>
            </a:r>
          </a:p>
          <a:p>
            <a:pPr lvl="1"/>
            <a:r>
              <a:rPr lang="en-US" dirty="0"/>
              <a:t>Irritable </a:t>
            </a:r>
          </a:p>
          <a:p>
            <a:pPr lvl="1"/>
            <a:r>
              <a:rPr lang="en-US" dirty="0"/>
              <a:t>Hallucinations </a:t>
            </a:r>
          </a:p>
          <a:p>
            <a:endParaRPr lang="en-US" dirty="0"/>
          </a:p>
        </p:txBody>
      </p:sp>
    </p:spTree>
    <p:extLst>
      <p:ext uri="{BB962C8B-B14F-4D97-AF65-F5344CB8AC3E}">
        <p14:creationId xmlns:p14="http://schemas.microsoft.com/office/powerpoint/2010/main" val="27551322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B0C8E6-CEA2-3328-62B0-BEE29ADE294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56A56A4-9E9F-3C78-6BE9-BFF3D036342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6877FFE-D9BD-0EE2-C571-B5590466722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A0893558-27C4-F681-9036-A4CF26E406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AC1FC3C-34BD-4C9B-58F5-7DA0E9D6341F}"/>
              </a:ext>
            </a:extLst>
          </p:cNvPr>
          <p:cNvSpPr>
            <a:spLocks noGrp="1"/>
          </p:cNvSpPr>
          <p:nvPr>
            <p:ph idx="1"/>
          </p:nvPr>
        </p:nvSpPr>
        <p:spPr/>
        <p:txBody>
          <a:bodyPr/>
          <a:lstStyle/>
          <a:p>
            <a:pPr marL="0" indent="0">
              <a:buNone/>
            </a:pPr>
            <a:r>
              <a:rPr lang="en-US" dirty="0"/>
              <a:t>Common Synthetic Stimulants</a:t>
            </a:r>
          </a:p>
          <a:p>
            <a:r>
              <a:rPr lang="en-US" dirty="0"/>
              <a:t>Amphetamines</a:t>
            </a:r>
          </a:p>
          <a:p>
            <a:r>
              <a:rPr lang="en-US" dirty="0"/>
              <a:t>Cocaine</a:t>
            </a:r>
          </a:p>
          <a:p>
            <a:r>
              <a:rPr lang="en-US" dirty="0"/>
              <a:t>Bath Salts</a:t>
            </a:r>
          </a:p>
          <a:p>
            <a:r>
              <a:rPr lang="en-US" dirty="0"/>
              <a:t>THC</a:t>
            </a:r>
          </a:p>
        </p:txBody>
      </p:sp>
      <p:pic>
        <p:nvPicPr>
          <p:cNvPr id="22530" name="Picture 2" descr="Synthetic stimulants called 'bath salts ...">
            <a:extLst>
              <a:ext uri="{FF2B5EF4-FFF2-40B4-BE49-F238E27FC236}">
                <a16:creationId xmlns:a16="http://schemas.microsoft.com/office/drawing/2014/main" id="{8411E30D-70B6-C65C-53C4-69D0685FF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275" y="2208850"/>
            <a:ext cx="6115929" cy="406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44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11EA21-618F-97DE-ED2D-E960955365A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D730987-A777-C6A7-3586-0E49B91740A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C90A564-5079-D698-4A33-E66EE9761648}"/>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3AC8E95-57B5-B71A-8557-75FD193043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8E688FD-87C5-A83A-F481-D1B1D9DBFF1E}"/>
              </a:ext>
            </a:extLst>
          </p:cNvPr>
          <p:cNvSpPr>
            <a:spLocks noGrp="1"/>
          </p:cNvSpPr>
          <p:nvPr>
            <p:ph idx="1"/>
          </p:nvPr>
        </p:nvSpPr>
        <p:spPr/>
        <p:txBody>
          <a:bodyPr>
            <a:normAutofit lnSpcReduction="10000"/>
          </a:bodyPr>
          <a:lstStyle/>
          <a:p>
            <a:r>
              <a:rPr lang="en-US" dirty="0"/>
              <a:t>Common Opioids</a:t>
            </a:r>
          </a:p>
          <a:p>
            <a:r>
              <a:rPr lang="en-US" dirty="0"/>
              <a:t>Heroin</a:t>
            </a:r>
          </a:p>
          <a:p>
            <a:r>
              <a:rPr lang="en-US" dirty="0"/>
              <a:t>Morphine</a:t>
            </a:r>
          </a:p>
          <a:p>
            <a:r>
              <a:rPr lang="en-US" dirty="0"/>
              <a:t>Oxycodone</a:t>
            </a:r>
          </a:p>
          <a:p>
            <a:r>
              <a:rPr lang="en-US" dirty="0"/>
              <a:t>Codeine</a:t>
            </a:r>
          </a:p>
          <a:p>
            <a:r>
              <a:rPr lang="en-US" dirty="0"/>
              <a:t>Fentanyl</a:t>
            </a:r>
          </a:p>
          <a:p>
            <a:r>
              <a:rPr lang="en-US" dirty="0"/>
              <a:t>Hydrocodone</a:t>
            </a:r>
          </a:p>
          <a:p>
            <a:r>
              <a:rPr lang="en-US" dirty="0"/>
              <a:t>Hydromorphone</a:t>
            </a:r>
          </a:p>
          <a:p>
            <a:r>
              <a:rPr lang="en-US" dirty="0"/>
              <a:t>methadone</a:t>
            </a:r>
          </a:p>
        </p:txBody>
      </p:sp>
      <p:pic>
        <p:nvPicPr>
          <p:cNvPr id="23554" name="Picture 2" descr="Prescription Opioids: Pain Medication Information">
            <a:extLst>
              <a:ext uri="{FF2B5EF4-FFF2-40B4-BE49-F238E27FC236}">
                <a16:creationId xmlns:a16="http://schemas.microsoft.com/office/drawing/2014/main" id="{9E5C8888-1F6B-8386-08C9-02C5E0EC4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2334"/>
            <a:ext cx="5694495" cy="327183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urgeons and the opioid crisis: We need ...">
            <a:extLst>
              <a:ext uri="{FF2B5EF4-FFF2-40B4-BE49-F238E27FC236}">
                <a16:creationId xmlns:a16="http://schemas.microsoft.com/office/drawing/2014/main" id="{BA693AD3-980C-A238-A890-02A256A3F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584" y="3758892"/>
            <a:ext cx="4082741" cy="271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9653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953C26-38C4-9F78-2385-BC783470533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B6D69E7-EB0C-BE57-F439-76B546C8EA6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042A2EB-9401-0729-BDB6-3F13317D6A86}"/>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1C347E9-993C-00DF-F93D-44D8F90E95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686D1A0-52B0-D493-D26A-090907EACB9D}"/>
              </a:ext>
            </a:extLst>
          </p:cNvPr>
          <p:cNvSpPr>
            <a:spLocks noGrp="1"/>
          </p:cNvSpPr>
          <p:nvPr>
            <p:ph idx="1"/>
          </p:nvPr>
        </p:nvSpPr>
        <p:spPr/>
        <p:txBody>
          <a:bodyPr/>
          <a:lstStyle/>
          <a:p>
            <a:r>
              <a:rPr lang="en-US" dirty="0"/>
              <a:t>Treatment for opioid overdose</a:t>
            </a:r>
          </a:p>
          <a:p>
            <a:r>
              <a:rPr lang="en-US" dirty="0"/>
              <a:t>Naloxone (Narcan)</a:t>
            </a:r>
          </a:p>
          <a:p>
            <a:pPr lvl="1"/>
            <a:r>
              <a:rPr lang="en-US" dirty="0"/>
              <a:t>Opioid antagonist</a:t>
            </a:r>
          </a:p>
          <a:p>
            <a:pPr lvl="1"/>
            <a:r>
              <a:rPr lang="en-US" dirty="0"/>
              <a:t>Reverses CNS and respiratory depression due to overdose</a:t>
            </a:r>
          </a:p>
          <a:p>
            <a:pPr lvl="1"/>
            <a:r>
              <a:rPr lang="en-US" dirty="0"/>
              <a:t>Not effective against non opioid drugs</a:t>
            </a:r>
          </a:p>
          <a:p>
            <a:pPr lvl="1"/>
            <a:r>
              <a:rPr lang="en-US" dirty="0"/>
              <a:t>Follow state protocol on administration</a:t>
            </a:r>
          </a:p>
        </p:txBody>
      </p:sp>
      <p:pic>
        <p:nvPicPr>
          <p:cNvPr id="25602" name="Picture 2" descr="Narcan: What It Does &amp; How It Works | Caron">
            <a:extLst>
              <a:ext uri="{FF2B5EF4-FFF2-40B4-BE49-F238E27FC236}">
                <a16:creationId xmlns:a16="http://schemas.microsoft.com/office/drawing/2014/main" id="{621FA992-476C-ADF2-71DA-BB94C0439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073" y="4572041"/>
            <a:ext cx="4163752" cy="218932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Narcan (Naloxone) in 2mg/2ml Luer-Jet™ Prefilled Syringe - Medical Warehouse">
            <a:extLst>
              <a:ext uri="{FF2B5EF4-FFF2-40B4-BE49-F238E27FC236}">
                <a16:creationId xmlns:a16="http://schemas.microsoft.com/office/drawing/2014/main" id="{3B3E7364-95A2-A06E-C428-A63D013BA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5441" y="206510"/>
            <a:ext cx="4282765" cy="304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0468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8E2EE0-A247-2130-FC6B-4FE63B39BB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EF9B6E-3BC8-96E5-510B-F57EFAE2C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080322F-382E-4EC8-58E3-F3222FD7A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BCF42671-39DE-31EB-6CD8-C95F9B0A5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48DA67F-4D8D-B77C-D431-3A4B3882E86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9E1D2BD-5A85-E2F5-46C4-9A8AA1D300CE}"/>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A591E600-E16E-C784-C906-0E6C5413B003}"/>
              </a:ext>
            </a:extLst>
          </p:cNvPr>
          <p:cNvSpPr txBox="1"/>
          <p:nvPr/>
        </p:nvSpPr>
        <p:spPr>
          <a:xfrm>
            <a:off x="5134115" y="3244130"/>
            <a:ext cx="6352626" cy="707886"/>
          </a:xfrm>
          <a:prstGeom prst="rect">
            <a:avLst/>
          </a:prstGeom>
          <a:noFill/>
        </p:spPr>
        <p:txBody>
          <a:bodyPr wrap="square" rtlCol="0">
            <a:spAutoFit/>
          </a:bodyPr>
          <a:lstStyle/>
          <a:p>
            <a:r>
              <a:rPr lang="en-US" sz="4000" b="1" dirty="0"/>
              <a:t>SEPSIS</a:t>
            </a:r>
          </a:p>
        </p:txBody>
      </p:sp>
      <p:pic>
        <p:nvPicPr>
          <p:cNvPr id="6" name="Picture 5">
            <a:extLst>
              <a:ext uri="{FF2B5EF4-FFF2-40B4-BE49-F238E27FC236}">
                <a16:creationId xmlns:a16="http://schemas.microsoft.com/office/drawing/2014/main" id="{1DEBEF56-216C-D65B-C65A-3849F0A2C2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5419730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3590E7-4F03-58ED-D332-59C62ABD532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656E869-FC05-E4FB-1498-417C84EC382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8F8745C-5759-9C1F-6E2D-BE4FDE58E1CC}"/>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4922CA9-BEEA-E346-8B05-EFC7472897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6099F89-D422-FDEC-D30F-B9FC863C410D}"/>
              </a:ext>
            </a:extLst>
          </p:cNvPr>
          <p:cNvSpPr>
            <a:spLocks noGrp="1"/>
          </p:cNvSpPr>
          <p:nvPr>
            <p:ph idx="1"/>
          </p:nvPr>
        </p:nvSpPr>
        <p:spPr/>
        <p:txBody>
          <a:bodyPr/>
          <a:lstStyle/>
          <a:p>
            <a:pPr marL="0" indent="0">
              <a:buNone/>
            </a:pPr>
            <a:r>
              <a:rPr lang="en-US" dirty="0"/>
              <a:t>Sepsis</a:t>
            </a:r>
          </a:p>
          <a:p>
            <a:r>
              <a:rPr lang="en-US" dirty="0"/>
              <a:t>Body’s response to infection</a:t>
            </a:r>
          </a:p>
          <a:p>
            <a:r>
              <a:rPr lang="en-US" dirty="0"/>
              <a:t>Most common in older adults</a:t>
            </a:r>
          </a:p>
          <a:p>
            <a:r>
              <a:rPr lang="en-US" dirty="0"/>
              <a:t>Can be life threatening</a:t>
            </a:r>
          </a:p>
          <a:p>
            <a:r>
              <a:rPr lang="en-US" dirty="0"/>
              <a:t>If left untreated can develop into shock, which can cause blood pressure to drop, altered mental status, may or may not have a fever</a:t>
            </a:r>
          </a:p>
        </p:txBody>
      </p:sp>
    </p:spTree>
    <p:extLst>
      <p:ext uri="{BB962C8B-B14F-4D97-AF65-F5344CB8AC3E}">
        <p14:creationId xmlns:p14="http://schemas.microsoft.com/office/powerpoint/2010/main" val="22130321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B48F99-9F55-4779-6293-1BF14A4962B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03C0489-4505-C43F-6E5B-40486978A66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46D6221-0FBE-4436-41FD-BF037A98633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C698DF6E-85C8-6B41-A677-C7582A1B9E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6626" name="Picture 2" descr="Sepsis: Symptoms, Diagnosis, Prognosis">
            <a:extLst>
              <a:ext uri="{FF2B5EF4-FFF2-40B4-BE49-F238E27FC236}">
                <a16:creationId xmlns:a16="http://schemas.microsoft.com/office/drawing/2014/main" id="{F6EF6936-8DBD-B5D0-EE4E-5A7A0E3DD9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38475" y="1263650"/>
            <a:ext cx="5290344" cy="529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7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769D1A-C35F-0C7D-A834-726A25D3B7F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F42F8FE-0BEB-1EFF-CDB7-5489841E42D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A87573D-24F9-FCDD-EC0C-3B4CCCCA84D4}"/>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708DE9AC-BE63-FF4E-4B82-9EA1666386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B21E620-8239-BBF7-99F9-8B432257B36F}"/>
              </a:ext>
            </a:extLst>
          </p:cNvPr>
          <p:cNvSpPr>
            <a:spLocks noGrp="1"/>
          </p:cNvSpPr>
          <p:nvPr>
            <p:ph idx="1"/>
          </p:nvPr>
        </p:nvSpPr>
        <p:spPr/>
        <p:txBody>
          <a:bodyPr/>
          <a:lstStyle/>
          <a:p>
            <a:pPr marL="0" indent="0">
              <a:buNone/>
            </a:pPr>
            <a:r>
              <a:rPr lang="en-US" dirty="0"/>
              <a:t>Indications for Oxygen</a:t>
            </a:r>
          </a:p>
          <a:p>
            <a:r>
              <a:rPr lang="en-US" sz="2400" dirty="0"/>
              <a:t>Don’t deny any patient oxygen with shortness of breath or who is clearly having difficulty breathing.</a:t>
            </a:r>
          </a:p>
          <a:p>
            <a:r>
              <a:rPr lang="en-US" sz="2400" dirty="0"/>
              <a:t>Oxygen therapy for Acute Coronary syndrome and stroke patients should be guided by measured oxygen levels (SpO2).  In the absence of SpO2 measurements, then it is reasonable to give 2 L/min nasal cannula.</a:t>
            </a:r>
          </a:p>
          <a:p>
            <a:r>
              <a:rPr lang="en-US" sz="2400" dirty="0"/>
              <a:t>A patient presenting with ACS and stroke with signs and symptoms of dyspnea, shock and heart failure, it is also reasonable to administer high flow oxygen via a non-rebreather mask.</a:t>
            </a:r>
          </a:p>
          <a:p>
            <a:pPr marL="0" indent="0">
              <a:buNone/>
            </a:pPr>
            <a:endParaRPr lang="en-US" dirty="0"/>
          </a:p>
        </p:txBody>
      </p:sp>
    </p:spTree>
    <p:extLst>
      <p:ext uri="{BB962C8B-B14F-4D97-AF65-F5344CB8AC3E}">
        <p14:creationId xmlns:p14="http://schemas.microsoft.com/office/powerpoint/2010/main" val="17306204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A98BA3-8EB4-5DE9-0A60-0BC6EC34C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6F1638-576B-34E6-1B79-D80E2EA4C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83892A3-5B58-1F97-C290-2D2EA6F8B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31EBD34A-5AA9-BE83-B314-DB0A68C80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F6CD4B9-6BD9-8A9D-283A-9E9217CC74F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4876172-536F-6A89-9EE2-7628A60A66D3}"/>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AFBF6066-1014-76BF-6654-443E8024A1B5}"/>
              </a:ext>
            </a:extLst>
          </p:cNvPr>
          <p:cNvSpPr txBox="1"/>
          <p:nvPr/>
        </p:nvSpPr>
        <p:spPr>
          <a:xfrm>
            <a:off x="1580827" y="3183493"/>
            <a:ext cx="8387080" cy="707886"/>
          </a:xfrm>
          <a:prstGeom prst="rect">
            <a:avLst/>
          </a:prstGeom>
          <a:noFill/>
        </p:spPr>
        <p:txBody>
          <a:bodyPr wrap="square" rtlCol="0">
            <a:spAutoFit/>
          </a:bodyPr>
          <a:lstStyle/>
          <a:p>
            <a:r>
              <a:rPr lang="en-US" sz="4000" b="1" dirty="0"/>
              <a:t>CHALLENGES FOR GERIATRIC PATIENTS</a:t>
            </a:r>
          </a:p>
        </p:txBody>
      </p:sp>
      <p:pic>
        <p:nvPicPr>
          <p:cNvPr id="6" name="Picture 5">
            <a:extLst>
              <a:ext uri="{FF2B5EF4-FFF2-40B4-BE49-F238E27FC236}">
                <a16:creationId xmlns:a16="http://schemas.microsoft.com/office/drawing/2014/main" id="{06F4CDEC-7E06-0242-CBA1-84164317EB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7629774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0EB7CB-79EC-6181-6431-50C935F4738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4F0DD8C-5AF2-69A7-E3ED-2B1590DAE2F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09243DA-E9A2-00EA-2704-7960E9B01DA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EEF8FEE-294A-44E1-8A1D-35F36F9D2D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780F592-70FD-AF77-93F4-66B871AF8B21}"/>
              </a:ext>
            </a:extLst>
          </p:cNvPr>
          <p:cNvSpPr>
            <a:spLocks noGrp="1"/>
          </p:cNvSpPr>
          <p:nvPr>
            <p:ph idx="1"/>
          </p:nvPr>
        </p:nvSpPr>
        <p:spPr/>
        <p:txBody>
          <a:bodyPr/>
          <a:lstStyle/>
          <a:p>
            <a:pPr marL="0" indent="0">
              <a:buNone/>
            </a:pPr>
            <a:r>
              <a:rPr lang="en-US" dirty="0"/>
              <a:t>Challenges for Geriatric Patients</a:t>
            </a:r>
          </a:p>
          <a:p>
            <a:r>
              <a:rPr lang="en-US" dirty="0"/>
              <a:t>Injuries and illness can be affected by chronic conditions, multiple medications, and the physiology of aging</a:t>
            </a:r>
          </a:p>
          <a:p>
            <a:r>
              <a:rPr lang="en-US" dirty="0"/>
              <a:t>Do not assume</a:t>
            </a:r>
          </a:p>
          <a:p>
            <a:pPr lvl="1"/>
            <a:r>
              <a:rPr lang="en-US" dirty="0"/>
              <a:t>That all older people have dementia</a:t>
            </a:r>
          </a:p>
          <a:p>
            <a:pPr lvl="1"/>
            <a:r>
              <a:rPr lang="en-US" dirty="0"/>
              <a:t>That all older people are hard of hearing</a:t>
            </a:r>
          </a:p>
          <a:p>
            <a:pPr lvl="1"/>
            <a:r>
              <a:rPr lang="en-US" dirty="0"/>
              <a:t>That all older people are immobile</a:t>
            </a:r>
          </a:p>
          <a:p>
            <a:pPr lvl="1"/>
            <a:r>
              <a:rPr lang="en-US" dirty="0"/>
              <a:t>That because it takes a second for them to gather their thoughts that </a:t>
            </a:r>
          </a:p>
          <a:p>
            <a:pPr marL="457200" lvl="1" indent="0">
              <a:buNone/>
            </a:pPr>
            <a:r>
              <a:rPr lang="en-US" dirty="0"/>
              <a:t>    they are altered</a:t>
            </a:r>
          </a:p>
        </p:txBody>
      </p:sp>
    </p:spTree>
    <p:extLst>
      <p:ext uri="{BB962C8B-B14F-4D97-AF65-F5344CB8AC3E}">
        <p14:creationId xmlns:p14="http://schemas.microsoft.com/office/powerpoint/2010/main" val="30829203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31401C-A92E-90C0-EA8C-B1A0E379BE4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92CE176-1D06-AB1A-7103-7AD5BB66CD0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503173B-14AE-D760-653B-AED7616F1D73}"/>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0A4A7DDD-B861-EFBB-FAF0-8F1AF3240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1724855-3429-873C-1F8A-11A5A31CCEAD}"/>
              </a:ext>
            </a:extLst>
          </p:cNvPr>
          <p:cNvSpPr>
            <a:spLocks noGrp="1"/>
          </p:cNvSpPr>
          <p:nvPr>
            <p:ph idx="1"/>
          </p:nvPr>
        </p:nvSpPr>
        <p:spPr/>
        <p:txBody>
          <a:bodyPr/>
          <a:lstStyle/>
          <a:p>
            <a:pPr marL="0" indent="0">
              <a:buNone/>
            </a:pPr>
            <a:r>
              <a:rPr lang="en-US" dirty="0"/>
              <a:t>Geriatric Patients Common Complaints</a:t>
            </a:r>
          </a:p>
          <a:p>
            <a:r>
              <a:rPr lang="en-US" dirty="0"/>
              <a:t>Hip fractures are extremely common</a:t>
            </a:r>
          </a:p>
          <a:p>
            <a:r>
              <a:rPr lang="en-US" dirty="0"/>
              <a:t>Pneumonia or blood clots</a:t>
            </a:r>
          </a:p>
          <a:p>
            <a:r>
              <a:rPr lang="en-US" dirty="0"/>
              <a:t>Difficulty breathing</a:t>
            </a:r>
          </a:p>
          <a:p>
            <a:r>
              <a:rPr lang="en-US" dirty="0"/>
              <a:t>Ground level falls</a:t>
            </a:r>
          </a:p>
          <a:p>
            <a:r>
              <a:rPr lang="en-US" dirty="0"/>
              <a:t>Pulmonary Embolism</a:t>
            </a:r>
          </a:p>
        </p:txBody>
      </p:sp>
    </p:spTree>
    <p:extLst>
      <p:ext uri="{BB962C8B-B14F-4D97-AF65-F5344CB8AC3E}">
        <p14:creationId xmlns:p14="http://schemas.microsoft.com/office/powerpoint/2010/main" val="25211373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72900F-5F92-E339-7A1C-58823CF1D42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AA98EE2-0F05-19F4-55BA-FC110186EE6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715C971-6F4B-7B5F-11A2-D4DDC5F22174}"/>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E0B2C04-C9D5-8E7C-8078-646E0AF2AD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4752562-6EFF-DBB6-6FDC-272A0CA982F8}"/>
              </a:ext>
            </a:extLst>
          </p:cNvPr>
          <p:cNvSpPr>
            <a:spLocks noGrp="1"/>
          </p:cNvSpPr>
          <p:nvPr>
            <p:ph idx="1"/>
          </p:nvPr>
        </p:nvSpPr>
        <p:spPr/>
        <p:txBody>
          <a:bodyPr/>
          <a:lstStyle/>
          <a:p>
            <a:pPr marL="0" indent="0">
              <a:buNone/>
            </a:pPr>
            <a:r>
              <a:rPr lang="en-US" dirty="0"/>
              <a:t>Geriatric Patients</a:t>
            </a:r>
          </a:p>
          <a:p>
            <a:r>
              <a:rPr lang="en-US" dirty="0"/>
              <a:t>More prone to stroke</a:t>
            </a:r>
          </a:p>
          <a:p>
            <a:pPr lvl="1"/>
            <a:r>
              <a:rPr lang="en-US" dirty="0"/>
              <a:t>Acute altered level of consciousness</a:t>
            </a:r>
          </a:p>
          <a:p>
            <a:pPr lvl="1"/>
            <a:r>
              <a:rPr lang="en-US" dirty="0"/>
              <a:t>Numbness, weakness or paralysis on one side</a:t>
            </a:r>
          </a:p>
          <a:p>
            <a:pPr lvl="1"/>
            <a:r>
              <a:rPr lang="en-US" dirty="0"/>
              <a:t>Slurred speech</a:t>
            </a:r>
          </a:p>
          <a:p>
            <a:pPr lvl="1"/>
            <a:r>
              <a:rPr lang="en-US" dirty="0"/>
              <a:t>Visual disturbances</a:t>
            </a:r>
          </a:p>
          <a:p>
            <a:pPr lvl="1"/>
            <a:r>
              <a:rPr lang="en-US" dirty="0"/>
              <a:t>Headaches and dizziness</a:t>
            </a:r>
          </a:p>
          <a:p>
            <a:pPr lvl="1"/>
            <a:r>
              <a:rPr lang="en-US" dirty="0"/>
              <a:t>Incontinence</a:t>
            </a:r>
          </a:p>
          <a:p>
            <a:pPr lvl="1"/>
            <a:r>
              <a:rPr lang="en-US" dirty="0"/>
              <a:t>Seizure</a:t>
            </a:r>
          </a:p>
        </p:txBody>
      </p:sp>
    </p:spTree>
    <p:extLst>
      <p:ext uri="{BB962C8B-B14F-4D97-AF65-F5344CB8AC3E}">
        <p14:creationId xmlns:p14="http://schemas.microsoft.com/office/powerpoint/2010/main" val="19085688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0C3216-31A6-56C6-04A7-1B510BEB314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8B23EB0-4140-92DB-47E2-7A23A490415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0CE5E80-5AE8-3A8B-71B5-22CEECEA6EFD}"/>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E1FA56A6-3348-AE53-8439-8ADD94B74D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70BD283-071D-D5F6-63A4-4B1701A073F3}"/>
              </a:ext>
            </a:extLst>
          </p:cNvPr>
          <p:cNvSpPr>
            <a:spLocks noGrp="1"/>
          </p:cNvSpPr>
          <p:nvPr>
            <p:ph idx="1"/>
          </p:nvPr>
        </p:nvSpPr>
        <p:spPr/>
        <p:txBody>
          <a:bodyPr/>
          <a:lstStyle/>
          <a:p>
            <a:pPr marL="0" indent="0">
              <a:buNone/>
            </a:pPr>
            <a:r>
              <a:rPr lang="en-US" dirty="0"/>
              <a:t>Geriatric patients</a:t>
            </a:r>
          </a:p>
          <a:p>
            <a:r>
              <a:rPr lang="en-US" sz="2400" dirty="0"/>
              <a:t>Dementia- slow onset of progressive disorientation, shortened attention span, and loss of cognitive function</a:t>
            </a:r>
          </a:p>
          <a:p>
            <a:r>
              <a:rPr lang="en-US" sz="2400" dirty="0"/>
              <a:t>Bone density issues</a:t>
            </a:r>
          </a:p>
          <a:p>
            <a:r>
              <a:rPr lang="en-US" sz="2400" dirty="0"/>
              <a:t>Skin becomes thinner, muscle mass decreases, less fat </a:t>
            </a:r>
          </a:p>
          <a:p>
            <a:r>
              <a:rPr lang="en-US" sz="2400" dirty="0"/>
              <a:t>Neuropathy</a:t>
            </a:r>
          </a:p>
          <a:p>
            <a:pPr lvl="1"/>
            <a:r>
              <a:rPr lang="en-US" dirty="0"/>
              <a:t>Disorder of nerves in peripheral nervous system, symptoms depend on which nerves are affected and where they are located</a:t>
            </a:r>
          </a:p>
          <a:p>
            <a:pPr marL="457200" lvl="1" indent="0">
              <a:buNone/>
            </a:pPr>
            <a:endParaRPr lang="en-US" dirty="0"/>
          </a:p>
        </p:txBody>
      </p:sp>
    </p:spTree>
    <p:extLst>
      <p:ext uri="{BB962C8B-B14F-4D97-AF65-F5344CB8AC3E}">
        <p14:creationId xmlns:p14="http://schemas.microsoft.com/office/powerpoint/2010/main" val="42524123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0E9A25-9FF6-B0F4-8A5F-94309A61D82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1AB9DB2-C51B-CDC8-DF77-8EFC1D62729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65E1FB8-EF06-F6ED-1C52-26B5092538C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D044B00F-5E5D-0740-F3AA-901C28A67B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38FEF77-C698-3623-5265-80485B8C67A3}"/>
              </a:ext>
            </a:extLst>
          </p:cNvPr>
          <p:cNvSpPr>
            <a:spLocks noGrp="1"/>
          </p:cNvSpPr>
          <p:nvPr>
            <p:ph idx="1"/>
          </p:nvPr>
        </p:nvSpPr>
        <p:spPr/>
        <p:txBody>
          <a:bodyPr/>
          <a:lstStyle/>
          <a:p>
            <a:r>
              <a:rPr lang="en-US" dirty="0"/>
              <a:t>Be advised that older patients may present differently</a:t>
            </a:r>
          </a:p>
          <a:p>
            <a:r>
              <a:rPr lang="en-US" dirty="0"/>
              <a:t>Be sure to get a thorough medical history and try to obtain medication list</a:t>
            </a:r>
          </a:p>
          <a:p>
            <a:endParaRPr lang="en-US" dirty="0"/>
          </a:p>
        </p:txBody>
      </p:sp>
      <p:pic>
        <p:nvPicPr>
          <p:cNvPr id="27650" name="Picture 2" descr="Chapter 44: Geriatric Emergencies - Key Terms and Definitions Flashcards |  Quizlet">
            <a:extLst>
              <a:ext uri="{FF2B5EF4-FFF2-40B4-BE49-F238E27FC236}">
                <a16:creationId xmlns:a16="http://schemas.microsoft.com/office/drawing/2014/main" id="{BA81C95C-0F44-D759-9C83-0FA01ACBA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936" y="295267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763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DB8BF0-3D91-5629-CBDB-F687B1A25A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F0BC9E-F5AC-74EF-EAA6-BB6563508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9EB067C-0C0A-567B-C8D3-10BEE4499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D836868-9883-45E8-64B7-8E2760F21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C446E84E-62B2-E664-1799-5593922EC36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3912349-B2AC-C743-27E0-3683508B6B9E}"/>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38DAEEDB-22E3-BAA5-608B-FC2083A208F0}"/>
              </a:ext>
            </a:extLst>
          </p:cNvPr>
          <p:cNvSpPr txBox="1"/>
          <p:nvPr/>
        </p:nvSpPr>
        <p:spPr>
          <a:xfrm>
            <a:off x="5188359" y="3335867"/>
            <a:ext cx="6352626" cy="707886"/>
          </a:xfrm>
          <a:prstGeom prst="rect">
            <a:avLst/>
          </a:prstGeom>
          <a:noFill/>
        </p:spPr>
        <p:txBody>
          <a:bodyPr wrap="square" rtlCol="0">
            <a:spAutoFit/>
          </a:bodyPr>
          <a:lstStyle/>
          <a:p>
            <a:r>
              <a:rPr lang="en-US" sz="4000" b="1" dirty="0"/>
              <a:t>SHOCK</a:t>
            </a:r>
          </a:p>
        </p:txBody>
      </p:sp>
      <p:pic>
        <p:nvPicPr>
          <p:cNvPr id="6" name="Picture 5">
            <a:extLst>
              <a:ext uri="{FF2B5EF4-FFF2-40B4-BE49-F238E27FC236}">
                <a16:creationId xmlns:a16="http://schemas.microsoft.com/office/drawing/2014/main" id="{5E06BD84-FAB3-3426-2D2D-1008AB39BD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3678017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054552-B84B-E037-4A29-F4BB1E1FCB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FD271AA-8DA1-0DD4-E9AF-40EFD3468A3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B07D807-BAFC-3FDF-44E7-D1452F62B2D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4D55CAFB-6DFC-F961-9888-ADCFA51EE6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74B456F-F01E-6DE6-7526-3D33C4E98E9E}"/>
              </a:ext>
            </a:extLst>
          </p:cNvPr>
          <p:cNvSpPr>
            <a:spLocks noGrp="1"/>
          </p:cNvSpPr>
          <p:nvPr>
            <p:ph idx="1"/>
          </p:nvPr>
        </p:nvSpPr>
        <p:spPr/>
        <p:txBody>
          <a:bodyPr/>
          <a:lstStyle/>
          <a:p>
            <a:pPr marL="0" indent="0">
              <a:buNone/>
            </a:pPr>
            <a:r>
              <a:rPr lang="en-US" dirty="0"/>
              <a:t>Shock</a:t>
            </a:r>
          </a:p>
          <a:p>
            <a:r>
              <a:rPr lang="en-US" dirty="0"/>
              <a:t>A life threatening form of acute circulatory failure associated with inadequate oxygen utilization by the cells</a:t>
            </a:r>
          </a:p>
          <a:p>
            <a:endParaRPr lang="en-US" dirty="0"/>
          </a:p>
        </p:txBody>
      </p:sp>
      <p:pic>
        <p:nvPicPr>
          <p:cNvPr id="31746" name="Picture 2" descr="Chapter8 shock | PPT">
            <a:extLst>
              <a:ext uri="{FF2B5EF4-FFF2-40B4-BE49-F238E27FC236}">
                <a16:creationId xmlns:a16="http://schemas.microsoft.com/office/drawing/2014/main" id="{A09753B5-B1AE-53F9-F423-198A699B3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400" y="3333225"/>
            <a:ext cx="4699700" cy="352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472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733C51-C9BF-27C3-A11F-268A9808A39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39DF056-A177-2B4C-BE0C-1DABA2EDE86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13190FC-FA5D-0B4B-5BE7-E8D12C1F5911}"/>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7A2B4E97-B6AB-93E7-0CF2-1EB02A0696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5A132E6D-2462-1B6A-FFD5-AB88CEEC9C94}"/>
              </a:ext>
            </a:extLst>
          </p:cNvPr>
          <p:cNvSpPr>
            <a:spLocks noGrp="1"/>
          </p:cNvSpPr>
          <p:nvPr>
            <p:ph sz="half" idx="1"/>
          </p:nvPr>
        </p:nvSpPr>
        <p:spPr/>
        <p:txBody>
          <a:bodyPr/>
          <a:lstStyle/>
          <a:p>
            <a:r>
              <a:rPr lang="en-US" dirty="0"/>
              <a:t>Compensated</a:t>
            </a:r>
          </a:p>
          <a:p>
            <a:pPr lvl="1"/>
            <a:r>
              <a:rPr lang="en-US" dirty="0"/>
              <a:t>15-25% blood volume</a:t>
            </a:r>
          </a:p>
          <a:p>
            <a:pPr lvl="1"/>
            <a:r>
              <a:rPr lang="en-US" dirty="0"/>
              <a:t>Weakness</a:t>
            </a:r>
          </a:p>
          <a:p>
            <a:pPr lvl="1"/>
            <a:r>
              <a:rPr lang="en-US" dirty="0"/>
              <a:t>Pallor</a:t>
            </a:r>
          </a:p>
          <a:p>
            <a:pPr lvl="1"/>
            <a:r>
              <a:rPr lang="en-US" dirty="0"/>
              <a:t>Tachycardia</a:t>
            </a:r>
          </a:p>
          <a:p>
            <a:pPr lvl="1"/>
            <a:r>
              <a:rPr lang="en-US" dirty="0"/>
              <a:t>Narrowed pulse pressure</a:t>
            </a:r>
          </a:p>
          <a:p>
            <a:pPr lvl="1"/>
            <a:r>
              <a:rPr lang="en-US" dirty="0"/>
              <a:t>Thirst</a:t>
            </a:r>
          </a:p>
          <a:p>
            <a:pPr lvl="1"/>
            <a:r>
              <a:rPr lang="en-US" dirty="0"/>
              <a:t>Delayed capillary refill</a:t>
            </a:r>
          </a:p>
        </p:txBody>
      </p:sp>
      <p:sp>
        <p:nvSpPr>
          <p:cNvPr id="8" name="Content Placeholder 7">
            <a:extLst>
              <a:ext uri="{FF2B5EF4-FFF2-40B4-BE49-F238E27FC236}">
                <a16:creationId xmlns:a16="http://schemas.microsoft.com/office/drawing/2014/main" id="{E48DED53-2333-3B41-02A2-A8A958EDCAE8}"/>
              </a:ext>
            </a:extLst>
          </p:cNvPr>
          <p:cNvSpPr>
            <a:spLocks noGrp="1"/>
          </p:cNvSpPr>
          <p:nvPr>
            <p:ph sz="half" idx="2"/>
          </p:nvPr>
        </p:nvSpPr>
        <p:spPr/>
        <p:txBody>
          <a:bodyPr/>
          <a:lstStyle/>
          <a:p>
            <a:r>
              <a:rPr lang="en-US" dirty="0"/>
              <a:t>Decompensated</a:t>
            </a:r>
          </a:p>
          <a:p>
            <a:pPr lvl="1"/>
            <a:r>
              <a:rPr lang="en-US" dirty="0"/>
              <a:t>30-45% blood volume</a:t>
            </a:r>
          </a:p>
          <a:p>
            <a:pPr lvl="1"/>
            <a:r>
              <a:rPr lang="en-US" dirty="0"/>
              <a:t>Hypotension</a:t>
            </a:r>
          </a:p>
          <a:p>
            <a:pPr lvl="1"/>
            <a:r>
              <a:rPr lang="en-US" dirty="0"/>
              <a:t>Weak or no peripheral pulse</a:t>
            </a:r>
          </a:p>
          <a:p>
            <a:pPr lvl="1"/>
            <a:r>
              <a:rPr lang="en-US" dirty="0"/>
              <a:t>Prolonged capillary refill</a:t>
            </a:r>
          </a:p>
        </p:txBody>
      </p:sp>
    </p:spTree>
    <p:extLst>
      <p:ext uri="{BB962C8B-B14F-4D97-AF65-F5344CB8AC3E}">
        <p14:creationId xmlns:p14="http://schemas.microsoft.com/office/powerpoint/2010/main" val="7197308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B80409-EBC4-F436-ACBB-47F17E9F0D2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B3ED7FB-AD53-D4C4-7D51-4B1473D43AB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95870CD-8921-42F0-1632-A6866E502BED}"/>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C21ADB80-B725-4DBF-5FA4-DBDA63F6EC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8CB06926-58D3-A19F-0A11-48DD5A1A2859}"/>
              </a:ext>
            </a:extLst>
          </p:cNvPr>
          <p:cNvSpPr>
            <a:spLocks noGrp="1"/>
          </p:cNvSpPr>
          <p:nvPr>
            <p:ph sz="half" idx="1"/>
          </p:nvPr>
        </p:nvSpPr>
        <p:spPr/>
        <p:txBody>
          <a:bodyPr/>
          <a:lstStyle/>
          <a:p>
            <a:pPr marL="0" indent="0">
              <a:buNone/>
            </a:pPr>
            <a:r>
              <a:rPr lang="en-US" dirty="0"/>
              <a:t>Type of Shock</a:t>
            </a:r>
          </a:p>
          <a:p>
            <a:r>
              <a:rPr lang="en-US" dirty="0"/>
              <a:t>Hypovolemic Shock</a:t>
            </a:r>
          </a:p>
          <a:p>
            <a:r>
              <a:rPr lang="en-US" dirty="0"/>
              <a:t>Distributive Shock</a:t>
            </a:r>
          </a:p>
          <a:p>
            <a:r>
              <a:rPr lang="en-US" dirty="0"/>
              <a:t>Obstructive Shock</a:t>
            </a:r>
          </a:p>
          <a:p>
            <a:r>
              <a:rPr lang="en-US" dirty="0"/>
              <a:t>Cardiogenic Shock</a:t>
            </a:r>
          </a:p>
        </p:txBody>
      </p:sp>
      <p:sp>
        <p:nvSpPr>
          <p:cNvPr id="8" name="Content Placeholder 7">
            <a:extLst>
              <a:ext uri="{FF2B5EF4-FFF2-40B4-BE49-F238E27FC236}">
                <a16:creationId xmlns:a16="http://schemas.microsoft.com/office/drawing/2014/main" id="{8DFE2A6E-E260-0DCD-8113-21231D57BBB9}"/>
              </a:ext>
            </a:extLst>
          </p:cNvPr>
          <p:cNvSpPr>
            <a:spLocks noGrp="1"/>
          </p:cNvSpPr>
          <p:nvPr>
            <p:ph sz="half" idx="2"/>
          </p:nvPr>
        </p:nvSpPr>
        <p:spPr/>
        <p:txBody>
          <a:bodyPr/>
          <a:lstStyle/>
          <a:p>
            <a:pPr marL="0" indent="0">
              <a:buNone/>
            </a:pPr>
            <a:r>
              <a:rPr lang="en-US" dirty="0"/>
              <a:t>Where the problem is</a:t>
            </a:r>
          </a:p>
          <a:p>
            <a:r>
              <a:rPr lang="en-US" dirty="0"/>
              <a:t>Low Volume</a:t>
            </a:r>
          </a:p>
          <a:p>
            <a:r>
              <a:rPr lang="en-US" dirty="0"/>
              <a:t>Problem with the “pipes”</a:t>
            </a:r>
          </a:p>
          <a:p>
            <a:r>
              <a:rPr lang="en-US" dirty="0"/>
              <a:t>Problem with the pump</a:t>
            </a:r>
          </a:p>
        </p:txBody>
      </p:sp>
    </p:spTree>
    <p:extLst>
      <p:ext uri="{BB962C8B-B14F-4D97-AF65-F5344CB8AC3E}">
        <p14:creationId xmlns:p14="http://schemas.microsoft.com/office/powerpoint/2010/main" val="55750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397DC-7B14-0013-E7D4-1093D8A52DF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CC7E2B-68B2-0504-C427-1186763915A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EA7ABB1-EAD6-B427-631F-DF91CBFB9462}"/>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6ECBB3DF-71F5-5E2F-5D32-582D8DD728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F3CBE78-3089-7D98-BE8D-ADC52FB256AC}"/>
              </a:ext>
            </a:extLst>
          </p:cNvPr>
          <p:cNvSpPr>
            <a:spLocks noGrp="1"/>
          </p:cNvSpPr>
          <p:nvPr>
            <p:ph idx="1"/>
          </p:nvPr>
        </p:nvSpPr>
        <p:spPr/>
        <p:txBody>
          <a:bodyPr/>
          <a:lstStyle/>
          <a:p>
            <a:pPr marL="0" indent="0">
              <a:buNone/>
            </a:pPr>
            <a:r>
              <a:rPr lang="en-US" dirty="0"/>
              <a:t>Safety Considerations for Handling Oxygen</a:t>
            </a:r>
          </a:p>
          <a:p>
            <a:r>
              <a:rPr lang="en-US" dirty="0"/>
              <a:t>Comes in highly pressurized cylinders</a:t>
            </a:r>
          </a:p>
          <a:p>
            <a:r>
              <a:rPr lang="en-US" dirty="0"/>
              <a:t>Is highly combustible with any spark, flame or heat</a:t>
            </a:r>
          </a:p>
          <a:p>
            <a:r>
              <a:rPr lang="en-US" dirty="0"/>
              <a:t>Always handle carefully, be sure to turn off tank when not in use and release any pressure on regulator</a:t>
            </a:r>
          </a:p>
          <a:p>
            <a:r>
              <a:rPr lang="en-US" dirty="0"/>
              <a:t>Store appropriately and make sure cylinder is secured with straps in unit</a:t>
            </a:r>
          </a:p>
        </p:txBody>
      </p:sp>
    </p:spTree>
    <p:extLst>
      <p:ext uri="{BB962C8B-B14F-4D97-AF65-F5344CB8AC3E}">
        <p14:creationId xmlns:p14="http://schemas.microsoft.com/office/powerpoint/2010/main" val="10182905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3CED62-911E-ED08-01EB-7D2363829E5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2517E79-2A70-DBB5-08B3-273CE3E157F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6EC81D-DE02-B759-78C1-164AD41F4A7E}"/>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96C26E7E-A701-B466-3922-50545748F2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5896476-4687-C52F-9975-4A4C83597F7B}"/>
              </a:ext>
            </a:extLst>
          </p:cNvPr>
          <p:cNvSpPr>
            <a:spLocks noGrp="1"/>
          </p:cNvSpPr>
          <p:nvPr>
            <p:ph idx="1"/>
          </p:nvPr>
        </p:nvSpPr>
        <p:spPr/>
        <p:txBody>
          <a:bodyPr/>
          <a:lstStyle/>
          <a:p>
            <a:r>
              <a:rPr lang="en-US" dirty="0"/>
              <a:t>Treatment for Shock</a:t>
            </a:r>
          </a:p>
          <a:p>
            <a:pPr lvl="1"/>
            <a:r>
              <a:rPr lang="en-US" dirty="0"/>
              <a:t>Ensure airway is open and patient is alert</a:t>
            </a:r>
          </a:p>
          <a:p>
            <a:pPr lvl="1"/>
            <a:r>
              <a:rPr lang="en-US" dirty="0"/>
              <a:t>Check for pulse, if none found start CPR</a:t>
            </a:r>
          </a:p>
          <a:p>
            <a:pPr lvl="1"/>
            <a:r>
              <a:rPr lang="en-US" dirty="0"/>
              <a:t>Treat for any gross bleeding</a:t>
            </a:r>
          </a:p>
          <a:p>
            <a:pPr lvl="1"/>
            <a:r>
              <a:rPr lang="en-US" dirty="0"/>
              <a:t>Apply oxygen</a:t>
            </a:r>
          </a:p>
          <a:p>
            <a:pPr lvl="1"/>
            <a:r>
              <a:rPr lang="en-US" dirty="0"/>
              <a:t>Cover patient and keep them warm</a:t>
            </a:r>
          </a:p>
          <a:p>
            <a:pPr lvl="1"/>
            <a:endParaRPr lang="en-US" dirty="0"/>
          </a:p>
        </p:txBody>
      </p:sp>
    </p:spTree>
    <p:extLst>
      <p:ext uri="{BB962C8B-B14F-4D97-AF65-F5344CB8AC3E}">
        <p14:creationId xmlns:p14="http://schemas.microsoft.com/office/powerpoint/2010/main" val="11600362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AD2C4-2108-0E57-1361-A30144C5321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5C2008-6702-E451-79EB-982029359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781FA52-76DF-6EE3-B3B3-822ED198D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B3C13506-7364-9FB9-2F66-89E01BF6F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5B6A7E4-2E8E-5279-8310-969691F949E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730B013-737E-EA74-568F-B6C7E8EEAA74}"/>
              </a:ext>
            </a:extLst>
          </p:cNvPr>
          <p:cNvSpPr txBox="1"/>
          <p:nvPr/>
        </p:nvSpPr>
        <p:spPr>
          <a:xfrm>
            <a:off x="2330333" y="536768"/>
            <a:ext cx="4848780" cy="830997"/>
          </a:xfrm>
          <a:prstGeom prst="rect">
            <a:avLst/>
          </a:prstGeom>
          <a:noFill/>
        </p:spPr>
        <p:txBody>
          <a:bodyPr wrap="square" rtlCol="0">
            <a:spAutoFit/>
          </a:bodyPr>
          <a:lstStyle/>
          <a:p>
            <a:r>
              <a:rPr lang="en-US" sz="4800" b="1" u="sng" dirty="0"/>
              <a:t>MEDICAL</a:t>
            </a:r>
          </a:p>
        </p:txBody>
      </p:sp>
      <p:sp>
        <p:nvSpPr>
          <p:cNvPr id="4" name="TextBox 3">
            <a:extLst>
              <a:ext uri="{FF2B5EF4-FFF2-40B4-BE49-F238E27FC236}">
                <a16:creationId xmlns:a16="http://schemas.microsoft.com/office/drawing/2014/main" id="{93E417B3-46F7-5E8A-2157-D70D33B2E0C3}"/>
              </a:ext>
            </a:extLst>
          </p:cNvPr>
          <p:cNvSpPr txBox="1"/>
          <p:nvPr/>
        </p:nvSpPr>
        <p:spPr>
          <a:xfrm>
            <a:off x="3615281" y="3183493"/>
            <a:ext cx="6352626" cy="707886"/>
          </a:xfrm>
          <a:prstGeom prst="rect">
            <a:avLst/>
          </a:prstGeom>
          <a:noFill/>
        </p:spPr>
        <p:txBody>
          <a:bodyPr wrap="square" rtlCol="0">
            <a:spAutoFit/>
          </a:bodyPr>
          <a:lstStyle/>
          <a:p>
            <a:r>
              <a:rPr lang="en-US" sz="4000" b="1" dirty="0"/>
              <a:t>BEHAVIORAL EMERGENCIES</a:t>
            </a:r>
          </a:p>
        </p:txBody>
      </p:sp>
      <p:pic>
        <p:nvPicPr>
          <p:cNvPr id="6" name="Picture 5">
            <a:extLst>
              <a:ext uri="{FF2B5EF4-FFF2-40B4-BE49-F238E27FC236}">
                <a16:creationId xmlns:a16="http://schemas.microsoft.com/office/drawing/2014/main" id="{3D23370F-E0E6-A089-3DEF-376B65B1F9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983618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6B9B3D-F6DE-3517-1C99-ED23E26128C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EE7836C-4E7A-7672-8601-C8256202CDD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37DBD8B-C030-EB11-65CD-7A212947480D}"/>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AF148012-25FC-E7AF-5A9A-BCD7760CA4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17C4499-7909-C13C-925B-58C0CDAD18C3}"/>
              </a:ext>
            </a:extLst>
          </p:cNvPr>
          <p:cNvSpPr>
            <a:spLocks noGrp="1"/>
          </p:cNvSpPr>
          <p:nvPr>
            <p:ph idx="1"/>
          </p:nvPr>
        </p:nvSpPr>
        <p:spPr/>
        <p:txBody>
          <a:bodyPr/>
          <a:lstStyle/>
          <a:p>
            <a:pPr marL="0" indent="0">
              <a:buNone/>
            </a:pPr>
            <a:r>
              <a:rPr lang="en-US" dirty="0"/>
              <a:t>Behavioral Emergencies</a:t>
            </a:r>
          </a:p>
          <a:p>
            <a:r>
              <a:rPr lang="en-US" dirty="0"/>
              <a:t>What is a behavioral crisis?</a:t>
            </a:r>
          </a:p>
          <a:p>
            <a:pPr lvl="1"/>
            <a:r>
              <a:rPr lang="en-US" dirty="0"/>
              <a:t>A sudden disruptive event such as a physical illness, a traumatic injury, or the death of a loved one which causes a person to exhibit abnormal behavior that is unacceptable or cannot be tolerated by the patient himself or by friends, family or the community.</a:t>
            </a:r>
          </a:p>
          <a:p>
            <a:pPr marL="0" indent="0">
              <a:buNone/>
            </a:pPr>
            <a:endParaRPr lang="en-US" dirty="0"/>
          </a:p>
        </p:txBody>
      </p:sp>
    </p:spTree>
    <p:extLst>
      <p:ext uri="{BB962C8B-B14F-4D97-AF65-F5344CB8AC3E}">
        <p14:creationId xmlns:p14="http://schemas.microsoft.com/office/powerpoint/2010/main" val="7596025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08C0AC-F0A2-C033-480D-6157FDD40AB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AF18938-225B-1103-55BA-876EC9924D0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48A39F3-C330-439E-1081-C0C44A616F95}"/>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180900B2-E2A0-4F55-F630-DDFA659AA9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0081CB4-34A3-E09C-7BFB-271CE03AE6D2}"/>
              </a:ext>
            </a:extLst>
          </p:cNvPr>
          <p:cNvSpPr>
            <a:spLocks noGrp="1"/>
          </p:cNvSpPr>
          <p:nvPr>
            <p:ph idx="1"/>
          </p:nvPr>
        </p:nvSpPr>
        <p:spPr/>
        <p:txBody>
          <a:bodyPr/>
          <a:lstStyle/>
          <a:p>
            <a:pPr marL="0" indent="0">
              <a:buNone/>
            </a:pPr>
            <a:r>
              <a:rPr lang="en-US" dirty="0"/>
              <a:t>Main factors that contribute to Behavioral Emergencies</a:t>
            </a:r>
          </a:p>
          <a:p>
            <a:r>
              <a:rPr lang="en-US" sz="2400" dirty="0"/>
              <a:t>Medical conditions such as uncontrolled diabetes, stroke, brain injuries, high fevers, infections</a:t>
            </a:r>
          </a:p>
          <a:p>
            <a:r>
              <a:rPr lang="en-US" sz="2400" dirty="0"/>
              <a:t>Physical trauma</a:t>
            </a:r>
          </a:p>
          <a:p>
            <a:r>
              <a:rPr lang="en-US" sz="2400" dirty="0"/>
              <a:t>Psychiatric illnesses such as depression, panic disorders</a:t>
            </a:r>
          </a:p>
          <a:p>
            <a:r>
              <a:rPr lang="en-US" sz="2400" dirty="0"/>
              <a:t>Mind-altering substances such as alcohol and drugs</a:t>
            </a:r>
          </a:p>
          <a:p>
            <a:r>
              <a:rPr lang="en-US" sz="2400" dirty="0"/>
              <a:t>Situational stresses from emotional traumas such as death of a loved one or serious injury to a loved one</a:t>
            </a:r>
          </a:p>
          <a:p>
            <a:pPr marL="0" indent="0">
              <a:buNone/>
            </a:pPr>
            <a:endParaRPr lang="en-US" dirty="0"/>
          </a:p>
        </p:txBody>
      </p:sp>
    </p:spTree>
    <p:extLst>
      <p:ext uri="{BB962C8B-B14F-4D97-AF65-F5344CB8AC3E}">
        <p14:creationId xmlns:p14="http://schemas.microsoft.com/office/powerpoint/2010/main" val="31998382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EEC2F7-51F3-5292-A667-A2AF06A08D9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EF1A674-BDC0-B4A1-240D-5FDA0A578BA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0B8A0F-D2C6-A086-8238-26247C3E554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6C2697FA-8B2E-6E57-4084-93A872B0EE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534EB70-5CB3-10EB-01D0-5DE0C2CBC546}"/>
              </a:ext>
            </a:extLst>
          </p:cNvPr>
          <p:cNvSpPr>
            <a:spLocks noGrp="1"/>
          </p:cNvSpPr>
          <p:nvPr>
            <p:ph idx="1"/>
          </p:nvPr>
        </p:nvSpPr>
        <p:spPr/>
        <p:txBody>
          <a:bodyPr>
            <a:normAutofit fontScale="85000" lnSpcReduction="20000"/>
          </a:bodyPr>
          <a:lstStyle/>
          <a:p>
            <a:pPr marL="0" indent="0">
              <a:buNone/>
            </a:pPr>
            <a:r>
              <a:rPr lang="en-US" dirty="0"/>
              <a:t>Components of Mental Status Exams</a:t>
            </a:r>
          </a:p>
          <a:p>
            <a:r>
              <a:rPr lang="en-US" dirty="0"/>
              <a:t>Mechanism of injury or nature of illness?</a:t>
            </a:r>
          </a:p>
          <a:p>
            <a:pPr lvl="1"/>
            <a:r>
              <a:rPr lang="en-US" dirty="0"/>
              <a:t>Injuries/illnesses can cause altered behavior</a:t>
            </a:r>
          </a:p>
          <a:p>
            <a:pPr lvl="1"/>
            <a:r>
              <a:rPr lang="en-US" dirty="0"/>
              <a:t>Medication side effects</a:t>
            </a:r>
          </a:p>
          <a:p>
            <a:r>
              <a:rPr lang="en-US" dirty="0"/>
              <a:t>Mental health history</a:t>
            </a:r>
          </a:p>
          <a:p>
            <a:r>
              <a:rPr lang="en-US" dirty="0"/>
              <a:t>General appearance</a:t>
            </a:r>
          </a:p>
          <a:p>
            <a:pPr lvl="1"/>
            <a:r>
              <a:rPr lang="en-US" dirty="0"/>
              <a:t>Dress</a:t>
            </a:r>
          </a:p>
          <a:p>
            <a:pPr lvl="1"/>
            <a:r>
              <a:rPr lang="en-US" dirty="0"/>
              <a:t>Grooming</a:t>
            </a:r>
          </a:p>
          <a:p>
            <a:pPr lvl="1"/>
            <a:r>
              <a:rPr lang="en-US" dirty="0"/>
              <a:t>Posture</a:t>
            </a:r>
          </a:p>
          <a:p>
            <a:pPr lvl="1"/>
            <a:r>
              <a:rPr lang="en-US" dirty="0"/>
              <a:t>Wringing of hands</a:t>
            </a:r>
          </a:p>
          <a:p>
            <a:pPr lvl="1"/>
            <a:r>
              <a:rPr lang="en-US" dirty="0"/>
              <a:t>Facial grimaces</a:t>
            </a:r>
          </a:p>
          <a:p>
            <a:pPr lvl="1"/>
            <a:r>
              <a:rPr lang="en-US" dirty="0"/>
              <a:t>Mannerisms</a:t>
            </a:r>
          </a:p>
          <a:p>
            <a:pPr lvl="1"/>
            <a:r>
              <a:rPr lang="en-US" dirty="0"/>
              <a:t>Actions</a:t>
            </a:r>
          </a:p>
          <a:p>
            <a:pPr lvl="1"/>
            <a:r>
              <a:rPr lang="en-US" dirty="0"/>
              <a:t>Violence</a:t>
            </a:r>
          </a:p>
          <a:p>
            <a:pPr marL="0" indent="0">
              <a:buNone/>
            </a:pPr>
            <a:endParaRPr lang="en-US" dirty="0"/>
          </a:p>
        </p:txBody>
      </p:sp>
      <p:pic>
        <p:nvPicPr>
          <p:cNvPr id="30722" name="Picture 2" descr="Mental Status Examination – Depression and Mania Illustrated! « Canvas to  my inspirations">
            <a:extLst>
              <a:ext uri="{FF2B5EF4-FFF2-40B4-BE49-F238E27FC236}">
                <a16:creationId xmlns:a16="http://schemas.microsoft.com/office/drawing/2014/main" id="{316541AA-06E7-B390-BEF5-FE20F9232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331" y="1907906"/>
            <a:ext cx="40100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3602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61EF3C-8425-0E1B-DCDB-A1907AAC585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DBCE9D4-D5CB-258E-581A-CA06CAF0410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78C46A7-8777-9418-B8E5-148BE6460D90}"/>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BAEFAF1-790A-184C-8619-27EC0891C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81BD113-C3BC-3606-A705-F0EDF2AF7D7B}"/>
              </a:ext>
            </a:extLst>
          </p:cNvPr>
          <p:cNvSpPr>
            <a:spLocks noGrp="1"/>
          </p:cNvSpPr>
          <p:nvPr>
            <p:ph idx="1"/>
          </p:nvPr>
        </p:nvSpPr>
        <p:spPr/>
        <p:txBody>
          <a:bodyPr>
            <a:normAutofit lnSpcReduction="10000"/>
          </a:bodyPr>
          <a:lstStyle/>
          <a:p>
            <a:pPr marL="0" indent="0">
              <a:buNone/>
            </a:pPr>
            <a:r>
              <a:rPr lang="en-US" dirty="0"/>
              <a:t>Risk Factors for Suicide</a:t>
            </a:r>
          </a:p>
          <a:p>
            <a:r>
              <a:rPr lang="en-US" dirty="0"/>
              <a:t>History of depression or other mental disorders</a:t>
            </a:r>
          </a:p>
          <a:p>
            <a:r>
              <a:rPr lang="en-US" dirty="0"/>
              <a:t>Previous attempts</a:t>
            </a:r>
          </a:p>
          <a:p>
            <a:r>
              <a:rPr lang="en-US" dirty="0"/>
              <a:t>History of abuse</a:t>
            </a:r>
          </a:p>
          <a:p>
            <a:r>
              <a:rPr lang="en-US" dirty="0"/>
              <a:t>Feelings of hopelessness</a:t>
            </a:r>
          </a:p>
          <a:p>
            <a:r>
              <a:rPr lang="en-US" dirty="0"/>
              <a:t>Aggressive behavior</a:t>
            </a:r>
          </a:p>
          <a:p>
            <a:r>
              <a:rPr lang="en-US" dirty="0"/>
              <a:t>Recent loss of loved one, job, money</a:t>
            </a:r>
          </a:p>
          <a:p>
            <a:r>
              <a:rPr lang="en-US" dirty="0"/>
              <a:t>PTSD</a:t>
            </a:r>
          </a:p>
          <a:p>
            <a:r>
              <a:rPr lang="en-US" dirty="0"/>
              <a:t>Drug or alcohol abuse</a:t>
            </a:r>
          </a:p>
        </p:txBody>
      </p:sp>
    </p:spTree>
    <p:extLst>
      <p:ext uri="{BB962C8B-B14F-4D97-AF65-F5344CB8AC3E}">
        <p14:creationId xmlns:p14="http://schemas.microsoft.com/office/powerpoint/2010/main" val="31136734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436AC7-F88C-F272-F91F-CD5A7638310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0F6B145-4078-B415-B953-645B87033E3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479348A-6A2B-6DB4-B197-EBF597B2541F}"/>
              </a:ext>
            </a:extLst>
          </p:cNvPr>
          <p:cNvSpPr txBox="1"/>
          <p:nvPr/>
        </p:nvSpPr>
        <p:spPr>
          <a:xfrm>
            <a:off x="2489667" y="523834"/>
            <a:ext cx="4848780" cy="830997"/>
          </a:xfrm>
          <a:prstGeom prst="rect">
            <a:avLst/>
          </a:prstGeom>
          <a:noFill/>
        </p:spPr>
        <p:txBody>
          <a:bodyPr wrap="square" rtlCol="0">
            <a:spAutoFit/>
          </a:bodyPr>
          <a:lstStyle/>
          <a:p>
            <a:r>
              <a:rPr lang="en-US" sz="4800" b="1" u="sng" dirty="0"/>
              <a:t>MEDICAL</a:t>
            </a:r>
          </a:p>
        </p:txBody>
      </p:sp>
      <p:pic>
        <p:nvPicPr>
          <p:cNvPr id="6" name="Picture 5">
            <a:extLst>
              <a:ext uri="{FF2B5EF4-FFF2-40B4-BE49-F238E27FC236}">
                <a16:creationId xmlns:a16="http://schemas.microsoft.com/office/drawing/2014/main" id="{BEA2B3E6-F5C2-5582-772B-29800F75C7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F533D1B-8B3E-4E5E-0C69-887DF704FDBE}"/>
              </a:ext>
            </a:extLst>
          </p:cNvPr>
          <p:cNvSpPr>
            <a:spLocks noGrp="1"/>
          </p:cNvSpPr>
          <p:nvPr>
            <p:ph idx="1"/>
          </p:nvPr>
        </p:nvSpPr>
        <p:spPr/>
        <p:txBody>
          <a:bodyPr>
            <a:normAutofit lnSpcReduction="10000"/>
          </a:bodyPr>
          <a:lstStyle/>
          <a:p>
            <a:pPr marL="0" indent="0">
              <a:buNone/>
            </a:pPr>
            <a:r>
              <a:rPr lang="en-US" dirty="0"/>
              <a:t>Dealing with Agitated Delirium Patient</a:t>
            </a:r>
          </a:p>
          <a:p>
            <a:r>
              <a:rPr lang="en-US" sz="2400" dirty="0"/>
              <a:t>Stay calm, and do not cause more harm to the patient</a:t>
            </a:r>
          </a:p>
          <a:p>
            <a:r>
              <a:rPr lang="en-US" sz="2400" dirty="0"/>
              <a:t>This state is caused by a sudden onset of extreme agitation and extremely irrational or combative behavior</a:t>
            </a:r>
          </a:p>
          <a:p>
            <a:pPr lvl="1"/>
            <a:r>
              <a:rPr lang="en-US" dirty="0"/>
              <a:t>Bizarreness, aggressiveness, agitation, ranting, hyperactivity, paranoia, panic</a:t>
            </a:r>
          </a:p>
          <a:p>
            <a:pPr lvl="1"/>
            <a:r>
              <a:rPr lang="en-US" dirty="0"/>
              <a:t>Resulting from substance intoxication, psychiatric illness, alcohol withdrawal, head trauma, or a combination of these</a:t>
            </a:r>
          </a:p>
          <a:p>
            <a:pPr lvl="1"/>
            <a:r>
              <a:rPr lang="en-US" dirty="0"/>
              <a:t>Patient can have hypertension, tachycardia, diaphoresis, dilated pupils, tachypnea, abnormal tolerance to pain, hyperthermia, noncompliance, and endless endurance and strength</a:t>
            </a:r>
          </a:p>
          <a:p>
            <a:pPr lvl="1"/>
            <a:r>
              <a:rPr lang="en-US" dirty="0"/>
              <a:t>May lead to respiratory and cardiac arrest</a:t>
            </a:r>
          </a:p>
          <a:p>
            <a:pPr lvl="2"/>
            <a:r>
              <a:rPr lang="en-US" sz="2400" dirty="0"/>
              <a:t>Restraints may increase the risk</a:t>
            </a:r>
          </a:p>
          <a:p>
            <a:endParaRPr lang="en-US" dirty="0"/>
          </a:p>
        </p:txBody>
      </p:sp>
    </p:spTree>
    <p:extLst>
      <p:ext uri="{BB962C8B-B14F-4D97-AF65-F5344CB8AC3E}">
        <p14:creationId xmlns:p14="http://schemas.microsoft.com/office/powerpoint/2010/main" val="6777850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EDC192-FE9B-E8D8-E2C5-320A1AA166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984879-7710-BDC3-15DB-ABF92537A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1D57CBD-0641-77C9-EA72-258D25CA97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684311AC-1AF6-3AC9-7C61-0471D0FCE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092C1A5E-C3A7-9ADC-2466-C9A5DEFFAE9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CEF6B2E-EB45-0D27-D36D-B32FC3077084}"/>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1B2A84F8-5403-D79F-FE06-D0A405FD293E}"/>
              </a:ext>
            </a:extLst>
          </p:cNvPr>
          <p:cNvSpPr txBox="1"/>
          <p:nvPr/>
        </p:nvSpPr>
        <p:spPr>
          <a:xfrm>
            <a:off x="3233075" y="2092063"/>
            <a:ext cx="7236029" cy="1384995"/>
          </a:xfrm>
          <a:prstGeom prst="rect">
            <a:avLst/>
          </a:prstGeom>
          <a:noFill/>
        </p:spPr>
        <p:txBody>
          <a:bodyPr wrap="square" rtlCol="0">
            <a:spAutoFit/>
          </a:bodyPr>
          <a:lstStyle/>
          <a:p>
            <a:r>
              <a:rPr lang="en-US" sz="2800" b="1" dirty="0"/>
              <a:t>TRIAGE</a:t>
            </a:r>
          </a:p>
          <a:p>
            <a:r>
              <a:rPr lang="en-US" sz="2800" b="1" dirty="0"/>
              <a:t>SCENE SAETY AND SITUATIONAL AWARENESS</a:t>
            </a:r>
          </a:p>
          <a:p>
            <a:r>
              <a:rPr lang="en-US" sz="2800" b="1" dirty="0"/>
              <a:t>CREW RESOURCE MANAGEMENT</a:t>
            </a:r>
            <a:endParaRPr lang="en-US" b="1" dirty="0"/>
          </a:p>
        </p:txBody>
      </p:sp>
      <p:pic>
        <p:nvPicPr>
          <p:cNvPr id="6" name="Picture 5">
            <a:extLst>
              <a:ext uri="{FF2B5EF4-FFF2-40B4-BE49-F238E27FC236}">
                <a16:creationId xmlns:a16="http://schemas.microsoft.com/office/drawing/2014/main" id="{B57FB115-8014-708B-9E5C-E2F7E40728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8146917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873DA5-B513-9390-EC0A-73A29252439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0B42A6-D6C1-CE6B-DCA8-C0879E13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3D1012B-44D0-60BF-A324-9AA90BE55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7EDB056B-1C8F-0F90-10C5-632CCF267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FB373AFF-7672-48F7-1D54-2DE582C6BCA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D5E2601-800B-E02A-C992-870618E06ADD}"/>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B9EC3D49-6031-6364-90A9-D572A4D414AE}"/>
              </a:ext>
            </a:extLst>
          </p:cNvPr>
          <p:cNvSpPr txBox="1"/>
          <p:nvPr/>
        </p:nvSpPr>
        <p:spPr>
          <a:xfrm>
            <a:off x="5117691" y="3335867"/>
            <a:ext cx="7236029" cy="707886"/>
          </a:xfrm>
          <a:prstGeom prst="rect">
            <a:avLst/>
          </a:prstGeom>
          <a:noFill/>
        </p:spPr>
        <p:txBody>
          <a:bodyPr wrap="square" rtlCol="0">
            <a:spAutoFit/>
          </a:bodyPr>
          <a:lstStyle/>
          <a:p>
            <a:r>
              <a:rPr lang="en-US" sz="4000" b="1" dirty="0"/>
              <a:t>TRIAGE</a:t>
            </a:r>
          </a:p>
        </p:txBody>
      </p:sp>
      <p:pic>
        <p:nvPicPr>
          <p:cNvPr id="6" name="Picture 5">
            <a:extLst>
              <a:ext uri="{FF2B5EF4-FFF2-40B4-BE49-F238E27FC236}">
                <a16:creationId xmlns:a16="http://schemas.microsoft.com/office/drawing/2014/main" id="{75BDDCBD-EDD7-D4B6-E9C0-412CFDE2E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7798943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57B113-F97C-5E47-A6A7-6E9AC50C2FD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48B89AC-228D-3874-DA0F-3DE5AFD15F9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61ACCC6-8C86-172C-EB6B-E0AB1651D519}"/>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D0B45BB-912D-325F-C4C6-23914522C2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EB0565F-B7F2-749D-4453-A5F519813E70}"/>
              </a:ext>
            </a:extLst>
          </p:cNvPr>
          <p:cNvSpPr>
            <a:spLocks noGrp="1"/>
          </p:cNvSpPr>
          <p:nvPr>
            <p:ph idx="1"/>
          </p:nvPr>
        </p:nvSpPr>
        <p:spPr/>
        <p:txBody>
          <a:bodyPr/>
          <a:lstStyle/>
          <a:p>
            <a:pPr marL="0" indent="0">
              <a:buNone/>
            </a:pPr>
            <a:r>
              <a:rPr lang="en-US" dirty="0"/>
              <a:t>Mass Casualty Incident</a:t>
            </a:r>
          </a:p>
          <a:p>
            <a:r>
              <a:rPr lang="en-US" dirty="0"/>
              <a:t>MCIs are incidents where there are more than one sick or injured person, often more than one jurisdiction can handle</a:t>
            </a:r>
          </a:p>
          <a:p>
            <a:r>
              <a:rPr lang="en-US" dirty="0"/>
              <a:t>Can range from a serious motor vehicle accident to a burning building, explosion, anything involving numerous people</a:t>
            </a:r>
          </a:p>
        </p:txBody>
      </p:sp>
    </p:spTree>
    <p:extLst>
      <p:ext uri="{BB962C8B-B14F-4D97-AF65-F5344CB8AC3E}">
        <p14:creationId xmlns:p14="http://schemas.microsoft.com/office/powerpoint/2010/main" val="1741868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C6118E-838B-5379-EB28-CF5443F0651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5AC0098-F37F-E0AF-E475-7CE183C961E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8C872E4-DD3B-2EAA-F1A9-4A7053693F6B}"/>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7FBC0870-234F-E44D-3761-C82024201A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5122" name="Picture 2" descr="Aerox Portable Oxygen Cylinder and Valve Assembly with Gauge">
            <a:extLst>
              <a:ext uri="{FF2B5EF4-FFF2-40B4-BE49-F238E27FC236}">
                <a16:creationId xmlns:a16="http://schemas.microsoft.com/office/drawing/2014/main" id="{B8A3AF15-C6A6-C24E-CBCD-A0568F1A573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19258" y="1484661"/>
            <a:ext cx="2537601" cy="51577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oduct Success: Cot Mounted Oxygen Carry – Rowland Emergency">
            <a:extLst>
              <a:ext uri="{FF2B5EF4-FFF2-40B4-BE49-F238E27FC236}">
                <a16:creationId xmlns:a16="http://schemas.microsoft.com/office/drawing/2014/main" id="{F04806B3-6EDD-021C-8040-BB26F1E15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0163" y="1692544"/>
            <a:ext cx="4286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474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A8AB8-98DD-02A8-760B-C51DA492662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BE6E8F9-7250-AEC8-A986-2E2330EF5EE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A8DA13C-A486-1E9D-D12C-74EECF6144E9}"/>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1022EBA-220F-D2BD-0EAC-537516B37B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B7E01D5-37A8-DB42-AA2B-5359F7C5BF33}"/>
              </a:ext>
            </a:extLst>
          </p:cNvPr>
          <p:cNvSpPr>
            <a:spLocks noGrp="1"/>
          </p:cNvSpPr>
          <p:nvPr>
            <p:ph idx="1"/>
          </p:nvPr>
        </p:nvSpPr>
        <p:spPr/>
        <p:txBody>
          <a:bodyPr>
            <a:normAutofit lnSpcReduction="10000"/>
          </a:bodyPr>
          <a:lstStyle/>
          <a:p>
            <a:pPr marL="0" indent="0">
              <a:buNone/>
            </a:pPr>
            <a:r>
              <a:rPr lang="en-US" dirty="0"/>
              <a:t>MCI</a:t>
            </a:r>
          </a:p>
          <a:p>
            <a:r>
              <a:rPr lang="en-US" dirty="0"/>
              <a:t>Goal is to do the greatest good for the greatest number</a:t>
            </a:r>
          </a:p>
          <a:p>
            <a:r>
              <a:rPr lang="en-US" dirty="0"/>
              <a:t>Be sure to survey the scene, ensure safety for yourself, look for hazards and give an estimation of what the situation may be</a:t>
            </a:r>
          </a:p>
          <a:p>
            <a:r>
              <a:rPr lang="en-US" dirty="0"/>
              <a:t>When sending information via radio report:</a:t>
            </a:r>
          </a:p>
          <a:p>
            <a:pPr lvl="1"/>
            <a:r>
              <a:rPr lang="en-US" dirty="0"/>
              <a:t>Where</a:t>
            </a:r>
          </a:p>
          <a:p>
            <a:pPr lvl="1"/>
            <a:r>
              <a:rPr lang="en-US" dirty="0"/>
              <a:t>What</a:t>
            </a:r>
          </a:p>
          <a:p>
            <a:pPr lvl="1"/>
            <a:r>
              <a:rPr lang="en-US" dirty="0"/>
              <a:t>Hazards</a:t>
            </a:r>
          </a:p>
          <a:p>
            <a:pPr lvl="1"/>
            <a:r>
              <a:rPr lang="en-US" dirty="0"/>
              <a:t>How many (approximately)</a:t>
            </a:r>
          </a:p>
          <a:p>
            <a:pPr lvl="1"/>
            <a:r>
              <a:rPr lang="en-US" dirty="0"/>
              <a:t>Type of help or resources needed</a:t>
            </a:r>
          </a:p>
        </p:txBody>
      </p:sp>
    </p:spTree>
    <p:extLst>
      <p:ext uri="{BB962C8B-B14F-4D97-AF65-F5344CB8AC3E}">
        <p14:creationId xmlns:p14="http://schemas.microsoft.com/office/powerpoint/2010/main" val="41514353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762F18-6B25-6CDA-C1CF-CEF934C2C75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34525AA-B0CB-4E3E-3840-7B8C03BB695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5480B09-A1C6-273D-84DA-B8A0A11386F9}"/>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D4BFABB0-A3B5-FA10-7F9A-539B0FBC7B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71D6DA2-2637-9307-27D0-8C8526C87576}"/>
              </a:ext>
            </a:extLst>
          </p:cNvPr>
          <p:cNvSpPr>
            <a:spLocks noGrp="1"/>
          </p:cNvSpPr>
          <p:nvPr>
            <p:ph idx="1"/>
          </p:nvPr>
        </p:nvSpPr>
        <p:spPr/>
        <p:txBody>
          <a:bodyPr>
            <a:normAutofit fontScale="85000" lnSpcReduction="20000"/>
          </a:bodyPr>
          <a:lstStyle/>
          <a:p>
            <a:pPr marL="0" indent="0">
              <a:buNone/>
            </a:pPr>
            <a:r>
              <a:rPr lang="en-US" dirty="0"/>
              <a:t>Field Triage</a:t>
            </a:r>
          </a:p>
          <a:p>
            <a:r>
              <a:rPr lang="en-US" dirty="0"/>
              <a:t>Step I</a:t>
            </a:r>
          </a:p>
          <a:p>
            <a:pPr lvl="1"/>
            <a:r>
              <a:rPr lang="en-US" dirty="0"/>
              <a:t>Assess vital signs and level of consciousness</a:t>
            </a:r>
          </a:p>
          <a:p>
            <a:pPr lvl="2"/>
            <a:r>
              <a:rPr lang="en-US" dirty="0"/>
              <a:t>GCS</a:t>
            </a:r>
          </a:p>
          <a:p>
            <a:pPr lvl="2"/>
            <a:r>
              <a:rPr lang="en-US" dirty="0"/>
              <a:t>Resp Rate</a:t>
            </a:r>
          </a:p>
          <a:p>
            <a:pPr lvl="2"/>
            <a:r>
              <a:rPr lang="en-US" dirty="0"/>
              <a:t>Systolic BP (peripheral pulses, perfusion)</a:t>
            </a:r>
          </a:p>
          <a:p>
            <a:r>
              <a:rPr lang="en-US" dirty="0"/>
              <a:t>Step II</a:t>
            </a:r>
          </a:p>
          <a:p>
            <a:pPr lvl="1"/>
            <a:r>
              <a:rPr lang="en-US" dirty="0"/>
              <a:t>Assess anatomy of injury</a:t>
            </a:r>
          </a:p>
          <a:p>
            <a:r>
              <a:rPr lang="en-US" dirty="0"/>
              <a:t>Step III</a:t>
            </a:r>
          </a:p>
          <a:p>
            <a:pPr lvl="1"/>
            <a:r>
              <a:rPr lang="en-US" dirty="0"/>
              <a:t>Assess mechanism of injury</a:t>
            </a:r>
          </a:p>
          <a:p>
            <a:r>
              <a:rPr lang="en-US" dirty="0"/>
              <a:t>Step IV</a:t>
            </a:r>
          </a:p>
          <a:p>
            <a:pPr lvl="1"/>
            <a:r>
              <a:rPr lang="en-US" dirty="0"/>
              <a:t>Assess special patient or system considerations</a:t>
            </a:r>
          </a:p>
          <a:p>
            <a:pPr lvl="2"/>
            <a:r>
              <a:rPr lang="en-US" dirty="0"/>
              <a:t>Considering priority transport to trauma center for older adults, pediatrics, burns, OB patients, anticoagulant and bleeding disorders</a:t>
            </a:r>
          </a:p>
          <a:p>
            <a:pPr marL="0" indent="0">
              <a:buNone/>
            </a:pPr>
            <a:endParaRPr lang="en-US" dirty="0"/>
          </a:p>
        </p:txBody>
      </p:sp>
    </p:spTree>
    <p:extLst>
      <p:ext uri="{BB962C8B-B14F-4D97-AF65-F5344CB8AC3E}">
        <p14:creationId xmlns:p14="http://schemas.microsoft.com/office/powerpoint/2010/main" val="41522282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B967F-2078-0525-D6B0-9ADC984E293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813260D-38D3-0603-A39A-329C13DADB7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D339BE7-6D76-6CA9-2374-5A9A91187768}"/>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2B60566B-BB39-3740-F447-85DC9B65FD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4A74433-E9B1-6992-0D35-8A319A2144A4}"/>
              </a:ext>
            </a:extLst>
          </p:cNvPr>
          <p:cNvSpPr>
            <a:spLocks noGrp="1"/>
          </p:cNvSpPr>
          <p:nvPr>
            <p:ph idx="1"/>
          </p:nvPr>
        </p:nvSpPr>
        <p:spPr/>
        <p:txBody>
          <a:bodyPr>
            <a:normAutofit fontScale="92500" lnSpcReduction="20000"/>
          </a:bodyPr>
          <a:lstStyle/>
          <a:p>
            <a:pPr marL="0" indent="0">
              <a:buNone/>
            </a:pPr>
            <a:r>
              <a:rPr lang="en-US" dirty="0"/>
              <a:t>Different Triage Methods</a:t>
            </a:r>
          </a:p>
          <a:p>
            <a:r>
              <a:rPr lang="en-US" dirty="0"/>
              <a:t>Salt</a:t>
            </a:r>
          </a:p>
          <a:p>
            <a:pPr lvl="1"/>
            <a:r>
              <a:rPr lang="en-US" dirty="0"/>
              <a:t>Sort</a:t>
            </a:r>
          </a:p>
          <a:p>
            <a:pPr lvl="1"/>
            <a:r>
              <a:rPr lang="en-US" dirty="0"/>
              <a:t>Assess</a:t>
            </a:r>
          </a:p>
          <a:p>
            <a:pPr lvl="1"/>
            <a:r>
              <a:rPr lang="en-US" dirty="0"/>
              <a:t>Lifesaving interventions</a:t>
            </a:r>
          </a:p>
          <a:p>
            <a:pPr lvl="1"/>
            <a:r>
              <a:rPr lang="en-US" dirty="0"/>
              <a:t>Treatment/transport</a:t>
            </a:r>
          </a:p>
          <a:p>
            <a:r>
              <a:rPr lang="en-US" dirty="0"/>
              <a:t>Start</a:t>
            </a:r>
          </a:p>
          <a:p>
            <a:pPr lvl="1"/>
            <a:r>
              <a:rPr lang="en-US" dirty="0"/>
              <a:t>Simple</a:t>
            </a:r>
          </a:p>
          <a:p>
            <a:pPr lvl="1"/>
            <a:r>
              <a:rPr lang="en-US" dirty="0"/>
              <a:t>Triage</a:t>
            </a:r>
          </a:p>
          <a:p>
            <a:pPr lvl="1"/>
            <a:r>
              <a:rPr lang="en-US" dirty="0"/>
              <a:t>And </a:t>
            </a:r>
          </a:p>
          <a:p>
            <a:pPr lvl="1"/>
            <a:r>
              <a:rPr lang="en-US" dirty="0"/>
              <a:t>Rapid</a:t>
            </a:r>
          </a:p>
          <a:p>
            <a:pPr lvl="1"/>
            <a:r>
              <a:rPr lang="en-US" dirty="0"/>
              <a:t>transport</a:t>
            </a:r>
          </a:p>
          <a:p>
            <a:r>
              <a:rPr lang="en-US" dirty="0"/>
              <a:t>JumpStart (pediatric version of START)</a:t>
            </a:r>
          </a:p>
          <a:p>
            <a:pPr marL="0" indent="0">
              <a:buNone/>
            </a:pPr>
            <a:endParaRPr lang="en-US" dirty="0"/>
          </a:p>
        </p:txBody>
      </p:sp>
    </p:spTree>
    <p:extLst>
      <p:ext uri="{BB962C8B-B14F-4D97-AF65-F5344CB8AC3E}">
        <p14:creationId xmlns:p14="http://schemas.microsoft.com/office/powerpoint/2010/main" val="29220737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FEB75-1B0A-198A-E9F4-2C77EA20FA8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42F250-7389-C643-97C7-637EF90D46B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07A0313-CD89-6437-FBD5-9AC3A04BF8DC}"/>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4CFB23A-835D-1E14-6BF9-A4DA4A796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8674" name="Picture 2" descr="Triage — REAL First Aid">
            <a:extLst>
              <a:ext uri="{FF2B5EF4-FFF2-40B4-BE49-F238E27FC236}">
                <a16:creationId xmlns:a16="http://schemas.microsoft.com/office/drawing/2014/main" id="{D41958E0-C30E-C614-F1A2-4CB93F1C842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67186" y="1463029"/>
            <a:ext cx="5550922" cy="520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853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78D28B-4508-B84F-C680-66AA116BFB4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260249-A578-EFDF-20BA-E506FAF74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00ED11AE-B25B-6E16-BBED-0E7252A00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E34A0016-055D-3913-7237-51C11669C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19E99C26-21D0-0A21-6EE1-A5F9686C66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23AD4A-9205-89A0-4009-A41D666AA17F}"/>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ED207B9D-2FCF-10BB-4D2E-CB782780461D}"/>
              </a:ext>
            </a:extLst>
          </p:cNvPr>
          <p:cNvSpPr txBox="1"/>
          <p:nvPr/>
        </p:nvSpPr>
        <p:spPr>
          <a:xfrm>
            <a:off x="1379349" y="3335867"/>
            <a:ext cx="10974371" cy="707886"/>
          </a:xfrm>
          <a:prstGeom prst="rect">
            <a:avLst/>
          </a:prstGeom>
          <a:noFill/>
        </p:spPr>
        <p:txBody>
          <a:bodyPr wrap="square" rtlCol="0">
            <a:spAutoFit/>
          </a:bodyPr>
          <a:lstStyle/>
          <a:p>
            <a:r>
              <a:rPr lang="en-US" sz="4000" b="1" dirty="0"/>
              <a:t>SCENE SAETY AND SITUATIONAL AWARENESS</a:t>
            </a:r>
          </a:p>
        </p:txBody>
      </p:sp>
      <p:pic>
        <p:nvPicPr>
          <p:cNvPr id="6" name="Picture 5">
            <a:extLst>
              <a:ext uri="{FF2B5EF4-FFF2-40B4-BE49-F238E27FC236}">
                <a16:creationId xmlns:a16="http://schemas.microsoft.com/office/drawing/2014/main" id="{3CE9EA3F-7191-E685-63D5-D61050BE58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9285465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0D651F-02EE-3441-15C6-1683804506E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F5429AF-D370-EDFE-559C-977D5E18821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E76E5E7-D4B2-7077-4485-481FA7EC09AD}"/>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8A2F2CE-8B1C-5EF5-497D-14D3B75AA8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83858EC-2CAD-B059-D4F1-DCCFD3CB3336}"/>
              </a:ext>
            </a:extLst>
          </p:cNvPr>
          <p:cNvSpPr>
            <a:spLocks noGrp="1"/>
          </p:cNvSpPr>
          <p:nvPr>
            <p:ph idx="1"/>
          </p:nvPr>
        </p:nvSpPr>
        <p:spPr/>
        <p:txBody>
          <a:bodyPr>
            <a:normAutofit fontScale="92500" lnSpcReduction="20000"/>
          </a:bodyPr>
          <a:lstStyle/>
          <a:p>
            <a:pPr marL="0" indent="0">
              <a:buNone/>
            </a:pPr>
            <a:r>
              <a:rPr lang="en-US" dirty="0"/>
              <a:t>Common Hazards </a:t>
            </a:r>
          </a:p>
          <a:p>
            <a:r>
              <a:rPr lang="en-US" dirty="0"/>
              <a:t>Infectious diseases</a:t>
            </a:r>
          </a:p>
          <a:p>
            <a:r>
              <a:rPr lang="en-US" dirty="0"/>
              <a:t>Traffic</a:t>
            </a:r>
          </a:p>
          <a:p>
            <a:r>
              <a:rPr lang="en-US" dirty="0"/>
              <a:t>Crime and violence</a:t>
            </a:r>
          </a:p>
          <a:p>
            <a:r>
              <a:rPr lang="en-US" dirty="0"/>
              <a:t>Crowds</a:t>
            </a:r>
          </a:p>
          <a:p>
            <a:r>
              <a:rPr lang="en-US" dirty="0"/>
              <a:t>Electrical hazards</a:t>
            </a:r>
          </a:p>
          <a:p>
            <a:r>
              <a:rPr lang="en-US" dirty="0"/>
              <a:t>Fire </a:t>
            </a:r>
          </a:p>
          <a:p>
            <a:r>
              <a:rPr lang="en-US" dirty="0"/>
              <a:t>Hazardous materials</a:t>
            </a:r>
          </a:p>
          <a:p>
            <a:r>
              <a:rPr lang="en-US" dirty="0"/>
              <a:t>Unstable objects</a:t>
            </a:r>
          </a:p>
          <a:p>
            <a:r>
              <a:rPr lang="en-US" dirty="0"/>
              <a:t>Animals</a:t>
            </a:r>
          </a:p>
        </p:txBody>
      </p:sp>
    </p:spTree>
    <p:extLst>
      <p:ext uri="{BB962C8B-B14F-4D97-AF65-F5344CB8AC3E}">
        <p14:creationId xmlns:p14="http://schemas.microsoft.com/office/powerpoint/2010/main" val="15769595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5E9BC5-B95B-CD56-3F9C-045A65D3B82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FC0F3B3-8CFD-1F87-7CE8-23E8F5B5DE6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217C1DC-3ECF-B735-4258-D0DC2797DE13}"/>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30F1A0F-4630-1741-4C4B-E8A287AC14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D58195A-67F0-F06A-B4D8-1258C073F130}"/>
              </a:ext>
            </a:extLst>
          </p:cNvPr>
          <p:cNvSpPr>
            <a:spLocks noGrp="1"/>
          </p:cNvSpPr>
          <p:nvPr>
            <p:ph idx="1"/>
          </p:nvPr>
        </p:nvSpPr>
        <p:spPr/>
        <p:txBody>
          <a:bodyPr/>
          <a:lstStyle/>
          <a:p>
            <a:pPr marL="0" indent="0">
              <a:buNone/>
            </a:pPr>
            <a:r>
              <a:rPr lang="en-US" dirty="0"/>
              <a:t>Scene Safety</a:t>
            </a:r>
          </a:p>
          <a:p>
            <a:r>
              <a:rPr lang="en-US" dirty="0"/>
              <a:t>Begin thinking as soon as you are dispatched</a:t>
            </a:r>
          </a:p>
          <a:p>
            <a:r>
              <a:rPr lang="en-US" dirty="0"/>
              <a:t>Scene hazards</a:t>
            </a:r>
          </a:p>
          <a:p>
            <a:pPr lvl="1"/>
            <a:r>
              <a:rPr lang="en-US" dirty="0"/>
              <a:t>Hazardous materials</a:t>
            </a:r>
          </a:p>
          <a:p>
            <a:pPr lvl="1"/>
            <a:r>
              <a:rPr lang="en-US" dirty="0"/>
              <a:t>Electricity</a:t>
            </a:r>
          </a:p>
          <a:p>
            <a:pPr lvl="1"/>
            <a:r>
              <a:rPr lang="en-US" dirty="0"/>
              <a:t>Fire </a:t>
            </a:r>
          </a:p>
          <a:p>
            <a:pPr lvl="1"/>
            <a:r>
              <a:rPr lang="en-US" dirty="0"/>
              <a:t>Vehicle Crashes</a:t>
            </a:r>
          </a:p>
          <a:p>
            <a:pPr lvl="1"/>
            <a:r>
              <a:rPr lang="en-US" dirty="0"/>
              <a:t>Violence( Assault, Hostage situations, riots)</a:t>
            </a:r>
          </a:p>
        </p:txBody>
      </p:sp>
    </p:spTree>
    <p:extLst>
      <p:ext uri="{BB962C8B-B14F-4D97-AF65-F5344CB8AC3E}">
        <p14:creationId xmlns:p14="http://schemas.microsoft.com/office/powerpoint/2010/main" val="9588441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6E534D-C79C-DBA7-5A9A-A3328928BA1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DB6BAD9-AC27-C66C-BA19-CC163C192B3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5DA568B-8334-0548-0104-BF2B0D82212B}"/>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FBE0606D-AA51-4197-9857-62D6FDD2BC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75FB939-9CE1-ABB5-8600-5181EA87AF20}"/>
              </a:ext>
            </a:extLst>
          </p:cNvPr>
          <p:cNvSpPr>
            <a:spLocks noGrp="1"/>
          </p:cNvSpPr>
          <p:nvPr>
            <p:ph idx="1"/>
          </p:nvPr>
        </p:nvSpPr>
        <p:spPr/>
        <p:txBody>
          <a:bodyPr/>
          <a:lstStyle/>
          <a:p>
            <a:pPr marL="0" indent="0">
              <a:buNone/>
            </a:pPr>
            <a:r>
              <a:rPr lang="en-US" dirty="0"/>
              <a:t>Scene Safety</a:t>
            </a:r>
          </a:p>
          <a:p>
            <a:r>
              <a:rPr lang="en-US" dirty="0"/>
              <a:t>Protective clothing</a:t>
            </a:r>
          </a:p>
          <a:p>
            <a:pPr lvl="1"/>
            <a:r>
              <a:rPr lang="en-US" dirty="0"/>
              <a:t>Gloves</a:t>
            </a:r>
          </a:p>
          <a:p>
            <a:pPr lvl="1"/>
            <a:r>
              <a:rPr lang="en-US" dirty="0"/>
              <a:t>Helmets</a:t>
            </a:r>
          </a:p>
          <a:p>
            <a:pPr lvl="1"/>
            <a:r>
              <a:rPr lang="en-US" dirty="0"/>
              <a:t>Eye protection</a:t>
            </a:r>
          </a:p>
          <a:p>
            <a:pPr lvl="1"/>
            <a:r>
              <a:rPr lang="en-US" dirty="0"/>
              <a:t>Gown</a:t>
            </a:r>
          </a:p>
          <a:p>
            <a:pPr marL="457200" lvl="1" indent="0">
              <a:buNone/>
            </a:pPr>
            <a:endParaRPr lang="en-US" dirty="0"/>
          </a:p>
        </p:txBody>
      </p:sp>
    </p:spTree>
    <p:extLst>
      <p:ext uri="{BB962C8B-B14F-4D97-AF65-F5344CB8AC3E}">
        <p14:creationId xmlns:p14="http://schemas.microsoft.com/office/powerpoint/2010/main" val="1949941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7A50A5-8056-0772-7926-0262C3F0B1A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AB9DFCC-1A16-FC2E-C4B2-A82C37D470C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9284E1A-13A0-A97E-F1E2-2BF8DBC91DDB}"/>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5A728F95-43E1-B6B8-A4F1-9AF50A83CD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9241C83-13E6-4A82-9BD1-101BC770A617}"/>
              </a:ext>
            </a:extLst>
          </p:cNvPr>
          <p:cNvSpPr>
            <a:spLocks noGrp="1"/>
          </p:cNvSpPr>
          <p:nvPr>
            <p:ph idx="1"/>
          </p:nvPr>
        </p:nvSpPr>
        <p:spPr/>
        <p:txBody>
          <a:bodyPr/>
          <a:lstStyle/>
          <a:p>
            <a:pPr marL="0" indent="0">
              <a:buNone/>
            </a:pPr>
            <a:r>
              <a:rPr lang="en-US" dirty="0"/>
              <a:t>Scene Safety</a:t>
            </a:r>
          </a:p>
          <a:p>
            <a:r>
              <a:rPr lang="en-US" dirty="0"/>
              <a:t>Do a windshield survey prior to leaving unit</a:t>
            </a:r>
          </a:p>
          <a:p>
            <a:r>
              <a:rPr lang="en-US" dirty="0"/>
              <a:t>Ensure that scene is safe to enter</a:t>
            </a:r>
          </a:p>
          <a:p>
            <a:r>
              <a:rPr lang="en-US" dirty="0"/>
              <a:t>Check for any bystanders, live power lines, unsafe vehicles</a:t>
            </a:r>
          </a:p>
          <a:p>
            <a:r>
              <a:rPr lang="en-US" dirty="0"/>
              <a:t>Be sure to park in a way to allow quick egress if needed </a:t>
            </a:r>
          </a:p>
          <a:p>
            <a:r>
              <a:rPr lang="en-US" dirty="0"/>
              <a:t>Never allow yourself to be blocked in by Fire department, Law Enforcement, Towing, </a:t>
            </a:r>
            <a:r>
              <a:rPr lang="en-US" dirty="0" err="1"/>
              <a:t>etc</a:t>
            </a:r>
            <a:endParaRPr lang="en-US" dirty="0"/>
          </a:p>
        </p:txBody>
      </p:sp>
    </p:spTree>
    <p:extLst>
      <p:ext uri="{BB962C8B-B14F-4D97-AF65-F5344CB8AC3E}">
        <p14:creationId xmlns:p14="http://schemas.microsoft.com/office/powerpoint/2010/main" val="316393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81A34-A17A-A920-84D9-D193407C24E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636FB0-9176-1E8D-FA63-70BB30738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86367E0-2FD8-EA83-E390-A06486DE0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5402F3D-E57E-E526-4DD1-EBD27A9F1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81CF1EBB-5ACD-ABC3-4089-68A37F403C9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0837011-BBC8-DD89-A6F5-92ACC8B13C6A}"/>
              </a:ext>
            </a:extLst>
          </p:cNvPr>
          <p:cNvSpPr txBox="1"/>
          <p:nvPr/>
        </p:nvSpPr>
        <p:spPr>
          <a:xfrm>
            <a:off x="2330333" y="536768"/>
            <a:ext cx="4848780" cy="830997"/>
          </a:xfrm>
          <a:prstGeom prst="rect">
            <a:avLst/>
          </a:prstGeom>
          <a:noFill/>
        </p:spPr>
        <p:txBody>
          <a:bodyPr wrap="square" rtlCol="0">
            <a:spAutoFit/>
          </a:bodyPr>
          <a:lstStyle/>
          <a:p>
            <a:r>
              <a:rPr lang="en-US" sz="4800" b="1" u="sng" dirty="0"/>
              <a:t>OPERATIONS</a:t>
            </a:r>
          </a:p>
        </p:txBody>
      </p:sp>
      <p:sp>
        <p:nvSpPr>
          <p:cNvPr id="4" name="TextBox 3">
            <a:extLst>
              <a:ext uri="{FF2B5EF4-FFF2-40B4-BE49-F238E27FC236}">
                <a16:creationId xmlns:a16="http://schemas.microsoft.com/office/drawing/2014/main" id="{593006C7-BA0D-8372-A460-797653034DBA}"/>
              </a:ext>
            </a:extLst>
          </p:cNvPr>
          <p:cNvSpPr txBox="1"/>
          <p:nvPr/>
        </p:nvSpPr>
        <p:spPr>
          <a:xfrm>
            <a:off x="2330333" y="3394234"/>
            <a:ext cx="10974371" cy="707886"/>
          </a:xfrm>
          <a:prstGeom prst="rect">
            <a:avLst/>
          </a:prstGeom>
          <a:noFill/>
        </p:spPr>
        <p:txBody>
          <a:bodyPr wrap="square" rtlCol="0">
            <a:spAutoFit/>
          </a:bodyPr>
          <a:lstStyle/>
          <a:p>
            <a:r>
              <a:rPr lang="en-US" sz="4000" b="1" dirty="0"/>
              <a:t>CREW RESOURCE MANAGEMENT</a:t>
            </a:r>
          </a:p>
        </p:txBody>
      </p:sp>
      <p:pic>
        <p:nvPicPr>
          <p:cNvPr id="6" name="Picture 5">
            <a:extLst>
              <a:ext uri="{FF2B5EF4-FFF2-40B4-BE49-F238E27FC236}">
                <a16:creationId xmlns:a16="http://schemas.microsoft.com/office/drawing/2014/main" id="{2E98D682-301C-C867-AA0F-74D7DF1D04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418073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E81B66-8D27-03CF-9C30-03F79402AEF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33BD09-B22B-CADD-4BDD-59A32B21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A657244-9698-80C4-4F1D-491A5DDB7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9C4531E9-88FB-11BF-3893-55E75D8D7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2820BAF9-3A93-7336-AFDB-F780BDDB7DF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BCF883A-E60B-8E46-D757-29BA88FB3ACF}"/>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BDAAC894-EDF0-9018-D6F4-44BC0ACB171F}"/>
              </a:ext>
            </a:extLst>
          </p:cNvPr>
          <p:cNvSpPr txBox="1"/>
          <p:nvPr/>
        </p:nvSpPr>
        <p:spPr>
          <a:xfrm>
            <a:off x="2882685" y="3429000"/>
            <a:ext cx="6202794" cy="830997"/>
          </a:xfrm>
          <a:prstGeom prst="rect">
            <a:avLst/>
          </a:prstGeom>
          <a:noFill/>
        </p:spPr>
        <p:txBody>
          <a:bodyPr wrap="square" rtlCol="0">
            <a:spAutoFit/>
          </a:bodyPr>
          <a:lstStyle/>
          <a:p>
            <a:r>
              <a:rPr lang="en-US" sz="4800" b="1" dirty="0"/>
              <a:t>ORAL/NASAL AIRWAY</a:t>
            </a:r>
          </a:p>
        </p:txBody>
      </p:sp>
      <p:pic>
        <p:nvPicPr>
          <p:cNvPr id="6" name="Picture 5">
            <a:extLst>
              <a:ext uri="{FF2B5EF4-FFF2-40B4-BE49-F238E27FC236}">
                <a16:creationId xmlns:a16="http://schemas.microsoft.com/office/drawing/2014/main" id="{15770917-E7B5-C7C0-B237-B5EE443931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0727432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505AFC-0C4C-95DB-F983-F494C64AAFD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DA6144C-E2C2-B502-3B7C-3FAF6413A72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BFD3F97-F5B5-BB51-F061-81DA80E6773F}"/>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CD1C473-3B53-4EA0-EFBE-CC03CC64FF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84B7EF2-B18B-1313-9A1B-0697CEBBF38C}"/>
              </a:ext>
            </a:extLst>
          </p:cNvPr>
          <p:cNvSpPr>
            <a:spLocks noGrp="1"/>
          </p:cNvSpPr>
          <p:nvPr>
            <p:ph idx="1"/>
          </p:nvPr>
        </p:nvSpPr>
        <p:spPr/>
        <p:txBody>
          <a:bodyPr/>
          <a:lstStyle/>
          <a:p>
            <a:pPr marL="0" indent="0">
              <a:buNone/>
            </a:pPr>
            <a:r>
              <a:rPr lang="en-US" dirty="0"/>
              <a:t>Crew Resource Management</a:t>
            </a:r>
          </a:p>
          <a:p>
            <a:r>
              <a:rPr lang="en-US" dirty="0"/>
              <a:t>Crew Resource Management (CRM)</a:t>
            </a:r>
          </a:p>
          <a:p>
            <a:pPr lvl="1"/>
            <a:r>
              <a:rPr lang="en-US" dirty="0"/>
              <a:t>CRM is a set of training procedures for use in environments where human error can have devastating effects. Used primarily for improving safety, CRM focuses on interpersonal communication, leadership, and decision making.  It raises the safety and quality service bars, as well as enhances and strengthens the daily operations.  </a:t>
            </a:r>
          </a:p>
          <a:p>
            <a:pPr lvl="1"/>
            <a:r>
              <a:rPr lang="en-US" dirty="0"/>
              <a:t>Using CRM methods, crews can avoid, manage and mitigate human errors. And as secondary benefits, CRM programs improve morale and enhance efficiency of the department.</a:t>
            </a:r>
          </a:p>
          <a:p>
            <a:pPr marL="0" indent="0">
              <a:buNone/>
            </a:pPr>
            <a:endParaRPr lang="en-US" dirty="0"/>
          </a:p>
        </p:txBody>
      </p:sp>
    </p:spTree>
    <p:extLst>
      <p:ext uri="{BB962C8B-B14F-4D97-AF65-F5344CB8AC3E}">
        <p14:creationId xmlns:p14="http://schemas.microsoft.com/office/powerpoint/2010/main" val="5955283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23F477-CB53-F09D-D7B6-74FF1F42DDC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A8D6099-CFC8-131D-4A0C-BF791E101C2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BA69185-78EC-D282-57D5-9ED1545843B1}"/>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0F05A015-87D3-E8A1-DA17-5C57465871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E809058-0F82-7398-645A-D6EA4A3B6368}"/>
              </a:ext>
            </a:extLst>
          </p:cNvPr>
          <p:cNvSpPr>
            <a:spLocks noGrp="1"/>
          </p:cNvSpPr>
          <p:nvPr>
            <p:ph idx="1"/>
          </p:nvPr>
        </p:nvSpPr>
        <p:spPr/>
        <p:txBody>
          <a:bodyPr>
            <a:normAutofit/>
          </a:bodyPr>
          <a:lstStyle/>
          <a:p>
            <a:r>
              <a:rPr lang="en-US" dirty="0"/>
              <a:t>Crew Resource Management</a:t>
            </a:r>
          </a:p>
          <a:p>
            <a:pPr lvl="1"/>
            <a:r>
              <a:rPr lang="en-US" dirty="0"/>
              <a:t>A comprehensive system for improving crew performance </a:t>
            </a:r>
          </a:p>
          <a:p>
            <a:pPr lvl="1"/>
            <a:r>
              <a:rPr lang="en-US" dirty="0"/>
              <a:t>A process addressing the entire crew and other related staff </a:t>
            </a:r>
          </a:p>
          <a:p>
            <a:pPr lvl="1"/>
            <a:r>
              <a:rPr lang="en-US" dirty="0"/>
              <a:t>A system that can be extended to all forms of crew training </a:t>
            </a:r>
          </a:p>
          <a:p>
            <a:pPr lvl="1"/>
            <a:r>
              <a:rPr lang="en-US" dirty="0"/>
              <a:t>A concentration on crew member attitudes and behaviors and their impact on safety </a:t>
            </a:r>
          </a:p>
          <a:p>
            <a:pPr lvl="1"/>
            <a:r>
              <a:rPr lang="en-US" dirty="0"/>
              <a:t>An opportunity for individuals to examine their behavior and make individual decisions on how to improve teamwork </a:t>
            </a:r>
          </a:p>
          <a:p>
            <a:pPr lvl="1"/>
            <a:r>
              <a:rPr lang="en-US" dirty="0"/>
              <a:t>A utilization of the crew as the unit of training </a:t>
            </a:r>
          </a:p>
          <a:p>
            <a:pPr lvl="1"/>
            <a:r>
              <a:rPr lang="en-US" dirty="0"/>
              <a:t>Active participation training that focuses on safety improvement</a:t>
            </a:r>
          </a:p>
        </p:txBody>
      </p:sp>
    </p:spTree>
    <p:extLst>
      <p:ext uri="{BB962C8B-B14F-4D97-AF65-F5344CB8AC3E}">
        <p14:creationId xmlns:p14="http://schemas.microsoft.com/office/powerpoint/2010/main" val="30934861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B5B4F-F2D0-D519-F09F-350D0244CFF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9EFEF5B-B261-6551-0509-7867C159270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490BA69-FBA6-F464-5642-3FE4807B4E8F}"/>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C7E59F07-188F-A2FB-8143-C4ED45D264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062CA54-E737-0186-4BE9-1356B70A92C3}"/>
              </a:ext>
            </a:extLst>
          </p:cNvPr>
          <p:cNvSpPr>
            <a:spLocks noGrp="1"/>
          </p:cNvSpPr>
          <p:nvPr>
            <p:ph idx="1"/>
          </p:nvPr>
        </p:nvSpPr>
        <p:spPr/>
        <p:txBody>
          <a:bodyPr/>
          <a:lstStyle/>
          <a:p>
            <a:r>
              <a:rPr lang="en-US" dirty="0"/>
              <a:t>Benefits of Crew Resource Management to EMS</a:t>
            </a:r>
          </a:p>
          <a:p>
            <a:pPr lvl="1"/>
            <a:r>
              <a:rPr lang="en-US" dirty="0"/>
              <a:t>Overarching aim is to minimize errors </a:t>
            </a:r>
          </a:p>
          <a:p>
            <a:pPr lvl="1"/>
            <a:r>
              <a:rPr lang="en-US" dirty="0"/>
              <a:t>Improved safety for patients and care providers </a:t>
            </a:r>
          </a:p>
          <a:p>
            <a:pPr lvl="1"/>
            <a:r>
              <a:rPr lang="en-US" dirty="0"/>
              <a:t>Improved team performance </a:t>
            </a:r>
          </a:p>
          <a:p>
            <a:pPr lvl="1"/>
            <a:r>
              <a:rPr lang="en-US" dirty="0"/>
              <a:t>Improved situational awareness </a:t>
            </a:r>
          </a:p>
          <a:p>
            <a:pPr lvl="1"/>
            <a:r>
              <a:rPr lang="en-US" dirty="0"/>
              <a:t>All team members have equal value and input </a:t>
            </a:r>
          </a:p>
          <a:p>
            <a:pPr lvl="1"/>
            <a:r>
              <a:rPr lang="en-US" dirty="0"/>
              <a:t>All members of the organization participate in CRM and CRM training </a:t>
            </a:r>
          </a:p>
          <a:p>
            <a:pPr marL="0" indent="0">
              <a:buNone/>
            </a:pPr>
            <a:endParaRPr lang="en-US" dirty="0"/>
          </a:p>
        </p:txBody>
      </p:sp>
    </p:spTree>
    <p:extLst>
      <p:ext uri="{BB962C8B-B14F-4D97-AF65-F5344CB8AC3E}">
        <p14:creationId xmlns:p14="http://schemas.microsoft.com/office/powerpoint/2010/main" val="27650703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6C6E22-7507-C414-09CF-BF110570A59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0331E39-024F-1A65-581A-8892383265F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ABDFFC7-9C0C-90FE-BF6F-38B8E8EC88C8}"/>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48FCDC48-1315-CB58-FA57-40445D47C3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64F6284-5FF9-A8D2-210C-C9F1BD38E8FE}"/>
              </a:ext>
            </a:extLst>
          </p:cNvPr>
          <p:cNvSpPr>
            <a:spLocks noGrp="1"/>
          </p:cNvSpPr>
          <p:nvPr>
            <p:ph idx="1"/>
          </p:nvPr>
        </p:nvSpPr>
        <p:spPr/>
        <p:txBody>
          <a:bodyPr/>
          <a:lstStyle/>
          <a:p>
            <a:r>
              <a:rPr lang="en-US" dirty="0"/>
              <a:t>Advocacy and Inquiry Communication; appreciative inquiry </a:t>
            </a:r>
          </a:p>
          <a:p>
            <a:pPr lvl="1"/>
            <a:r>
              <a:rPr lang="en-US" dirty="0"/>
              <a:t>Four steps to using inquiry/advocacy or appreciative inquiry to improve communication among teams </a:t>
            </a:r>
          </a:p>
          <a:p>
            <a:pPr marL="1040130" lvl="3" indent="-400050"/>
            <a:r>
              <a:rPr lang="en-US" dirty="0"/>
              <a:t>Alert the other members of the team to a situation or action of concern </a:t>
            </a:r>
          </a:p>
          <a:p>
            <a:pPr marL="1040130" lvl="3" indent="-400050"/>
            <a:r>
              <a:rPr lang="en-US" dirty="0"/>
              <a:t>State the problem as it is seen </a:t>
            </a:r>
          </a:p>
          <a:p>
            <a:pPr marL="1040130" lvl="3" indent="-400050"/>
            <a:r>
              <a:rPr lang="en-US" dirty="0"/>
              <a:t>State a solution or alternative </a:t>
            </a:r>
          </a:p>
          <a:p>
            <a:pPr marL="1040130" lvl="3" indent="-400050"/>
            <a:r>
              <a:rPr lang="en-US" dirty="0"/>
              <a:t>Obtain agreement among the team to alter plan or action </a:t>
            </a:r>
          </a:p>
          <a:p>
            <a:pPr marL="0" indent="0">
              <a:buNone/>
            </a:pPr>
            <a:endParaRPr lang="en-US" dirty="0"/>
          </a:p>
        </p:txBody>
      </p:sp>
    </p:spTree>
    <p:extLst>
      <p:ext uri="{BB962C8B-B14F-4D97-AF65-F5344CB8AC3E}">
        <p14:creationId xmlns:p14="http://schemas.microsoft.com/office/powerpoint/2010/main" val="42413575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6A10D-92C5-C7A2-DF3A-6CBB3ECC641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3EF7689-84F2-2B9B-9AE1-9F33D0C25C8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D329779-15E1-2134-7AB9-72CBABF84720}"/>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353F129B-DB8F-42B2-4A40-1B648F765C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8094FB9-8B9B-76A4-E082-FC416D92ABB6}"/>
              </a:ext>
            </a:extLst>
          </p:cNvPr>
          <p:cNvSpPr>
            <a:spLocks noGrp="1"/>
          </p:cNvSpPr>
          <p:nvPr>
            <p:ph idx="1"/>
          </p:nvPr>
        </p:nvSpPr>
        <p:spPr/>
        <p:txBody>
          <a:bodyPr/>
          <a:lstStyle/>
          <a:p>
            <a:r>
              <a:rPr lang="en-US" dirty="0"/>
              <a:t>Communication in the Team</a:t>
            </a:r>
          </a:p>
          <a:p>
            <a:pPr marL="800100" lvl="2" indent="-342900"/>
            <a:r>
              <a:rPr lang="en-US" dirty="0"/>
              <a:t>Frame of Mind</a:t>
            </a:r>
          </a:p>
          <a:p>
            <a:pPr lvl="2"/>
            <a:r>
              <a:rPr lang="en-US" dirty="0"/>
              <a:t>If you assume that you are obviously right and that your job is to get others to realize what you already know, you will be unable to create mutual learning. Therefore:</a:t>
            </a:r>
            <a:endParaRPr lang="en-US" sz="1400" dirty="0"/>
          </a:p>
          <a:p>
            <a:pPr lvl="2"/>
            <a:r>
              <a:rPr lang="en-US" dirty="0"/>
              <a:t>Assume you may be missing things others see, and seeing things others miss. If you start with this assumption, you will listen more intelligently and inquire more genuinely without downplaying your own views.</a:t>
            </a:r>
            <a:endParaRPr lang="en-US" sz="1400" dirty="0"/>
          </a:p>
          <a:p>
            <a:pPr lvl="2"/>
            <a:r>
              <a:rPr lang="en-US" dirty="0"/>
              <a:t>Assume others are acting in ways that make sense to them and that they are seeking to act with integrity.</a:t>
            </a:r>
            <a:endParaRPr lang="en-US" sz="1400" dirty="0"/>
          </a:p>
          <a:p>
            <a:pPr lvl="2"/>
            <a:r>
              <a:rPr lang="en-US" dirty="0"/>
              <a:t>Seek to understand what leads to behavior you find problematic. Are people caught in dilemmas? Are you contributing to the problem?</a:t>
            </a:r>
            <a:endParaRPr lang="en-US" sz="1400" dirty="0"/>
          </a:p>
          <a:p>
            <a:pPr marL="0" indent="0">
              <a:buNone/>
            </a:pPr>
            <a:endParaRPr lang="en-US" dirty="0"/>
          </a:p>
        </p:txBody>
      </p:sp>
    </p:spTree>
    <p:extLst>
      <p:ext uri="{BB962C8B-B14F-4D97-AF65-F5344CB8AC3E}">
        <p14:creationId xmlns:p14="http://schemas.microsoft.com/office/powerpoint/2010/main" val="280650463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F39BAB-E134-8991-F3AB-A4DEC8B4823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4C91EB2-A3CE-DF91-61FF-CAF2E33D07B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181A7BA-4B84-AA2B-24F4-C6CD3C041187}"/>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ED203608-045A-F510-FF16-FB95875044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4704C03-AEB0-EE81-6F6A-37A789DEBF20}"/>
              </a:ext>
            </a:extLst>
          </p:cNvPr>
          <p:cNvSpPr>
            <a:spLocks noGrp="1"/>
          </p:cNvSpPr>
          <p:nvPr>
            <p:ph idx="1"/>
          </p:nvPr>
        </p:nvSpPr>
        <p:spPr/>
        <p:txBody>
          <a:bodyPr/>
          <a:lstStyle/>
          <a:p>
            <a:r>
              <a:rPr lang="en-US" dirty="0"/>
              <a:t>Advocacy</a:t>
            </a:r>
          </a:p>
          <a:p>
            <a:pPr lvl="1"/>
            <a:r>
              <a:rPr lang="en-US" dirty="0"/>
              <a:t>Help others see what you see and how you think about it by giving examples of the data you select, stating the meaning that you find in the examples, and explaining the steps in your thinking.</a:t>
            </a:r>
          </a:p>
          <a:p>
            <a:pPr lvl="1"/>
            <a:r>
              <a:rPr lang="en-US" dirty="0"/>
              <a:t>Describe your understanding of the other person’s reasoning.</a:t>
            </a:r>
          </a:p>
          <a:p>
            <a:pPr lvl="1"/>
            <a:r>
              <a:rPr lang="en-US" dirty="0"/>
              <a:t>If you see negative consequences to what others are doing, identify the consequences without attributing intent to create those consequences. Distinguish between intent and impact.</a:t>
            </a:r>
          </a:p>
          <a:p>
            <a:pPr lvl="1"/>
            <a:r>
              <a:rPr lang="en-US" dirty="0"/>
              <a:t>When you choose to disclose your emotions, do so without implying </a:t>
            </a:r>
          </a:p>
          <a:p>
            <a:pPr marL="457200" lvl="1" indent="0">
              <a:buNone/>
            </a:pPr>
            <a:r>
              <a:rPr lang="en-US" dirty="0"/>
              <a:t>    that the other person is primarily responsible for creating your </a:t>
            </a:r>
          </a:p>
          <a:p>
            <a:pPr marL="457200" lvl="1" indent="0">
              <a:buNone/>
            </a:pPr>
            <a:r>
              <a:rPr lang="en-US" dirty="0"/>
              <a:t>    emotional reactions.</a:t>
            </a:r>
          </a:p>
          <a:p>
            <a:pPr marL="0" indent="0">
              <a:buNone/>
            </a:pPr>
            <a:endParaRPr lang="en-US" dirty="0"/>
          </a:p>
        </p:txBody>
      </p:sp>
    </p:spTree>
    <p:extLst>
      <p:ext uri="{BB962C8B-B14F-4D97-AF65-F5344CB8AC3E}">
        <p14:creationId xmlns:p14="http://schemas.microsoft.com/office/powerpoint/2010/main" val="37003817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E94D05-1C59-B566-2412-57014146D6F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A507F0F-F36B-D6A9-21EB-4FD589B5585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7FDFD8C-B994-0C79-73F1-43ABBE26B0B2}"/>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2F2DF4E8-A75A-E458-605D-A2FBDB3F9D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73380A4-7656-CDB8-94C9-A926FD2CF25D}"/>
              </a:ext>
            </a:extLst>
          </p:cNvPr>
          <p:cNvSpPr>
            <a:spLocks noGrp="1"/>
          </p:cNvSpPr>
          <p:nvPr>
            <p:ph idx="1"/>
          </p:nvPr>
        </p:nvSpPr>
        <p:spPr/>
        <p:txBody>
          <a:bodyPr/>
          <a:lstStyle/>
          <a:p>
            <a:r>
              <a:rPr lang="en-US" dirty="0"/>
              <a:t>Inquiry</a:t>
            </a:r>
          </a:p>
          <a:p>
            <a:pPr lvl="1"/>
            <a:r>
              <a:rPr lang="en-US" dirty="0"/>
              <a:t>Find out how others see the situation by asking them to give examples of the data they select and to explain the steps in their thinking.</a:t>
            </a:r>
          </a:p>
          <a:p>
            <a:pPr lvl="1"/>
            <a:r>
              <a:rPr lang="en-US" dirty="0"/>
              <a:t>Ask for help in finding out what you may be missing by encouraging others to identify possible gaps or errors in your thinking.</a:t>
            </a:r>
          </a:p>
          <a:p>
            <a:pPr lvl="1"/>
            <a:r>
              <a:rPr lang="en-US" dirty="0"/>
              <a:t>When you have difficulty with how others are acting, ask them to explain what leads them to act as they do, in a tone that suggests they may have a reasonable answer.</a:t>
            </a:r>
          </a:p>
          <a:p>
            <a:pPr lvl="1"/>
            <a:r>
              <a:rPr lang="en-US" dirty="0"/>
              <a:t>Inquire into others' emotions.</a:t>
            </a:r>
          </a:p>
          <a:p>
            <a:pPr lvl="1"/>
            <a:r>
              <a:rPr lang="en-US" dirty="0"/>
              <a:t>Ask for help in exploring whether you are unknowingly contributing </a:t>
            </a:r>
          </a:p>
          <a:p>
            <a:pPr marL="457200" lvl="1" indent="0">
              <a:buNone/>
            </a:pPr>
            <a:r>
              <a:rPr lang="en-US" dirty="0"/>
              <a:t>   to the problem.</a:t>
            </a:r>
          </a:p>
          <a:p>
            <a:pPr marL="0" indent="0">
              <a:buNone/>
            </a:pPr>
            <a:endParaRPr lang="en-US" dirty="0"/>
          </a:p>
        </p:txBody>
      </p:sp>
    </p:spTree>
    <p:extLst>
      <p:ext uri="{BB962C8B-B14F-4D97-AF65-F5344CB8AC3E}">
        <p14:creationId xmlns:p14="http://schemas.microsoft.com/office/powerpoint/2010/main" val="30237056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7C570A-2EE0-52F8-89D6-B8CA871CB48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1D81BC1-7C86-89A3-2A42-F02A086EE8E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879374E-EA89-F3D5-6CED-955FEC09E4DA}"/>
              </a:ext>
            </a:extLst>
          </p:cNvPr>
          <p:cNvSpPr txBox="1"/>
          <p:nvPr/>
        </p:nvSpPr>
        <p:spPr>
          <a:xfrm>
            <a:off x="2489667" y="523834"/>
            <a:ext cx="4848780" cy="830997"/>
          </a:xfrm>
          <a:prstGeom prst="rect">
            <a:avLst/>
          </a:prstGeom>
          <a:noFill/>
        </p:spPr>
        <p:txBody>
          <a:bodyPr wrap="square" rtlCol="0">
            <a:spAutoFit/>
          </a:bodyPr>
          <a:lstStyle/>
          <a:p>
            <a:r>
              <a:rPr lang="en-US" sz="4800" b="1" u="sng" dirty="0"/>
              <a:t>OPERATIONS</a:t>
            </a:r>
          </a:p>
        </p:txBody>
      </p:sp>
      <p:pic>
        <p:nvPicPr>
          <p:cNvPr id="6" name="Picture 5">
            <a:extLst>
              <a:ext uri="{FF2B5EF4-FFF2-40B4-BE49-F238E27FC236}">
                <a16:creationId xmlns:a16="http://schemas.microsoft.com/office/drawing/2014/main" id="{003B5EED-BDA6-7DF1-401D-9837075514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7CB893F-B51D-7F57-8D68-E0EF83ED6A4C}"/>
              </a:ext>
            </a:extLst>
          </p:cNvPr>
          <p:cNvSpPr>
            <a:spLocks noGrp="1"/>
          </p:cNvSpPr>
          <p:nvPr>
            <p:ph idx="1"/>
          </p:nvPr>
        </p:nvSpPr>
        <p:spPr/>
        <p:txBody>
          <a:bodyPr/>
          <a:lstStyle/>
          <a:p>
            <a:r>
              <a:rPr lang="en-US" dirty="0"/>
              <a:t>Effectiveness of the team</a:t>
            </a:r>
          </a:p>
          <a:p>
            <a:pPr marL="800100" lvl="2" indent="-342900"/>
            <a:r>
              <a:rPr lang="en-US" dirty="0"/>
              <a:t>Characteristics of effective team leaders </a:t>
            </a:r>
          </a:p>
          <a:p>
            <a:pPr marL="1097280" lvl="3" indent="-457200"/>
            <a:r>
              <a:rPr lang="en-US" dirty="0"/>
              <a:t>Creates, implements and revises an action plan </a:t>
            </a:r>
          </a:p>
          <a:p>
            <a:pPr marL="1097280" lvl="3" indent="-457200"/>
            <a:r>
              <a:rPr lang="en-US" dirty="0"/>
              <a:t>Communicates accurately and concisely while listening and encouraging feedback </a:t>
            </a:r>
          </a:p>
          <a:p>
            <a:pPr marL="1097280" lvl="3" indent="-457200"/>
            <a:r>
              <a:rPr lang="en-US" dirty="0"/>
              <a:t>Receives, processes, verifies, and prioritizes information </a:t>
            </a:r>
          </a:p>
          <a:p>
            <a:pPr marL="1097280" lvl="3" indent="-457200"/>
            <a:r>
              <a:rPr lang="en-US" dirty="0"/>
              <a:t>Reconciles incongruent information </a:t>
            </a:r>
          </a:p>
          <a:p>
            <a:pPr marL="1097280" lvl="3" indent="-457200"/>
            <a:r>
              <a:rPr lang="en-US" dirty="0"/>
              <a:t>Demonstrates confidence, compassion, maturity, and command presence </a:t>
            </a:r>
          </a:p>
          <a:p>
            <a:pPr marL="1097280" lvl="3" indent="-457200"/>
            <a:r>
              <a:rPr lang="en-US" dirty="0"/>
              <a:t>Demonstrates a role of authority for the group and scene </a:t>
            </a:r>
          </a:p>
          <a:p>
            <a:pPr marL="1097280" lvl="3" indent="-457200"/>
            <a:r>
              <a:rPr lang="en-US" dirty="0"/>
              <a:t>Maintains accountability for team’s actions/outcomes</a:t>
            </a:r>
          </a:p>
          <a:p>
            <a:pPr marL="1097280" lvl="3" indent="-457200"/>
            <a:r>
              <a:rPr lang="en-US" dirty="0"/>
              <a:t>Assesses situation and resources and modifies accordingly</a:t>
            </a:r>
          </a:p>
          <a:p>
            <a:pPr marL="0" indent="0">
              <a:buNone/>
            </a:pPr>
            <a:endParaRPr lang="en-US" dirty="0"/>
          </a:p>
        </p:txBody>
      </p:sp>
    </p:spTree>
    <p:extLst>
      <p:ext uri="{BB962C8B-B14F-4D97-AF65-F5344CB8AC3E}">
        <p14:creationId xmlns:p14="http://schemas.microsoft.com/office/powerpoint/2010/main" val="3258695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7AC44B-E1E7-B4AE-BE81-149EDC78F72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50AB59F-09B0-3AD3-7559-90DE12140FF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D44C5EA-5769-C5DB-D59E-212970FA9A49}"/>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ACDB4DF6-F481-98D8-3303-0D6B252956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C6C4641-6E4C-4CC9-E1CF-B275E9EBBB46}"/>
              </a:ext>
            </a:extLst>
          </p:cNvPr>
          <p:cNvSpPr>
            <a:spLocks noGrp="1"/>
          </p:cNvSpPr>
          <p:nvPr>
            <p:ph idx="1"/>
          </p:nvPr>
        </p:nvSpPr>
        <p:spPr/>
        <p:txBody>
          <a:bodyPr/>
          <a:lstStyle/>
          <a:p>
            <a:pPr marL="0" indent="0">
              <a:buNone/>
            </a:pPr>
            <a:r>
              <a:rPr lang="en-US" dirty="0"/>
              <a:t>Opening the Airway</a:t>
            </a:r>
          </a:p>
          <a:p>
            <a:r>
              <a:rPr lang="en-US" sz="2000" dirty="0"/>
              <a:t>Always ensure you have an open airway before ventilating or placing an airway</a:t>
            </a:r>
          </a:p>
          <a:p>
            <a:r>
              <a:rPr lang="en-US" sz="2000" dirty="0"/>
              <a:t>Rapidly assess whether an unconscious patient has an open airway and is breathing adequately. </a:t>
            </a:r>
          </a:p>
          <a:p>
            <a:pPr lvl="1"/>
            <a:r>
              <a:rPr lang="en-US" sz="1600" dirty="0"/>
              <a:t>Position the patient correctly</a:t>
            </a:r>
          </a:p>
          <a:p>
            <a:pPr lvl="1"/>
            <a:r>
              <a:rPr lang="en-US" sz="1600" dirty="0"/>
              <a:t>Supine position is most effective</a:t>
            </a:r>
          </a:p>
          <a:p>
            <a:pPr lvl="1"/>
            <a:r>
              <a:rPr lang="en-US" sz="1600" dirty="0"/>
              <a:t>Most common obstruction</a:t>
            </a:r>
          </a:p>
          <a:p>
            <a:pPr marL="457200" lvl="1" indent="0">
              <a:buNone/>
            </a:pPr>
            <a:r>
              <a:rPr lang="en-US" sz="1600" dirty="0"/>
              <a:t>	is the tongue</a:t>
            </a:r>
          </a:p>
        </p:txBody>
      </p:sp>
      <p:pic>
        <p:nvPicPr>
          <p:cNvPr id="6146" name="Picture 2" descr="8 Easy Exercises to Stop Snoring - HealthXchange.sg">
            <a:extLst>
              <a:ext uri="{FF2B5EF4-FFF2-40B4-BE49-F238E27FC236}">
                <a16:creationId xmlns:a16="http://schemas.microsoft.com/office/drawing/2014/main" id="{A86661AE-7674-71BC-F2E3-46C8A34B3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233" y="3685482"/>
            <a:ext cx="5715000"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9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6FED7E-CBCB-366F-6846-78A1EA5D051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B2F70EF-01ED-CCE7-F7A8-E167107C987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E9A0B17-BB90-DED9-0C84-1F8F359CD390}"/>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4093F499-561F-FB01-6B7B-2C99E9F7FC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427589C-69AA-688F-034F-EE7361EE7621}"/>
              </a:ext>
            </a:extLst>
          </p:cNvPr>
          <p:cNvSpPr>
            <a:spLocks noGrp="1"/>
          </p:cNvSpPr>
          <p:nvPr>
            <p:ph idx="1"/>
          </p:nvPr>
        </p:nvSpPr>
        <p:spPr>
          <a:xfrm>
            <a:off x="4557586" y="1600200"/>
            <a:ext cx="6939089" cy="4543425"/>
          </a:xfrm>
        </p:spPr>
        <p:txBody>
          <a:bodyPr/>
          <a:lstStyle/>
          <a:p>
            <a:pPr marL="0" indent="0">
              <a:buNone/>
            </a:pPr>
            <a:r>
              <a:rPr lang="en-US" dirty="0"/>
              <a:t>Head Tilt-Chin Lift Maneuver</a:t>
            </a:r>
          </a:p>
          <a:p>
            <a:r>
              <a:rPr lang="en-US" sz="2400" dirty="0"/>
              <a:t>Will open airway in most patients</a:t>
            </a:r>
          </a:p>
          <a:p>
            <a:r>
              <a:rPr lang="en-US" sz="2400" dirty="0"/>
              <a:t>Used on patients that have not sustained or are not suspected of having trauma</a:t>
            </a:r>
          </a:p>
          <a:p>
            <a:pPr lvl="1"/>
            <a:r>
              <a:rPr lang="en-US" sz="2000" dirty="0"/>
              <a:t>With the patient supine, position yourself beside the patient’s head</a:t>
            </a:r>
          </a:p>
          <a:p>
            <a:pPr lvl="1"/>
            <a:r>
              <a:rPr lang="en-US" sz="2000" dirty="0"/>
              <a:t>Place the heel of one hand on the forehead, and apply firm backward pressure with the palm</a:t>
            </a:r>
          </a:p>
          <a:p>
            <a:pPr lvl="1"/>
            <a:r>
              <a:rPr lang="en-US" sz="2000" dirty="0"/>
              <a:t>Place the fingertips of the other hand under the lower jaw</a:t>
            </a:r>
          </a:p>
          <a:p>
            <a:pPr lvl="1"/>
            <a:r>
              <a:rPr lang="en-US" sz="2000" dirty="0"/>
              <a:t>Lift the chin upward, with the entire lower jaw</a:t>
            </a:r>
          </a:p>
        </p:txBody>
      </p:sp>
      <p:pic>
        <p:nvPicPr>
          <p:cNvPr id="7172" name="Picture 4" descr="Airway Management Flashcards | Quizlet">
            <a:extLst>
              <a:ext uri="{FF2B5EF4-FFF2-40B4-BE49-F238E27FC236}">
                <a16:creationId xmlns:a16="http://schemas.microsoft.com/office/drawing/2014/main" id="{A8EA13C8-6B2F-6ED9-A1FA-B4FC841EB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82" y="3838575"/>
            <a:ext cx="47625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08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B1CB6F5D-0127-B29E-BD78-08FD1DB2062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D2FB297-96E6-A26A-B79E-B4A4CCC086A8}"/>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1FC232A2-7F30-A83E-F5DF-E4CB04CA9FD8}"/>
              </a:ext>
            </a:extLst>
          </p:cNvPr>
          <p:cNvSpPr txBox="1"/>
          <p:nvPr/>
        </p:nvSpPr>
        <p:spPr>
          <a:xfrm>
            <a:off x="3574038" y="2161805"/>
            <a:ext cx="4616816" cy="923330"/>
          </a:xfrm>
          <a:prstGeom prst="rect">
            <a:avLst/>
          </a:prstGeom>
          <a:noFill/>
        </p:spPr>
        <p:txBody>
          <a:bodyPr wrap="square" rtlCol="0">
            <a:spAutoFit/>
          </a:bodyPr>
          <a:lstStyle/>
          <a:p>
            <a:r>
              <a:rPr lang="en-US" b="1" dirty="0"/>
              <a:t>VENTILATION</a:t>
            </a:r>
          </a:p>
          <a:p>
            <a:r>
              <a:rPr lang="en-US" b="1" dirty="0"/>
              <a:t>ORAL/NASAL AIRWAY</a:t>
            </a:r>
          </a:p>
          <a:p>
            <a:r>
              <a:rPr lang="en-US" b="1" dirty="0"/>
              <a:t>PEDIATRIC AIRWAY</a:t>
            </a:r>
          </a:p>
        </p:txBody>
      </p:sp>
      <p:pic>
        <p:nvPicPr>
          <p:cNvPr id="6" name="Picture 5">
            <a:extLst>
              <a:ext uri="{FF2B5EF4-FFF2-40B4-BE49-F238E27FC236}">
                <a16:creationId xmlns:a16="http://schemas.microsoft.com/office/drawing/2014/main" id="{F6528713-9BDF-3453-A44E-50666C5AD4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032713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19FB1D-A269-DFDE-6F77-0BF0D4CA70D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5BF3E28-166A-8486-2159-E8C6FFFB2D9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D8E6ED2-F5A4-FB9E-77CD-2EA93E5C0AA9}"/>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FA543EA2-5C65-08D1-67FF-47FF0EB1A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1FD175A-7425-12ED-708C-6076C17FA93B}"/>
              </a:ext>
            </a:extLst>
          </p:cNvPr>
          <p:cNvSpPr>
            <a:spLocks noGrp="1"/>
          </p:cNvSpPr>
          <p:nvPr>
            <p:ph idx="1"/>
          </p:nvPr>
        </p:nvSpPr>
        <p:spPr/>
        <p:txBody>
          <a:bodyPr/>
          <a:lstStyle/>
          <a:p>
            <a:pPr marL="0" indent="0">
              <a:buNone/>
            </a:pPr>
            <a:r>
              <a:rPr lang="en-US" dirty="0"/>
              <a:t>Jaw-Thrust Maneuver</a:t>
            </a:r>
          </a:p>
          <a:p>
            <a:r>
              <a:rPr lang="en-US" sz="2400" dirty="0"/>
              <a:t>If you suspect a cervical spine injury, use this maneuver</a:t>
            </a:r>
          </a:p>
          <a:p>
            <a:pPr lvl="1"/>
            <a:r>
              <a:rPr lang="en-US" sz="2000" dirty="0"/>
              <a:t>Kneel above the patient’s head</a:t>
            </a:r>
          </a:p>
          <a:p>
            <a:pPr lvl="1"/>
            <a:r>
              <a:rPr lang="en-US" sz="2000" dirty="0"/>
              <a:t>Place your fingers behind the angles of the lower jaw</a:t>
            </a:r>
          </a:p>
          <a:p>
            <a:pPr lvl="1"/>
            <a:r>
              <a:rPr lang="en-US" sz="2000" dirty="0"/>
              <a:t>Move the jaw upward</a:t>
            </a:r>
          </a:p>
          <a:p>
            <a:pPr lvl="1"/>
            <a:r>
              <a:rPr lang="en-US" sz="2000" dirty="0"/>
              <a:t>Use your thumbs to help position the jaw</a:t>
            </a:r>
          </a:p>
        </p:txBody>
      </p:sp>
      <p:pic>
        <p:nvPicPr>
          <p:cNvPr id="8194" name="Picture 2" descr="Airway management - Knowledge @ AMBOSS">
            <a:extLst>
              <a:ext uri="{FF2B5EF4-FFF2-40B4-BE49-F238E27FC236}">
                <a16:creationId xmlns:a16="http://schemas.microsoft.com/office/drawing/2014/main" id="{66409470-51E6-C479-0A2C-29548D585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026" y="3463925"/>
            <a:ext cx="5046178" cy="337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30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F14DAC-6C0C-1136-712D-17F5956CD39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9F4A92D-9E14-1795-861B-D6C73F2C17C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AA96488-A7DD-2E2B-BD0C-619BB7EE7B66}"/>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97FDC50F-17D0-DC68-A5E9-23C4E65C79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A5A1B6A-7F6F-80BC-91E4-9C5480CDC481}"/>
              </a:ext>
            </a:extLst>
          </p:cNvPr>
          <p:cNvSpPr>
            <a:spLocks noGrp="1"/>
          </p:cNvSpPr>
          <p:nvPr>
            <p:ph idx="1"/>
          </p:nvPr>
        </p:nvSpPr>
        <p:spPr/>
        <p:txBody>
          <a:bodyPr/>
          <a:lstStyle/>
          <a:p>
            <a:r>
              <a:rPr lang="en-US" dirty="0"/>
              <a:t>Even if the airway is opened, the mouth may still be closed</a:t>
            </a:r>
          </a:p>
          <a:p>
            <a:r>
              <a:rPr lang="en-US" dirty="0"/>
              <a:t>Use the cross-finger technique</a:t>
            </a:r>
          </a:p>
          <a:p>
            <a:pPr lvl="1"/>
            <a:r>
              <a:rPr lang="en-US" dirty="0"/>
              <a:t>Place the tips of your index finger and thumb on the patient’s teeth</a:t>
            </a:r>
          </a:p>
          <a:p>
            <a:pPr lvl="1"/>
            <a:r>
              <a:rPr lang="en-US" dirty="0"/>
              <a:t>Push your thumb on the lower teeth</a:t>
            </a:r>
          </a:p>
          <a:p>
            <a:pPr lvl="1"/>
            <a:r>
              <a:rPr lang="en-US" dirty="0"/>
              <a:t>Push your index finger on the upper teeth</a:t>
            </a:r>
          </a:p>
          <a:p>
            <a:pPr lvl="1"/>
            <a:r>
              <a:rPr lang="en-US" dirty="0"/>
              <a:t>The index finger and the thumb cross over each other</a:t>
            </a:r>
          </a:p>
        </p:txBody>
      </p:sp>
    </p:spTree>
    <p:extLst>
      <p:ext uri="{BB962C8B-B14F-4D97-AF65-F5344CB8AC3E}">
        <p14:creationId xmlns:p14="http://schemas.microsoft.com/office/powerpoint/2010/main" val="1977918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58EBA7-A4B4-2B8D-5345-DF4FE67BE20B}"/>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0346021-332D-D48D-990B-9E97D5BF745E}"/>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2D5C71A-C26B-3725-60D3-2B06D77F8E45}"/>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3D3C1546-D5A4-D82A-E09C-E5D06014E1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1" title="Cross finger technique">
            <a:hlinkClick r:id="" action="ppaction://media"/>
            <a:extLst>
              <a:ext uri="{FF2B5EF4-FFF2-40B4-BE49-F238E27FC236}">
                <a16:creationId xmlns:a16="http://schemas.microsoft.com/office/drawing/2014/main" id="{6AACD6EC-0BB9-A3D6-BEE3-CEDE74BCF8CB}"/>
              </a:ext>
            </a:extLst>
          </p:cNvPr>
          <p:cNvPicPr>
            <a:picLocks noGrp="1" noRot="1" noChangeAspect="1"/>
          </p:cNvPicPr>
          <p:nvPr>
            <p:ph idx="1"/>
            <a:videoFile r:link="rId1"/>
          </p:nvPr>
        </p:nvPicPr>
        <p:blipFill>
          <a:blip r:embed="rId5"/>
          <a:stretch>
            <a:fillRect/>
          </a:stretch>
        </p:blipFill>
        <p:spPr>
          <a:xfrm>
            <a:off x="1657350" y="1632673"/>
            <a:ext cx="8470900" cy="4786382"/>
          </a:xfrm>
          <a:prstGeom prst="rect">
            <a:avLst/>
          </a:prstGeom>
        </p:spPr>
      </p:pic>
    </p:spTree>
    <p:extLst>
      <p:ext uri="{BB962C8B-B14F-4D97-AF65-F5344CB8AC3E}">
        <p14:creationId xmlns:p14="http://schemas.microsoft.com/office/powerpoint/2010/main" val="32138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51505E-649D-509E-BDA2-48DD50D2795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34188D9-7D2E-5A00-ADBC-23ED59514D4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A1C5066-FBB8-9C9C-F0D1-EBF5D65DB2B5}"/>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1539114C-A048-82E9-E10E-08B79108DC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7F9C9CF-F9EC-05EC-CAAC-1508324BADED}"/>
              </a:ext>
            </a:extLst>
          </p:cNvPr>
          <p:cNvSpPr>
            <a:spLocks noGrp="1"/>
          </p:cNvSpPr>
          <p:nvPr>
            <p:ph idx="1"/>
          </p:nvPr>
        </p:nvSpPr>
        <p:spPr/>
        <p:txBody>
          <a:bodyPr/>
          <a:lstStyle/>
          <a:p>
            <a:pPr marL="0" indent="0">
              <a:buNone/>
            </a:pPr>
            <a:r>
              <a:rPr lang="en-US" dirty="0"/>
              <a:t>Basic Airway Adjuncts</a:t>
            </a:r>
          </a:p>
          <a:p>
            <a:r>
              <a:rPr lang="en-US" dirty="0"/>
              <a:t>Prevent obstruction by the tongue and allow for passage of air and oxygen to the lungs</a:t>
            </a:r>
          </a:p>
          <a:p>
            <a:r>
              <a:rPr lang="en-US" dirty="0"/>
              <a:t>2 types- Oropharyngeal and Nasopharyngeal</a:t>
            </a:r>
          </a:p>
        </p:txBody>
      </p:sp>
    </p:spTree>
    <p:extLst>
      <p:ext uri="{BB962C8B-B14F-4D97-AF65-F5344CB8AC3E}">
        <p14:creationId xmlns:p14="http://schemas.microsoft.com/office/powerpoint/2010/main" val="2672956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69BA2-7944-7A58-C650-AFC6825AA2D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F28C430-4FCD-305E-B4B7-1725BF82874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8959AA3-24A1-0FF9-908C-CC446B3A5F63}"/>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2A69E4BE-901B-94B9-7A9C-D474B7B6E4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64CABEF-68D5-1103-DFA8-D76BB1DDDD21}"/>
              </a:ext>
            </a:extLst>
          </p:cNvPr>
          <p:cNvSpPr>
            <a:spLocks noGrp="1"/>
          </p:cNvSpPr>
          <p:nvPr>
            <p:ph idx="1"/>
          </p:nvPr>
        </p:nvSpPr>
        <p:spPr/>
        <p:txBody>
          <a:bodyPr/>
          <a:lstStyle/>
          <a:p>
            <a:pPr marL="0" indent="0">
              <a:buNone/>
            </a:pPr>
            <a:r>
              <a:rPr lang="en-US" dirty="0"/>
              <a:t>Oropharyngeal airways</a:t>
            </a:r>
          </a:p>
          <a:p>
            <a:pPr lvl="1"/>
            <a:r>
              <a:rPr lang="en-US" dirty="0"/>
              <a:t>Keep the tongue from blocking the upper airway</a:t>
            </a:r>
          </a:p>
          <a:p>
            <a:pPr lvl="1"/>
            <a:r>
              <a:rPr lang="en-US" dirty="0"/>
              <a:t>Make it easier to suction the oropharynx</a:t>
            </a:r>
          </a:p>
          <a:p>
            <a:r>
              <a:rPr lang="en-US" dirty="0"/>
              <a:t>Indications</a:t>
            </a:r>
          </a:p>
          <a:p>
            <a:pPr lvl="1"/>
            <a:r>
              <a:rPr lang="en-US" dirty="0"/>
              <a:t>Unresponsive patients without a gag reflex</a:t>
            </a:r>
          </a:p>
          <a:p>
            <a:pPr lvl="1"/>
            <a:r>
              <a:rPr lang="en-US" dirty="0"/>
              <a:t>Apneic patients being ventilated with a bag-mask device</a:t>
            </a:r>
          </a:p>
          <a:p>
            <a:r>
              <a:rPr lang="en-US" dirty="0"/>
              <a:t>Contraindications</a:t>
            </a:r>
          </a:p>
          <a:p>
            <a:pPr lvl="1"/>
            <a:r>
              <a:rPr lang="en-US" dirty="0"/>
              <a:t>Conscious patients</a:t>
            </a:r>
          </a:p>
          <a:p>
            <a:pPr lvl="1"/>
            <a:r>
              <a:rPr lang="en-US" dirty="0"/>
              <a:t>Any patient with a gag reflex</a:t>
            </a:r>
          </a:p>
        </p:txBody>
      </p:sp>
    </p:spTree>
    <p:extLst>
      <p:ext uri="{BB962C8B-B14F-4D97-AF65-F5344CB8AC3E}">
        <p14:creationId xmlns:p14="http://schemas.microsoft.com/office/powerpoint/2010/main" val="130778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93F891-4424-B621-33F9-97DFDDE8B81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DC7A11C-8872-3CA5-E505-25123BD1353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6DFB3E2-5EE8-4AA4-319D-81DE02F7B872}"/>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56F2D178-4795-C774-CEC5-F424E6D571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9218" name="Picture 2" descr="Guedel 122760A Airway - Henry Schein Medical">
            <a:extLst>
              <a:ext uri="{FF2B5EF4-FFF2-40B4-BE49-F238E27FC236}">
                <a16:creationId xmlns:a16="http://schemas.microsoft.com/office/drawing/2014/main" id="{4B66840A-0F48-AAB0-C04D-95BA9275014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20190" y="1806241"/>
            <a:ext cx="3823034" cy="382303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erman Oral Airway: Color-Coded Sizes at Bell Medical">
            <a:extLst>
              <a:ext uri="{FF2B5EF4-FFF2-40B4-BE49-F238E27FC236}">
                <a16:creationId xmlns:a16="http://schemas.microsoft.com/office/drawing/2014/main" id="{6382C2DF-934E-7665-7063-5BDF07290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190" y="1686814"/>
            <a:ext cx="5988551" cy="293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83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2F9C8B-3FC1-280C-6630-E65FCFB62DF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35F92D2-3E6E-7C99-33EC-9585213C8B4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616C18B-3FDC-DB5F-D7C6-8CAF2E34B89A}"/>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3F82444F-A7F7-BE65-B586-DEC787524B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F483865-7CAF-BE3A-1264-8993BC45F706}"/>
              </a:ext>
            </a:extLst>
          </p:cNvPr>
          <p:cNvSpPr>
            <a:spLocks noGrp="1"/>
          </p:cNvSpPr>
          <p:nvPr>
            <p:ph idx="1"/>
          </p:nvPr>
        </p:nvSpPr>
        <p:spPr/>
        <p:txBody>
          <a:bodyPr/>
          <a:lstStyle/>
          <a:p>
            <a:pPr marL="0" indent="0">
              <a:buNone/>
            </a:pPr>
            <a:r>
              <a:rPr lang="en-US" dirty="0"/>
              <a:t>Nasopharyngeal airways</a:t>
            </a:r>
          </a:p>
          <a:p>
            <a:r>
              <a:rPr lang="en-US" sz="2400" dirty="0"/>
              <a:t>Used in patients who</a:t>
            </a:r>
          </a:p>
          <a:p>
            <a:pPr lvl="1"/>
            <a:r>
              <a:rPr lang="en-US" sz="2000" dirty="0"/>
              <a:t>Are unresponsive or have an altered level of consciousness</a:t>
            </a:r>
          </a:p>
          <a:p>
            <a:pPr lvl="1"/>
            <a:r>
              <a:rPr lang="en-US" sz="2000" dirty="0"/>
              <a:t>Have an intact gag reflex</a:t>
            </a:r>
          </a:p>
          <a:p>
            <a:pPr lvl="1"/>
            <a:r>
              <a:rPr lang="en-US" sz="2000" dirty="0"/>
              <a:t>Are unable to maintain his or her own airway spontaneously</a:t>
            </a:r>
          </a:p>
          <a:p>
            <a:r>
              <a:rPr lang="en-US" sz="2400" dirty="0"/>
              <a:t>Indications</a:t>
            </a:r>
          </a:p>
          <a:p>
            <a:pPr lvl="1"/>
            <a:r>
              <a:rPr lang="en-US" sz="2000" dirty="0"/>
              <a:t>Semiconscious/unconscious patients with gag reflex</a:t>
            </a:r>
          </a:p>
          <a:p>
            <a:pPr lvl="1"/>
            <a:r>
              <a:rPr lang="en-US" sz="2000" dirty="0"/>
              <a:t>Patients who will not tolerate and oral airway</a:t>
            </a:r>
          </a:p>
          <a:p>
            <a:r>
              <a:rPr lang="en-US" sz="2400" dirty="0"/>
              <a:t>Contraindications</a:t>
            </a:r>
          </a:p>
          <a:p>
            <a:pPr lvl="1"/>
            <a:r>
              <a:rPr lang="en-US" sz="2000" dirty="0"/>
              <a:t>Severe head injury with blood in the nose</a:t>
            </a:r>
          </a:p>
          <a:p>
            <a:pPr lvl="1"/>
            <a:r>
              <a:rPr lang="en-US" sz="2000" dirty="0"/>
              <a:t>History of fractured nasal bone</a:t>
            </a:r>
          </a:p>
          <a:p>
            <a:pPr marL="0" indent="0">
              <a:buNone/>
            </a:pPr>
            <a:endParaRPr lang="en-US" sz="2400" dirty="0"/>
          </a:p>
        </p:txBody>
      </p:sp>
    </p:spTree>
    <p:extLst>
      <p:ext uri="{BB962C8B-B14F-4D97-AF65-F5344CB8AC3E}">
        <p14:creationId xmlns:p14="http://schemas.microsoft.com/office/powerpoint/2010/main" val="918500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D419C7-8056-B970-BA4D-89F2172C0FC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4B45FA4F-DFFD-B384-E2A1-C9C2884264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8C6B2D7-C190-EB79-D2B4-CCC8FE68CA3B}"/>
              </a:ext>
            </a:extLst>
          </p:cNvPr>
          <p:cNvSpPr txBox="1"/>
          <p:nvPr/>
        </p:nvSpPr>
        <p:spPr>
          <a:xfrm>
            <a:off x="2489667" y="523834"/>
            <a:ext cx="5747682" cy="830997"/>
          </a:xfrm>
          <a:prstGeom prst="rect">
            <a:avLst/>
          </a:prstGeom>
          <a:noFill/>
        </p:spPr>
        <p:txBody>
          <a:bodyPr wrap="square" rtlCol="0">
            <a:spAutoFit/>
          </a:bodyPr>
          <a:lstStyle/>
          <a:p>
            <a:r>
              <a:rPr lang="en-US" sz="4800" b="1" u="sng" dirty="0"/>
              <a:t>ORAL/NASAL AIRWAY</a:t>
            </a:r>
          </a:p>
        </p:txBody>
      </p:sp>
      <p:pic>
        <p:nvPicPr>
          <p:cNvPr id="6" name="Picture 5">
            <a:extLst>
              <a:ext uri="{FF2B5EF4-FFF2-40B4-BE49-F238E27FC236}">
                <a16:creationId xmlns:a16="http://schemas.microsoft.com/office/drawing/2014/main" id="{5AE12C69-97CD-BD04-F682-95A0D6710E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0242" name="Picture 2" descr="Nasopharyngeal Airways | Ferno">
            <a:extLst>
              <a:ext uri="{FF2B5EF4-FFF2-40B4-BE49-F238E27FC236}">
                <a16:creationId xmlns:a16="http://schemas.microsoft.com/office/drawing/2014/main" id="{E7747427-D236-1242-3A90-6C3B8F16912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2259" y="3778222"/>
            <a:ext cx="4590288" cy="275539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asopharyngeal Airway-Pacific Hospital Supply Co., Ltd.">
            <a:extLst>
              <a:ext uri="{FF2B5EF4-FFF2-40B4-BE49-F238E27FC236}">
                <a16:creationId xmlns:a16="http://schemas.microsoft.com/office/drawing/2014/main" id="{958ECFF2-9D1D-2600-1D88-41AFDDF07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204" y="2264892"/>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44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A35099-CF07-4B27-9DE9-6E5AB5576E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86BEA0-D1AF-EEA0-97DC-06B16A32F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C722EB3-92E9-627E-1822-57EC49FF0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700CF2E5-EBB5-2043-DD1A-CE6B130C8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A8521320-0D7A-6B97-6131-0926406E948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D0A467D-5569-BBF8-5A7C-0CC93F3C6BBE}"/>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021A7A6F-AAD8-07E0-C368-9D8B52C5C0CB}"/>
              </a:ext>
            </a:extLst>
          </p:cNvPr>
          <p:cNvSpPr txBox="1"/>
          <p:nvPr/>
        </p:nvSpPr>
        <p:spPr>
          <a:xfrm>
            <a:off x="3049529" y="3335867"/>
            <a:ext cx="6202794" cy="830997"/>
          </a:xfrm>
          <a:prstGeom prst="rect">
            <a:avLst/>
          </a:prstGeom>
          <a:noFill/>
        </p:spPr>
        <p:txBody>
          <a:bodyPr wrap="square" rtlCol="0">
            <a:spAutoFit/>
          </a:bodyPr>
          <a:lstStyle/>
          <a:p>
            <a:r>
              <a:rPr lang="en-US" sz="4800" b="1" dirty="0"/>
              <a:t>PEDIATRIC AIRWAY</a:t>
            </a:r>
          </a:p>
        </p:txBody>
      </p:sp>
      <p:pic>
        <p:nvPicPr>
          <p:cNvPr id="6" name="Picture 5">
            <a:extLst>
              <a:ext uri="{FF2B5EF4-FFF2-40B4-BE49-F238E27FC236}">
                <a16:creationId xmlns:a16="http://schemas.microsoft.com/office/drawing/2014/main" id="{0C9F5017-0E72-4C99-275E-D84A9B80A2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412808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6F25AA-1E50-9C5D-08EC-9F9AA586B1A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8AD0F8D-7E08-A85F-900C-8054F24C2CF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D2A1F4-0A80-42F3-9AD7-4E45F79E24AB}"/>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C946FB3E-E9F1-0750-C6DB-6117C1F1A4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0A6F1B5-8C3D-CE47-3C79-58153A9B6674}"/>
              </a:ext>
            </a:extLst>
          </p:cNvPr>
          <p:cNvSpPr>
            <a:spLocks noGrp="1"/>
          </p:cNvSpPr>
          <p:nvPr>
            <p:ph idx="1"/>
          </p:nvPr>
        </p:nvSpPr>
        <p:spPr/>
        <p:txBody>
          <a:bodyPr/>
          <a:lstStyle/>
          <a:p>
            <a:r>
              <a:rPr lang="en-US" dirty="0"/>
              <a:t>The pediatric airway anatomy differs from that of an adult</a:t>
            </a:r>
          </a:p>
          <a:p>
            <a:pPr lvl="1"/>
            <a:r>
              <a:rPr lang="en-US" dirty="0"/>
              <a:t>Smaller in diameter</a:t>
            </a:r>
          </a:p>
          <a:p>
            <a:pPr lvl="1"/>
            <a:r>
              <a:rPr lang="en-US" dirty="0"/>
              <a:t>Shorter in length</a:t>
            </a:r>
          </a:p>
          <a:p>
            <a:pPr lvl="1"/>
            <a:r>
              <a:rPr lang="en-US" dirty="0"/>
              <a:t>Lungs are smaller</a:t>
            </a:r>
          </a:p>
          <a:p>
            <a:pPr lvl="1"/>
            <a:r>
              <a:rPr lang="en-US" dirty="0"/>
              <a:t>Heart sits higher in the chest</a:t>
            </a:r>
          </a:p>
          <a:p>
            <a:endParaRPr lang="en-US" dirty="0"/>
          </a:p>
        </p:txBody>
      </p:sp>
    </p:spTree>
    <p:extLst>
      <p:ext uri="{BB962C8B-B14F-4D97-AF65-F5344CB8AC3E}">
        <p14:creationId xmlns:p14="http://schemas.microsoft.com/office/powerpoint/2010/main" val="121042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49DFA5-4013-249E-84C5-6F478CB2C2F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EEDA8E1-FB6E-0352-4C06-33840C86B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29E0BA3-2696-EC87-60F5-D7044A1A2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F40ED91-2E70-0E1A-D156-2B423E87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44F99023-5F57-0A7B-B75A-086D0859B36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A1A509A-6E21-8467-96AF-0D53728A6B23}"/>
              </a:ext>
            </a:extLst>
          </p:cNvPr>
          <p:cNvSpPr txBox="1"/>
          <p:nvPr/>
        </p:nvSpPr>
        <p:spPr>
          <a:xfrm>
            <a:off x="761605" y="691646"/>
            <a:ext cx="6600089" cy="830997"/>
          </a:xfrm>
          <a:prstGeom prst="rect">
            <a:avLst/>
          </a:prstGeom>
          <a:noFill/>
        </p:spPr>
        <p:txBody>
          <a:bodyPr wrap="square" rtlCol="0">
            <a:spAutoFit/>
          </a:bodyPr>
          <a:lstStyle/>
          <a:p>
            <a:pPr algn="ctr"/>
            <a:r>
              <a:rPr lang="en-US" sz="4800" b="1" u="sng" dirty="0"/>
              <a:t>AIRWAY</a:t>
            </a:r>
          </a:p>
        </p:txBody>
      </p:sp>
      <p:sp>
        <p:nvSpPr>
          <p:cNvPr id="4" name="TextBox 3">
            <a:extLst>
              <a:ext uri="{FF2B5EF4-FFF2-40B4-BE49-F238E27FC236}">
                <a16:creationId xmlns:a16="http://schemas.microsoft.com/office/drawing/2014/main" id="{2F4D04D1-6715-E21F-7C11-707B96B908E0}"/>
              </a:ext>
            </a:extLst>
          </p:cNvPr>
          <p:cNvSpPr txBox="1"/>
          <p:nvPr/>
        </p:nvSpPr>
        <p:spPr>
          <a:xfrm>
            <a:off x="4468663" y="3429000"/>
            <a:ext cx="4616816" cy="830997"/>
          </a:xfrm>
          <a:prstGeom prst="rect">
            <a:avLst/>
          </a:prstGeom>
          <a:noFill/>
        </p:spPr>
        <p:txBody>
          <a:bodyPr wrap="square" rtlCol="0">
            <a:spAutoFit/>
          </a:bodyPr>
          <a:lstStyle/>
          <a:p>
            <a:r>
              <a:rPr lang="en-US" sz="4800" b="1" dirty="0"/>
              <a:t>VENTILATION</a:t>
            </a:r>
          </a:p>
        </p:txBody>
      </p:sp>
      <p:pic>
        <p:nvPicPr>
          <p:cNvPr id="6" name="Picture 5">
            <a:extLst>
              <a:ext uri="{FF2B5EF4-FFF2-40B4-BE49-F238E27FC236}">
                <a16:creationId xmlns:a16="http://schemas.microsoft.com/office/drawing/2014/main" id="{CF74EAEE-D301-A973-64C6-F3A4774E2A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64701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11A469-6BA6-0D4A-8A92-7CFEDCA7284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743704B-6717-83E1-4242-55B43BC747D7}"/>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37DCCFE-F72F-046F-FC9C-B8361229EDE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99251264-004F-0109-4907-0B42084A41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Picture 1" descr="The back of the head is larger in a child. The tongue is proportionately larger and is located in a more anterior position in the mouth. The trachea is smaller in diameter and more flexible. The airway itself is lower and narrower.&#10;">
            <a:extLst>
              <a:ext uri="{FF2B5EF4-FFF2-40B4-BE49-F238E27FC236}">
                <a16:creationId xmlns:a16="http://schemas.microsoft.com/office/drawing/2014/main" id="{EA4445A0-EBFE-DBEC-94FC-954183CAB03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172" y="1354831"/>
            <a:ext cx="4979334" cy="522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836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D90A1C-F107-5C88-F490-C11E21E6F4A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AC3F149-250A-0FE3-626E-6DEB7EEE2AF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B2104A5-483A-BC31-4FA1-F6AC93ACC7B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D320E8C4-B1D6-BB7D-2071-4A94FB6B7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348D96B-63CC-151B-DCC0-EFF05139303D}"/>
              </a:ext>
            </a:extLst>
          </p:cNvPr>
          <p:cNvSpPr>
            <a:spLocks noGrp="1"/>
          </p:cNvSpPr>
          <p:nvPr>
            <p:ph idx="1"/>
          </p:nvPr>
        </p:nvSpPr>
        <p:spPr/>
        <p:txBody>
          <a:bodyPr/>
          <a:lstStyle/>
          <a:p>
            <a:pPr lvl="1"/>
            <a:r>
              <a:rPr lang="en-US" dirty="0"/>
              <a:t>Diameter of trachea in infants is about the same as a drinking straw.</a:t>
            </a:r>
          </a:p>
          <a:p>
            <a:pPr lvl="1"/>
            <a:r>
              <a:rPr lang="en-US" dirty="0"/>
              <a:t>Airway is easily obstructed by secretions, blood, or swelling.</a:t>
            </a:r>
          </a:p>
          <a:p>
            <a:pPr lvl="1"/>
            <a:r>
              <a:rPr lang="en-US" dirty="0"/>
              <a:t>Infants are nose breathers and may require suctioning and airway maintenance.</a:t>
            </a:r>
          </a:p>
          <a:p>
            <a:pPr lvl="1"/>
            <a:r>
              <a:rPr lang="en-US" dirty="0"/>
              <a:t>Respiratory rate of 20 to 60 breaths/min is normal for a newborn.</a:t>
            </a:r>
          </a:p>
          <a:p>
            <a:pPr lvl="1"/>
            <a:r>
              <a:rPr lang="en-US" dirty="0"/>
              <a:t>Children have a higher demand for oxygen</a:t>
            </a:r>
          </a:p>
          <a:p>
            <a:pPr lvl="2"/>
            <a:r>
              <a:rPr lang="en-US" dirty="0"/>
              <a:t>They have an increased risk for hypoxia</a:t>
            </a:r>
          </a:p>
          <a:p>
            <a:endParaRPr lang="en-US" dirty="0"/>
          </a:p>
        </p:txBody>
      </p:sp>
    </p:spTree>
    <p:extLst>
      <p:ext uri="{BB962C8B-B14F-4D97-AF65-F5344CB8AC3E}">
        <p14:creationId xmlns:p14="http://schemas.microsoft.com/office/powerpoint/2010/main" val="245406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D5A48F-899C-CA53-5CD8-AA848912D7F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E337C0D5-2A9F-9EED-8455-DFA3B0F5696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C4EB5FE-AD59-2AF8-CFC9-64129110348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0389F596-F367-4B30-F9DD-9BEDA804AF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FDF32FB-6305-8767-4486-9FB266AA826A}"/>
              </a:ext>
            </a:extLst>
          </p:cNvPr>
          <p:cNvSpPr>
            <a:spLocks noGrp="1"/>
          </p:cNvSpPr>
          <p:nvPr>
            <p:ph idx="1"/>
          </p:nvPr>
        </p:nvSpPr>
        <p:spPr/>
        <p:txBody>
          <a:bodyPr/>
          <a:lstStyle/>
          <a:p>
            <a:pPr lvl="1"/>
            <a:r>
              <a:rPr lang="en-US" dirty="0"/>
              <a:t>Muscles of the diaphragm dictate the amount of air a child inspires.</a:t>
            </a:r>
          </a:p>
          <a:p>
            <a:pPr lvl="2"/>
            <a:r>
              <a:rPr lang="en-US" dirty="0"/>
              <a:t>Pressure on child’s abdomen can cause respiratory compromise</a:t>
            </a:r>
          </a:p>
          <a:p>
            <a:pPr lvl="2"/>
            <a:r>
              <a:rPr lang="en-US" dirty="0"/>
              <a:t>Use caution when applying the straps of a spinal immobilization device</a:t>
            </a:r>
          </a:p>
          <a:p>
            <a:pPr lvl="1"/>
            <a:r>
              <a:rPr lang="en-US" dirty="0"/>
              <a:t>Gastric distention may interfere with diaphragm movement</a:t>
            </a:r>
          </a:p>
          <a:p>
            <a:pPr lvl="2"/>
            <a:r>
              <a:rPr lang="en-US" dirty="0"/>
              <a:t>This may lead to hypoventilation</a:t>
            </a:r>
          </a:p>
          <a:p>
            <a:pPr lvl="1"/>
            <a:r>
              <a:rPr lang="en-US" dirty="0"/>
              <a:t>Breath sounds are more easily heard</a:t>
            </a:r>
          </a:p>
          <a:p>
            <a:pPr lvl="1"/>
            <a:r>
              <a:rPr lang="en-US" dirty="0"/>
              <a:t>Poor air movement or absent breath sounds may be more difficult to determine</a:t>
            </a:r>
          </a:p>
          <a:p>
            <a:endParaRPr lang="en-US" dirty="0"/>
          </a:p>
        </p:txBody>
      </p:sp>
    </p:spTree>
    <p:extLst>
      <p:ext uri="{BB962C8B-B14F-4D97-AF65-F5344CB8AC3E}">
        <p14:creationId xmlns:p14="http://schemas.microsoft.com/office/powerpoint/2010/main" val="891454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EBD9F-732C-8749-D67B-8D124957423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43EF38B-F405-BFF3-9D54-F23BBDFE33D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FBA0593-1926-91DC-A175-ECEBD05338FF}"/>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9759B80B-A04C-319D-6F16-AC5FA63135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BD49582-3B5F-24C0-397E-F5FAB22E797B}"/>
              </a:ext>
            </a:extLst>
          </p:cNvPr>
          <p:cNvSpPr>
            <a:spLocks noGrp="1"/>
          </p:cNvSpPr>
          <p:nvPr>
            <p:ph idx="1"/>
          </p:nvPr>
        </p:nvSpPr>
        <p:spPr/>
        <p:txBody>
          <a:bodyPr/>
          <a:lstStyle/>
          <a:p>
            <a:r>
              <a:rPr lang="en-US" dirty="0"/>
              <a:t>Keep the pediatric airway open in the sniffing position</a:t>
            </a:r>
          </a:p>
          <a:p>
            <a:pPr lvl="1"/>
            <a:r>
              <a:rPr lang="en-US" dirty="0"/>
              <a:t>Overextending the neck could close off the airway due to undeveloped trachea</a:t>
            </a:r>
          </a:p>
          <a:p>
            <a:r>
              <a:rPr lang="en-US" dirty="0"/>
              <a:t>Padding may be needed under the shoulders to keep the head in a sniffing position</a:t>
            </a:r>
          </a:p>
          <a:p>
            <a:endParaRPr lang="en-US" dirty="0"/>
          </a:p>
        </p:txBody>
      </p:sp>
    </p:spTree>
    <p:extLst>
      <p:ext uri="{BB962C8B-B14F-4D97-AF65-F5344CB8AC3E}">
        <p14:creationId xmlns:p14="http://schemas.microsoft.com/office/powerpoint/2010/main" val="2669312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BA2E0-8AC5-C768-D699-4473D5E5F40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359059E-8511-C037-3D3E-2F0B6FE2875B}"/>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AF57480-3700-3E39-7F4D-188829EB2DD5}"/>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3A00AC44-6B23-3535-DFE1-923F9761C5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2" title="Using a bulb syringe to suction">
            <a:hlinkClick r:id="" action="ppaction://media"/>
            <a:extLst>
              <a:ext uri="{FF2B5EF4-FFF2-40B4-BE49-F238E27FC236}">
                <a16:creationId xmlns:a16="http://schemas.microsoft.com/office/drawing/2014/main" id="{90D7B979-80E3-9267-7AF4-9D4CA8CA4F8C}"/>
              </a:ext>
            </a:extLst>
          </p:cNvPr>
          <p:cNvPicPr>
            <a:picLocks noGrp="1" noRot="1" noChangeAspect="1"/>
          </p:cNvPicPr>
          <p:nvPr>
            <p:ph idx="1"/>
            <a:videoFile r:link="rId1"/>
          </p:nvPr>
        </p:nvPicPr>
        <p:blipFill>
          <a:blip r:embed="rId5"/>
          <a:stretch>
            <a:fillRect/>
          </a:stretch>
        </p:blipFill>
        <p:spPr>
          <a:xfrm>
            <a:off x="2152650" y="1829227"/>
            <a:ext cx="7886700" cy="4455987"/>
          </a:xfrm>
          <a:prstGeom prst="rect">
            <a:avLst/>
          </a:prstGeom>
        </p:spPr>
      </p:pic>
    </p:spTree>
    <p:extLst>
      <p:ext uri="{BB962C8B-B14F-4D97-AF65-F5344CB8AC3E}">
        <p14:creationId xmlns:p14="http://schemas.microsoft.com/office/powerpoint/2010/main" val="133642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52430A-C2B0-B1A2-776F-E4503159F9D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373D332-669B-6D25-E445-B39E55CB727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DF3B394-9D08-F9B2-A298-AC35ABCE67CA}"/>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F743A61C-FABF-3348-D993-010CDFB31A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BCEAD8A-5A4E-4F81-E081-F34C40377650}"/>
              </a:ext>
            </a:extLst>
          </p:cNvPr>
          <p:cNvSpPr>
            <a:spLocks noGrp="1"/>
          </p:cNvSpPr>
          <p:nvPr>
            <p:ph idx="1"/>
          </p:nvPr>
        </p:nvSpPr>
        <p:spPr/>
        <p:txBody>
          <a:bodyPr/>
          <a:lstStyle/>
          <a:p>
            <a:r>
              <a:rPr lang="en-US" dirty="0"/>
              <a:t>Children with significant injury should receive supplemental oxygen</a:t>
            </a:r>
          </a:p>
          <a:p>
            <a:r>
              <a:rPr lang="en-US" dirty="0"/>
              <a:t>Injury, fear, and crying all increase oxygen demands</a:t>
            </a:r>
          </a:p>
          <a:p>
            <a:r>
              <a:rPr lang="en-US" dirty="0"/>
              <a:t>Be prepared for the child to vomit</a:t>
            </a:r>
          </a:p>
          <a:p>
            <a:pPr lvl="1"/>
            <a:r>
              <a:rPr lang="en-US" dirty="0"/>
              <a:t>Have suction readily available</a:t>
            </a:r>
          </a:p>
          <a:p>
            <a:endParaRPr lang="en-US" dirty="0"/>
          </a:p>
        </p:txBody>
      </p:sp>
    </p:spTree>
    <p:extLst>
      <p:ext uri="{BB962C8B-B14F-4D97-AF65-F5344CB8AC3E}">
        <p14:creationId xmlns:p14="http://schemas.microsoft.com/office/powerpoint/2010/main" val="137240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677EB8-CCCC-6B93-1BAC-80EF3D7924B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4B39A5A-A9E5-9458-1D9B-97DC0A05651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514B035-2111-C9BF-1081-C916FC058FF1}"/>
              </a:ext>
            </a:extLst>
          </p:cNvPr>
          <p:cNvSpPr txBox="1"/>
          <p:nvPr/>
        </p:nvSpPr>
        <p:spPr>
          <a:xfrm>
            <a:off x="2489667" y="523834"/>
            <a:ext cx="5747682" cy="830997"/>
          </a:xfrm>
          <a:prstGeom prst="rect">
            <a:avLst/>
          </a:prstGeom>
          <a:noFill/>
        </p:spPr>
        <p:txBody>
          <a:bodyPr wrap="square" rtlCol="0">
            <a:spAutoFit/>
          </a:bodyPr>
          <a:lstStyle/>
          <a:p>
            <a:r>
              <a:rPr lang="en-US" sz="4800" b="1" u="sng" dirty="0"/>
              <a:t>PEDIATRIC AIRWAY</a:t>
            </a:r>
          </a:p>
        </p:txBody>
      </p:sp>
      <p:pic>
        <p:nvPicPr>
          <p:cNvPr id="6" name="Picture 5">
            <a:extLst>
              <a:ext uri="{FF2B5EF4-FFF2-40B4-BE49-F238E27FC236}">
                <a16:creationId xmlns:a16="http://schemas.microsoft.com/office/drawing/2014/main" id="{3678A3CB-C3CD-5885-2B70-C3DBB2A6AD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FB18E1A-BAA7-1835-8093-50D2BE985602}"/>
              </a:ext>
            </a:extLst>
          </p:cNvPr>
          <p:cNvSpPr>
            <a:spLocks noGrp="1"/>
          </p:cNvSpPr>
          <p:nvPr>
            <p:ph idx="1"/>
          </p:nvPr>
        </p:nvSpPr>
        <p:spPr/>
        <p:txBody>
          <a:bodyPr/>
          <a:lstStyle/>
          <a:p>
            <a:r>
              <a:rPr lang="en-US" dirty="0"/>
              <a:t>Upper Airway Emergencies</a:t>
            </a:r>
          </a:p>
          <a:p>
            <a:pPr lvl="1"/>
            <a:r>
              <a:rPr lang="en-US" dirty="0"/>
              <a:t>Foreign Body Aspiration or Obstruction</a:t>
            </a:r>
          </a:p>
          <a:p>
            <a:pPr lvl="2"/>
            <a:r>
              <a:rPr lang="en-US" dirty="0"/>
              <a:t>Small objects or food items may obstruct a child’s airway</a:t>
            </a:r>
          </a:p>
          <a:p>
            <a:pPr lvl="2"/>
            <a:r>
              <a:rPr lang="en-US" dirty="0"/>
              <a:t>The tongue frequently cause upper airway obstruction due to its size in a child with a decreased LOC</a:t>
            </a:r>
          </a:p>
          <a:p>
            <a:pPr lvl="1"/>
            <a:r>
              <a:rPr lang="en-US" dirty="0"/>
              <a:t>Anaphylaxis</a:t>
            </a:r>
          </a:p>
          <a:p>
            <a:pPr lvl="1"/>
            <a:r>
              <a:rPr lang="en-US" dirty="0"/>
              <a:t>Croup</a:t>
            </a:r>
          </a:p>
          <a:p>
            <a:pPr lvl="1"/>
            <a:r>
              <a:rPr lang="en-US" dirty="0"/>
              <a:t>Epiglottitis and Bacterial Infections</a:t>
            </a:r>
          </a:p>
          <a:p>
            <a:endParaRPr lang="en-US" dirty="0"/>
          </a:p>
        </p:txBody>
      </p:sp>
    </p:spTree>
    <p:extLst>
      <p:ext uri="{BB962C8B-B14F-4D97-AF65-F5344CB8AC3E}">
        <p14:creationId xmlns:p14="http://schemas.microsoft.com/office/powerpoint/2010/main" val="4039072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61190-ADC7-87AD-9F8A-29E2EB44687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ABA3AB-0466-121C-1D6A-E02CD443E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CE6F655F-6B89-55C8-A4A1-3F26E8DD6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817A5A11-6833-8ADE-5AC0-154CAD246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548C14D0-90BE-F799-ECBE-96991C5BB87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43B4B9B-C14B-7588-1986-1270B581BD4A}"/>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81EE48FF-63F0-1FBE-CF80-04F3DED25B5A}"/>
              </a:ext>
            </a:extLst>
          </p:cNvPr>
          <p:cNvSpPr txBox="1"/>
          <p:nvPr/>
        </p:nvSpPr>
        <p:spPr>
          <a:xfrm>
            <a:off x="3233076" y="2092063"/>
            <a:ext cx="4500578" cy="1384995"/>
          </a:xfrm>
          <a:prstGeom prst="rect">
            <a:avLst/>
          </a:prstGeom>
          <a:noFill/>
        </p:spPr>
        <p:txBody>
          <a:bodyPr wrap="square" rtlCol="0">
            <a:spAutoFit/>
          </a:bodyPr>
          <a:lstStyle/>
          <a:p>
            <a:r>
              <a:rPr lang="en-US" sz="2800" b="1" dirty="0"/>
              <a:t>CARDIAC ARREST</a:t>
            </a:r>
          </a:p>
          <a:p>
            <a:r>
              <a:rPr lang="en-US" sz="2800" b="1" dirty="0"/>
              <a:t>PEDIATRIC ARREST</a:t>
            </a:r>
          </a:p>
          <a:p>
            <a:r>
              <a:rPr lang="en-US" sz="2800" b="1" dirty="0"/>
              <a:t>CHEST PAIN</a:t>
            </a:r>
            <a:endParaRPr lang="en-US" b="1" dirty="0"/>
          </a:p>
        </p:txBody>
      </p:sp>
      <p:pic>
        <p:nvPicPr>
          <p:cNvPr id="6" name="Picture 5">
            <a:extLst>
              <a:ext uri="{FF2B5EF4-FFF2-40B4-BE49-F238E27FC236}">
                <a16:creationId xmlns:a16="http://schemas.microsoft.com/office/drawing/2014/main" id="{B93B6728-82AB-7BD6-5D2F-BD097661A5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520825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0B0754-6DD8-89A9-447C-80F94DE70B9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AB5097-CDE3-3747-A7CC-3156446F4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EF0A9DA-98A9-EC37-F5FE-81493999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FAE2FFA-5938-D83C-8571-35428960A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6782ACF5-F9FB-4B66-C569-99AC0A1319D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9E584F9-2784-9012-69F8-76D551DCB9A1}"/>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86647114-E75D-1936-CEC3-104A5312933F}"/>
              </a:ext>
            </a:extLst>
          </p:cNvPr>
          <p:cNvSpPr txBox="1"/>
          <p:nvPr/>
        </p:nvSpPr>
        <p:spPr>
          <a:xfrm>
            <a:off x="3543042" y="3074257"/>
            <a:ext cx="4500578" cy="707886"/>
          </a:xfrm>
          <a:prstGeom prst="rect">
            <a:avLst/>
          </a:prstGeom>
          <a:noFill/>
        </p:spPr>
        <p:txBody>
          <a:bodyPr wrap="square" rtlCol="0">
            <a:spAutoFit/>
          </a:bodyPr>
          <a:lstStyle/>
          <a:p>
            <a:r>
              <a:rPr lang="en-US" sz="4000" b="1" dirty="0"/>
              <a:t>CARDIAC</a:t>
            </a:r>
            <a:r>
              <a:rPr lang="en-US" sz="2800" b="1" dirty="0"/>
              <a:t> </a:t>
            </a:r>
            <a:r>
              <a:rPr lang="en-US" sz="4000" b="1" dirty="0"/>
              <a:t>ARREST</a:t>
            </a:r>
          </a:p>
        </p:txBody>
      </p:sp>
      <p:pic>
        <p:nvPicPr>
          <p:cNvPr id="6" name="Picture 5">
            <a:extLst>
              <a:ext uri="{FF2B5EF4-FFF2-40B4-BE49-F238E27FC236}">
                <a16:creationId xmlns:a16="http://schemas.microsoft.com/office/drawing/2014/main" id="{47FFC147-235F-772E-5EB6-2CE37B1592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78274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CEB5D8-E9FB-F71D-5CDD-BF216EBE03D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2071FD0-5B99-6DD7-988B-A9B33943C7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5227517-8CD6-162F-58A1-B492DFF3E325}"/>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pic>
        <p:nvPicPr>
          <p:cNvPr id="6" name="Picture 5">
            <a:extLst>
              <a:ext uri="{FF2B5EF4-FFF2-40B4-BE49-F238E27FC236}">
                <a16:creationId xmlns:a16="http://schemas.microsoft.com/office/drawing/2014/main" id="{46E0A369-262B-BF89-B144-54E32B74CE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3F200DD-2841-7C34-A8B3-DC0B40F3AA2B}"/>
              </a:ext>
            </a:extLst>
          </p:cNvPr>
          <p:cNvSpPr>
            <a:spLocks noGrp="1"/>
          </p:cNvSpPr>
          <p:nvPr>
            <p:ph idx="1"/>
          </p:nvPr>
        </p:nvSpPr>
        <p:spPr>
          <a:xfrm>
            <a:off x="838200" y="1825625"/>
            <a:ext cx="8124825" cy="4165600"/>
          </a:xfrm>
        </p:spPr>
        <p:txBody>
          <a:bodyPr/>
          <a:lstStyle/>
          <a:p>
            <a:pPr marL="0" indent="0">
              <a:buNone/>
            </a:pPr>
            <a:r>
              <a:rPr lang="en-US" dirty="0"/>
              <a:t>Anatomy and Physiology of the Cardiovascular System</a:t>
            </a:r>
          </a:p>
          <a:p>
            <a:r>
              <a:rPr lang="en-US" dirty="0"/>
              <a:t>The Circulatory System</a:t>
            </a:r>
          </a:p>
          <a:p>
            <a:pPr lvl="1"/>
            <a:r>
              <a:rPr lang="en-US" dirty="0"/>
              <a:t>Heart (Atrium and Ventricles)</a:t>
            </a:r>
          </a:p>
          <a:p>
            <a:pPr lvl="1"/>
            <a:r>
              <a:rPr lang="en-US" dirty="0"/>
              <a:t>Arteries </a:t>
            </a:r>
          </a:p>
          <a:p>
            <a:pPr lvl="1"/>
            <a:r>
              <a:rPr lang="en-US" dirty="0"/>
              <a:t>Veins</a:t>
            </a:r>
          </a:p>
          <a:p>
            <a:pPr lvl="1"/>
            <a:r>
              <a:rPr lang="en-US" dirty="0"/>
              <a:t>Capillaries</a:t>
            </a:r>
          </a:p>
          <a:p>
            <a:pPr lvl="1"/>
            <a:r>
              <a:rPr lang="en-US" dirty="0"/>
              <a:t>Carotid Arteries</a:t>
            </a:r>
          </a:p>
          <a:p>
            <a:pPr lvl="1"/>
            <a:r>
              <a:rPr lang="en-US" dirty="0"/>
              <a:t>Brachial Arteries</a:t>
            </a:r>
          </a:p>
          <a:p>
            <a:pPr lvl="1"/>
            <a:r>
              <a:rPr lang="en-US" dirty="0"/>
              <a:t>Radial Arteries</a:t>
            </a:r>
          </a:p>
        </p:txBody>
      </p:sp>
      <p:pic>
        <p:nvPicPr>
          <p:cNvPr id="8" name="Content Placeholder 5">
            <a:extLst>
              <a:ext uri="{FF2B5EF4-FFF2-40B4-BE49-F238E27FC236}">
                <a16:creationId xmlns:a16="http://schemas.microsoft.com/office/drawing/2014/main" id="{8E111B0D-62D2-4A41-BABD-18F53EE8526A}"/>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2321502"/>
            <a:ext cx="5649204" cy="4448748"/>
          </a:xfrm>
          <a:prstGeom prst="rect">
            <a:avLst/>
          </a:prstGeom>
        </p:spPr>
      </p:pic>
    </p:spTree>
    <p:extLst>
      <p:ext uri="{BB962C8B-B14F-4D97-AF65-F5344CB8AC3E}">
        <p14:creationId xmlns:p14="http://schemas.microsoft.com/office/powerpoint/2010/main" val="400251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46BA6C-C872-0EF1-C864-13A689745DD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D766B11-1779-701B-856D-188929F7CD0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7D6DA85-0D0E-1D0E-1C1A-9511D658C18C}"/>
              </a:ext>
            </a:extLst>
          </p:cNvPr>
          <p:cNvSpPr txBox="1"/>
          <p:nvPr/>
        </p:nvSpPr>
        <p:spPr>
          <a:xfrm>
            <a:off x="2489667" y="523834"/>
            <a:ext cx="5530706"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25693247-3D8A-F308-2BF0-2284F102E2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D8C52F2-D825-FBFB-643C-2844FE94DAF3}"/>
              </a:ext>
            </a:extLst>
          </p:cNvPr>
          <p:cNvSpPr>
            <a:spLocks noGrp="1"/>
          </p:cNvSpPr>
          <p:nvPr>
            <p:ph idx="1"/>
          </p:nvPr>
        </p:nvSpPr>
        <p:spPr>
          <a:xfrm>
            <a:off x="838200" y="1604075"/>
            <a:ext cx="10515600" cy="4572888"/>
          </a:xfrm>
        </p:spPr>
        <p:txBody>
          <a:bodyPr>
            <a:normAutofit lnSpcReduction="10000"/>
          </a:bodyPr>
          <a:lstStyle/>
          <a:p>
            <a:pPr marL="0" indent="0">
              <a:buNone/>
            </a:pPr>
            <a:r>
              <a:rPr lang="en-US" dirty="0"/>
              <a:t>Anatomy and Physiology of the Airway System</a:t>
            </a:r>
          </a:p>
          <a:p>
            <a:r>
              <a:rPr lang="en-US" sz="2400" dirty="0"/>
              <a:t>Oropharynx</a:t>
            </a:r>
          </a:p>
          <a:p>
            <a:r>
              <a:rPr lang="en-US" sz="2400" dirty="0"/>
              <a:t>Nasopharynx</a:t>
            </a:r>
          </a:p>
          <a:p>
            <a:r>
              <a:rPr lang="en-US" sz="2400" dirty="0"/>
              <a:t>Pharynx</a:t>
            </a:r>
          </a:p>
          <a:p>
            <a:r>
              <a:rPr lang="en-US" sz="2400" dirty="0"/>
              <a:t>Trachea</a:t>
            </a:r>
          </a:p>
          <a:p>
            <a:r>
              <a:rPr lang="en-US" sz="2400" dirty="0"/>
              <a:t>Esophagus</a:t>
            </a:r>
          </a:p>
          <a:p>
            <a:r>
              <a:rPr lang="en-US" sz="2400" dirty="0"/>
              <a:t>Bronchi</a:t>
            </a:r>
          </a:p>
          <a:p>
            <a:r>
              <a:rPr lang="en-US" sz="2400" dirty="0"/>
              <a:t>Lungs</a:t>
            </a:r>
          </a:p>
          <a:p>
            <a:r>
              <a:rPr lang="en-US" sz="2400" dirty="0"/>
              <a:t>Alveoli</a:t>
            </a:r>
          </a:p>
          <a:p>
            <a:r>
              <a:rPr lang="en-US" sz="2400" dirty="0"/>
              <a:t>Capillaries </a:t>
            </a:r>
          </a:p>
          <a:p>
            <a:endParaRPr lang="en-US" dirty="0"/>
          </a:p>
        </p:txBody>
      </p:sp>
      <p:pic>
        <p:nvPicPr>
          <p:cNvPr id="8" name="Content Placeholder 5">
            <a:extLst>
              <a:ext uri="{FF2B5EF4-FFF2-40B4-BE49-F238E27FC236}">
                <a16:creationId xmlns:a16="http://schemas.microsoft.com/office/drawing/2014/main" id="{2478E5A4-888A-4024-ABFB-052B9D0706D5}"/>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6183361" y="2019573"/>
            <a:ext cx="3671577" cy="4575175"/>
          </a:xfrm>
          <a:prstGeom prst="rect">
            <a:avLst/>
          </a:prstGeom>
        </p:spPr>
      </p:pic>
    </p:spTree>
    <p:extLst>
      <p:ext uri="{BB962C8B-B14F-4D97-AF65-F5344CB8AC3E}">
        <p14:creationId xmlns:p14="http://schemas.microsoft.com/office/powerpoint/2010/main" val="3744712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1FBE88-DEDE-5A38-9E18-4870F8D1B9B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CB24547-BD25-92EE-27E8-A6542E88AEE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C1BDD37-D21C-C7C2-2DFE-3F72A7C3969D}"/>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3D02CE8-AD71-0F3D-3B73-D45F4B88BB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0F41146-4EF7-4DDE-2C7C-CF55684AD47A}"/>
              </a:ext>
            </a:extLst>
          </p:cNvPr>
          <p:cNvSpPr>
            <a:spLocks noGrp="1"/>
          </p:cNvSpPr>
          <p:nvPr>
            <p:ph idx="1"/>
          </p:nvPr>
        </p:nvSpPr>
        <p:spPr/>
        <p:txBody>
          <a:bodyPr/>
          <a:lstStyle/>
          <a:p>
            <a:pPr marL="0" indent="0">
              <a:buNone/>
            </a:pPr>
            <a:r>
              <a:rPr lang="en-US" dirty="0"/>
              <a:t>5 Links in the Chain of Survival</a:t>
            </a:r>
          </a:p>
          <a:p>
            <a:pPr lvl="1"/>
            <a:r>
              <a:rPr lang="en-US" dirty="0"/>
              <a:t>Recognition/Activation of EMS</a:t>
            </a:r>
          </a:p>
          <a:p>
            <a:pPr lvl="1"/>
            <a:r>
              <a:rPr lang="en-US" dirty="0"/>
              <a:t>Immediate high-quality CPR</a:t>
            </a:r>
          </a:p>
          <a:p>
            <a:pPr lvl="1"/>
            <a:r>
              <a:rPr lang="en-US" dirty="0"/>
              <a:t>Rapid defibrillation</a:t>
            </a:r>
          </a:p>
          <a:p>
            <a:pPr lvl="1"/>
            <a:r>
              <a:rPr lang="en-US" dirty="0"/>
              <a:t>Basic and advanced EMS</a:t>
            </a:r>
          </a:p>
          <a:p>
            <a:pPr lvl="1"/>
            <a:r>
              <a:rPr lang="en-US" dirty="0"/>
              <a:t>ALS and post arrest care</a:t>
            </a:r>
          </a:p>
        </p:txBody>
      </p:sp>
      <p:pic>
        <p:nvPicPr>
          <p:cNvPr id="11268" name="Picture 4" descr="Out of Hospital Chain of Survival | American Heart Association CPR &amp; First  Aid">
            <a:extLst>
              <a:ext uri="{FF2B5EF4-FFF2-40B4-BE49-F238E27FC236}">
                <a16:creationId xmlns:a16="http://schemas.microsoft.com/office/drawing/2014/main" id="{2F6B1C54-029E-F7B3-14EB-040FB0CFE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173" y="4558277"/>
            <a:ext cx="8988678" cy="209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67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066D1-321B-470E-C874-A17C085D055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902FBFA-D4D4-F1AC-F2D2-3D83E6384A1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B9657B0-1AA2-9D9E-4705-107A33E472E5}"/>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D737E70-67D5-5834-70DE-3C54BAD5F8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30D0637-CF8C-D2C3-47E6-260783C20131}"/>
              </a:ext>
            </a:extLst>
          </p:cNvPr>
          <p:cNvSpPr>
            <a:spLocks noGrp="1"/>
          </p:cNvSpPr>
          <p:nvPr>
            <p:ph idx="1"/>
          </p:nvPr>
        </p:nvSpPr>
        <p:spPr>
          <a:xfrm>
            <a:off x="232476" y="1825625"/>
            <a:ext cx="10732576" cy="4351338"/>
          </a:xfrm>
        </p:spPr>
        <p:txBody>
          <a:bodyPr/>
          <a:lstStyle/>
          <a:p>
            <a:pPr marL="914400" lvl="2" indent="0">
              <a:buNone/>
            </a:pPr>
            <a:r>
              <a:rPr lang="en-US" sz="2400" dirty="0"/>
              <a:t>	</a:t>
            </a:r>
            <a:r>
              <a:rPr lang="en-US" sz="2400" b="1" dirty="0"/>
              <a:t>Immediate recognition of cardiac arrest includes:</a:t>
            </a:r>
          </a:p>
          <a:p>
            <a:pPr lvl="3"/>
            <a:r>
              <a:rPr lang="en-US" sz="2400" dirty="0"/>
              <a:t>Identifying apnea in patients</a:t>
            </a:r>
          </a:p>
          <a:p>
            <a:pPr lvl="3"/>
            <a:r>
              <a:rPr lang="en-US" sz="2400" dirty="0"/>
              <a:t>Distinguishing between agonal gasps and inadequate respirations</a:t>
            </a:r>
          </a:p>
          <a:p>
            <a:pPr lvl="3"/>
            <a:r>
              <a:rPr lang="en-US" sz="2400" dirty="0"/>
              <a:t>Confirming pulselessness by checking carotid pulse for not more than 10 seconds</a:t>
            </a:r>
          </a:p>
          <a:p>
            <a:pPr lvl="4"/>
            <a:r>
              <a:rPr lang="en-US" sz="2400" dirty="0"/>
              <a:t>The exception is patients in hypothermia get a pulse check for a full minute</a:t>
            </a:r>
          </a:p>
          <a:p>
            <a:pPr marL="1828800" lvl="4" indent="0">
              <a:buNone/>
            </a:pPr>
            <a:r>
              <a:rPr lang="en-US" sz="2400" b="1" dirty="0"/>
              <a:t>Activation of emergency response includes:</a:t>
            </a:r>
          </a:p>
          <a:p>
            <a:pPr lvl="3"/>
            <a:r>
              <a:rPr lang="en-US" sz="2400" dirty="0"/>
              <a:t>Starting EMS if not already enroute</a:t>
            </a:r>
          </a:p>
          <a:p>
            <a:pPr lvl="3"/>
            <a:r>
              <a:rPr lang="en-US" sz="2400" dirty="0"/>
              <a:t>Requesting additional resources as necessary</a:t>
            </a:r>
          </a:p>
          <a:p>
            <a:endParaRPr lang="en-US" dirty="0"/>
          </a:p>
        </p:txBody>
      </p:sp>
    </p:spTree>
    <p:extLst>
      <p:ext uri="{BB962C8B-B14F-4D97-AF65-F5344CB8AC3E}">
        <p14:creationId xmlns:p14="http://schemas.microsoft.com/office/powerpoint/2010/main" val="4184346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349BAF-1C12-7484-16F5-F55CF8D239E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48B5896-E53C-BEBE-3D9B-95EC804F999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05DCF8A-079B-1A6C-FC00-DC7CE6F75A5A}"/>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BA7CCEA0-18DA-B9EA-F39B-25D0E76A08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96586FD8-E572-2630-D021-B2147484ED1E}"/>
              </a:ext>
            </a:extLst>
          </p:cNvPr>
          <p:cNvSpPr>
            <a:spLocks noGrp="1"/>
          </p:cNvSpPr>
          <p:nvPr>
            <p:ph idx="1"/>
          </p:nvPr>
        </p:nvSpPr>
        <p:spPr/>
        <p:txBody>
          <a:bodyPr/>
          <a:lstStyle/>
          <a:p>
            <a:r>
              <a:rPr lang="en-US" dirty="0"/>
              <a:t>Early CPR with emphasis on chest compressions</a:t>
            </a:r>
          </a:p>
          <a:p>
            <a:pPr lvl="1"/>
            <a:r>
              <a:rPr lang="en-US" dirty="0"/>
              <a:t>Early CPR is key in cardiac arrest</a:t>
            </a:r>
          </a:p>
          <a:p>
            <a:pPr lvl="1"/>
            <a:r>
              <a:rPr lang="en-US" dirty="0"/>
              <a:t>Chest compressions are the primary factor in restoring Coronary Perfusion Pressure (CPP)</a:t>
            </a:r>
          </a:p>
          <a:p>
            <a:pPr lvl="1"/>
            <a:r>
              <a:rPr lang="en-US" dirty="0"/>
              <a:t>Chest compressions should have limited interruptions</a:t>
            </a:r>
          </a:p>
          <a:p>
            <a:pPr lvl="1"/>
            <a:r>
              <a:rPr lang="en-US" dirty="0"/>
              <a:t>Observational study shows survival rates dropping when compressions fall between 80-90</a:t>
            </a:r>
          </a:p>
        </p:txBody>
      </p:sp>
    </p:spTree>
    <p:extLst>
      <p:ext uri="{BB962C8B-B14F-4D97-AF65-F5344CB8AC3E}">
        <p14:creationId xmlns:p14="http://schemas.microsoft.com/office/powerpoint/2010/main" val="198076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9F5A11-310E-A9E6-2992-0A0BE8B330E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11EBBF1-DD7C-4B71-32C1-7E91302F469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50C0246-A62D-7EC2-483D-E2DD7863EE68}"/>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BE7A2F4C-2282-F159-32E1-93B170A448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4A789AE-30BA-4BA0-5424-06B633252C61}"/>
              </a:ext>
            </a:extLst>
          </p:cNvPr>
          <p:cNvSpPr>
            <a:spLocks noGrp="1"/>
          </p:cNvSpPr>
          <p:nvPr>
            <p:ph idx="1"/>
          </p:nvPr>
        </p:nvSpPr>
        <p:spPr/>
        <p:txBody>
          <a:bodyPr/>
          <a:lstStyle/>
          <a:p>
            <a:r>
              <a:rPr lang="en-US" dirty="0"/>
              <a:t>Rapid Defibrillation</a:t>
            </a:r>
          </a:p>
          <a:p>
            <a:pPr lvl="1"/>
            <a:r>
              <a:rPr lang="en-US" dirty="0"/>
              <a:t>Defibrillation is the pass of DC current through the myocardium</a:t>
            </a:r>
          </a:p>
          <a:p>
            <a:pPr lvl="1"/>
            <a:r>
              <a:rPr lang="en-US" dirty="0"/>
              <a:t>Successful defibrillation occurs with the current causes a uniform depolarization into the myocardium</a:t>
            </a:r>
          </a:p>
          <a:p>
            <a:pPr lvl="1"/>
            <a:r>
              <a:rPr lang="en-US" dirty="0"/>
              <a:t>AEDs advise to shock in two rhythms:</a:t>
            </a:r>
          </a:p>
          <a:p>
            <a:pPr lvl="2"/>
            <a:r>
              <a:rPr lang="en-US" dirty="0"/>
              <a:t>Ventricular Fibrillation and Ventricular Tachycardia</a:t>
            </a:r>
          </a:p>
          <a:p>
            <a:pPr lvl="1"/>
            <a:r>
              <a:rPr lang="en-US" dirty="0"/>
              <a:t>Multiple studies have shown that defibrillation is most effect if performed within 8-10 minutes following a shockable arrest</a:t>
            </a:r>
          </a:p>
        </p:txBody>
      </p:sp>
    </p:spTree>
    <p:extLst>
      <p:ext uri="{BB962C8B-B14F-4D97-AF65-F5344CB8AC3E}">
        <p14:creationId xmlns:p14="http://schemas.microsoft.com/office/powerpoint/2010/main" val="2769090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BB2057-1EEB-D563-814F-3904F3C86AA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3016997-91B2-60F1-67E5-926B9672F7A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65E8BA0-7D80-80CA-5514-00F57A3ABD66}"/>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43492004-D747-586D-FF3F-E31069896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D4F28CD-A08C-B1F0-2B02-E74067ADF2FF}"/>
              </a:ext>
            </a:extLst>
          </p:cNvPr>
          <p:cNvSpPr>
            <a:spLocks noGrp="1"/>
          </p:cNvSpPr>
          <p:nvPr>
            <p:ph idx="1"/>
          </p:nvPr>
        </p:nvSpPr>
        <p:spPr>
          <a:xfrm>
            <a:off x="838200" y="1825625"/>
            <a:ext cx="10515600" cy="3436050"/>
          </a:xfrm>
        </p:spPr>
        <p:txBody>
          <a:bodyPr>
            <a:normAutofit lnSpcReduction="10000"/>
          </a:bodyPr>
          <a:lstStyle/>
          <a:p>
            <a:r>
              <a:rPr lang="en-US" dirty="0"/>
              <a:t>Effective advanced life support</a:t>
            </a:r>
          </a:p>
          <a:p>
            <a:pPr lvl="1"/>
            <a:r>
              <a:rPr lang="en-US" dirty="0"/>
              <a:t>Effective advanced life support begins and should be maintained around effective BLS care</a:t>
            </a:r>
          </a:p>
          <a:p>
            <a:pPr lvl="1"/>
            <a:r>
              <a:rPr lang="en-US" dirty="0"/>
              <a:t>Taking time away from chest compressions to perform advanced care techniques could be detrimental to patient well being</a:t>
            </a:r>
          </a:p>
          <a:p>
            <a:pPr lvl="1"/>
            <a:r>
              <a:rPr lang="en-US" dirty="0"/>
              <a:t>Advanced procedures should be done only when enough personnel are available to provide effective BLS care</a:t>
            </a:r>
          </a:p>
          <a:p>
            <a:pPr lvl="1"/>
            <a:r>
              <a:rPr lang="en-US" dirty="0"/>
              <a:t>IV/IO access should be obtained without interfering with compressions</a:t>
            </a:r>
          </a:p>
          <a:p>
            <a:pPr lvl="1"/>
            <a:r>
              <a:rPr lang="en-US" dirty="0"/>
              <a:t>ETT access should also be obtained without interfering with compressions if possible.</a:t>
            </a:r>
          </a:p>
        </p:txBody>
      </p:sp>
    </p:spTree>
    <p:extLst>
      <p:ext uri="{BB962C8B-B14F-4D97-AF65-F5344CB8AC3E}">
        <p14:creationId xmlns:p14="http://schemas.microsoft.com/office/powerpoint/2010/main" val="3015683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F9EC6C-A6A5-CF54-A779-D0084B6AE46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C1838D4-7E66-D369-837B-47A0B7EB4E7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14ADEC-5EFB-C36C-BB24-3A4591E9C1D2}"/>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4D419949-4183-E242-94F0-C26C95195A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D5A146C-A47C-DF6B-A97D-A259091E5F5C}"/>
              </a:ext>
            </a:extLst>
          </p:cNvPr>
          <p:cNvSpPr>
            <a:spLocks noGrp="1"/>
          </p:cNvSpPr>
          <p:nvPr>
            <p:ph idx="1"/>
          </p:nvPr>
        </p:nvSpPr>
        <p:spPr/>
        <p:txBody>
          <a:bodyPr/>
          <a:lstStyle/>
          <a:p>
            <a:pPr marL="0" indent="0">
              <a:buNone/>
            </a:pPr>
            <a:r>
              <a:rPr lang="en-US" dirty="0"/>
              <a:t>Post cardiac arrest care</a:t>
            </a:r>
          </a:p>
          <a:p>
            <a:r>
              <a:rPr lang="en-US" sz="2400" dirty="0"/>
              <a:t>12 lead ECG should be routinely performed on all ROSC patients to help to identify cardiac etiology </a:t>
            </a:r>
          </a:p>
          <a:p>
            <a:r>
              <a:rPr lang="en-US" sz="2400" dirty="0"/>
              <a:t>Use clues in patient’s presentation, bystander observations, and scene size up to determine the possible cause of arrest could be beneficial in long term post arrest care</a:t>
            </a:r>
          </a:p>
        </p:txBody>
      </p:sp>
    </p:spTree>
    <p:extLst>
      <p:ext uri="{BB962C8B-B14F-4D97-AF65-F5344CB8AC3E}">
        <p14:creationId xmlns:p14="http://schemas.microsoft.com/office/powerpoint/2010/main" val="3019790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D6D4A0-7CF7-E897-35D4-EB2186C1474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0255018-5E1C-53C5-B036-B0624CDF048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BC75052-C59D-D12C-2399-41FD73E7BEB4}"/>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6C03643E-FB2D-7F2D-BC0D-363A6421D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33E7043-209C-014D-BD8D-0347B6946C35}"/>
              </a:ext>
            </a:extLst>
          </p:cNvPr>
          <p:cNvSpPr>
            <a:spLocks noGrp="1"/>
          </p:cNvSpPr>
          <p:nvPr>
            <p:ph idx="1"/>
          </p:nvPr>
        </p:nvSpPr>
        <p:spPr/>
        <p:txBody>
          <a:bodyPr/>
          <a:lstStyle/>
          <a:p>
            <a:pPr marL="0" indent="0">
              <a:buNone/>
            </a:pPr>
            <a:r>
              <a:rPr lang="en-US" dirty="0"/>
              <a:t>High performance CPR</a:t>
            </a:r>
          </a:p>
          <a:p>
            <a:r>
              <a:rPr lang="en-US" sz="2400" dirty="0"/>
              <a:t>The primary goal of high performance CPR is the reduction of interruption in compressions</a:t>
            </a:r>
          </a:p>
          <a:p>
            <a:r>
              <a:rPr lang="en-US" sz="2400" dirty="0"/>
              <a:t>Early compressions rotating between compressors every 100 compressions</a:t>
            </a:r>
          </a:p>
          <a:p>
            <a:pPr lvl="1"/>
            <a:r>
              <a:rPr lang="en-US" dirty="0"/>
              <a:t>Shown to reduce rescuer fatigue and increase effective compressions</a:t>
            </a:r>
          </a:p>
          <a:p>
            <a:r>
              <a:rPr lang="en-US" sz="2400" dirty="0"/>
              <a:t>Each rescuer has a clearly defined role within the team</a:t>
            </a:r>
          </a:p>
          <a:p>
            <a:pPr lvl="1"/>
            <a:r>
              <a:rPr lang="en-US" dirty="0"/>
              <a:t>Compressor 1, Compressor 2, Head/Airway, AED, ALS</a:t>
            </a:r>
          </a:p>
          <a:p>
            <a:pPr marL="0" indent="0">
              <a:buNone/>
            </a:pPr>
            <a:endParaRPr lang="en-US" dirty="0"/>
          </a:p>
        </p:txBody>
      </p:sp>
    </p:spTree>
    <p:extLst>
      <p:ext uri="{BB962C8B-B14F-4D97-AF65-F5344CB8AC3E}">
        <p14:creationId xmlns:p14="http://schemas.microsoft.com/office/powerpoint/2010/main" val="1741819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95F34C-78E9-0E48-8792-4DE3E28A953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C958AC3-C446-0474-159E-462D7E63508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243184F-0485-4844-2021-C52BC8B5D413}"/>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B47566C-5B06-1F01-1A7C-B8FBDA6F4B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CAD5CB4-8E96-E942-3471-2BDECA10A6CA}"/>
              </a:ext>
            </a:extLst>
          </p:cNvPr>
          <p:cNvSpPr>
            <a:spLocks noGrp="1"/>
          </p:cNvSpPr>
          <p:nvPr>
            <p:ph idx="1"/>
          </p:nvPr>
        </p:nvSpPr>
        <p:spPr/>
        <p:txBody>
          <a:bodyPr/>
          <a:lstStyle/>
          <a:p>
            <a:pPr marL="0" indent="0">
              <a:buNone/>
            </a:pPr>
            <a:r>
              <a:rPr lang="en-US" dirty="0"/>
              <a:t>Roles of the Team</a:t>
            </a:r>
          </a:p>
          <a:p>
            <a:r>
              <a:rPr lang="en-US" sz="2400" dirty="0"/>
              <a:t>Compressor 1 assesses patient and begins CPR</a:t>
            </a:r>
          </a:p>
          <a:p>
            <a:r>
              <a:rPr lang="en-US" sz="2400" dirty="0"/>
              <a:t>Compressor 2 attaches AED as soon as possible without interrupting CPR</a:t>
            </a:r>
          </a:p>
          <a:p>
            <a:r>
              <a:rPr lang="en-US" sz="2400" dirty="0"/>
              <a:t>Head/Airway inserts airway adjunct, applies oxygen, ventilates in coordination with compressions and runs AED/Monitor</a:t>
            </a:r>
          </a:p>
          <a:p>
            <a:r>
              <a:rPr lang="en-US" sz="2400" dirty="0"/>
              <a:t>ALS establishes IV/IO access, administers medications, reversible causes</a:t>
            </a:r>
          </a:p>
        </p:txBody>
      </p:sp>
    </p:spTree>
    <p:extLst>
      <p:ext uri="{BB962C8B-B14F-4D97-AF65-F5344CB8AC3E}">
        <p14:creationId xmlns:p14="http://schemas.microsoft.com/office/powerpoint/2010/main" val="2192364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2BB5B1-DCD4-69E2-29FD-71A964CD3D3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0B75EB5-5F70-45DA-BA91-A1385D74AE4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63AD846-AF75-F760-24E2-1F5A710E6CFC}"/>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F3973394-B502-5C50-DD65-7FC7349A16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CDBB915-1B7F-AA71-2903-4509948D25B3}"/>
              </a:ext>
            </a:extLst>
          </p:cNvPr>
          <p:cNvSpPr>
            <a:spLocks noGrp="1"/>
          </p:cNvSpPr>
          <p:nvPr>
            <p:ph idx="1"/>
          </p:nvPr>
        </p:nvSpPr>
        <p:spPr/>
        <p:txBody>
          <a:bodyPr/>
          <a:lstStyle/>
          <a:p>
            <a:pPr marL="0" indent="0">
              <a:buNone/>
            </a:pPr>
            <a:r>
              <a:rPr lang="en-US" dirty="0"/>
              <a:t>Signs of Effective CPR</a:t>
            </a:r>
          </a:p>
          <a:p>
            <a:r>
              <a:rPr lang="en-US" sz="2400" dirty="0"/>
              <a:t>Pulse with compression</a:t>
            </a:r>
          </a:p>
          <a:p>
            <a:r>
              <a:rPr lang="en-US" sz="2400" dirty="0"/>
              <a:t>Skin color improves</a:t>
            </a:r>
          </a:p>
          <a:p>
            <a:r>
              <a:rPr lang="en-US" sz="2400" dirty="0"/>
              <a:t>Chest visibly rises during ventilation</a:t>
            </a:r>
          </a:p>
          <a:p>
            <a:r>
              <a:rPr lang="en-US" sz="2400" dirty="0"/>
              <a:t>Compression and ventilations delivered at appropriate rate and depth</a:t>
            </a:r>
          </a:p>
          <a:p>
            <a:r>
              <a:rPr lang="en-US" sz="2400" dirty="0"/>
              <a:t>Return of spontaneous circulation</a:t>
            </a:r>
          </a:p>
          <a:p>
            <a:pPr marL="0" indent="0">
              <a:buNone/>
            </a:pPr>
            <a:endParaRPr lang="en-US" dirty="0"/>
          </a:p>
        </p:txBody>
      </p:sp>
    </p:spTree>
    <p:extLst>
      <p:ext uri="{BB962C8B-B14F-4D97-AF65-F5344CB8AC3E}">
        <p14:creationId xmlns:p14="http://schemas.microsoft.com/office/powerpoint/2010/main" val="3058313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9059DC-EBE8-3EF5-8988-34493D62F63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D5F7C41-46CF-D442-0E02-CED9F995EEA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3A83A28-1521-562A-735D-153035305773}"/>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2E43077D-7947-F6C3-E2BE-13D498286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96B79BC-68FD-91EF-C0BB-B077796C1743}"/>
              </a:ext>
            </a:extLst>
          </p:cNvPr>
          <p:cNvSpPr>
            <a:spLocks noGrp="1"/>
          </p:cNvSpPr>
          <p:nvPr>
            <p:ph idx="1"/>
          </p:nvPr>
        </p:nvSpPr>
        <p:spPr>
          <a:xfrm>
            <a:off x="2572718" y="1825624"/>
            <a:ext cx="8781081" cy="4508541"/>
          </a:xfrm>
        </p:spPr>
        <p:txBody>
          <a:bodyPr/>
          <a:lstStyle/>
          <a:p>
            <a:pPr marL="0" indent="0">
              <a:buNone/>
            </a:pPr>
            <a:r>
              <a:rPr lang="en-US" dirty="0"/>
              <a:t>Complications of Performing CPR</a:t>
            </a:r>
          </a:p>
          <a:p>
            <a:r>
              <a:rPr lang="en-US" dirty="0"/>
              <a:t>Broken ribs</a:t>
            </a:r>
          </a:p>
          <a:p>
            <a:r>
              <a:rPr lang="en-US" dirty="0"/>
              <a:t>Gastric distention</a:t>
            </a:r>
          </a:p>
          <a:p>
            <a:r>
              <a:rPr lang="en-US" dirty="0"/>
              <a:t>Vomiting</a:t>
            </a:r>
          </a:p>
        </p:txBody>
      </p:sp>
      <p:pic>
        <p:nvPicPr>
          <p:cNvPr id="2" name="Picture 1">
            <a:extLst>
              <a:ext uri="{FF2B5EF4-FFF2-40B4-BE49-F238E27FC236}">
                <a16:creationId xmlns:a16="http://schemas.microsoft.com/office/drawing/2014/main" id="{0B7805C9-B99E-20BB-658B-D7B0732BC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100" y="2769057"/>
            <a:ext cx="6093094" cy="3565108"/>
          </a:xfrm>
          <a:prstGeom prst="rect">
            <a:avLst/>
          </a:prstGeom>
        </p:spPr>
      </p:pic>
    </p:spTree>
    <p:extLst>
      <p:ext uri="{BB962C8B-B14F-4D97-AF65-F5344CB8AC3E}">
        <p14:creationId xmlns:p14="http://schemas.microsoft.com/office/powerpoint/2010/main" val="389420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A2716E-492D-2A84-208C-7798CDC488D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B1921F6-894A-F641-9459-A1E6C6D7546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BBDF9CB-975C-42A3-407B-9553687C5115}"/>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321AD900-B4F9-8723-1F6A-6853341A70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416D7B1-6754-0D6A-18EA-71E6955C4752}"/>
              </a:ext>
            </a:extLst>
          </p:cNvPr>
          <p:cNvSpPr>
            <a:spLocks noGrp="1"/>
          </p:cNvSpPr>
          <p:nvPr>
            <p:ph idx="1"/>
          </p:nvPr>
        </p:nvSpPr>
        <p:spPr>
          <a:xfrm>
            <a:off x="838200" y="1825625"/>
            <a:ext cx="6585488" cy="4351338"/>
          </a:xfrm>
        </p:spPr>
        <p:txBody>
          <a:bodyPr/>
          <a:lstStyle/>
          <a:p>
            <a:pPr marL="0" indent="0">
              <a:buNone/>
            </a:pPr>
            <a:r>
              <a:rPr lang="en-US" b="1" dirty="0"/>
              <a:t>The Ventilatory Process</a:t>
            </a:r>
          </a:p>
          <a:p>
            <a:r>
              <a:rPr lang="en-US" sz="2400" dirty="0"/>
              <a:t>Alveolar ventilation – the exchange of oxygen and carbon dioxide that occurs in the alveoli</a:t>
            </a:r>
          </a:p>
          <a:p>
            <a:endParaRPr lang="en-US" sz="2400" dirty="0"/>
          </a:p>
          <a:p>
            <a:r>
              <a:rPr lang="en-US" sz="2400" dirty="0"/>
              <a:t>Minute ventilation – the amount of air pulled into the lungs and removed from the lungs in one minute </a:t>
            </a:r>
          </a:p>
          <a:p>
            <a:pPr marL="0" indent="0">
              <a:buNone/>
            </a:pPr>
            <a:endParaRPr lang="en-US" dirty="0"/>
          </a:p>
        </p:txBody>
      </p:sp>
      <p:pic>
        <p:nvPicPr>
          <p:cNvPr id="4" name="Content Placeholder 10">
            <a:extLst>
              <a:ext uri="{FF2B5EF4-FFF2-40B4-BE49-F238E27FC236}">
                <a16:creationId xmlns:a16="http://schemas.microsoft.com/office/drawing/2014/main" id="{FAD9FE69-61E5-4ADA-9895-AA2E857BD3C6}"/>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13391" y="2911566"/>
            <a:ext cx="4820261" cy="3668432"/>
          </a:xfrm>
          <a:prstGeom prst="rect">
            <a:avLst/>
          </a:prstGeom>
        </p:spPr>
      </p:pic>
    </p:spTree>
    <p:extLst>
      <p:ext uri="{BB962C8B-B14F-4D97-AF65-F5344CB8AC3E}">
        <p14:creationId xmlns:p14="http://schemas.microsoft.com/office/powerpoint/2010/main" val="4095460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93B2F6-8B6B-9993-F6B9-6ECFEA6F6FE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BD0FAC3-C822-B082-092C-4F32C1EFCC8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6BDE761-46D8-C51F-F7B7-C76C72688098}"/>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305A87B1-3494-996B-D4F6-EF76C92EA7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98C7DE0-9693-4FB8-EAB1-BADA7662465C}"/>
              </a:ext>
            </a:extLst>
          </p:cNvPr>
          <p:cNvSpPr>
            <a:spLocks noGrp="1"/>
          </p:cNvSpPr>
          <p:nvPr>
            <p:ph idx="1"/>
          </p:nvPr>
        </p:nvSpPr>
        <p:spPr/>
        <p:txBody>
          <a:bodyPr/>
          <a:lstStyle/>
          <a:p>
            <a:pPr marL="0" indent="0">
              <a:buNone/>
            </a:pPr>
            <a:r>
              <a:rPr lang="en-US" dirty="0"/>
              <a:t>Mechanical CPR</a:t>
            </a:r>
          </a:p>
          <a:p>
            <a:r>
              <a:rPr lang="en-US" sz="2400" dirty="0"/>
              <a:t>Mechanical CPR refers to the use of a mechanical device to perform compressions in place of a human rescuer</a:t>
            </a:r>
          </a:p>
          <a:p>
            <a:r>
              <a:rPr lang="en-US" sz="2400" dirty="0"/>
              <a:t>Mechanical CPR has been in study since the mid 1970s starting with the piston driven thumper</a:t>
            </a:r>
          </a:p>
          <a:p>
            <a:r>
              <a:rPr lang="en-US" sz="2400" dirty="0"/>
              <a:t>While the AHA shows no clear benefit to the use of mechanical CPR over manual CPR when in a controlled and stable sitting, there is evidence that mechanical CPR is more beneficial than manual CPR when it is difficult, dangerous, or unlikely for a provider to provide accurate, effective and consistent compressions</a:t>
            </a:r>
          </a:p>
        </p:txBody>
      </p:sp>
    </p:spTree>
    <p:extLst>
      <p:ext uri="{BB962C8B-B14F-4D97-AF65-F5344CB8AC3E}">
        <p14:creationId xmlns:p14="http://schemas.microsoft.com/office/powerpoint/2010/main" val="1878458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360AB7-AF81-1E77-4291-4C0A6D42750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B56ABBE-0363-2C55-48A9-C05AA95B303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803013A-33F3-AC1B-A2BB-0E77F99E38F2}"/>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F0FDC376-77F4-476A-6ED7-B84F33A013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1E19169-CF19-F07F-06B7-69A42BC3FF5E}"/>
              </a:ext>
            </a:extLst>
          </p:cNvPr>
          <p:cNvSpPr>
            <a:spLocks noGrp="1"/>
          </p:cNvSpPr>
          <p:nvPr>
            <p:ph idx="1"/>
          </p:nvPr>
        </p:nvSpPr>
        <p:spPr/>
        <p:txBody>
          <a:bodyPr/>
          <a:lstStyle/>
          <a:p>
            <a:pPr marL="0" indent="0">
              <a:buNone/>
            </a:pPr>
            <a:r>
              <a:rPr lang="en-US" dirty="0"/>
              <a:t>Mechanical CPR</a:t>
            </a:r>
          </a:p>
          <a:p>
            <a:r>
              <a:rPr lang="en-US" dirty="0"/>
              <a:t>Two styles of devices</a:t>
            </a:r>
          </a:p>
          <a:p>
            <a:pPr lvl="1"/>
            <a:r>
              <a:rPr lang="en-US" dirty="0"/>
              <a:t>Load distributing band devices such as the ZOLL </a:t>
            </a:r>
            <a:r>
              <a:rPr lang="en-US" dirty="0" err="1"/>
              <a:t>Autopulse</a:t>
            </a:r>
            <a:endParaRPr lang="en-US" dirty="0"/>
          </a:p>
          <a:p>
            <a:pPr lvl="1"/>
            <a:r>
              <a:rPr lang="en-US" dirty="0"/>
              <a:t>Lund University Cardiac Arrest System (LUCAS) devices</a:t>
            </a:r>
          </a:p>
        </p:txBody>
      </p:sp>
      <p:pic>
        <p:nvPicPr>
          <p:cNvPr id="12290" name="Picture 2" descr="AutoPulse | Medist Imaging">
            <a:extLst>
              <a:ext uri="{FF2B5EF4-FFF2-40B4-BE49-F238E27FC236}">
                <a16:creationId xmlns:a16="http://schemas.microsoft.com/office/drawing/2014/main" id="{CC3B844C-B527-4DF1-368C-A08258A25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26" y="4186237"/>
            <a:ext cx="4210373" cy="23683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ucas 2 Chest compression Device Project :: Howard Young Foundation">
            <a:extLst>
              <a:ext uri="{FF2B5EF4-FFF2-40B4-BE49-F238E27FC236}">
                <a16:creationId xmlns:a16="http://schemas.microsoft.com/office/drawing/2014/main" id="{8E7B6097-DFEE-6C49-DFE1-2834A35C0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497" y="3560684"/>
            <a:ext cx="4763754" cy="295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63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36957E-7274-08DE-8781-E48DBC53888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15C8C64-5A6A-AF3E-1F10-A141360746B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F8F43A2-0F77-1739-78D0-C0DB34F7FC12}"/>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E6453F4-B14B-1D99-6E98-5D151897B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DD69A67-547A-DD67-7D49-DB7CAB913035}"/>
              </a:ext>
            </a:extLst>
          </p:cNvPr>
          <p:cNvSpPr>
            <a:spLocks noGrp="1"/>
          </p:cNvSpPr>
          <p:nvPr>
            <p:ph idx="1"/>
          </p:nvPr>
        </p:nvSpPr>
        <p:spPr/>
        <p:txBody>
          <a:bodyPr/>
          <a:lstStyle/>
          <a:p>
            <a:pPr marL="0" indent="0">
              <a:buNone/>
            </a:pPr>
            <a:r>
              <a:rPr lang="en-US" dirty="0"/>
              <a:t>Automated External Defibrillator</a:t>
            </a:r>
          </a:p>
          <a:p>
            <a:r>
              <a:rPr lang="en-US" dirty="0"/>
              <a:t>70% of all out of hospital cardiac arrest patients have irregular heart electrical rhythms</a:t>
            </a:r>
          </a:p>
          <a:p>
            <a:r>
              <a:rPr lang="en-US" dirty="0"/>
              <a:t>Defibrillator provides the greatest chance of survival when delivered early</a:t>
            </a:r>
          </a:p>
          <a:p>
            <a:r>
              <a:rPr lang="en-US" dirty="0"/>
              <a:t>Vary by design, make sure to be familiar with what your department has</a:t>
            </a:r>
          </a:p>
        </p:txBody>
      </p:sp>
      <p:pic>
        <p:nvPicPr>
          <p:cNvPr id="13314" name="Picture 2" descr="About AEDs - LifeSure">
            <a:extLst>
              <a:ext uri="{FF2B5EF4-FFF2-40B4-BE49-F238E27FC236}">
                <a16:creationId xmlns:a16="http://schemas.microsoft.com/office/drawing/2014/main" id="{F0C8EA61-7782-97D7-5A55-B0C3136FD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4618605"/>
            <a:ext cx="9839324" cy="197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19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129D76-10F0-C73D-0F14-8EA97824C10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2DBF138-D0C2-F417-F3F2-9DE87983332D}"/>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030A4AB-599F-7A52-585C-1DD1E370F371}"/>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C899FACE-1FD1-811F-F3F5-E86017806D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Online Media 1" title="Zoll AED Plus | CPR/AED Training">
            <a:hlinkClick r:id="" action="ppaction://media"/>
            <a:extLst>
              <a:ext uri="{FF2B5EF4-FFF2-40B4-BE49-F238E27FC236}">
                <a16:creationId xmlns:a16="http://schemas.microsoft.com/office/drawing/2014/main" id="{E46FF5A6-A166-697A-31E2-8E768F0A6E07}"/>
              </a:ext>
            </a:extLst>
          </p:cNvPr>
          <p:cNvPicPr>
            <a:picLocks noGrp="1" noRot="1" noChangeAspect="1"/>
          </p:cNvPicPr>
          <p:nvPr>
            <p:ph idx="1"/>
            <a:videoFile r:link="rId1"/>
          </p:nvPr>
        </p:nvPicPr>
        <p:blipFill>
          <a:blip r:embed="rId5"/>
          <a:stretch>
            <a:fillRect/>
          </a:stretch>
        </p:blipFill>
        <p:spPr>
          <a:xfrm>
            <a:off x="0" y="0"/>
            <a:ext cx="12192000" cy="6888947"/>
          </a:xfrm>
          <a:prstGeom prst="rect">
            <a:avLst/>
          </a:prstGeom>
        </p:spPr>
      </p:pic>
    </p:spTree>
    <p:extLst>
      <p:ext uri="{BB962C8B-B14F-4D97-AF65-F5344CB8AC3E}">
        <p14:creationId xmlns:p14="http://schemas.microsoft.com/office/powerpoint/2010/main" val="39206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63BDC-EABD-1CC5-1BCD-891D578D1C5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1C70819-76DB-1D4E-FA03-03D04D24B8F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A0C6E9DD-5866-0B86-0456-402A4A975A4D}"/>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65CC90B3-BB17-5093-D2D5-DD5C6F2294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FA4BF11-5B0F-21F5-9598-E7761C88DDC3}"/>
              </a:ext>
            </a:extLst>
          </p:cNvPr>
          <p:cNvSpPr>
            <a:spLocks noGrp="1"/>
          </p:cNvSpPr>
          <p:nvPr>
            <p:ph idx="1"/>
          </p:nvPr>
        </p:nvSpPr>
        <p:spPr/>
        <p:txBody>
          <a:bodyPr/>
          <a:lstStyle/>
          <a:p>
            <a:r>
              <a:rPr lang="en-US" dirty="0"/>
              <a:t>Assure defibrillation safety for crew members, yourself, and bystanders</a:t>
            </a:r>
          </a:p>
          <a:p>
            <a:r>
              <a:rPr lang="en-US" dirty="0"/>
              <a:t>Proper placement of pads- Do not place over medication patches or implanted devices</a:t>
            </a:r>
          </a:p>
          <a:p>
            <a:r>
              <a:rPr lang="en-US" dirty="0"/>
              <a:t>Assure patient is in dry area not lying in a puddle of water prior to defibrillation and patient’s chest should be dried</a:t>
            </a:r>
          </a:p>
          <a:p>
            <a:r>
              <a:rPr lang="en-US" dirty="0"/>
              <a:t>Make sure you have good pad contact- hairy chests must be dealt with</a:t>
            </a:r>
          </a:p>
          <a:p>
            <a:r>
              <a:rPr lang="en-US" dirty="0"/>
              <a:t>Consider spinal immobilization where trauma is concerned</a:t>
            </a:r>
          </a:p>
        </p:txBody>
      </p:sp>
    </p:spTree>
    <p:extLst>
      <p:ext uri="{BB962C8B-B14F-4D97-AF65-F5344CB8AC3E}">
        <p14:creationId xmlns:p14="http://schemas.microsoft.com/office/powerpoint/2010/main" val="790588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514C30-761A-F1FB-59AF-970DD984F10F}"/>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02C82F5-F78E-3A19-A48E-DAA4B4327DD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08234E1-C3A8-86A8-B5F4-62E5566887F8}"/>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A7211A83-CFE0-7D7D-A3B0-58FB0FB858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04DB39D-6417-4309-A16D-37467B2EA7E9}"/>
              </a:ext>
            </a:extLst>
          </p:cNvPr>
          <p:cNvSpPr>
            <a:spLocks noGrp="1"/>
          </p:cNvSpPr>
          <p:nvPr>
            <p:ph idx="1"/>
          </p:nvPr>
        </p:nvSpPr>
        <p:spPr/>
        <p:txBody>
          <a:bodyPr/>
          <a:lstStyle/>
          <a:p>
            <a:r>
              <a:rPr lang="en-US" dirty="0"/>
              <a:t>Early defibrillation offers the best opportunity to achieve a successful patient outcome</a:t>
            </a:r>
          </a:p>
          <a:p>
            <a:r>
              <a:rPr lang="en-US" dirty="0"/>
              <a:t>AED’s have become readily available in many schools, sports venues, and most public settings</a:t>
            </a:r>
          </a:p>
          <a:p>
            <a:r>
              <a:rPr lang="en-US" dirty="0"/>
              <a:t>Relatively self guiding to make it very easy to use</a:t>
            </a:r>
          </a:p>
          <a:p>
            <a:r>
              <a:rPr lang="en-US" dirty="0"/>
              <a:t>High quality compressions can be started and should be done while AED is being prepared </a:t>
            </a:r>
          </a:p>
        </p:txBody>
      </p:sp>
      <p:pic>
        <p:nvPicPr>
          <p:cNvPr id="2" name="Content Placeholder 5">
            <a:extLst>
              <a:ext uri="{FF2B5EF4-FFF2-40B4-BE49-F238E27FC236}">
                <a16:creationId xmlns:a16="http://schemas.microsoft.com/office/drawing/2014/main" id="{F78EA463-C927-4F5A-BABA-CD360C71E6CC}"/>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05924" y="4679363"/>
            <a:ext cx="2651125" cy="1968394"/>
          </a:xfrm>
          <a:prstGeom prst="rect">
            <a:avLst/>
          </a:prstGeom>
        </p:spPr>
      </p:pic>
      <p:pic>
        <p:nvPicPr>
          <p:cNvPr id="4" name="Content Placeholder 5">
            <a:extLst>
              <a:ext uri="{FF2B5EF4-FFF2-40B4-BE49-F238E27FC236}">
                <a16:creationId xmlns:a16="http://schemas.microsoft.com/office/drawing/2014/main" id="{60A690B4-6874-547E-4B6B-2A6F835A316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690325" y="4811362"/>
            <a:ext cx="2390775" cy="2046638"/>
          </a:xfrm>
          <a:prstGeom prst="rect">
            <a:avLst/>
          </a:prstGeom>
        </p:spPr>
      </p:pic>
    </p:spTree>
    <p:extLst>
      <p:ext uri="{BB962C8B-B14F-4D97-AF65-F5344CB8AC3E}">
        <p14:creationId xmlns:p14="http://schemas.microsoft.com/office/powerpoint/2010/main" val="4260572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638569-0902-BBF2-1B17-E462BFBBE35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8258118-DC3E-3753-ABA3-7E6AC5E59DB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F550778-599E-98BF-563A-DC5F0E47BB7C}"/>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587A764B-59A5-86E0-77C9-3FC6CAFB71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564209B-5BDB-7E43-5CAC-1F7149EDAD59}"/>
              </a:ext>
            </a:extLst>
          </p:cNvPr>
          <p:cNvSpPr>
            <a:spLocks noGrp="1"/>
          </p:cNvSpPr>
          <p:nvPr>
            <p:ph idx="1"/>
          </p:nvPr>
        </p:nvSpPr>
        <p:spPr/>
        <p:txBody>
          <a:bodyPr/>
          <a:lstStyle/>
          <a:p>
            <a:pPr marL="0" indent="0">
              <a:buNone/>
            </a:pPr>
            <a:r>
              <a:rPr lang="en-US" dirty="0"/>
              <a:t>Airway management with BVM</a:t>
            </a:r>
          </a:p>
          <a:p>
            <a:r>
              <a:rPr lang="en-US" dirty="0"/>
              <a:t>Avoid hyperventilation- one breath every 6-8 seconds</a:t>
            </a:r>
          </a:p>
          <a:p>
            <a:r>
              <a:rPr lang="en-US" dirty="0"/>
              <a:t>Only squeeze bag until chest rise is noted</a:t>
            </a:r>
          </a:p>
          <a:p>
            <a:r>
              <a:rPr lang="en-US" dirty="0"/>
              <a:t>Place oral or nasal airway</a:t>
            </a:r>
          </a:p>
          <a:p>
            <a:endParaRPr lang="en-US" dirty="0"/>
          </a:p>
          <a:p>
            <a:endParaRPr lang="en-US" dirty="0"/>
          </a:p>
          <a:p>
            <a:endParaRPr lang="en-US" dirty="0"/>
          </a:p>
        </p:txBody>
      </p:sp>
    </p:spTree>
    <p:extLst>
      <p:ext uri="{BB962C8B-B14F-4D97-AF65-F5344CB8AC3E}">
        <p14:creationId xmlns:p14="http://schemas.microsoft.com/office/powerpoint/2010/main" val="27460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939429-2E11-C502-4A19-B02382BA230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69711C4-9665-DC8C-E78D-F032968DE62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C826575-3946-149F-AE3B-C51608A04D5F}"/>
              </a:ext>
            </a:extLst>
          </p:cNvPr>
          <p:cNvSpPr txBox="1"/>
          <p:nvPr/>
        </p:nvSpPr>
        <p:spPr>
          <a:xfrm>
            <a:off x="2489667" y="523834"/>
            <a:ext cx="4848780" cy="830997"/>
          </a:xfrm>
          <a:prstGeom prst="rect">
            <a:avLst/>
          </a:prstGeom>
          <a:noFill/>
        </p:spPr>
        <p:txBody>
          <a:bodyPr wrap="square" rtlCol="0">
            <a:spAutoFit/>
          </a:bodyPr>
          <a:lstStyle/>
          <a:p>
            <a:r>
              <a:rPr lang="en-US" sz="4800" b="1" u="sng" dirty="0"/>
              <a:t>CARDIAC ARREST</a:t>
            </a:r>
          </a:p>
        </p:txBody>
      </p:sp>
      <p:pic>
        <p:nvPicPr>
          <p:cNvPr id="6" name="Picture 5">
            <a:extLst>
              <a:ext uri="{FF2B5EF4-FFF2-40B4-BE49-F238E27FC236}">
                <a16:creationId xmlns:a16="http://schemas.microsoft.com/office/drawing/2014/main" id="{677927B0-FDFF-33AC-F1F7-1C57A47F1E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07280E6-8487-BF74-A612-658DEEF3679E}"/>
              </a:ext>
            </a:extLst>
          </p:cNvPr>
          <p:cNvSpPr>
            <a:spLocks noGrp="1"/>
          </p:cNvSpPr>
          <p:nvPr>
            <p:ph idx="1"/>
          </p:nvPr>
        </p:nvSpPr>
        <p:spPr/>
        <p:txBody>
          <a:bodyPr/>
          <a:lstStyle/>
          <a:p>
            <a:pPr marL="0" indent="0">
              <a:buNone/>
            </a:pPr>
            <a:r>
              <a:rPr lang="en-US" dirty="0"/>
              <a:t>Return of Spontaneous Circulation</a:t>
            </a:r>
          </a:p>
          <a:p>
            <a:r>
              <a:rPr lang="en-US" dirty="0"/>
              <a:t>Signs of life are observed</a:t>
            </a:r>
          </a:p>
          <a:p>
            <a:pPr lvl="1"/>
            <a:r>
              <a:rPr lang="en-US" dirty="0"/>
              <a:t>Patient breathing</a:t>
            </a:r>
          </a:p>
          <a:p>
            <a:pPr lvl="1"/>
            <a:r>
              <a:rPr lang="en-US" dirty="0"/>
              <a:t>Patient movement</a:t>
            </a:r>
          </a:p>
          <a:p>
            <a:pPr marL="457200" lvl="1" indent="0">
              <a:buNone/>
            </a:pPr>
            <a:endParaRPr lang="en-US" dirty="0"/>
          </a:p>
          <a:p>
            <a:r>
              <a:rPr lang="en-US" dirty="0"/>
              <a:t>Assure proper ventilation and oxygenation</a:t>
            </a:r>
          </a:p>
          <a:p>
            <a:pPr lvl="1"/>
            <a:r>
              <a:rPr lang="en-US" dirty="0"/>
              <a:t>Avoid excessive ventilation ( over bagging)</a:t>
            </a:r>
          </a:p>
          <a:p>
            <a:pPr lvl="2"/>
            <a:r>
              <a:rPr lang="en-US" dirty="0"/>
              <a:t>Reduces cardiac output</a:t>
            </a:r>
          </a:p>
          <a:p>
            <a:pPr marL="0" indent="0">
              <a:buNone/>
            </a:pPr>
            <a:r>
              <a:rPr lang="en-US" dirty="0"/>
              <a:t>	</a:t>
            </a:r>
          </a:p>
        </p:txBody>
      </p:sp>
    </p:spTree>
    <p:extLst>
      <p:ext uri="{BB962C8B-B14F-4D97-AF65-F5344CB8AC3E}">
        <p14:creationId xmlns:p14="http://schemas.microsoft.com/office/powerpoint/2010/main" val="3167032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2E585A-E786-3D5B-FC29-305C96878AB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6CB46C-FB91-709A-A928-F2E298040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2C83C71-41C7-FD0E-3220-1A0DE2A47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4656B55B-B72C-43A9-94A1-CF0BF731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A0617220-6CC4-4D94-F761-BB9047CED9E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CCE5813-3F6E-3D77-2F50-0787C853F94D}"/>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6988D71C-FA4A-39B7-B46D-E463650A9181}"/>
              </a:ext>
            </a:extLst>
          </p:cNvPr>
          <p:cNvSpPr txBox="1"/>
          <p:nvPr/>
        </p:nvSpPr>
        <p:spPr>
          <a:xfrm>
            <a:off x="2231756" y="3074257"/>
            <a:ext cx="7129220" cy="707886"/>
          </a:xfrm>
          <a:prstGeom prst="rect">
            <a:avLst/>
          </a:prstGeom>
          <a:noFill/>
        </p:spPr>
        <p:txBody>
          <a:bodyPr wrap="square" rtlCol="0">
            <a:spAutoFit/>
          </a:bodyPr>
          <a:lstStyle/>
          <a:p>
            <a:r>
              <a:rPr lang="en-US" sz="4000" b="1" dirty="0"/>
              <a:t>PEDIATRIC CARDIAC</a:t>
            </a:r>
            <a:r>
              <a:rPr lang="en-US" sz="2800" b="1" dirty="0"/>
              <a:t> </a:t>
            </a:r>
            <a:r>
              <a:rPr lang="en-US" sz="4000" b="1" dirty="0"/>
              <a:t>ARREST</a:t>
            </a:r>
          </a:p>
        </p:txBody>
      </p:sp>
      <p:pic>
        <p:nvPicPr>
          <p:cNvPr id="6" name="Picture 5">
            <a:extLst>
              <a:ext uri="{FF2B5EF4-FFF2-40B4-BE49-F238E27FC236}">
                <a16:creationId xmlns:a16="http://schemas.microsoft.com/office/drawing/2014/main" id="{5AAE3C95-7D38-588E-103D-C6EDB80512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377861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2437F9-1777-DD4A-4EB2-C9EDBDDAA04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3B136D7-909D-71CB-0D8D-BD61BFBF31B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62775FD-3799-E131-AA70-3A4AAA7CF066}"/>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A343D3D5-3E16-1AF9-6FB9-A60E355FCD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74593471-B5E6-77D1-514F-D39B6DFACF0B}"/>
              </a:ext>
            </a:extLst>
          </p:cNvPr>
          <p:cNvSpPr>
            <a:spLocks noGrp="1"/>
          </p:cNvSpPr>
          <p:nvPr>
            <p:ph idx="1"/>
          </p:nvPr>
        </p:nvSpPr>
        <p:spPr/>
        <p:txBody>
          <a:bodyPr/>
          <a:lstStyle/>
          <a:p>
            <a:r>
              <a:rPr lang="en-US" dirty="0"/>
              <a:t>Neonate</a:t>
            </a:r>
          </a:p>
          <a:p>
            <a:pPr lvl="1"/>
            <a:r>
              <a:rPr lang="en-US" dirty="0"/>
              <a:t>Refers to children newly born through the first 28 days of life.</a:t>
            </a:r>
          </a:p>
          <a:p>
            <a:r>
              <a:rPr lang="en-US" dirty="0"/>
              <a:t>Infant</a:t>
            </a:r>
          </a:p>
          <a:p>
            <a:pPr lvl="1"/>
            <a:r>
              <a:rPr lang="en-US" dirty="0"/>
              <a:t>Child who is between 29 days and 1 year old.</a:t>
            </a:r>
          </a:p>
          <a:p>
            <a:r>
              <a:rPr lang="en-US" dirty="0"/>
              <a:t>Child</a:t>
            </a:r>
          </a:p>
          <a:p>
            <a:pPr lvl="1"/>
            <a:r>
              <a:rPr lang="en-US" dirty="0"/>
              <a:t>Any child between the age of 1 year and Puberty (roughly 12).</a:t>
            </a:r>
          </a:p>
          <a:p>
            <a:pPr lvl="1"/>
            <a:r>
              <a:rPr lang="en-US" dirty="0"/>
              <a:t>For AED USE: 1 year through 8 years old (Pediatric pads).</a:t>
            </a:r>
          </a:p>
          <a:p>
            <a:endParaRPr lang="en-US" dirty="0"/>
          </a:p>
        </p:txBody>
      </p:sp>
    </p:spTree>
    <p:extLst>
      <p:ext uri="{BB962C8B-B14F-4D97-AF65-F5344CB8AC3E}">
        <p14:creationId xmlns:p14="http://schemas.microsoft.com/office/powerpoint/2010/main" val="30658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E76775-A326-8236-A223-F6C282CCA80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03EC1F1-5F46-9BEC-047D-E6FF84C770C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B96AB3A-207E-AF62-CC2A-62C9AFEC1AA2}"/>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046EB7E9-B0D1-9920-90FE-70438384B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F24291A-33E7-7995-0C16-8DF90E23C188}"/>
              </a:ext>
            </a:extLst>
          </p:cNvPr>
          <p:cNvSpPr>
            <a:spLocks noGrp="1"/>
          </p:cNvSpPr>
          <p:nvPr>
            <p:ph idx="1"/>
          </p:nvPr>
        </p:nvSpPr>
        <p:spPr>
          <a:xfrm>
            <a:off x="838200" y="1825625"/>
            <a:ext cx="8429786" cy="4365948"/>
          </a:xfrm>
        </p:spPr>
        <p:txBody>
          <a:bodyPr>
            <a:normAutofit lnSpcReduction="10000"/>
          </a:bodyPr>
          <a:lstStyle/>
          <a:p>
            <a:pPr marL="0" indent="0">
              <a:buNone/>
            </a:pPr>
            <a:r>
              <a:rPr lang="en-US" dirty="0"/>
              <a:t>Adequate vs. Inadequate Breathing</a:t>
            </a:r>
          </a:p>
          <a:p>
            <a:r>
              <a:rPr lang="en-US" sz="2000" dirty="0"/>
              <a:t>Look, Listen, and Feel!</a:t>
            </a:r>
          </a:p>
          <a:p>
            <a:pPr lvl="1"/>
            <a:endParaRPr lang="en-US" sz="2000" dirty="0"/>
          </a:p>
          <a:p>
            <a:pPr lvl="1"/>
            <a:r>
              <a:rPr lang="en-US" sz="2000" dirty="0"/>
              <a:t>Looking for rise and fall of the chest for equal expansion and adequate depth</a:t>
            </a:r>
          </a:p>
          <a:p>
            <a:pPr lvl="1"/>
            <a:r>
              <a:rPr lang="en-US" sz="2000" dirty="0"/>
              <a:t>Listening for air flow and any obstructive sounds</a:t>
            </a:r>
          </a:p>
          <a:p>
            <a:pPr lvl="1"/>
            <a:r>
              <a:rPr lang="en-US" sz="2000" dirty="0"/>
              <a:t>Feeling the air coming from the patients nose and mouth as well.</a:t>
            </a:r>
          </a:p>
          <a:p>
            <a:pPr lvl="1"/>
            <a:endParaRPr lang="en-US" sz="2000" dirty="0"/>
          </a:p>
          <a:p>
            <a:pPr lvl="1"/>
            <a:r>
              <a:rPr lang="en-US" sz="2000" dirty="0"/>
              <a:t>*A normal adult, has a resting breathing rate of about 12-20 breaths per minute.</a:t>
            </a:r>
          </a:p>
          <a:p>
            <a:pPr marL="228600" lvl="1" indent="0">
              <a:buNone/>
            </a:pPr>
            <a:endParaRPr lang="en-US" sz="2000" dirty="0"/>
          </a:p>
          <a:p>
            <a:pPr lvl="1"/>
            <a:r>
              <a:rPr lang="en-US" sz="2000" dirty="0"/>
              <a:t>Are there noisy respirations, wheezes, gurgling, gasping, any cyanosis, absent, slow or rapid</a:t>
            </a:r>
          </a:p>
          <a:p>
            <a:pPr marL="0" indent="0">
              <a:buNone/>
            </a:pPr>
            <a:endParaRPr lang="en-US" dirty="0"/>
          </a:p>
        </p:txBody>
      </p:sp>
    </p:spTree>
    <p:extLst>
      <p:ext uri="{BB962C8B-B14F-4D97-AF65-F5344CB8AC3E}">
        <p14:creationId xmlns:p14="http://schemas.microsoft.com/office/powerpoint/2010/main" val="2288972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CBFFA1-DA4B-E1E4-7106-68DD0795981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9F1E4B0-F91B-E56F-885F-A5C03DAB8CC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886ABFB-4511-E95B-3615-9E4479464E8F}"/>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EBE8E7EA-902D-167F-ADD0-9C4902979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64F04A9-B7AC-2808-9F65-F09C6A695CB3}"/>
              </a:ext>
            </a:extLst>
          </p:cNvPr>
          <p:cNvSpPr>
            <a:spLocks noGrp="1"/>
          </p:cNvSpPr>
          <p:nvPr>
            <p:ph idx="1"/>
          </p:nvPr>
        </p:nvSpPr>
        <p:spPr/>
        <p:txBody>
          <a:bodyPr>
            <a:normAutofit lnSpcReduction="10000"/>
          </a:bodyPr>
          <a:lstStyle/>
          <a:p>
            <a:r>
              <a:rPr lang="en-US" dirty="0"/>
              <a:t>Infant Single Rescuer CPR</a:t>
            </a:r>
          </a:p>
          <a:p>
            <a:pPr marL="0" indent="0">
              <a:lnSpc>
                <a:spcPct val="100000"/>
              </a:lnSpc>
              <a:spcBef>
                <a:spcPts val="0"/>
              </a:spcBef>
              <a:buSzTx/>
              <a:buNone/>
            </a:pPr>
            <a:endParaRPr lang="en-US" b="1" dirty="0"/>
          </a:p>
          <a:p>
            <a:pPr lvl="1">
              <a:lnSpc>
                <a:spcPct val="100000"/>
              </a:lnSpc>
              <a:spcBef>
                <a:spcPts val="0"/>
              </a:spcBef>
            </a:pPr>
            <a:r>
              <a:rPr lang="en-US" dirty="0"/>
              <a:t>2-fingers just below the inter-mammary (nipple) line</a:t>
            </a:r>
          </a:p>
          <a:p>
            <a:pPr>
              <a:lnSpc>
                <a:spcPct val="100000"/>
              </a:lnSpc>
              <a:spcBef>
                <a:spcPts val="0"/>
              </a:spcBef>
              <a:buSzTx/>
            </a:pPr>
            <a:endParaRPr lang="en-US" dirty="0"/>
          </a:p>
          <a:p>
            <a:pPr lvl="1">
              <a:lnSpc>
                <a:spcPct val="100000"/>
              </a:lnSpc>
              <a:spcBef>
                <a:spcPts val="0"/>
              </a:spcBef>
            </a:pPr>
            <a:r>
              <a:rPr lang="en-US" dirty="0"/>
              <a:t>100 – 120 compressions per minute</a:t>
            </a:r>
          </a:p>
          <a:p>
            <a:pPr lvl="1">
              <a:lnSpc>
                <a:spcPct val="100000"/>
              </a:lnSpc>
              <a:spcBef>
                <a:spcPts val="0"/>
              </a:spcBef>
              <a:buSzTx/>
            </a:pPr>
            <a:r>
              <a:rPr lang="en-US" dirty="0"/>
              <a:t>Number of compressions per minute is an important determinant of return of spontaneous circulation and good neurological outcomes. </a:t>
            </a:r>
          </a:p>
          <a:p>
            <a:pPr lvl="1">
              <a:lnSpc>
                <a:spcPct val="100000"/>
              </a:lnSpc>
              <a:spcBef>
                <a:spcPts val="0"/>
              </a:spcBef>
              <a:buSzTx/>
            </a:pPr>
            <a:endParaRPr lang="en-US" dirty="0"/>
          </a:p>
          <a:p>
            <a:pPr lvl="1">
              <a:lnSpc>
                <a:spcPct val="100000"/>
              </a:lnSpc>
              <a:spcBef>
                <a:spcPts val="0"/>
              </a:spcBef>
              <a:buFont typeface="Arial" charset="0"/>
              <a:buChar char="•"/>
            </a:pPr>
            <a:r>
              <a:rPr lang="en-US" dirty="0"/>
              <a:t>Compress 1/3 the anterior-posterior diameter of the chest (about 1 ½ inches)</a:t>
            </a:r>
          </a:p>
          <a:p>
            <a:pPr>
              <a:lnSpc>
                <a:spcPct val="100000"/>
              </a:lnSpc>
              <a:spcBef>
                <a:spcPts val="0"/>
              </a:spcBef>
              <a:buSzTx/>
              <a:buFont typeface="Arial" charset="0"/>
              <a:buChar char="•"/>
            </a:pPr>
            <a:endParaRPr lang="en-US" dirty="0"/>
          </a:p>
          <a:p>
            <a:pPr lvl="1">
              <a:lnSpc>
                <a:spcPct val="100000"/>
              </a:lnSpc>
              <a:spcBef>
                <a:spcPts val="0"/>
              </a:spcBef>
              <a:buFont typeface="Arial" charset="0"/>
              <a:buChar char="•"/>
            </a:pPr>
            <a:r>
              <a:rPr lang="en-US" dirty="0"/>
              <a:t>Allow complete recoil of chest between compressions v. Minimize interruption</a:t>
            </a:r>
          </a:p>
          <a:p>
            <a:endParaRPr lang="en-US" dirty="0"/>
          </a:p>
        </p:txBody>
      </p:sp>
    </p:spTree>
    <p:extLst>
      <p:ext uri="{BB962C8B-B14F-4D97-AF65-F5344CB8AC3E}">
        <p14:creationId xmlns:p14="http://schemas.microsoft.com/office/powerpoint/2010/main" val="3066768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426239-5668-D7D2-6C73-685F0F428BF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BBB38DD-62BD-D9A7-9DF2-B9953BFAD1B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B129C00-8368-3666-BE19-B3C9A37AD081}"/>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68207AE4-E2A7-4067-FEDA-1FBB6B724D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917A1C9-DDDD-09F7-696B-8A8AFBC4F0A6}"/>
              </a:ext>
            </a:extLst>
          </p:cNvPr>
          <p:cNvSpPr>
            <a:spLocks noGrp="1"/>
          </p:cNvSpPr>
          <p:nvPr>
            <p:ph idx="1"/>
          </p:nvPr>
        </p:nvSpPr>
        <p:spPr/>
        <p:txBody>
          <a:bodyPr/>
          <a:lstStyle/>
          <a:p>
            <a:r>
              <a:rPr lang="en-US" dirty="0"/>
              <a:t>Infant Single Rescuer Ventilations</a:t>
            </a:r>
          </a:p>
          <a:p>
            <a:pPr lvl="1">
              <a:lnSpc>
                <a:spcPct val="100000"/>
              </a:lnSpc>
              <a:spcBef>
                <a:spcPts val="0"/>
              </a:spcBef>
            </a:pPr>
            <a:r>
              <a:rPr lang="en-US" dirty="0"/>
              <a:t>Resuscitation outcomes in infants and children are best if compressions are combined with ventilations</a:t>
            </a:r>
          </a:p>
          <a:p>
            <a:pPr>
              <a:lnSpc>
                <a:spcPct val="100000"/>
              </a:lnSpc>
              <a:spcBef>
                <a:spcPts val="0"/>
              </a:spcBef>
              <a:buSzTx/>
            </a:pPr>
            <a:endParaRPr lang="en-US" dirty="0"/>
          </a:p>
          <a:p>
            <a:pPr lvl="1">
              <a:lnSpc>
                <a:spcPct val="100000"/>
              </a:lnSpc>
              <a:spcBef>
                <a:spcPts val="0"/>
              </a:spcBef>
            </a:pPr>
            <a:r>
              <a:rPr lang="en-US" dirty="0"/>
              <a:t>Two breaths after every 30 compressions</a:t>
            </a:r>
          </a:p>
          <a:p>
            <a:pPr>
              <a:lnSpc>
                <a:spcPct val="100000"/>
              </a:lnSpc>
              <a:spcBef>
                <a:spcPts val="0"/>
              </a:spcBef>
              <a:buSzTx/>
            </a:pPr>
            <a:endParaRPr lang="en-US" dirty="0"/>
          </a:p>
          <a:p>
            <a:pPr lvl="1">
              <a:lnSpc>
                <a:spcPct val="100000"/>
              </a:lnSpc>
              <a:spcBef>
                <a:spcPts val="0"/>
              </a:spcBef>
            </a:pPr>
            <a:r>
              <a:rPr lang="en-US" dirty="0"/>
              <a:t>Ventilate with only enough volume to observe chest rise</a:t>
            </a:r>
          </a:p>
          <a:p>
            <a:endParaRPr lang="en-US" dirty="0"/>
          </a:p>
        </p:txBody>
      </p:sp>
    </p:spTree>
    <p:extLst>
      <p:ext uri="{BB962C8B-B14F-4D97-AF65-F5344CB8AC3E}">
        <p14:creationId xmlns:p14="http://schemas.microsoft.com/office/powerpoint/2010/main" val="1309050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0825AA-534E-CAD6-C926-B2D851BE587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4D55996-0EBD-665D-B6E7-080B9CE5710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5461B03-DF91-8CC0-8DB3-EB289825F331}"/>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93DA0F91-C4D5-5A67-3979-C11CC73A4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DAA6535-6632-9420-6E1E-5602A64C722F}"/>
              </a:ext>
            </a:extLst>
          </p:cNvPr>
          <p:cNvSpPr>
            <a:spLocks noGrp="1"/>
          </p:cNvSpPr>
          <p:nvPr>
            <p:ph idx="1"/>
          </p:nvPr>
        </p:nvSpPr>
        <p:spPr/>
        <p:txBody>
          <a:bodyPr>
            <a:normAutofit fontScale="92500"/>
          </a:bodyPr>
          <a:lstStyle/>
          <a:p>
            <a:r>
              <a:rPr lang="en-US" sz="3000" dirty="0"/>
              <a:t>Infant Two Rescuer CPR </a:t>
            </a:r>
          </a:p>
          <a:p>
            <a:pPr lvl="1">
              <a:lnSpc>
                <a:spcPct val="100000"/>
              </a:lnSpc>
              <a:spcBef>
                <a:spcPts val="0"/>
              </a:spcBef>
            </a:pPr>
            <a:r>
              <a:rPr lang="en-US" dirty="0"/>
              <a:t>Rescuer fatigue can lead to inadequate rate, depth and recoil in CPR in minutes, even when the rescuer does not feel fatigued</a:t>
            </a:r>
          </a:p>
          <a:p>
            <a:pPr lvl="1">
              <a:lnSpc>
                <a:spcPct val="100000"/>
              </a:lnSpc>
              <a:spcBef>
                <a:spcPts val="0"/>
              </a:spcBef>
            </a:pPr>
            <a:r>
              <a:rPr lang="en-US" dirty="0"/>
              <a:t>When performing 2-Rescuer CPR, rotate the rescuer who is performing compressions with the rescuer who is performing ventilations at least every two minutes.</a:t>
            </a:r>
          </a:p>
          <a:p>
            <a:pPr lvl="1">
              <a:lnSpc>
                <a:spcPct val="100000"/>
              </a:lnSpc>
              <a:spcBef>
                <a:spcPts val="0"/>
              </a:spcBef>
            </a:pPr>
            <a:r>
              <a:rPr lang="en-US" dirty="0"/>
              <a:t>Two thumb encircling hands technique, just below the inter-mammary (nipple) </a:t>
            </a:r>
          </a:p>
          <a:p>
            <a:pPr lvl="1">
              <a:lnSpc>
                <a:spcPct val="100000"/>
              </a:lnSpc>
              <a:spcBef>
                <a:spcPts val="0"/>
              </a:spcBef>
            </a:pPr>
            <a:r>
              <a:rPr lang="en-US" dirty="0"/>
              <a:t>100 – 120 compressions/min</a:t>
            </a:r>
          </a:p>
          <a:p>
            <a:pPr lvl="1">
              <a:lnSpc>
                <a:spcPct val="100000"/>
              </a:lnSpc>
              <a:spcBef>
                <a:spcPts val="0"/>
              </a:spcBef>
            </a:pPr>
            <a:r>
              <a:rPr lang="en-US" dirty="0"/>
              <a:t>1/3 the anterior-posterior diameter of the chest (about 1 ½ inches)</a:t>
            </a:r>
          </a:p>
          <a:p>
            <a:pPr lvl="1">
              <a:lnSpc>
                <a:spcPct val="100000"/>
              </a:lnSpc>
              <a:spcBef>
                <a:spcPts val="0"/>
              </a:spcBef>
            </a:pPr>
            <a:r>
              <a:rPr lang="en-US" dirty="0"/>
              <a:t>Allow complete recoil of chest between compressions</a:t>
            </a:r>
          </a:p>
          <a:p>
            <a:pPr lvl="1">
              <a:lnSpc>
                <a:spcPct val="100000"/>
              </a:lnSpc>
              <a:spcBef>
                <a:spcPts val="0"/>
              </a:spcBef>
            </a:pPr>
            <a:r>
              <a:rPr lang="en-US" dirty="0"/>
              <a:t>Minimize interruption</a:t>
            </a:r>
          </a:p>
          <a:p>
            <a:pPr lvl="1">
              <a:lnSpc>
                <a:spcPct val="100000"/>
              </a:lnSpc>
              <a:spcBef>
                <a:spcPts val="0"/>
              </a:spcBef>
            </a:pPr>
            <a:r>
              <a:rPr lang="en-US" dirty="0"/>
              <a:t>Ventilation/Compression Ratio: Two breaths after every 15 compressions</a:t>
            </a:r>
          </a:p>
          <a:p>
            <a:pPr lvl="1">
              <a:lnSpc>
                <a:spcPct val="100000"/>
              </a:lnSpc>
              <a:spcBef>
                <a:spcPts val="0"/>
              </a:spcBef>
            </a:pPr>
            <a:r>
              <a:rPr lang="en-US" dirty="0"/>
              <a:t>Ventilate with enough volume to see chest rise</a:t>
            </a:r>
          </a:p>
          <a:p>
            <a:endParaRPr lang="en-US" dirty="0"/>
          </a:p>
        </p:txBody>
      </p:sp>
    </p:spTree>
    <p:extLst>
      <p:ext uri="{BB962C8B-B14F-4D97-AF65-F5344CB8AC3E}">
        <p14:creationId xmlns:p14="http://schemas.microsoft.com/office/powerpoint/2010/main" val="634093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8EE50A-9F7E-3A1E-FA4C-D2600B4F40A3}"/>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39A4F05-0159-0379-5E62-E542A50F38B1}"/>
              </a:ext>
            </a:extLst>
          </p:cNvPr>
          <p:cNvPicPr>
            <a:picLocks noChangeAspect="1"/>
          </p:cNvPicPr>
          <p:nvPr/>
        </p:nvPicPr>
        <p:blipFill>
          <a:blip r:embed="rId4">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8B6C5917-0A86-7DE0-DF34-C1AC72C706B8}"/>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11758503-9D3F-39A1-35F7-5BECE36ACE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infant-CPR.mp4">
            <a:hlinkClick r:id="" action="ppaction://media"/>
            <a:extLst>
              <a:ext uri="{FF2B5EF4-FFF2-40B4-BE49-F238E27FC236}">
                <a16:creationId xmlns:a16="http://schemas.microsoft.com/office/drawing/2014/main" id="{9C1BADB5-DD3F-4BB3-46F7-FCFA1B78C83D}"/>
              </a:ext>
            </a:extLst>
          </p:cNvPr>
          <p:cNvPicPr>
            <a:picLocks noGrp="1" noChangeAspect="1"/>
          </p:cNvPicPr>
          <p:nvPr>
            <p:ph idx="1"/>
            <a:videoFile r:link="rId2"/>
            <p:extLst>
              <p:ext uri="{DAA4B4D4-6D71-4841-9C94-3DE7FCFB9230}">
                <p14:media xmlns:p14="http://schemas.microsoft.com/office/powerpoint/2010/main" r:embed="rId1">
                  <p14:fade in="500"/>
                </p14:media>
              </p:ext>
            </p:extLst>
          </p:nvPr>
        </p:nvPicPr>
        <p:blipFill>
          <a:blip r:embed="rId6" cstate="print"/>
          <a:stretch>
            <a:fillRect/>
          </a:stretch>
        </p:blipFill>
        <p:spPr>
          <a:xfrm>
            <a:off x="3107808" y="1354831"/>
            <a:ext cx="6520392" cy="4890294"/>
          </a:xfrm>
          <a:prstGeom prst="rect">
            <a:avLst/>
          </a:prstGeom>
        </p:spPr>
      </p:pic>
    </p:spTree>
    <p:extLst>
      <p:ext uri="{BB962C8B-B14F-4D97-AF65-F5344CB8AC3E}">
        <p14:creationId xmlns:p14="http://schemas.microsoft.com/office/powerpoint/2010/main" val="34398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B314EB-20CC-46E9-2D8A-8041E21ECD6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F94DF56A-CBDF-18E1-A5DC-47D1338F4CC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3BCC04A-E548-762D-1F1D-CF48C68ABB1B}"/>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744BD949-8FC5-DDC0-869F-D7611B64C2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2BB9122-E97F-80F7-7B1A-C8116B98B1B4}"/>
              </a:ext>
            </a:extLst>
          </p:cNvPr>
          <p:cNvSpPr>
            <a:spLocks noGrp="1"/>
          </p:cNvSpPr>
          <p:nvPr>
            <p:ph idx="1"/>
          </p:nvPr>
        </p:nvSpPr>
        <p:spPr/>
        <p:txBody>
          <a:bodyPr>
            <a:normAutofit lnSpcReduction="10000"/>
          </a:bodyPr>
          <a:lstStyle/>
          <a:p>
            <a:r>
              <a:rPr lang="en-US" dirty="0"/>
              <a:t>Child Single Rescuer CPR</a:t>
            </a:r>
          </a:p>
          <a:p>
            <a:pPr lvl="1">
              <a:lnSpc>
                <a:spcPct val="100000"/>
              </a:lnSpc>
              <a:spcBef>
                <a:spcPts val="0"/>
              </a:spcBef>
            </a:pPr>
            <a:r>
              <a:rPr lang="en-US" dirty="0"/>
              <a:t>100 – 120 compressions per minute</a:t>
            </a:r>
          </a:p>
          <a:p>
            <a:pPr>
              <a:lnSpc>
                <a:spcPct val="100000"/>
              </a:lnSpc>
              <a:spcBef>
                <a:spcPts val="0"/>
              </a:spcBef>
              <a:buSzTx/>
            </a:pPr>
            <a:endParaRPr lang="en-US" dirty="0"/>
          </a:p>
          <a:p>
            <a:pPr lvl="1">
              <a:lnSpc>
                <a:spcPct val="100000"/>
              </a:lnSpc>
              <a:spcBef>
                <a:spcPts val="0"/>
              </a:spcBef>
            </a:pPr>
            <a:r>
              <a:rPr lang="en-US" dirty="0"/>
              <a:t>Use one or two hands on the lower half of the sternum</a:t>
            </a:r>
          </a:p>
          <a:p>
            <a:pPr>
              <a:lnSpc>
                <a:spcPct val="100000"/>
              </a:lnSpc>
              <a:spcBef>
                <a:spcPts val="0"/>
              </a:spcBef>
              <a:buSzTx/>
            </a:pPr>
            <a:endParaRPr lang="en-US" dirty="0"/>
          </a:p>
          <a:p>
            <a:pPr lvl="1">
              <a:lnSpc>
                <a:spcPct val="100000"/>
              </a:lnSpc>
              <a:spcBef>
                <a:spcPts val="0"/>
              </a:spcBef>
            </a:pPr>
            <a:r>
              <a:rPr lang="en-US" dirty="0"/>
              <a:t>Compress 1/3 the anterior-posterior diameter of the chest (approximately 2 inches)</a:t>
            </a:r>
          </a:p>
          <a:p>
            <a:pPr>
              <a:lnSpc>
                <a:spcPct val="100000"/>
              </a:lnSpc>
              <a:spcBef>
                <a:spcPts val="0"/>
              </a:spcBef>
              <a:buSzTx/>
            </a:pPr>
            <a:endParaRPr lang="en-US" dirty="0"/>
          </a:p>
          <a:p>
            <a:pPr lvl="1">
              <a:lnSpc>
                <a:spcPct val="100000"/>
              </a:lnSpc>
              <a:spcBef>
                <a:spcPts val="0"/>
              </a:spcBef>
            </a:pPr>
            <a:r>
              <a:rPr lang="en-US" dirty="0"/>
              <a:t>Allow complete recoil of chest between compressions</a:t>
            </a:r>
          </a:p>
          <a:p>
            <a:pPr>
              <a:lnSpc>
                <a:spcPct val="100000"/>
              </a:lnSpc>
              <a:spcBef>
                <a:spcPts val="0"/>
              </a:spcBef>
              <a:buSzTx/>
            </a:pPr>
            <a:endParaRPr lang="en-US" dirty="0"/>
          </a:p>
          <a:p>
            <a:pPr lvl="1">
              <a:lnSpc>
                <a:spcPct val="100000"/>
              </a:lnSpc>
              <a:spcBef>
                <a:spcPts val="0"/>
              </a:spcBef>
            </a:pPr>
            <a:r>
              <a:rPr lang="en-US" dirty="0"/>
              <a:t>Minimize interruption</a:t>
            </a:r>
          </a:p>
          <a:p>
            <a:endParaRPr lang="en-US" dirty="0"/>
          </a:p>
        </p:txBody>
      </p:sp>
    </p:spTree>
    <p:extLst>
      <p:ext uri="{BB962C8B-B14F-4D97-AF65-F5344CB8AC3E}">
        <p14:creationId xmlns:p14="http://schemas.microsoft.com/office/powerpoint/2010/main" val="9542333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26E66B-46EB-2CF6-D6AF-A6982BFAFF5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208BC60-6D21-F70A-2590-BB44617867D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6752180-B696-7F6F-B279-5B6B7BE49797}"/>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5AA3A13B-6DC5-8A59-DCB2-3E18401BE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95D38C53-B01C-3EF3-96CA-A686CED03A85}"/>
              </a:ext>
            </a:extLst>
          </p:cNvPr>
          <p:cNvSpPr>
            <a:spLocks noGrp="1"/>
          </p:cNvSpPr>
          <p:nvPr>
            <p:ph idx="1"/>
          </p:nvPr>
        </p:nvSpPr>
        <p:spPr/>
        <p:txBody>
          <a:bodyPr/>
          <a:lstStyle/>
          <a:p>
            <a:r>
              <a:rPr lang="en-US" dirty="0"/>
              <a:t>Child Single Rescuer CPR</a:t>
            </a:r>
          </a:p>
          <a:p>
            <a:pPr lvl="1">
              <a:lnSpc>
                <a:spcPct val="100000"/>
              </a:lnSpc>
              <a:spcBef>
                <a:spcPts val="0"/>
              </a:spcBef>
            </a:pPr>
            <a:r>
              <a:rPr lang="en-US" dirty="0"/>
              <a:t>Resuscitation outcomes in infants and children are best if compressions are combined with ventilations</a:t>
            </a:r>
          </a:p>
          <a:p>
            <a:pPr>
              <a:lnSpc>
                <a:spcPct val="100000"/>
              </a:lnSpc>
              <a:spcBef>
                <a:spcPts val="0"/>
              </a:spcBef>
              <a:buSzTx/>
            </a:pPr>
            <a:endParaRPr lang="en-US" dirty="0"/>
          </a:p>
          <a:p>
            <a:pPr lvl="1">
              <a:lnSpc>
                <a:spcPct val="100000"/>
              </a:lnSpc>
              <a:spcBef>
                <a:spcPts val="0"/>
              </a:spcBef>
            </a:pPr>
            <a:r>
              <a:rPr lang="en-US" dirty="0"/>
              <a:t>Two breaths after every 30 compressions</a:t>
            </a:r>
          </a:p>
          <a:p>
            <a:pPr>
              <a:lnSpc>
                <a:spcPct val="100000"/>
              </a:lnSpc>
              <a:spcBef>
                <a:spcPts val="0"/>
              </a:spcBef>
              <a:buSzTx/>
            </a:pPr>
            <a:endParaRPr lang="en-US" dirty="0"/>
          </a:p>
          <a:p>
            <a:pPr lvl="1">
              <a:lnSpc>
                <a:spcPct val="100000"/>
              </a:lnSpc>
              <a:spcBef>
                <a:spcPts val="0"/>
              </a:spcBef>
            </a:pPr>
            <a:r>
              <a:rPr lang="en-US" dirty="0"/>
              <a:t>Ventilate with enough volume to observe chest rise</a:t>
            </a:r>
          </a:p>
          <a:p>
            <a:endParaRPr lang="en-US" dirty="0"/>
          </a:p>
        </p:txBody>
      </p:sp>
    </p:spTree>
    <p:extLst>
      <p:ext uri="{BB962C8B-B14F-4D97-AF65-F5344CB8AC3E}">
        <p14:creationId xmlns:p14="http://schemas.microsoft.com/office/powerpoint/2010/main" val="2284639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387574-E24B-463A-E751-6F7281FD8FE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E4AB7E8-F10E-D968-F87C-E3133B47E29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93BE715-3DA9-7EC5-844D-416EB99F253F}"/>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0E18E667-FA33-3BDF-7568-28CD7F92C7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F52201C-8E92-87A5-0A66-3112187B8AF4}"/>
              </a:ext>
            </a:extLst>
          </p:cNvPr>
          <p:cNvSpPr>
            <a:spLocks noGrp="1"/>
          </p:cNvSpPr>
          <p:nvPr>
            <p:ph idx="1"/>
          </p:nvPr>
        </p:nvSpPr>
        <p:spPr/>
        <p:txBody>
          <a:bodyPr>
            <a:normAutofit fontScale="92500"/>
          </a:bodyPr>
          <a:lstStyle/>
          <a:p>
            <a:r>
              <a:rPr lang="en-US" dirty="0"/>
              <a:t>Child Two Rescuer CPR</a:t>
            </a:r>
          </a:p>
          <a:p>
            <a:pPr lvl="1">
              <a:lnSpc>
                <a:spcPct val="100000"/>
              </a:lnSpc>
              <a:spcBef>
                <a:spcPts val="0"/>
              </a:spcBef>
            </a:pPr>
            <a:r>
              <a:rPr lang="en-US" dirty="0"/>
              <a:t>Rescuer fatigue can lead to inadequate rate, depth and recoil in CPR in minutes, even when the rescuer does not feel fatigued</a:t>
            </a:r>
          </a:p>
          <a:p>
            <a:pPr lvl="1">
              <a:lnSpc>
                <a:spcPct val="100000"/>
              </a:lnSpc>
              <a:spcBef>
                <a:spcPts val="0"/>
              </a:spcBef>
            </a:pPr>
            <a:r>
              <a:rPr lang="en-US" dirty="0"/>
              <a:t>When performing 2-Rescuer CPR, rotate the rescuer who is performing compressions with the rescuer who is performing ventilations at least every two minutes.</a:t>
            </a:r>
          </a:p>
          <a:p>
            <a:pPr lvl="1">
              <a:lnSpc>
                <a:spcPct val="100000"/>
              </a:lnSpc>
              <a:spcBef>
                <a:spcPts val="0"/>
              </a:spcBef>
            </a:pPr>
            <a:r>
              <a:rPr lang="en-US" dirty="0"/>
              <a:t>Use one or two hands on the lower half of the sternum</a:t>
            </a:r>
          </a:p>
          <a:p>
            <a:pPr lvl="1">
              <a:lnSpc>
                <a:spcPct val="100000"/>
              </a:lnSpc>
              <a:spcBef>
                <a:spcPts val="0"/>
              </a:spcBef>
            </a:pPr>
            <a:r>
              <a:rPr lang="en-US" dirty="0"/>
              <a:t>100 – 120 compressions per minute</a:t>
            </a:r>
          </a:p>
          <a:p>
            <a:pPr lvl="1">
              <a:lnSpc>
                <a:spcPct val="100000"/>
              </a:lnSpc>
              <a:spcBef>
                <a:spcPts val="0"/>
              </a:spcBef>
            </a:pPr>
            <a:r>
              <a:rPr lang="en-US" dirty="0"/>
              <a:t>1/3 the anterior-posterior diameter of the chest (about 2 inches)</a:t>
            </a:r>
          </a:p>
          <a:p>
            <a:pPr lvl="1">
              <a:lnSpc>
                <a:spcPct val="100000"/>
              </a:lnSpc>
              <a:spcBef>
                <a:spcPts val="0"/>
              </a:spcBef>
            </a:pPr>
            <a:r>
              <a:rPr lang="en-US" dirty="0"/>
              <a:t>Allow complete recoil of chest between compressions</a:t>
            </a:r>
          </a:p>
          <a:p>
            <a:pPr lvl="1">
              <a:lnSpc>
                <a:spcPct val="100000"/>
              </a:lnSpc>
              <a:spcBef>
                <a:spcPts val="0"/>
              </a:spcBef>
            </a:pPr>
            <a:r>
              <a:rPr lang="en-US" dirty="0"/>
              <a:t>Minimize interruption</a:t>
            </a:r>
          </a:p>
          <a:p>
            <a:pPr lvl="1">
              <a:lnSpc>
                <a:spcPct val="100000"/>
              </a:lnSpc>
              <a:spcBef>
                <a:spcPts val="0"/>
              </a:spcBef>
            </a:pPr>
            <a:r>
              <a:rPr lang="en-US" dirty="0"/>
              <a:t>Ventilation/Compression Ratio: Two breaths after every 15 compressions</a:t>
            </a:r>
          </a:p>
          <a:p>
            <a:pPr>
              <a:lnSpc>
                <a:spcPct val="100000"/>
              </a:lnSpc>
              <a:spcBef>
                <a:spcPts val="0"/>
              </a:spcBef>
              <a:buSzTx/>
            </a:pPr>
            <a:r>
              <a:rPr lang="en-US" dirty="0"/>
              <a:t>Ventilate with only enough volume to see chest rise</a:t>
            </a:r>
          </a:p>
          <a:p>
            <a:endParaRPr lang="en-US" dirty="0"/>
          </a:p>
        </p:txBody>
      </p:sp>
    </p:spTree>
    <p:extLst>
      <p:ext uri="{BB962C8B-B14F-4D97-AF65-F5344CB8AC3E}">
        <p14:creationId xmlns:p14="http://schemas.microsoft.com/office/powerpoint/2010/main" val="2676008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DB247-A0CA-A127-D0FC-566E9DCD09F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E4288E1-047B-0373-BA9B-C234AE2C261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D82D7B6-229D-8046-7B82-BCA63BB6BBCD}"/>
              </a:ext>
            </a:extLst>
          </p:cNvPr>
          <p:cNvSpPr txBox="1"/>
          <p:nvPr/>
        </p:nvSpPr>
        <p:spPr>
          <a:xfrm>
            <a:off x="2489666" y="523834"/>
            <a:ext cx="7435383" cy="830997"/>
          </a:xfrm>
          <a:prstGeom prst="rect">
            <a:avLst/>
          </a:prstGeom>
          <a:noFill/>
        </p:spPr>
        <p:txBody>
          <a:bodyPr wrap="square" rtlCol="0">
            <a:spAutoFit/>
          </a:bodyPr>
          <a:lstStyle/>
          <a:p>
            <a:r>
              <a:rPr lang="en-US" sz="4800" b="1" u="sng" dirty="0"/>
              <a:t>PEDIATRIC CARDIAC ARREST</a:t>
            </a:r>
          </a:p>
        </p:txBody>
      </p:sp>
      <p:pic>
        <p:nvPicPr>
          <p:cNvPr id="6" name="Picture 5">
            <a:extLst>
              <a:ext uri="{FF2B5EF4-FFF2-40B4-BE49-F238E27FC236}">
                <a16:creationId xmlns:a16="http://schemas.microsoft.com/office/drawing/2014/main" id="{293D55A9-39AF-1F2E-94EB-BEF6603206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ADB4B98-47A6-FA89-498F-568F674E8C4A}"/>
              </a:ext>
            </a:extLst>
          </p:cNvPr>
          <p:cNvSpPr>
            <a:spLocks noGrp="1"/>
          </p:cNvSpPr>
          <p:nvPr>
            <p:ph idx="1"/>
          </p:nvPr>
        </p:nvSpPr>
        <p:spPr/>
        <p:txBody>
          <a:bodyPr/>
          <a:lstStyle/>
          <a:p>
            <a:pPr marL="0" indent="0">
              <a:lnSpc>
                <a:spcPct val="100000"/>
              </a:lnSpc>
              <a:spcBef>
                <a:spcPts val="0"/>
              </a:spcBef>
              <a:buSzTx/>
              <a:buNone/>
            </a:pPr>
            <a:r>
              <a:rPr lang="en-US" b="1" dirty="0"/>
              <a:t>Bag Valve Mask (BVM)</a:t>
            </a:r>
          </a:p>
          <a:p>
            <a:pPr>
              <a:lnSpc>
                <a:spcPct val="100000"/>
              </a:lnSpc>
              <a:spcBef>
                <a:spcPts val="0"/>
              </a:spcBef>
              <a:buSzTx/>
            </a:pPr>
            <a:endParaRPr lang="en-US" dirty="0"/>
          </a:p>
          <a:p>
            <a:pPr>
              <a:lnSpc>
                <a:spcPct val="100000"/>
              </a:lnSpc>
              <a:spcBef>
                <a:spcPts val="0"/>
              </a:spcBef>
              <a:buSzTx/>
            </a:pPr>
            <a:r>
              <a:rPr lang="en-US" dirty="0"/>
              <a:t>Appropriately sized mask</a:t>
            </a:r>
          </a:p>
          <a:p>
            <a:pPr>
              <a:lnSpc>
                <a:spcPct val="100000"/>
              </a:lnSpc>
              <a:spcBef>
                <a:spcPts val="0"/>
              </a:spcBef>
              <a:buSzTx/>
            </a:pPr>
            <a:endParaRPr lang="en-US" dirty="0"/>
          </a:p>
          <a:p>
            <a:pPr>
              <a:lnSpc>
                <a:spcPct val="100000"/>
              </a:lnSpc>
              <a:spcBef>
                <a:spcPts val="0"/>
              </a:spcBef>
              <a:buSzTx/>
            </a:pPr>
            <a:r>
              <a:rPr lang="en-US" dirty="0"/>
              <a:t>High flow oxygen</a:t>
            </a:r>
          </a:p>
          <a:p>
            <a:pPr>
              <a:lnSpc>
                <a:spcPct val="100000"/>
              </a:lnSpc>
              <a:spcBef>
                <a:spcPts val="0"/>
              </a:spcBef>
              <a:buSzTx/>
            </a:pPr>
            <a:endParaRPr lang="en-US" dirty="0"/>
          </a:p>
          <a:p>
            <a:pPr>
              <a:lnSpc>
                <a:spcPct val="100000"/>
              </a:lnSpc>
              <a:spcBef>
                <a:spcPts val="0"/>
              </a:spcBef>
              <a:buSzTx/>
            </a:pPr>
            <a:r>
              <a:rPr lang="en-US" dirty="0"/>
              <a:t>2 breaths for every 30 compressions (one-rescuer)</a:t>
            </a:r>
          </a:p>
          <a:p>
            <a:pPr>
              <a:lnSpc>
                <a:spcPct val="100000"/>
              </a:lnSpc>
              <a:spcBef>
                <a:spcPts val="0"/>
              </a:spcBef>
              <a:buSzTx/>
            </a:pPr>
            <a:endParaRPr lang="en-US" dirty="0"/>
          </a:p>
          <a:p>
            <a:pPr>
              <a:lnSpc>
                <a:spcPct val="100000"/>
              </a:lnSpc>
              <a:spcBef>
                <a:spcPts val="0"/>
              </a:spcBef>
              <a:buSzTx/>
            </a:pPr>
            <a:r>
              <a:rPr lang="en-US" dirty="0"/>
              <a:t>2 breaths for every 15 compressions (two-rescuer)</a:t>
            </a:r>
          </a:p>
          <a:p>
            <a:endParaRPr lang="en-US" dirty="0"/>
          </a:p>
        </p:txBody>
      </p:sp>
    </p:spTree>
    <p:extLst>
      <p:ext uri="{BB962C8B-B14F-4D97-AF65-F5344CB8AC3E}">
        <p14:creationId xmlns:p14="http://schemas.microsoft.com/office/powerpoint/2010/main" val="2028136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63E132-49A5-063A-D48C-274238FC88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42304F-18D0-1BF6-B4C9-E6D17DD40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C2448E1-6CBA-FC1B-A13F-319E8B1B2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E4A5CD7A-220C-BD6B-E924-4B0221550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739F7826-F47B-0A29-B078-AB3FA406AF1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0EE8ACE-9006-FE81-66BC-1773A45D6217}"/>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sp>
        <p:nvSpPr>
          <p:cNvPr id="4" name="TextBox 3">
            <a:extLst>
              <a:ext uri="{FF2B5EF4-FFF2-40B4-BE49-F238E27FC236}">
                <a16:creationId xmlns:a16="http://schemas.microsoft.com/office/drawing/2014/main" id="{F093E03A-BA18-8979-13A3-14A642B723E0}"/>
              </a:ext>
            </a:extLst>
          </p:cNvPr>
          <p:cNvSpPr txBox="1"/>
          <p:nvPr/>
        </p:nvSpPr>
        <p:spPr>
          <a:xfrm>
            <a:off x="3603356" y="3074257"/>
            <a:ext cx="5757620" cy="707886"/>
          </a:xfrm>
          <a:prstGeom prst="rect">
            <a:avLst/>
          </a:prstGeom>
          <a:noFill/>
        </p:spPr>
        <p:txBody>
          <a:bodyPr wrap="square" rtlCol="0">
            <a:spAutoFit/>
          </a:bodyPr>
          <a:lstStyle/>
          <a:p>
            <a:r>
              <a:rPr lang="en-US" sz="4000" b="1" dirty="0"/>
              <a:t>CHEST PAIN</a:t>
            </a:r>
          </a:p>
        </p:txBody>
      </p:sp>
      <p:pic>
        <p:nvPicPr>
          <p:cNvPr id="6" name="Picture 5">
            <a:extLst>
              <a:ext uri="{FF2B5EF4-FFF2-40B4-BE49-F238E27FC236}">
                <a16:creationId xmlns:a16="http://schemas.microsoft.com/office/drawing/2014/main" id="{58F2AF01-271A-4927-40DC-DDF50BCC0D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628206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A83AC2-5B57-6786-B137-ADCB9872D8E8}"/>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917142B-B991-8DB0-4690-E885294B6EF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991D2E2-3F41-D6AF-6E3B-4367DFB1C5EB}"/>
              </a:ext>
            </a:extLst>
          </p:cNvPr>
          <p:cNvSpPr txBox="1"/>
          <p:nvPr/>
        </p:nvSpPr>
        <p:spPr>
          <a:xfrm>
            <a:off x="2489667" y="523834"/>
            <a:ext cx="4848780" cy="830997"/>
          </a:xfrm>
          <a:prstGeom prst="rect">
            <a:avLst/>
          </a:prstGeom>
          <a:noFill/>
        </p:spPr>
        <p:txBody>
          <a:bodyPr wrap="square" rtlCol="0">
            <a:spAutoFit/>
          </a:bodyPr>
          <a:lstStyle/>
          <a:p>
            <a:r>
              <a:rPr lang="en-US" sz="4800" b="1" u="sng" dirty="0"/>
              <a:t>CARDIOLOGY</a:t>
            </a:r>
          </a:p>
        </p:txBody>
      </p:sp>
      <p:pic>
        <p:nvPicPr>
          <p:cNvPr id="6" name="Picture 5">
            <a:extLst>
              <a:ext uri="{FF2B5EF4-FFF2-40B4-BE49-F238E27FC236}">
                <a16:creationId xmlns:a16="http://schemas.microsoft.com/office/drawing/2014/main" id="{3B15FE9D-1336-C292-BEF0-5EE491157C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4F630E2-8DFE-91BD-8E98-2AE08A9D1B5F}"/>
              </a:ext>
            </a:extLst>
          </p:cNvPr>
          <p:cNvSpPr>
            <a:spLocks noGrp="1"/>
          </p:cNvSpPr>
          <p:nvPr>
            <p:ph idx="1"/>
          </p:nvPr>
        </p:nvSpPr>
        <p:spPr/>
        <p:txBody>
          <a:bodyPr/>
          <a:lstStyle/>
          <a:p>
            <a:r>
              <a:rPr lang="en-US" dirty="0"/>
              <a:t>Congestive Heart Failure (CHF)</a:t>
            </a:r>
          </a:p>
          <a:p>
            <a:pPr lvl="1"/>
            <a:r>
              <a:rPr lang="en-US" dirty="0"/>
              <a:t>Issue with pump that allows fluid to back up into lungs, usually involves shortness of breath without chest pain</a:t>
            </a:r>
          </a:p>
          <a:p>
            <a:r>
              <a:rPr lang="en-US" dirty="0"/>
              <a:t>Acute Coronary Syndrome (ACS)</a:t>
            </a:r>
          </a:p>
          <a:p>
            <a:pPr lvl="1"/>
            <a:r>
              <a:rPr lang="en-US" dirty="0"/>
              <a:t>Due to blood supply to heart being suddenly blocked, usually has chest pain</a:t>
            </a:r>
          </a:p>
          <a:p>
            <a:r>
              <a:rPr lang="en-US" dirty="0"/>
              <a:t>Heart Attack (Myocardial Infarct)</a:t>
            </a:r>
          </a:p>
          <a:p>
            <a:pPr lvl="1"/>
            <a:r>
              <a:rPr lang="en-US" dirty="0"/>
              <a:t>Immediate and severe pain that may not go away with rest or nitroglycerin</a:t>
            </a:r>
          </a:p>
          <a:p>
            <a:pPr marL="457200" lvl="1" indent="0">
              <a:buNone/>
            </a:pPr>
            <a:endParaRPr lang="en-US" dirty="0"/>
          </a:p>
        </p:txBody>
      </p:sp>
    </p:spTree>
    <p:extLst>
      <p:ext uri="{BB962C8B-B14F-4D97-AF65-F5344CB8AC3E}">
        <p14:creationId xmlns:p14="http://schemas.microsoft.com/office/powerpoint/2010/main" val="354832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5333DA-4883-FDBD-4FD9-ED2194BAFF9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EAA3DBE-411B-4369-019C-6079E4A7944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6B4681E-75E5-F962-6842-285A80AF36E2}"/>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86C74479-5B4A-5915-6899-BCB7096FF2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Content Placeholder 5">
            <a:extLst>
              <a:ext uri="{FF2B5EF4-FFF2-40B4-BE49-F238E27FC236}">
                <a16:creationId xmlns:a16="http://schemas.microsoft.com/office/drawing/2014/main" id="{D6914C02-4DC9-4E65-95A7-9B2DEB98A8C6}"/>
              </a:ext>
            </a:extLst>
          </p:cNvPr>
          <p:cNvPicPr>
            <a:picLocks noGrp="1"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76414" y="1580757"/>
            <a:ext cx="5854162" cy="4697965"/>
          </a:xfrm>
          <a:prstGeom prst="rect">
            <a:avLst/>
          </a:prstGeom>
        </p:spPr>
      </p:pic>
    </p:spTree>
    <p:extLst>
      <p:ext uri="{BB962C8B-B14F-4D97-AF65-F5344CB8AC3E}">
        <p14:creationId xmlns:p14="http://schemas.microsoft.com/office/powerpoint/2010/main" val="565247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7819F2-E2B6-6FCD-D26E-58B3AFA125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055ECB-AD73-97B4-2979-D1A946B84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56EC261-BFE4-99B6-EE83-AA6E128C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0AE80FD4-D4DF-7CDC-ECE8-BE3431D3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5CAE0247-C27A-83A9-83B7-7A581D7AF21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45DFC82-523A-1E0E-4DAB-9676F33C5BA8}"/>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8709A0EA-B03F-FC34-F959-5C464A8D71C4}"/>
              </a:ext>
            </a:extLst>
          </p:cNvPr>
          <p:cNvSpPr txBox="1"/>
          <p:nvPr/>
        </p:nvSpPr>
        <p:spPr>
          <a:xfrm>
            <a:off x="3233076" y="2092063"/>
            <a:ext cx="4500578" cy="1815882"/>
          </a:xfrm>
          <a:prstGeom prst="rect">
            <a:avLst/>
          </a:prstGeom>
          <a:noFill/>
        </p:spPr>
        <p:txBody>
          <a:bodyPr wrap="square" rtlCol="0">
            <a:spAutoFit/>
          </a:bodyPr>
          <a:lstStyle/>
          <a:p>
            <a:r>
              <a:rPr lang="en-US" sz="2800" b="1" dirty="0"/>
              <a:t>HEMORRHAGE CONTROL</a:t>
            </a:r>
          </a:p>
          <a:p>
            <a:r>
              <a:rPr lang="en-US" sz="2800" b="1" dirty="0"/>
              <a:t>COMMERCIAL TOURNIQUET</a:t>
            </a:r>
          </a:p>
          <a:p>
            <a:r>
              <a:rPr lang="en-US" sz="2800" b="1" dirty="0"/>
              <a:t>TRAUMA IN GERIATRICS</a:t>
            </a:r>
          </a:p>
          <a:p>
            <a:r>
              <a:rPr lang="en-US" sz="2800" b="1" dirty="0"/>
              <a:t>TRAUMA IN CHILDREN</a:t>
            </a:r>
            <a:endParaRPr lang="en-US" b="1" dirty="0"/>
          </a:p>
        </p:txBody>
      </p:sp>
      <p:pic>
        <p:nvPicPr>
          <p:cNvPr id="6" name="Picture 5">
            <a:extLst>
              <a:ext uri="{FF2B5EF4-FFF2-40B4-BE49-F238E27FC236}">
                <a16:creationId xmlns:a16="http://schemas.microsoft.com/office/drawing/2014/main" id="{D5BD426F-6BDE-15C9-6466-E669257DC1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73753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FECD1C-368E-7D07-D38C-ED3996F1350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D29375-F6FA-8D92-EFA7-C24482248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733A30B-9E98-D0B8-5C14-22C8F70A5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8B1EC657-6F23-C232-8979-1853D536C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38DEE863-5146-E1E7-1C30-2CDD151C7CAC}"/>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88687F4-0228-4D67-8732-4DC4A79D8DAD}"/>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7CF54DFF-423D-FE09-18D2-D0A1A54D0AD7}"/>
              </a:ext>
            </a:extLst>
          </p:cNvPr>
          <p:cNvSpPr txBox="1"/>
          <p:nvPr/>
        </p:nvSpPr>
        <p:spPr>
          <a:xfrm>
            <a:off x="3101851" y="3347348"/>
            <a:ext cx="5626192" cy="707886"/>
          </a:xfrm>
          <a:prstGeom prst="rect">
            <a:avLst/>
          </a:prstGeom>
          <a:noFill/>
        </p:spPr>
        <p:txBody>
          <a:bodyPr wrap="square" rtlCol="0">
            <a:spAutoFit/>
          </a:bodyPr>
          <a:lstStyle/>
          <a:p>
            <a:r>
              <a:rPr lang="en-US" sz="4000" b="1" dirty="0"/>
              <a:t>HEMORRHAGE CONTROL</a:t>
            </a:r>
          </a:p>
        </p:txBody>
      </p:sp>
      <p:pic>
        <p:nvPicPr>
          <p:cNvPr id="6" name="Picture 5">
            <a:extLst>
              <a:ext uri="{FF2B5EF4-FFF2-40B4-BE49-F238E27FC236}">
                <a16:creationId xmlns:a16="http://schemas.microsoft.com/office/drawing/2014/main" id="{059DFE9C-D19B-1444-7D83-8BF683E948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141714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601E28-2B99-D6AB-1CFC-3FEF4EA06E0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C448221-BA3A-BE80-C132-14580D5E076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0D9C4B4-52D1-5ECE-2C27-B77C04CB32E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B8BBB474-A432-D400-F788-BF93ABF876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F5B773B-430B-4563-1BD2-9E3AD7169619}"/>
              </a:ext>
            </a:extLst>
          </p:cNvPr>
          <p:cNvSpPr>
            <a:spLocks noGrp="1"/>
          </p:cNvSpPr>
          <p:nvPr>
            <p:ph idx="1"/>
          </p:nvPr>
        </p:nvSpPr>
        <p:spPr/>
        <p:txBody>
          <a:bodyPr/>
          <a:lstStyle/>
          <a:p>
            <a:pPr marL="0" indent="0">
              <a:buNone/>
            </a:pPr>
            <a:r>
              <a:rPr lang="en-US" dirty="0"/>
              <a:t>Hemorrhage Control</a:t>
            </a:r>
          </a:p>
          <a:p>
            <a:r>
              <a:rPr lang="en-US" sz="2400" dirty="0"/>
              <a:t>Management of severe external bleeding is an important step in treating trauma. Severe life-threatening hemorrhage should be addressed immediately.</a:t>
            </a:r>
          </a:p>
          <a:p>
            <a:pPr lvl="1"/>
            <a:endParaRPr lang="en-US" dirty="0"/>
          </a:p>
          <a:p>
            <a:r>
              <a:rPr lang="en-US" sz="2400" dirty="0"/>
              <a:t>Remember to use proper BSI and infection control precautions.</a:t>
            </a:r>
          </a:p>
          <a:p>
            <a:pPr lvl="1"/>
            <a:endParaRPr lang="en-US" dirty="0"/>
          </a:p>
          <a:p>
            <a:r>
              <a:rPr lang="en-US" sz="2400" dirty="0"/>
              <a:t>Causes of external bleeding can be managed with direct pressure over the source of bleeding.</a:t>
            </a:r>
          </a:p>
          <a:p>
            <a:pPr marL="0" indent="0">
              <a:buNone/>
            </a:pPr>
            <a:endParaRPr lang="en-US" dirty="0"/>
          </a:p>
        </p:txBody>
      </p:sp>
    </p:spTree>
    <p:extLst>
      <p:ext uri="{BB962C8B-B14F-4D97-AF65-F5344CB8AC3E}">
        <p14:creationId xmlns:p14="http://schemas.microsoft.com/office/powerpoint/2010/main" val="407707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324474-3E16-8473-69C0-485A4F5E628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03B4DC72-574A-4B0C-4FF3-10B8D0E7176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27F2819-B66A-A603-8951-7CC159F56142}"/>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3C5404A-2F5E-6DF7-ACC0-1ED7CADA09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818F139-9A82-DD61-58C6-FEF0D47DAE8D}"/>
              </a:ext>
            </a:extLst>
          </p:cNvPr>
          <p:cNvSpPr>
            <a:spLocks noGrp="1"/>
          </p:cNvSpPr>
          <p:nvPr>
            <p:ph idx="1"/>
          </p:nvPr>
        </p:nvSpPr>
        <p:spPr/>
        <p:txBody>
          <a:bodyPr/>
          <a:lstStyle/>
          <a:p>
            <a:pPr marL="0" indent="0">
              <a:buNone/>
            </a:pPr>
            <a:r>
              <a:rPr lang="en-US" dirty="0"/>
              <a:t>External Hemorrhage</a:t>
            </a:r>
          </a:p>
          <a:p>
            <a:pPr lvl="1"/>
            <a:r>
              <a:rPr lang="en-US" dirty="0"/>
              <a:t>Capillary – usually oozes</a:t>
            </a:r>
          </a:p>
          <a:p>
            <a:pPr lvl="1"/>
            <a:r>
              <a:rPr lang="en-US" dirty="0"/>
              <a:t>Vein – flows</a:t>
            </a:r>
          </a:p>
          <a:p>
            <a:pPr lvl="2"/>
            <a:r>
              <a:rPr lang="en-US" dirty="0"/>
              <a:t>Varicose veins can produce copious bleeding</a:t>
            </a:r>
          </a:p>
          <a:p>
            <a:pPr lvl="1"/>
            <a:r>
              <a:rPr lang="en-US" dirty="0"/>
              <a:t>Artery – spurts</a:t>
            </a:r>
          </a:p>
          <a:p>
            <a:pPr lvl="2"/>
            <a:r>
              <a:rPr lang="en-US" dirty="0"/>
              <a:t>Incised directly across/transverse manner may recoil and attempt to slow the bleeding</a:t>
            </a:r>
          </a:p>
          <a:p>
            <a:pPr lvl="2"/>
            <a:r>
              <a:rPr lang="en-US" dirty="0"/>
              <a:t>Vertically cut or partially transected will not recoil and continues to bleed</a:t>
            </a:r>
          </a:p>
          <a:p>
            <a:pPr lvl="1"/>
            <a:r>
              <a:rPr lang="en-US" dirty="0"/>
              <a:t>Exsanguination – the loss of the total blood volume, resulting in death</a:t>
            </a:r>
          </a:p>
        </p:txBody>
      </p:sp>
    </p:spTree>
    <p:extLst>
      <p:ext uri="{BB962C8B-B14F-4D97-AF65-F5344CB8AC3E}">
        <p14:creationId xmlns:p14="http://schemas.microsoft.com/office/powerpoint/2010/main" val="2295718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FEAA14-3F36-E9A1-5756-89CAAB3A011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9F9F1B2-8995-0508-910E-BDFCF0A6FDB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DA510B3-E4B8-F3C9-5AB8-A5D932B539A4}"/>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DB8C22F7-DB4F-666A-8949-EB9F34B127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336103CC-B58D-8174-1572-1FCC2725FE64}"/>
              </a:ext>
            </a:extLst>
          </p:cNvPr>
          <p:cNvSpPr>
            <a:spLocks noGrp="1"/>
          </p:cNvSpPr>
          <p:nvPr>
            <p:ph idx="1"/>
          </p:nvPr>
        </p:nvSpPr>
        <p:spPr/>
        <p:txBody>
          <a:bodyPr/>
          <a:lstStyle/>
          <a:p>
            <a:pPr marL="0" indent="0">
              <a:buNone/>
            </a:pPr>
            <a:r>
              <a:rPr lang="en-US" dirty="0"/>
              <a:t>Internal Hemorrhage</a:t>
            </a:r>
          </a:p>
          <a:p>
            <a:pPr lvl="1"/>
            <a:r>
              <a:rPr lang="en-US" dirty="0"/>
              <a:t>May result in any area of the body</a:t>
            </a:r>
          </a:p>
          <a:p>
            <a:pPr lvl="1"/>
            <a:r>
              <a:rPr lang="en-US" dirty="0"/>
              <a:t>Bleeding in the trunk tends to be severe and uncontrolled</a:t>
            </a:r>
          </a:p>
          <a:p>
            <a:pPr lvl="1"/>
            <a:r>
              <a:rPr lang="en-US" dirty="0"/>
              <a:t>Nontraumatic internal hemorrhage</a:t>
            </a:r>
          </a:p>
          <a:p>
            <a:pPr lvl="2"/>
            <a:r>
              <a:rPr lang="en-US" dirty="0"/>
              <a:t>GI bleeding from the upper and lower GI tract</a:t>
            </a:r>
          </a:p>
          <a:p>
            <a:pPr lvl="2"/>
            <a:r>
              <a:rPr lang="en-US" dirty="0"/>
              <a:t>Ruptured ectopic pregnancies</a:t>
            </a:r>
          </a:p>
          <a:p>
            <a:pPr lvl="2"/>
            <a:r>
              <a:rPr lang="en-US" dirty="0"/>
              <a:t>Ruptured aneurysms</a:t>
            </a:r>
          </a:p>
        </p:txBody>
      </p:sp>
    </p:spTree>
    <p:extLst>
      <p:ext uri="{BB962C8B-B14F-4D97-AF65-F5344CB8AC3E}">
        <p14:creationId xmlns:p14="http://schemas.microsoft.com/office/powerpoint/2010/main" val="1294007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D58AA7-9732-444B-6B7A-4279C92701F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8799952-6734-26D8-48E6-6584774801B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1038CA2-E0C3-1507-1906-CCBDEE6AFDF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A8D9C399-3742-AB67-2851-18625BC9E0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Content Placeholder 1">
            <a:extLst>
              <a:ext uri="{FF2B5EF4-FFF2-40B4-BE49-F238E27FC236}">
                <a16:creationId xmlns:a16="http://schemas.microsoft.com/office/drawing/2014/main" id="{457C910F-364C-A0C0-5E66-D693AA46A34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61430" y="1825625"/>
            <a:ext cx="7669139" cy="4351338"/>
          </a:xfrm>
          <a:prstGeom prst="rect">
            <a:avLst/>
          </a:prstGeom>
        </p:spPr>
      </p:pic>
    </p:spTree>
    <p:extLst>
      <p:ext uri="{BB962C8B-B14F-4D97-AF65-F5344CB8AC3E}">
        <p14:creationId xmlns:p14="http://schemas.microsoft.com/office/powerpoint/2010/main" val="894570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03B99D-5334-FF97-A278-BC5F6FE6442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159E113-D837-F5C6-4995-C87AC9B8AE4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6B2CC00-D795-3DED-F426-76BB229C1A3E}"/>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5676740E-AFC5-13EF-E886-D89EA8B407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6338CCD-EB05-BEF5-353A-6F0A379CA66E}"/>
              </a:ext>
            </a:extLst>
          </p:cNvPr>
          <p:cNvSpPr>
            <a:spLocks noGrp="1"/>
          </p:cNvSpPr>
          <p:nvPr>
            <p:ph idx="1"/>
          </p:nvPr>
        </p:nvSpPr>
        <p:spPr/>
        <p:txBody>
          <a:bodyPr/>
          <a:lstStyle/>
          <a:p>
            <a:pPr marL="0" indent="0">
              <a:buNone/>
            </a:pPr>
            <a:r>
              <a:rPr lang="en-US" dirty="0"/>
              <a:t>Bleeding is serious if the following conditions are noted:</a:t>
            </a:r>
          </a:p>
          <a:p>
            <a:pPr lvl="1"/>
            <a:r>
              <a:rPr lang="en-US" dirty="0"/>
              <a:t>Significant MOI</a:t>
            </a:r>
          </a:p>
          <a:p>
            <a:pPr lvl="1"/>
            <a:r>
              <a:rPr lang="en-US" dirty="0"/>
              <a:t>Poor general appearance of the patient</a:t>
            </a:r>
          </a:p>
          <a:p>
            <a:pPr lvl="1"/>
            <a:r>
              <a:rPr lang="en-US" dirty="0"/>
              <a:t>Signs/symptoms of shock</a:t>
            </a:r>
          </a:p>
          <a:p>
            <a:pPr lvl="1"/>
            <a:r>
              <a:rPr lang="en-US" dirty="0"/>
              <a:t>Blood loss of 20% or more</a:t>
            </a:r>
          </a:p>
          <a:p>
            <a:pPr lvl="1"/>
            <a:r>
              <a:rPr lang="en-US" dirty="0"/>
              <a:t>Uncontrollable bleeding</a:t>
            </a:r>
          </a:p>
        </p:txBody>
      </p:sp>
    </p:spTree>
    <p:extLst>
      <p:ext uri="{BB962C8B-B14F-4D97-AF65-F5344CB8AC3E}">
        <p14:creationId xmlns:p14="http://schemas.microsoft.com/office/powerpoint/2010/main" val="171031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B22808-1AF8-E30E-3944-010AE76F457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43A5897-5B13-0DCD-7200-0F91101B6C3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DF64003-5584-422D-1C95-FEB9D6E3A44D}"/>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31E21862-D221-EA41-ECBA-3B42EA9BD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21579411-EB12-8D0B-0571-2397E6771550}"/>
              </a:ext>
            </a:extLst>
          </p:cNvPr>
          <p:cNvSpPr>
            <a:spLocks noGrp="1"/>
          </p:cNvSpPr>
          <p:nvPr>
            <p:ph idx="1"/>
          </p:nvPr>
        </p:nvSpPr>
        <p:spPr/>
        <p:txBody>
          <a:bodyPr/>
          <a:lstStyle/>
          <a:p>
            <a:pPr marL="0" indent="0">
              <a:buNone/>
            </a:pPr>
            <a:r>
              <a:rPr lang="en-US" dirty="0"/>
              <a:t>External Hemorrhage Control</a:t>
            </a:r>
          </a:p>
          <a:p>
            <a:pPr lvl="1"/>
            <a:r>
              <a:rPr lang="en-US" dirty="0"/>
              <a:t>Take standard precautions</a:t>
            </a:r>
          </a:p>
          <a:p>
            <a:pPr lvl="1"/>
            <a:r>
              <a:rPr lang="en-US" dirty="0"/>
              <a:t>Apply direct pressure over the wound</a:t>
            </a:r>
          </a:p>
          <a:p>
            <a:pPr lvl="1"/>
            <a:r>
              <a:rPr lang="en-US" dirty="0"/>
              <a:t>If bleeding stops, apply a pressure dressing</a:t>
            </a:r>
          </a:p>
          <a:p>
            <a:pPr lvl="1"/>
            <a:r>
              <a:rPr lang="en-US" dirty="0"/>
              <a:t>If direct pressure does not control bleeding, apply a tourniquet above the injury</a:t>
            </a:r>
          </a:p>
          <a:p>
            <a:pPr lvl="1"/>
            <a:r>
              <a:rPr lang="en-US" dirty="0"/>
              <a:t>Tighten the tourniquet until the bleeding stops (Record the time)</a:t>
            </a:r>
          </a:p>
          <a:p>
            <a:pPr lvl="1"/>
            <a:r>
              <a:rPr lang="en-US" dirty="0"/>
              <a:t>Administer oxygen</a:t>
            </a:r>
          </a:p>
          <a:p>
            <a:pPr lvl="1"/>
            <a:r>
              <a:rPr lang="en-US" dirty="0"/>
              <a:t>Keep the patient warm</a:t>
            </a:r>
          </a:p>
          <a:p>
            <a:pPr lvl="1"/>
            <a:r>
              <a:rPr lang="en-US" dirty="0"/>
              <a:t>Transport immediately</a:t>
            </a:r>
          </a:p>
          <a:p>
            <a:pPr lvl="1"/>
            <a:r>
              <a:rPr lang="en-US" dirty="0"/>
              <a:t>Monitor vital signs and watch for shock</a:t>
            </a:r>
          </a:p>
        </p:txBody>
      </p:sp>
    </p:spTree>
    <p:extLst>
      <p:ext uri="{BB962C8B-B14F-4D97-AF65-F5344CB8AC3E}">
        <p14:creationId xmlns:p14="http://schemas.microsoft.com/office/powerpoint/2010/main" val="223214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93CCE-7194-F841-E0AF-6A280B68912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667199-0AD0-F0A5-8A63-49D486F14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9503E0F-9A04-1A2C-5341-379752644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91A2D0F-C864-55C4-26D0-FB68455E6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D4202098-571E-0886-C74B-D239B7821BF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74068FD-4F22-F1FC-BF91-5EC367B44C45}"/>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A22467BE-55AE-F884-C023-4C50CDAB7FB3}"/>
              </a:ext>
            </a:extLst>
          </p:cNvPr>
          <p:cNvSpPr txBox="1"/>
          <p:nvPr/>
        </p:nvSpPr>
        <p:spPr>
          <a:xfrm>
            <a:off x="3053166" y="3429000"/>
            <a:ext cx="6798504" cy="707886"/>
          </a:xfrm>
          <a:prstGeom prst="rect">
            <a:avLst/>
          </a:prstGeom>
          <a:noFill/>
        </p:spPr>
        <p:txBody>
          <a:bodyPr wrap="square" rtlCol="0">
            <a:spAutoFit/>
          </a:bodyPr>
          <a:lstStyle/>
          <a:p>
            <a:r>
              <a:rPr lang="en-US" sz="4000" b="1" dirty="0"/>
              <a:t>COMMERCIAL TOURNIQUET</a:t>
            </a:r>
          </a:p>
        </p:txBody>
      </p:sp>
      <p:pic>
        <p:nvPicPr>
          <p:cNvPr id="6" name="Picture 5">
            <a:extLst>
              <a:ext uri="{FF2B5EF4-FFF2-40B4-BE49-F238E27FC236}">
                <a16:creationId xmlns:a16="http://schemas.microsoft.com/office/drawing/2014/main" id="{E25E12EA-5D34-392E-963E-E36D13259D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505527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2DE421-FA68-1132-0A63-9AA7EED1BC3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1E7E18E6-9F72-702E-9D62-A42618B27F79}"/>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F9DE2E7-6EE0-5B87-5DC7-BDCC16B3FC62}"/>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1D64E3C-DF7A-B360-EF82-8A708F6BAF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5631F20-092A-7166-16CD-3B98CAAB8FFF}"/>
              </a:ext>
            </a:extLst>
          </p:cNvPr>
          <p:cNvSpPr>
            <a:spLocks noGrp="1"/>
          </p:cNvSpPr>
          <p:nvPr>
            <p:ph idx="1"/>
          </p:nvPr>
        </p:nvSpPr>
        <p:spPr/>
        <p:txBody>
          <a:bodyPr/>
          <a:lstStyle/>
          <a:p>
            <a:pPr marL="0" indent="0">
              <a:buNone/>
            </a:pPr>
            <a:r>
              <a:rPr lang="en-US" dirty="0"/>
              <a:t>Commercial Tourniquet</a:t>
            </a:r>
          </a:p>
          <a:p>
            <a:pPr lvl="1"/>
            <a:r>
              <a:rPr lang="en-US" dirty="0"/>
              <a:t>A commercial tourniquet’s purpose is to restrict distal arterial flow in the event bleeding cannot be controlled by other means</a:t>
            </a:r>
          </a:p>
          <a:p>
            <a:pPr lvl="1"/>
            <a:endParaRPr lang="en-US" dirty="0"/>
          </a:p>
          <a:p>
            <a:pPr lvl="1"/>
            <a:r>
              <a:rPr lang="en-US" dirty="0"/>
              <a:t>Apply the tourniquet 2-3 inches proximal to the source of bleeding</a:t>
            </a:r>
          </a:p>
          <a:p>
            <a:pPr lvl="1"/>
            <a:endParaRPr lang="en-US" dirty="0"/>
          </a:p>
          <a:p>
            <a:pPr lvl="1"/>
            <a:r>
              <a:rPr lang="en-US" dirty="0"/>
              <a:t>Avoid any joints on the extremity</a:t>
            </a:r>
          </a:p>
          <a:p>
            <a:pPr lvl="1"/>
            <a:endParaRPr lang="en-US" dirty="0"/>
          </a:p>
          <a:p>
            <a:pPr lvl="1"/>
            <a:r>
              <a:rPr lang="en-US" dirty="0"/>
              <a:t>Always note the time of application</a:t>
            </a:r>
          </a:p>
          <a:p>
            <a:pPr lvl="1"/>
            <a:endParaRPr lang="en-US" dirty="0"/>
          </a:p>
          <a:p>
            <a:pPr lvl="1"/>
            <a:r>
              <a:rPr lang="en-US" dirty="0"/>
              <a:t>Never cover the tourniquet</a:t>
            </a:r>
          </a:p>
          <a:p>
            <a:endParaRPr lang="en-US" dirty="0"/>
          </a:p>
        </p:txBody>
      </p:sp>
    </p:spTree>
    <p:extLst>
      <p:ext uri="{BB962C8B-B14F-4D97-AF65-F5344CB8AC3E}">
        <p14:creationId xmlns:p14="http://schemas.microsoft.com/office/powerpoint/2010/main" val="3632048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F63B6D-28F5-181B-176A-FC6670AF4DC1}"/>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6710348-C823-8B12-D53A-F5D1377BF35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B908085-8A08-6936-58A7-FEF8BA665136}"/>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14090660-43B7-EFAC-0038-864CEB4991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4" name="Content Placeholder 3">
            <a:extLst>
              <a:ext uri="{FF2B5EF4-FFF2-40B4-BE49-F238E27FC236}">
                <a16:creationId xmlns:a16="http://schemas.microsoft.com/office/drawing/2014/main" id="{4A7FB09D-AD32-62F6-CBD9-1B3148DC74F9}"/>
              </a:ext>
            </a:extLst>
          </p:cNvPr>
          <p:cNvSpPr>
            <a:spLocks noGrp="1"/>
          </p:cNvSpPr>
          <p:nvPr>
            <p:ph sz="half" idx="1"/>
          </p:nvPr>
        </p:nvSpPr>
        <p:spPr/>
        <p:txBody>
          <a:bodyPr/>
          <a:lstStyle/>
          <a:p>
            <a:r>
              <a:rPr lang="en-US" dirty="0"/>
              <a:t>Respiratory Distress</a:t>
            </a:r>
          </a:p>
          <a:p>
            <a:pPr lvl="1"/>
            <a:endParaRPr lang="en-US" dirty="0"/>
          </a:p>
          <a:p>
            <a:pPr lvl="1"/>
            <a:r>
              <a:rPr lang="en-US" dirty="0"/>
              <a:t>Retractions</a:t>
            </a:r>
          </a:p>
          <a:p>
            <a:pPr lvl="1"/>
            <a:endParaRPr lang="en-US" dirty="0"/>
          </a:p>
          <a:p>
            <a:pPr lvl="1"/>
            <a:r>
              <a:rPr lang="en-US" dirty="0"/>
              <a:t>Two word sentences</a:t>
            </a:r>
          </a:p>
          <a:p>
            <a:pPr lvl="1"/>
            <a:endParaRPr lang="en-US" dirty="0"/>
          </a:p>
          <a:p>
            <a:pPr lvl="1"/>
            <a:r>
              <a:rPr lang="en-US" dirty="0"/>
              <a:t>Pursed lips</a:t>
            </a:r>
          </a:p>
          <a:p>
            <a:pPr lvl="1"/>
            <a:endParaRPr lang="en-US" dirty="0"/>
          </a:p>
          <a:p>
            <a:pPr lvl="1"/>
            <a:r>
              <a:rPr lang="en-US" dirty="0"/>
              <a:t>Cyanosis</a:t>
            </a:r>
          </a:p>
          <a:p>
            <a:pPr marL="0" indent="0">
              <a:buNone/>
            </a:pPr>
            <a:endParaRPr lang="en-US" dirty="0"/>
          </a:p>
          <a:p>
            <a:endParaRPr lang="en-US" dirty="0"/>
          </a:p>
          <a:p>
            <a:endParaRPr lang="en-US" dirty="0"/>
          </a:p>
        </p:txBody>
      </p:sp>
      <p:sp>
        <p:nvSpPr>
          <p:cNvPr id="8" name="Content Placeholder 7">
            <a:extLst>
              <a:ext uri="{FF2B5EF4-FFF2-40B4-BE49-F238E27FC236}">
                <a16:creationId xmlns:a16="http://schemas.microsoft.com/office/drawing/2014/main" id="{A2842FAB-069E-74A4-F15C-317642B8FA86}"/>
              </a:ext>
            </a:extLst>
          </p:cNvPr>
          <p:cNvSpPr>
            <a:spLocks noGrp="1"/>
          </p:cNvSpPr>
          <p:nvPr>
            <p:ph sz="half" idx="2"/>
          </p:nvPr>
        </p:nvSpPr>
        <p:spPr/>
        <p:txBody>
          <a:bodyPr/>
          <a:lstStyle/>
          <a:p>
            <a:r>
              <a:rPr lang="en-US" dirty="0"/>
              <a:t>Respiratory Failure</a:t>
            </a:r>
          </a:p>
          <a:p>
            <a:pPr lvl="1"/>
            <a:endParaRPr lang="en-US" dirty="0"/>
          </a:p>
          <a:p>
            <a:pPr lvl="1"/>
            <a:r>
              <a:rPr lang="en-US" dirty="0"/>
              <a:t>Decreased consciousness</a:t>
            </a:r>
          </a:p>
          <a:p>
            <a:pPr lvl="1"/>
            <a:endParaRPr lang="en-US" dirty="0"/>
          </a:p>
          <a:p>
            <a:pPr lvl="1"/>
            <a:r>
              <a:rPr lang="en-US" dirty="0"/>
              <a:t>Poor chest rise</a:t>
            </a:r>
          </a:p>
          <a:p>
            <a:pPr lvl="1"/>
            <a:endParaRPr lang="en-US" dirty="0"/>
          </a:p>
          <a:p>
            <a:pPr lvl="1"/>
            <a:r>
              <a:rPr lang="en-US" dirty="0"/>
              <a:t>Pale, cool, mottled</a:t>
            </a:r>
          </a:p>
          <a:p>
            <a:pPr lvl="1"/>
            <a:endParaRPr lang="en-US" dirty="0"/>
          </a:p>
          <a:p>
            <a:pPr lvl="1"/>
            <a:r>
              <a:rPr lang="en-US" dirty="0"/>
              <a:t>Minimal air movement</a:t>
            </a:r>
          </a:p>
          <a:p>
            <a:endParaRPr lang="en-US" dirty="0"/>
          </a:p>
        </p:txBody>
      </p:sp>
    </p:spTree>
    <p:extLst>
      <p:ext uri="{BB962C8B-B14F-4D97-AF65-F5344CB8AC3E}">
        <p14:creationId xmlns:p14="http://schemas.microsoft.com/office/powerpoint/2010/main" val="1432258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88B7B-A975-824E-562B-249055994A84}"/>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682DD73-1A89-5A6E-BBF1-DCB44D606FE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417B22F-0DD5-BC21-FCFE-E702A93BCC9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C557209A-F0D3-09AE-C37A-14C5E5BD88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FB888DC-C288-1812-A5B6-F9B74AA75167}"/>
              </a:ext>
            </a:extLst>
          </p:cNvPr>
          <p:cNvSpPr>
            <a:spLocks noGrp="1"/>
          </p:cNvSpPr>
          <p:nvPr>
            <p:ph idx="1"/>
          </p:nvPr>
        </p:nvSpPr>
        <p:spPr/>
        <p:txBody>
          <a:bodyPr/>
          <a:lstStyle/>
          <a:p>
            <a:r>
              <a:rPr lang="en-US" dirty="0"/>
              <a:t>Combat Application Tourniquet (CAT)</a:t>
            </a:r>
          </a:p>
        </p:txBody>
      </p:sp>
      <p:pic>
        <p:nvPicPr>
          <p:cNvPr id="2" name="Picture 1" descr="An orange medical device with a white band around it&#10;&#10;Description automatically generated">
            <a:extLst>
              <a:ext uri="{FF2B5EF4-FFF2-40B4-BE49-F238E27FC236}">
                <a16:creationId xmlns:a16="http://schemas.microsoft.com/office/drawing/2014/main" id="{61069F7C-391F-B567-3D0F-061B229CD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322" y="2428130"/>
            <a:ext cx="5645479" cy="4064745"/>
          </a:xfrm>
          <a:prstGeom prst="rect">
            <a:avLst/>
          </a:prstGeom>
        </p:spPr>
      </p:pic>
    </p:spTree>
    <p:extLst>
      <p:ext uri="{BB962C8B-B14F-4D97-AF65-F5344CB8AC3E}">
        <p14:creationId xmlns:p14="http://schemas.microsoft.com/office/powerpoint/2010/main" val="1512077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B2FAA-4601-93A6-6AED-DD3FF2854597}"/>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DBEEDD3-8B63-903F-16C6-66C77422954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5F4D6AED-57D9-6925-E2F4-2AE8E0A84B0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FAC6AB02-D5BB-E8DE-B3C4-DF31AFB25C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C1C33466-EB07-4C80-36D2-CE7177B03419}"/>
              </a:ext>
            </a:extLst>
          </p:cNvPr>
          <p:cNvSpPr>
            <a:spLocks noGrp="1"/>
          </p:cNvSpPr>
          <p:nvPr>
            <p:ph idx="1"/>
          </p:nvPr>
        </p:nvSpPr>
        <p:spPr/>
        <p:txBody>
          <a:bodyPr/>
          <a:lstStyle/>
          <a:p>
            <a:r>
              <a:rPr lang="en-US" dirty="0"/>
              <a:t>SAM XT Tourniquet</a:t>
            </a:r>
          </a:p>
        </p:txBody>
      </p:sp>
      <p:pic>
        <p:nvPicPr>
          <p:cNvPr id="2" name="Picture 1" descr="A black and grey strap&#10;&#10;Description automatically generated">
            <a:extLst>
              <a:ext uri="{FF2B5EF4-FFF2-40B4-BE49-F238E27FC236}">
                <a16:creationId xmlns:a16="http://schemas.microsoft.com/office/drawing/2014/main" id="{690BAD90-461B-600D-8121-3A3148684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373" y="2209578"/>
            <a:ext cx="4102322" cy="4102322"/>
          </a:xfrm>
          <a:prstGeom prst="rect">
            <a:avLst/>
          </a:prstGeom>
        </p:spPr>
      </p:pic>
    </p:spTree>
    <p:extLst>
      <p:ext uri="{BB962C8B-B14F-4D97-AF65-F5344CB8AC3E}">
        <p14:creationId xmlns:p14="http://schemas.microsoft.com/office/powerpoint/2010/main" val="3662541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27DC18-FDE5-B538-6682-B80F4E01767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B35AF31-9E4C-7CED-36D9-51ED149C9E6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3B2D7EE-43EF-B0D9-5CF4-D18F1D6B2FD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9B3C1437-A448-5855-FB7D-33D344EF04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0482453F-EBC2-E04D-BFB1-0A65B2157CEC}"/>
              </a:ext>
            </a:extLst>
          </p:cNvPr>
          <p:cNvSpPr>
            <a:spLocks noGrp="1"/>
          </p:cNvSpPr>
          <p:nvPr>
            <p:ph idx="1"/>
          </p:nvPr>
        </p:nvSpPr>
        <p:spPr/>
        <p:txBody>
          <a:bodyPr/>
          <a:lstStyle/>
          <a:p>
            <a:pPr marL="0" indent="0">
              <a:buNone/>
            </a:pPr>
            <a:r>
              <a:rPr lang="en-US" dirty="0"/>
              <a:t>Epistaxis—hemorrhage from the nose</a:t>
            </a:r>
          </a:p>
          <a:p>
            <a:pPr lvl="1"/>
            <a:r>
              <a:rPr lang="en-US" dirty="0"/>
              <a:t>Apply a cold compress</a:t>
            </a:r>
          </a:p>
          <a:p>
            <a:pPr lvl="1"/>
            <a:r>
              <a:rPr lang="en-US" dirty="0"/>
              <a:t>Have the patient lean forward</a:t>
            </a:r>
          </a:p>
          <a:p>
            <a:pPr lvl="1"/>
            <a:r>
              <a:rPr lang="en-US" dirty="0"/>
              <a:t>Monitor vitals</a:t>
            </a:r>
          </a:p>
          <a:p>
            <a:pPr lvl="1"/>
            <a:r>
              <a:rPr lang="en-US" dirty="0"/>
              <a:t>Evaluate for hypertension</a:t>
            </a:r>
          </a:p>
          <a:p>
            <a:pPr lvl="1"/>
            <a:endParaRPr lang="en-US" dirty="0"/>
          </a:p>
          <a:p>
            <a:r>
              <a:rPr lang="en-US" dirty="0"/>
              <a:t>If epistaxis is the result of a head injury, do not attempt to stop the bleeding. Excessive pressure used to stop the bleeding may cause blood to collect within the head. </a:t>
            </a:r>
          </a:p>
          <a:p>
            <a:pPr lvl="1"/>
            <a:r>
              <a:rPr lang="en-US" dirty="0"/>
              <a:t>Will result in increased intracranial pressure</a:t>
            </a:r>
          </a:p>
        </p:txBody>
      </p:sp>
      <p:pic>
        <p:nvPicPr>
          <p:cNvPr id="14340" name="Picture 4" descr="Conditions causing or promoting a nosebleed (epistaxis) | DoctorLansford.com">
            <a:extLst>
              <a:ext uri="{FF2B5EF4-FFF2-40B4-BE49-F238E27FC236}">
                <a16:creationId xmlns:a16="http://schemas.microsoft.com/office/drawing/2014/main" id="{C49F2696-229B-F74B-B5FD-9CE8E7EAF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454" y="621873"/>
            <a:ext cx="48577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1722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6BE03B-0D22-51B8-0345-B8B75CB4029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12DCA0C-72FD-92E8-3116-1BDF41954F0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90482E3-6256-A5AD-ACD2-3F53CE542BB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942CF4F-4F2C-891F-0184-B0D331DC5A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5D6B94B-DB62-AA00-87BF-ECC6C0179A9A}"/>
              </a:ext>
            </a:extLst>
          </p:cNvPr>
          <p:cNvSpPr>
            <a:spLocks noGrp="1"/>
          </p:cNvSpPr>
          <p:nvPr>
            <p:ph idx="1"/>
          </p:nvPr>
        </p:nvSpPr>
        <p:spPr/>
        <p:txBody>
          <a:bodyPr/>
          <a:lstStyle/>
          <a:p>
            <a:pPr marL="0" indent="0">
              <a:buNone/>
            </a:pPr>
            <a:r>
              <a:rPr lang="en-US" dirty="0"/>
              <a:t>Suspected skull fracture</a:t>
            </a:r>
          </a:p>
          <a:p>
            <a:pPr lvl="1"/>
            <a:r>
              <a:rPr lang="en-US" dirty="0"/>
              <a:t>Cover the bleeding site</a:t>
            </a:r>
          </a:p>
          <a:p>
            <a:pPr lvl="1"/>
            <a:r>
              <a:rPr lang="en-US" dirty="0"/>
              <a:t>Dressing should be loose</a:t>
            </a:r>
          </a:p>
          <a:p>
            <a:pPr lvl="1"/>
            <a:r>
              <a:rPr lang="en-US" dirty="0"/>
              <a:t>This will help keep the site clean</a:t>
            </a:r>
          </a:p>
          <a:p>
            <a:pPr lvl="1"/>
            <a:r>
              <a:rPr lang="en-US" dirty="0"/>
              <a:t>Check for CSF</a:t>
            </a:r>
          </a:p>
          <a:p>
            <a:endParaRPr lang="en-US" dirty="0"/>
          </a:p>
        </p:txBody>
      </p:sp>
    </p:spTree>
    <p:extLst>
      <p:ext uri="{BB962C8B-B14F-4D97-AF65-F5344CB8AC3E}">
        <p14:creationId xmlns:p14="http://schemas.microsoft.com/office/powerpoint/2010/main" val="822047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D06877-968F-EEB8-1B30-3A95605E39E6}"/>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6265FBB-1C0F-782B-7467-04F76275BDE4}"/>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D287974E-7570-1929-26AC-230EF73D34CE}"/>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BA3E0C50-E3D6-BB10-4CBC-4A44FD2EC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B68E9D31-CC03-FEAD-5538-488F2A22B463}"/>
              </a:ext>
            </a:extLst>
          </p:cNvPr>
          <p:cNvSpPr>
            <a:spLocks noGrp="1"/>
          </p:cNvSpPr>
          <p:nvPr>
            <p:ph idx="1"/>
          </p:nvPr>
        </p:nvSpPr>
        <p:spPr/>
        <p:txBody>
          <a:bodyPr>
            <a:normAutofit lnSpcReduction="10000"/>
          </a:bodyPr>
          <a:lstStyle/>
          <a:p>
            <a:pPr marL="0" indent="0">
              <a:buNone/>
            </a:pPr>
            <a:r>
              <a:rPr lang="en-US" dirty="0"/>
              <a:t>Hemostatic Agents</a:t>
            </a:r>
          </a:p>
          <a:p>
            <a:pPr lvl="1"/>
            <a:r>
              <a:rPr lang="en-US" dirty="0"/>
              <a:t>Successful use within the military</a:t>
            </a:r>
          </a:p>
          <a:p>
            <a:pPr marL="457200" lvl="1" indent="0">
              <a:buNone/>
            </a:pPr>
            <a:endParaRPr lang="en-US" dirty="0"/>
          </a:p>
          <a:p>
            <a:pPr lvl="1"/>
            <a:r>
              <a:rPr lang="en-US" dirty="0"/>
              <a:t>Adhere to damaged tissue</a:t>
            </a:r>
          </a:p>
          <a:p>
            <a:pPr lvl="2"/>
            <a:r>
              <a:rPr lang="en-US" dirty="0"/>
              <a:t>Dehydrate the blood or undergo a chemical reaction to stimulate natural blood clotting</a:t>
            </a:r>
          </a:p>
          <a:p>
            <a:pPr marL="914400" lvl="2" indent="0">
              <a:buNone/>
            </a:pPr>
            <a:endParaRPr lang="en-US" dirty="0"/>
          </a:p>
          <a:p>
            <a:pPr lvl="1"/>
            <a:r>
              <a:rPr lang="en-US" dirty="0"/>
              <a:t>Procedure</a:t>
            </a:r>
          </a:p>
          <a:p>
            <a:pPr lvl="2"/>
            <a:r>
              <a:rPr lang="en-US" dirty="0"/>
              <a:t>Push gauze into the wound with an index finger</a:t>
            </a:r>
          </a:p>
          <a:p>
            <a:pPr lvl="2"/>
            <a:r>
              <a:rPr lang="en-US" dirty="0"/>
              <a:t>Completely pack the wound</a:t>
            </a:r>
          </a:p>
          <a:p>
            <a:pPr lvl="2"/>
            <a:r>
              <a:rPr lang="en-US" dirty="0"/>
              <a:t>Place extra gauze on top of the wound</a:t>
            </a:r>
          </a:p>
          <a:p>
            <a:pPr lvl="2"/>
            <a:r>
              <a:rPr lang="en-US" dirty="0"/>
              <a:t>Hold direct pressure for 3 minutes (at least)</a:t>
            </a:r>
          </a:p>
          <a:p>
            <a:pPr lvl="2"/>
            <a:r>
              <a:rPr lang="en-US" dirty="0"/>
              <a:t>Secure with a snug bandage</a:t>
            </a:r>
          </a:p>
          <a:p>
            <a:endParaRPr lang="en-US" dirty="0"/>
          </a:p>
        </p:txBody>
      </p:sp>
    </p:spTree>
    <p:extLst>
      <p:ext uri="{BB962C8B-B14F-4D97-AF65-F5344CB8AC3E}">
        <p14:creationId xmlns:p14="http://schemas.microsoft.com/office/powerpoint/2010/main" val="3616620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6459CD-0A06-BC24-5FC5-04A4CFBC82B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4218940-8061-D935-304F-0FA28733BAB2}"/>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7095A631-C7BF-F88A-8EAE-5DB92B956E03}"/>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CE6BEEB-FFB9-F75F-E9E2-499F908C76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5362" name="Picture 2">
            <a:extLst>
              <a:ext uri="{FF2B5EF4-FFF2-40B4-BE49-F238E27FC236}">
                <a16:creationId xmlns:a16="http://schemas.microsoft.com/office/drawing/2014/main" id="{F183E291-6BF8-46AD-BADF-11792F1F66A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3365" y="3268100"/>
            <a:ext cx="5073010" cy="28535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ikClot Combat Gauze Le Hemostatic Dressing">
            <a:extLst>
              <a:ext uri="{FF2B5EF4-FFF2-40B4-BE49-F238E27FC236}">
                <a16:creationId xmlns:a16="http://schemas.microsoft.com/office/drawing/2014/main" id="{6A26DC22-2224-48E8-5F06-68C22BCED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104" y="939332"/>
            <a:ext cx="3787075" cy="378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590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505AE2-2733-5875-B267-8A882405508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77C7B3E-32A9-509A-C77B-78239846D73B}"/>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82D80FF-7B2D-E1CE-1D31-4EF054447D3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D53C9F2-87BD-9990-68E5-201C67AE22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DBCF6580-DD53-1E1A-D2D7-25FC9FDF83EC}"/>
              </a:ext>
            </a:extLst>
          </p:cNvPr>
          <p:cNvSpPr>
            <a:spLocks noGrp="1"/>
          </p:cNvSpPr>
          <p:nvPr>
            <p:ph idx="1"/>
          </p:nvPr>
        </p:nvSpPr>
        <p:spPr>
          <a:xfrm>
            <a:off x="838200" y="996593"/>
            <a:ext cx="10515600" cy="5180370"/>
          </a:xfrm>
        </p:spPr>
        <p:txBody>
          <a:bodyPr/>
          <a:lstStyle/>
          <a:p>
            <a:pPr marL="0" indent="0">
              <a:buNone/>
            </a:pPr>
            <a:endParaRPr lang="en-US" dirty="0"/>
          </a:p>
          <a:p>
            <a:pPr marL="0" indent="0">
              <a:buNone/>
            </a:pPr>
            <a:r>
              <a:rPr lang="en-US" dirty="0"/>
              <a:t>Head Trauma</a:t>
            </a:r>
          </a:p>
          <a:p>
            <a:r>
              <a:rPr lang="en-US" dirty="0"/>
              <a:t>Traumatic brain injury (TBI) is a major cause of death and disability</a:t>
            </a:r>
          </a:p>
          <a:p>
            <a:pPr lvl="1"/>
            <a:endParaRPr lang="en-US" dirty="0"/>
          </a:p>
          <a:p>
            <a:r>
              <a:rPr lang="en-US" dirty="0"/>
              <a:t>Multi trauma patients with a traumatic brain injury have a death rate twice as high as those with no central nervous system injury present</a:t>
            </a:r>
          </a:p>
          <a:p>
            <a:pPr lvl="1"/>
            <a:endParaRPr lang="en-US" dirty="0"/>
          </a:p>
          <a:p>
            <a:r>
              <a:rPr lang="en-US" dirty="0"/>
              <a:t>Early recognition and transport to a trauma center capable of definitive surgery is key to traumatic brain injury management</a:t>
            </a:r>
          </a:p>
          <a:p>
            <a:endParaRPr lang="en-US" dirty="0"/>
          </a:p>
        </p:txBody>
      </p:sp>
    </p:spTree>
    <p:extLst>
      <p:ext uri="{BB962C8B-B14F-4D97-AF65-F5344CB8AC3E}">
        <p14:creationId xmlns:p14="http://schemas.microsoft.com/office/powerpoint/2010/main" val="1934922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C0ACCE-C3E0-9CE0-265E-53E5F7678B0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CBB354-B673-A6ED-47EC-9A730E40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582CECBE-DD54-26E7-B3BC-5F59BC12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25F25712-8BBF-F479-D19B-9DA839BF0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17B386D0-57B5-9E3E-11A2-CCE715BC78FE}"/>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247CCE1-E627-1F5B-BDA3-7D69719FD42C}"/>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FD46DE86-A8F3-216C-DB09-08AAC761B2FC}"/>
              </a:ext>
            </a:extLst>
          </p:cNvPr>
          <p:cNvSpPr txBox="1"/>
          <p:nvPr/>
        </p:nvSpPr>
        <p:spPr>
          <a:xfrm>
            <a:off x="3101851" y="3347348"/>
            <a:ext cx="5626192" cy="707886"/>
          </a:xfrm>
          <a:prstGeom prst="rect">
            <a:avLst/>
          </a:prstGeom>
          <a:noFill/>
        </p:spPr>
        <p:txBody>
          <a:bodyPr wrap="square" rtlCol="0">
            <a:spAutoFit/>
          </a:bodyPr>
          <a:lstStyle/>
          <a:p>
            <a:r>
              <a:rPr lang="en-US" sz="4000" b="1" dirty="0"/>
              <a:t>TRAUMA IN GERIATRICS</a:t>
            </a:r>
          </a:p>
        </p:txBody>
      </p:sp>
      <p:pic>
        <p:nvPicPr>
          <p:cNvPr id="6" name="Picture 5">
            <a:extLst>
              <a:ext uri="{FF2B5EF4-FFF2-40B4-BE49-F238E27FC236}">
                <a16:creationId xmlns:a16="http://schemas.microsoft.com/office/drawing/2014/main" id="{E9F46C82-5E8C-9A7F-A2FF-D3AF48C7FD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2557714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51CC9C-3B93-3FC8-18FC-BC7F65A38A6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9A85EA76-9EFF-5E9E-2AFE-3198D3F0C09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49E01F2-2019-7E7D-B2DB-1634D878BB94}"/>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F53C6095-C332-7491-4CDD-D365823059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5D55964F-7AA4-8504-8B9E-F7480754CDB6}"/>
              </a:ext>
            </a:extLst>
          </p:cNvPr>
          <p:cNvSpPr>
            <a:spLocks noGrp="1"/>
          </p:cNvSpPr>
          <p:nvPr>
            <p:ph idx="1"/>
          </p:nvPr>
        </p:nvSpPr>
        <p:spPr/>
        <p:txBody>
          <a:bodyPr/>
          <a:lstStyle/>
          <a:p>
            <a:pPr marL="0" indent="0">
              <a:buNone/>
            </a:pPr>
            <a:r>
              <a:rPr lang="en-US" dirty="0"/>
              <a:t>Trauma in Geriatrics</a:t>
            </a:r>
          </a:p>
          <a:p>
            <a:r>
              <a:rPr lang="en-US" dirty="0"/>
              <a:t>Never underestimate the severity of patient</a:t>
            </a:r>
          </a:p>
          <a:p>
            <a:r>
              <a:rPr lang="en-US" dirty="0"/>
              <a:t>Never approach or speak to in a condescending manner</a:t>
            </a:r>
          </a:p>
          <a:p>
            <a:r>
              <a:rPr lang="en-US" dirty="0"/>
              <a:t>Prepare for complications</a:t>
            </a:r>
          </a:p>
          <a:p>
            <a:pPr lvl="1"/>
            <a:r>
              <a:rPr lang="en-US" dirty="0"/>
              <a:t>Multiple layers of clothes, multiple medications</a:t>
            </a:r>
          </a:p>
          <a:p>
            <a:r>
              <a:rPr lang="en-US" dirty="0"/>
              <a:t>Explain any actions prior to starting an assessment</a:t>
            </a:r>
          </a:p>
          <a:p>
            <a:pPr lvl="1"/>
            <a:r>
              <a:rPr lang="en-US" dirty="0"/>
              <a:t>When removing clothing</a:t>
            </a:r>
          </a:p>
          <a:p>
            <a:pPr lvl="1"/>
            <a:r>
              <a:rPr lang="en-US" dirty="0"/>
              <a:t>What checking vitals means</a:t>
            </a:r>
          </a:p>
          <a:p>
            <a:pPr marL="457200" lvl="1" indent="0">
              <a:buNone/>
            </a:pPr>
            <a:endParaRPr lang="en-US" dirty="0"/>
          </a:p>
        </p:txBody>
      </p:sp>
    </p:spTree>
    <p:extLst>
      <p:ext uri="{BB962C8B-B14F-4D97-AF65-F5344CB8AC3E}">
        <p14:creationId xmlns:p14="http://schemas.microsoft.com/office/powerpoint/2010/main" val="2010221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484CF7-01B4-C946-5529-E98BA6B5FF3A}"/>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A8587B96-B171-3ADB-14A0-34EFE6828338}"/>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034A1A69-2B91-6C48-53A0-AE6DB21C9BB7}"/>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17B4D65-F857-D59B-E90F-48B22548F0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2" name="Picture 2" descr="Age-Related Changes in Physiology and Function | Oncohema Key">
            <a:extLst>
              <a:ext uri="{FF2B5EF4-FFF2-40B4-BE49-F238E27FC236}">
                <a16:creationId xmlns:a16="http://schemas.microsoft.com/office/drawing/2014/main" id="{FABBD72F-0DDC-CF31-8A52-2986EAA9A14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24050" y="1874044"/>
            <a:ext cx="83439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8C55A2-88DB-6DE1-3453-CF2864B5F00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C0C11993-A20B-29FF-B2BF-B19DE0705A5D}"/>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BC4F4682-8994-61EB-FC0C-8390A6E881F9}"/>
              </a:ext>
            </a:extLst>
          </p:cNvPr>
          <p:cNvSpPr txBox="1"/>
          <p:nvPr/>
        </p:nvSpPr>
        <p:spPr>
          <a:xfrm>
            <a:off x="2489666" y="523834"/>
            <a:ext cx="4368333" cy="830997"/>
          </a:xfrm>
          <a:prstGeom prst="rect">
            <a:avLst/>
          </a:prstGeom>
          <a:noFill/>
        </p:spPr>
        <p:txBody>
          <a:bodyPr wrap="square" rtlCol="0">
            <a:spAutoFit/>
          </a:bodyPr>
          <a:lstStyle/>
          <a:p>
            <a:r>
              <a:rPr lang="en-US" sz="4800" b="1" u="sng" dirty="0"/>
              <a:t>VENTILATION</a:t>
            </a:r>
          </a:p>
        </p:txBody>
      </p:sp>
      <p:pic>
        <p:nvPicPr>
          <p:cNvPr id="6" name="Picture 5">
            <a:extLst>
              <a:ext uri="{FF2B5EF4-FFF2-40B4-BE49-F238E27FC236}">
                <a16:creationId xmlns:a16="http://schemas.microsoft.com/office/drawing/2014/main" id="{1F5C8B13-6385-9EB8-FC62-509C0372D2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026" name="Picture 2" descr="Airway and breathing | PPT">
            <a:extLst>
              <a:ext uri="{FF2B5EF4-FFF2-40B4-BE49-F238E27FC236}">
                <a16:creationId xmlns:a16="http://schemas.microsoft.com/office/drawing/2014/main" id="{8F0054FA-6C7F-538B-8636-DAD20831E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7" y="1638752"/>
            <a:ext cx="6715125" cy="446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30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F6CCBF-D6F6-5A5A-B12C-371061BA69B5}"/>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66DF9386-0526-2D6D-9B6E-D103C8D606FA}"/>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91D6240E-1F75-A789-8A09-B2DE9C936069}"/>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BCCF861F-3814-F3DE-9C78-105FB4CBF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F61A4420-1D2D-AD7A-8758-EFD3C3ACA540}"/>
              </a:ext>
            </a:extLst>
          </p:cNvPr>
          <p:cNvSpPr>
            <a:spLocks noGrp="1"/>
          </p:cNvSpPr>
          <p:nvPr>
            <p:ph idx="1"/>
          </p:nvPr>
        </p:nvSpPr>
        <p:spPr/>
        <p:txBody>
          <a:bodyPr/>
          <a:lstStyle/>
          <a:p>
            <a:pPr marL="0" indent="0">
              <a:buNone/>
            </a:pPr>
            <a:r>
              <a:rPr lang="en-US" dirty="0"/>
              <a:t>Trauma in Geriatrics</a:t>
            </a:r>
          </a:p>
          <a:p>
            <a:pPr marL="0" indent="0">
              <a:buNone/>
            </a:pPr>
            <a:r>
              <a:rPr lang="en-US" sz="2000" u="sng" dirty="0"/>
              <a:t>Packaging and Transport</a:t>
            </a:r>
          </a:p>
          <a:p>
            <a:r>
              <a:rPr lang="en-US" sz="2000" dirty="0"/>
              <a:t>Package elderly patients as quickly and gently as possible</a:t>
            </a:r>
          </a:p>
          <a:p>
            <a:r>
              <a:rPr lang="en-US" sz="2000" dirty="0"/>
              <a:t>If you backboard, pad all voids, but remember that backboards can cause more harm than good in certain cases</a:t>
            </a:r>
          </a:p>
          <a:p>
            <a:r>
              <a:rPr lang="en-US" sz="2000" dirty="0"/>
              <a:t>Never force the neck into a neutral position if it causes pain</a:t>
            </a:r>
          </a:p>
          <a:p>
            <a:r>
              <a:rPr lang="en-US" sz="2000" dirty="0"/>
              <a:t>Supine patient may have respiratory difficulty</a:t>
            </a:r>
          </a:p>
          <a:p>
            <a:pPr lvl="1"/>
            <a:r>
              <a:rPr lang="en-US" sz="2000" dirty="0"/>
              <a:t>Angle head of stretcher upward if needed</a:t>
            </a:r>
          </a:p>
          <a:p>
            <a:pPr marL="0" indent="0">
              <a:buNone/>
            </a:pPr>
            <a:endParaRPr lang="en-US" dirty="0"/>
          </a:p>
        </p:txBody>
      </p:sp>
      <p:pic>
        <p:nvPicPr>
          <p:cNvPr id="2" name="Picture 2" descr="Woman affected by kyphosis caused by myeloma - Stock Image - M131/0147 -  Science Photo Library">
            <a:extLst>
              <a:ext uri="{FF2B5EF4-FFF2-40B4-BE49-F238E27FC236}">
                <a16:creationId xmlns:a16="http://schemas.microsoft.com/office/drawing/2014/main" id="{E54B9E73-CB95-8972-13DD-597E0B8E4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9347" y="3429000"/>
            <a:ext cx="2282931" cy="327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8062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F1A656-DC3E-0E93-895A-30F0C9F9353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E29021-772E-E352-57E9-0FA428A26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8986A37-B500-6A46-9151-E192EE947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ight Triangle 13">
            <a:extLst>
              <a:ext uri="{FF2B5EF4-FFF2-40B4-BE49-F238E27FC236}">
                <a16:creationId xmlns:a16="http://schemas.microsoft.com/office/drawing/2014/main" id="{3AC3CEF4-6D21-E6E5-F3C4-1839B923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white symbol with a snake&#10;&#10;Description automatically generated">
            <a:extLst>
              <a:ext uri="{FF2B5EF4-FFF2-40B4-BE49-F238E27FC236}">
                <a16:creationId xmlns:a16="http://schemas.microsoft.com/office/drawing/2014/main" id="{C7979B5E-CE7C-2D42-472C-BF52A6CBA315}"/>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C0FF8588-7529-5CD3-7C9B-85387229B9C9}"/>
              </a:ext>
            </a:extLst>
          </p:cNvPr>
          <p:cNvSpPr txBox="1"/>
          <p:nvPr/>
        </p:nvSpPr>
        <p:spPr>
          <a:xfrm>
            <a:off x="2330333" y="536768"/>
            <a:ext cx="4848780" cy="830997"/>
          </a:xfrm>
          <a:prstGeom prst="rect">
            <a:avLst/>
          </a:prstGeom>
          <a:noFill/>
        </p:spPr>
        <p:txBody>
          <a:bodyPr wrap="square" rtlCol="0">
            <a:spAutoFit/>
          </a:bodyPr>
          <a:lstStyle/>
          <a:p>
            <a:r>
              <a:rPr lang="en-US" sz="4800" b="1" u="sng" dirty="0"/>
              <a:t>TRAUMA</a:t>
            </a:r>
          </a:p>
        </p:txBody>
      </p:sp>
      <p:sp>
        <p:nvSpPr>
          <p:cNvPr id="4" name="TextBox 3">
            <a:extLst>
              <a:ext uri="{FF2B5EF4-FFF2-40B4-BE49-F238E27FC236}">
                <a16:creationId xmlns:a16="http://schemas.microsoft.com/office/drawing/2014/main" id="{07FFA672-AECA-4B9E-3902-E2D917E7E670}"/>
              </a:ext>
            </a:extLst>
          </p:cNvPr>
          <p:cNvSpPr txBox="1"/>
          <p:nvPr/>
        </p:nvSpPr>
        <p:spPr>
          <a:xfrm>
            <a:off x="3101851" y="3347348"/>
            <a:ext cx="5626192" cy="707886"/>
          </a:xfrm>
          <a:prstGeom prst="rect">
            <a:avLst/>
          </a:prstGeom>
          <a:noFill/>
        </p:spPr>
        <p:txBody>
          <a:bodyPr wrap="square" rtlCol="0">
            <a:spAutoFit/>
          </a:bodyPr>
          <a:lstStyle/>
          <a:p>
            <a:r>
              <a:rPr lang="en-US" sz="4000" b="1" dirty="0"/>
              <a:t>TRAUMA IN PEDIATRICS</a:t>
            </a:r>
          </a:p>
        </p:txBody>
      </p:sp>
      <p:pic>
        <p:nvPicPr>
          <p:cNvPr id="6" name="Picture 5">
            <a:extLst>
              <a:ext uri="{FF2B5EF4-FFF2-40B4-BE49-F238E27FC236}">
                <a16:creationId xmlns:a16="http://schemas.microsoft.com/office/drawing/2014/main" id="{F3B73975-C530-4590-7F9E-C5A0DEAD2F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Tree>
    <p:extLst>
      <p:ext uri="{BB962C8B-B14F-4D97-AF65-F5344CB8AC3E}">
        <p14:creationId xmlns:p14="http://schemas.microsoft.com/office/powerpoint/2010/main" val="3225380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5EFE3B-C90B-952C-4DD0-31EB93BCE6C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3A8E860A-5777-FC1D-1BCA-F2EDD2BE3DF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3B757B0C-83D9-8BED-748F-6B009700059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81151EA7-1F39-0467-9B55-74D1094F9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83ACA0C4-8D8F-E131-48EF-708642782965}"/>
              </a:ext>
            </a:extLst>
          </p:cNvPr>
          <p:cNvSpPr>
            <a:spLocks noGrp="1"/>
          </p:cNvSpPr>
          <p:nvPr>
            <p:ph idx="1"/>
          </p:nvPr>
        </p:nvSpPr>
        <p:spPr/>
        <p:txBody>
          <a:bodyPr/>
          <a:lstStyle/>
          <a:p>
            <a:pPr marL="0" indent="0">
              <a:buNone/>
            </a:pPr>
            <a:r>
              <a:rPr lang="en-US" dirty="0"/>
              <a:t>Pediatric Trauma</a:t>
            </a:r>
          </a:p>
          <a:p>
            <a:r>
              <a:rPr lang="en-US" dirty="0"/>
              <a:t>Can be difficult to communicate</a:t>
            </a:r>
          </a:p>
          <a:p>
            <a:pPr lvl="1"/>
            <a:r>
              <a:rPr lang="en-US" dirty="0"/>
              <a:t>Speak simply, slowly and clearly</a:t>
            </a:r>
          </a:p>
          <a:p>
            <a:pPr lvl="1"/>
            <a:r>
              <a:rPr lang="en-US" dirty="0"/>
              <a:t>Avoid “no” questions</a:t>
            </a:r>
          </a:p>
          <a:p>
            <a:pPr lvl="1"/>
            <a:r>
              <a:rPr lang="en-US" dirty="0"/>
              <a:t>Allow parent to accompany child</a:t>
            </a:r>
          </a:p>
          <a:p>
            <a:r>
              <a:rPr lang="en-US" dirty="0"/>
              <a:t>Do not delay critical care due to parental consent</a:t>
            </a:r>
          </a:p>
        </p:txBody>
      </p:sp>
    </p:spTree>
    <p:extLst>
      <p:ext uri="{BB962C8B-B14F-4D97-AF65-F5344CB8AC3E}">
        <p14:creationId xmlns:p14="http://schemas.microsoft.com/office/powerpoint/2010/main" val="503738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E24D8E-D8B4-AB00-E51D-946D0CA708C2}"/>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BA4AEF3B-0871-481C-332B-3AF512BD7A4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E75F450D-45B5-C556-0CEA-E7EE273B575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5F81E264-F5A9-D69D-6668-22E38412E9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6386" name="Picture 2" descr="BROSELOW TAPE : r/emergencymedicine">
            <a:extLst>
              <a:ext uri="{FF2B5EF4-FFF2-40B4-BE49-F238E27FC236}">
                <a16:creationId xmlns:a16="http://schemas.microsoft.com/office/drawing/2014/main" id="{78510C65-F351-FF3E-71B1-DDE23E1DDB1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4865" y="3124759"/>
            <a:ext cx="4762500" cy="36099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cenarios In Seconds - Critical Calculations &amp; Color Coding Kids | Pedi-Ed-Trics  Emergency Medical Solutions LLC">
            <a:extLst>
              <a:ext uri="{FF2B5EF4-FFF2-40B4-BE49-F238E27FC236}">
                <a16:creationId xmlns:a16="http://schemas.microsoft.com/office/drawing/2014/main" id="{DD93AB78-8128-9786-5619-D81572E37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275" y="385763"/>
            <a:ext cx="5577513" cy="329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81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92F14D-AB8B-8659-27B4-7FDEB48EB09D}"/>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8664F1EE-E50A-C04B-8874-833F3B5C9380}"/>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20C22AB9-52E1-1710-D1C9-A8C8AEB3087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CCFC4947-AE99-6963-AC81-84604A6B8B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191AFE81-4F48-A364-B630-BB7C65123563}"/>
              </a:ext>
            </a:extLst>
          </p:cNvPr>
          <p:cNvSpPr>
            <a:spLocks noGrp="1"/>
          </p:cNvSpPr>
          <p:nvPr>
            <p:ph idx="1"/>
          </p:nvPr>
        </p:nvSpPr>
        <p:spPr/>
        <p:txBody>
          <a:bodyPr/>
          <a:lstStyle/>
          <a:p>
            <a:pPr marL="0" indent="0">
              <a:buNone/>
            </a:pPr>
            <a:r>
              <a:rPr lang="en-US" dirty="0"/>
              <a:t>Pediatric Trauma</a:t>
            </a:r>
          </a:p>
          <a:p>
            <a:r>
              <a:rPr lang="en-US" dirty="0"/>
              <a:t>Mechanisms of Injury</a:t>
            </a:r>
          </a:p>
          <a:p>
            <a:pPr lvl="1"/>
            <a:r>
              <a:rPr lang="en-US" dirty="0"/>
              <a:t>Falls</a:t>
            </a:r>
          </a:p>
          <a:p>
            <a:pPr lvl="1"/>
            <a:r>
              <a:rPr lang="en-US" dirty="0"/>
              <a:t>MVCs</a:t>
            </a:r>
          </a:p>
          <a:p>
            <a:pPr lvl="1"/>
            <a:r>
              <a:rPr lang="en-US" dirty="0"/>
              <a:t>Auto-pedestrian or bicycle accidents</a:t>
            </a:r>
          </a:p>
          <a:p>
            <a:pPr lvl="1"/>
            <a:r>
              <a:rPr lang="en-US" dirty="0"/>
              <a:t>Burns </a:t>
            </a:r>
          </a:p>
          <a:p>
            <a:pPr lvl="1"/>
            <a:r>
              <a:rPr lang="en-US" dirty="0"/>
              <a:t>Drownings </a:t>
            </a:r>
          </a:p>
          <a:p>
            <a:pPr lvl="1"/>
            <a:r>
              <a:rPr lang="en-US" dirty="0"/>
              <a:t>Child Abuse</a:t>
            </a:r>
          </a:p>
        </p:txBody>
      </p:sp>
    </p:spTree>
    <p:extLst>
      <p:ext uri="{BB962C8B-B14F-4D97-AF65-F5344CB8AC3E}">
        <p14:creationId xmlns:p14="http://schemas.microsoft.com/office/powerpoint/2010/main" val="9033472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7D942-71D1-5918-0DC4-72EE7197C2AE}"/>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79F11CA-DF28-0CCD-EF3C-8942B844C6B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9B204CD-3346-AADD-844D-819B81E248B8}"/>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9D030CE4-FEAB-4038-D68F-56D109AE46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E8D7A732-4D74-81C2-BE91-48AB5C8EF787}"/>
              </a:ext>
            </a:extLst>
          </p:cNvPr>
          <p:cNvSpPr>
            <a:spLocks noGrp="1"/>
          </p:cNvSpPr>
          <p:nvPr>
            <p:ph idx="1"/>
          </p:nvPr>
        </p:nvSpPr>
        <p:spPr/>
        <p:txBody>
          <a:bodyPr/>
          <a:lstStyle/>
          <a:p>
            <a:pPr marL="0" indent="0">
              <a:buNone/>
            </a:pPr>
            <a:r>
              <a:rPr lang="en-US" dirty="0"/>
              <a:t>Pediatric Trauma</a:t>
            </a:r>
          </a:p>
          <a:p>
            <a:r>
              <a:rPr lang="en-US" dirty="0"/>
              <a:t>Child Abuse is a major cause of death </a:t>
            </a:r>
          </a:p>
          <a:p>
            <a:pPr lvl="1"/>
            <a:r>
              <a:rPr lang="en-US" dirty="0"/>
              <a:t>Be alert to signs </a:t>
            </a:r>
          </a:p>
          <a:p>
            <a:pPr lvl="1"/>
            <a:r>
              <a:rPr lang="en-US" dirty="0"/>
              <a:t>Transport if suspected</a:t>
            </a:r>
          </a:p>
          <a:p>
            <a:pPr lvl="1"/>
            <a:r>
              <a:rPr lang="en-US" dirty="0"/>
              <a:t>More reported cases in low-income homes and single parent homes</a:t>
            </a:r>
          </a:p>
        </p:txBody>
      </p:sp>
    </p:spTree>
    <p:extLst>
      <p:ext uri="{BB962C8B-B14F-4D97-AF65-F5344CB8AC3E}">
        <p14:creationId xmlns:p14="http://schemas.microsoft.com/office/powerpoint/2010/main" val="1498733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26F3C-4A70-0540-4D3D-69073ED84D6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7B86C3B0-D3AD-460C-F19B-5DA7CC0C42CF}"/>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416BF2F3-7FBA-E2DC-82FF-64AAA4A50953}"/>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AC331702-592B-E264-9709-3A67BC5F06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60C1A7D7-01AC-C28F-B19E-D18EE0F86817}"/>
              </a:ext>
            </a:extLst>
          </p:cNvPr>
          <p:cNvSpPr>
            <a:spLocks noGrp="1"/>
          </p:cNvSpPr>
          <p:nvPr>
            <p:ph idx="1"/>
          </p:nvPr>
        </p:nvSpPr>
        <p:spPr/>
        <p:txBody>
          <a:bodyPr>
            <a:normAutofit fontScale="85000" lnSpcReduction="20000"/>
          </a:bodyPr>
          <a:lstStyle/>
          <a:p>
            <a:pPr marL="0" indent="0">
              <a:buNone/>
            </a:pPr>
            <a:r>
              <a:rPr lang="en-US" dirty="0"/>
              <a:t>Risk Factors for Child Abuse</a:t>
            </a:r>
          </a:p>
          <a:p>
            <a:r>
              <a:rPr lang="en-US" dirty="0"/>
              <a:t>Child has a disability</a:t>
            </a:r>
          </a:p>
          <a:p>
            <a:r>
              <a:rPr lang="en-US" dirty="0"/>
              <a:t>Attention Deficits</a:t>
            </a:r>
          </a:p>
          <a:p>
            <a:r>
              <a:rPr lang="en-US" dirty="0"/>
              <a:t>Difficult temperament of child</a:t>
            </a:r>
          </a:p>
          <a:p>
            <a:r>
              <a:rPr lang="en-US" dirty="0"/>
              <a:t>Parent history of abuse</a:t>
            </a:r>
          </a:p>
          <a:p>
            <a:r>
              <a:rPr lang="en-US" dirty="0"/>
              <a:t>Substance abuse by parent/caregiver</a:t>
            </a:r>
          </a:p>
          <a:p>
            <a:r>
              <a:rPr lang="en-US" dirty="0"/>
              <a:t>Disorganized family structure</a:t>
            </a:r>
          </a:p>
          <a:p>
            <a:r>
              <a:rPr lang="en-US" dirty="0"/>
              <a:t>Marital or partner discord</a:t>
            </a:r>
          </a:p>
          <a:p>
            <a:r>
              <a:rPr lang="en-US" dirty="0"/>
              <a:t>Financial or outside stressors</a:t>
            </a:r>
          </a:p>
          <a:p>
            <a:r>
              <a:rPr lang="en-US" dirty="0"/>
              <a:t>Violent or crime filled community</a:t>
            </a:r>
          </a:p>
          <a:p>
            <a:r>
              <a:rPr lang="en-US" dirty="0"/>
              <a:t>Isolation of caregivers</a:t>
            </a:r>
          </a:p>
          <a:p>
            <a:pPr marL="0" indent="0">
              <a:buNone/>
            </a:pPr>
            <a:endParaRPr lang="en-US" dirty="0"/>
          </a:p>
        </p:txBody>
      </p:sp>
    </p:spTree>
    <p:extLst>
      <p:ext uri="{BB962C8B-B14F-4D97-AF65-F5344CB8AC3E}">
        <p14:creationId xmlns:p14="http://schemas.microsoft.com/office/powerpoint/2010/main" val="32391015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7993EB-6080-654F-8513-C8E2FC80C7EC}"/>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20E77C7C-D13E-E10B-984D-B60AA9FAF2A6}"/>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6EE027B6-3CF5-CC2C-97D0-6EBAAEEC6092}"/>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4BC83004-A927-DFE6-6B21-9947B9BA85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ABC23A09-BB17-4B97-C7B4-E616648B0017}"/>
              </a:ext>
            </a:extLst>
          </p:cNvPr>
          <p:cNvSpPr>
            <a:spLocks noGrp="1"/>
          </p:cNvSpPr>
          <p:nvPr>
            <p:ph idx="1"/>
          </p:nvPr>
        </p:nvSpPr>
        <p:spPr/>
        <p:txBody>
          <a:bodyPr/>
          <a:lstStyle/>
          <a:p>
            <a:pPr marL="0" indent="0">
              <a:buNone/>
            </a:pPr>
            <a:r>
              <a:rPr lang="en-US" dirty="0"/>
              <a:t>Child Abuser</a:t>
            </a:r>
          </a:p>
          <a:p>
            <a:r>
              <a:rPr lang="en-US" dirty="0"/>
              <a:t>The abuser is usually any person who cares for the child, has control of the child, or custody of the child.</a:t>
            </a:r>
          </a:p>
          <a:p>
            <a:r>
              <a:rPr lang="en-US" dirty="0"/>
              <a:t>Can be:</a:t>
            </a:r>
          </a:p>
          <a:p>
            <a:pPr lvl="1"/>
            <a:r>
              <a:rPr lang="en-US" dirty="0"/>
              <a:t>Parents</a:t>
            </a:r>
          </a:p>
          <a:p>
            <a:pPr lvl="1"/>
            <a:r>
              <a:rPr lang="en-US" dirty="0"/>
              <a:t>Step parent</a:t>
            </a:r>
          </a:p>
          <a:p>
            <a:pPr lvl="1"/>
            <a:r>
              <a:rPr lang="en-US" dirty="0"/>
              <a:t>Foster parent</a:t>
            </a:r>
          </a:p>
          <a:p>
            <a:pPr lvl="1"/>
            <a:r>
              <a:rPr lang="en-US" dirty="0"/>
              <a:t>Babysitter</a:t>
            </a:r>
          </a:p>
          <a:p>
            <a:pPr lvl="1"/>
            <a:r>
              <a:rPr lang="en-US" dirty="0"/>
              <a:t>Relatives</a:t>
            </a:r>
          </a:p>
        </p:txBody>
      </p:sp>
    </p:spTree>
    <p:extLst>
      <p:ext uri="{BB962C8B-B14F-4D97-AF65-F5344CB8AC3E}">
        <p14:creationId xmlns:p14="http://schemas.microsoft.com/office/powerpoint/2010/main" val="32333803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6F7350-2DAC-A2B4-F1F3-A14D60EFEAF9}"/>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D083A436-2566-B4F3-F952-87BDA5D545B1}"/>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109B478F-D33E-F6A1-8AF4-0452AA03293F}"/>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247F89B2-1B7E-A935-21BD-1C230AF68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sp>
        <p:nvSpPr>
          <p:cNvPr id="7" name="Content Placeholder 6">
            <a:extLst>
              <a:ext uri="{FF2B5EF4-FFF2-40B4-BE49-F238E27FC236}">
                <a16:creationId xmlns:a16="http://schemas.microsoft.com/office/drawing/2014/main" id="{48390B69-330B-92DE-3B71-7E0D4BD9EB57}"/>
              </a:ext>
            </a:extLst>
          </p:cNvPr>
          <p:cNvSpPr>
            <a:spLocks noGrp="1"/>
          </p:cNvSpPr>
          <p:nvPr>
            <p:ph idx="1"/>
          </p:nvPr>
        </p:nvSpPr>
        <p:spPr/>
        <p:txBody>
          <a:bodyPr/>
          <a:lstStyle/>
          <a:p>
            <a:pPr marL="0" indent="0">
              <a:buNone/>
            </a:pPr>
            <a:r>
              <a:rPr lang="en-US" dirty="0"/>
              <a:t>Child Abuse</a:t>
            </a:r>
          </a:p>
          <a:p>
            <a:r>
              <a:rPr lang="en-US" dirty="0"/>
              <a:t>Be sure to have another provider with you when doing exam</a:t>
            </a:r>
          </a:p>
          <a:p>
            <a:r>
              <a:rPr lang="en-US" dirty="0"/>
              <a:t>Be thorough on scene safety and surroundings</a:t>
            </a:r>
          </a:p>
          <a:p>
            <a:r>
              <a:rPr lang="en-US" dirty="0"/>
              <a:t>Make sure that the findings of your exam match the story</a:t>
            </a:r>
          </a:p>
          <a:p>
            <a:r>
              <a:rPr lang="en-US" dirty="0"/>
              <a:t>Is the injury/story consistent with the developmental stage of child</a:t>
            </a:r>
          </a:p>
          <a:p>
            <a:r>
              <a:rPr lang="en-US" dirty="0"/>
              <a:t>Contact Law Enforcement</a:t>
            </a:r>
          </a:p>
          <a:p>
            <a:r>
              <a:rPr lang="en-US" dirty="0"/>
              <a:t>Report to CPS</a:t>
            </a:r>
          </a:p>
        </p:txBody>
      </p:sp>
    </p:spTree>
    <p:extLst>
      <p:ext uri="{BB962C8B-B14F-4D97-AF65-F5344CB8AC3E}">
        <p14:creationId xmlns:p14="http://schemas.microsoft.com/office/powerpoint/2010/main" val="4193815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639275-B644-D805-3968-33C30965C3D0}"/>
            </a:ext>
          </a:extLst>
        </p:cNvPr>
        <p:cNvGrpSpPr/>
        <p:nvPr/>
      </p:nvGrpSpPr>
      <p:grpSpPr>
        <a:xfrm>
          <a:off x="0" y="0"/>
          <a:ext cx="0" cy="0"/>
          <a:chOff x="0" y="0"/>
          <a:chExt cx="0" cy="0"/>
        </a:xfrm>
      </p:grpSpPr>
      <p:pic>
        <p:nvPicPr>
          <p:cNvPr id="5" name="Picture 4" descr="A blue and white symbol with a snake&#10;&#10;Description automatically generated">
            <a:extLst>
              <a:ext uri="{FF2B5EF4-FFF2-40B4-BE49-F238E27FC236}">
                <a16:creationId xmlns:a16="http://schemas.microsoft.com/office/drawing/2014/main" id="{5AB27489-599B-E449-A955-40A159D18103}"/>
              </a:ext>
            </a:extLst>
          </p:cNvPr>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89667" y="939333"/>
            <a:ext cx="4979334" cy="4979334"/>
          </a:xfrm>
          <a:prstGeom prst="rect">
            <a:avLst/>
          </a:prstGeom>
        </p:spPr>
      </p:pic>
      <p:sp>
        <p:nvSpPr>
          <p:cNvPr id="3" name="TextBox 2">
            <a:extLst>
              <a:ext uri="{FF2B5EF4-FFF2-40B4-BE49-F238E27FC236}">
                <a16:creationId xmlns:a16="http://schemas.microsoft.com/office/drawing/2014/main" id="{F7E6696E-6ABA-B64E-AA0A-4FE61D425C20}"/>
              </a:ext>
            </a:extLst>
          </p:cNvPr>
          <p:cNvSpPr txBox="1"/>
          <p:nvPr/>
        </p:nvSpPr>
        <p:spPr>
          <a:xfrm>
            <a:off x="2489667" y="523834"/>
            <a:ext cx="4848780" cy="830997"/>
          </a:xfrm>
          <a:prstGeom prst="rect">
            <a:avLst/>
          </a:prstGeom>
          <a:noFill/>
        </p:spPr>
        <p:txBody>
          <a:bodyPr wrap="square" rtlCol="0">
            <a:spAutoFit/>
          </a:bodyPr>
          <a:lstStyle/>
          <a:p>
            <a:r>
              <a:rPr lang="en-US" sz="4800" b="1" u="sng" dirty="0"/>
              <a:t>TRAUMA</a:t>
            </a:r>
          </a:p>
        </p:txBody>
      </p:sp>
      <p:pic>
        <p:nvPicPr>
          <p:cNvPr id="6" name="Picture 5">
            <a:extLst>
              <a:ext uri="{FF2B5EF4-FFF2-40B4-BE49-F238E27FC236}">
                <a16:creationId xmlns:a16="http://schemas.microsoft.com/office/drawing/2014/main" id="{170F294F-7D87-8B8B-FD27-BDDBF8017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46342" y="4929747"/>
            <a:ext cx="1498862" cy="1348975"/>
          </a:xfrm>
          <a:prstGeom prst="rect">
            <a:avLst/>
          </a:prstGeom>
        </p:spPr>
      </p:pic>
      <p:pic>
        <p:nvPicPr>
          <p:cNvPr id="17410" name="Picture 2" descr="Pin page">
            <a:extLst>
              <a:ext uri="{FF2B5EF4-FFF2-40B4-BE49-F238E27FC236}">
                <a16:creationId xmlns:a16="http://schemas.microsoft.com/office/drawing/2014/main" id="{45AA67B5-9673-4B40-4D9E-20F0FA21D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7596" y="1609725"/>
            <a:ext cx="6619875" cy="496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43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10059</TotalTime>
  <Words>6610</Words>
  <Application>Microsoft Office PowerPoint</Application>
  <PresentationFormat>Widescreen</PresentationFormat>
  <Paragraphs>1141</Paragraphs>
  <Slides>177</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177</vt:i4>
      </vt:variant>
    </vt:vector>
  </HeadingPairs>
  <TitlesOfParts>
    <vt:vector size="18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Barry</dc:creator>
  <cp:lastModifiedBy>Jenna Mulligan</cp:lastModifiedBy>
  <cp:revision>6</cp:revision>
  <dcterms:created xsi:type="dcterms:W3CDTF">2024-02-01T18:32:04Z</dcterms:created>
  <dcterms:modified xsi:type="dcterms:W3CDTF">2025-01-15T19:10:06Z</dcterms:modified>
</cp:coreProperties>
</file>