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6" r:id="rId5"/>
    <p:sldId id="267" r:id="rId6"/>
    <p:sldId id="276" r:id="rId7"/>
    <p:sldId id="269" r:id="rId8"/>
    <p:sldId id="270" r:id="rId9"/>
    <p:sldId id="257" r:id="rId10"/>
    <p:sldId id="260" r:id="rId11"/>
    <p:sldId id="261" r:id="rId12"/>
    <p:sldId id="273" r:id="rId13"/>
    <p:sldId id="279" r:id="rId14"/>
    <p:sldId id="264" r:id="rId15"/>
    <p:sldId id="277" r:id="rId16"/>
    <p:sldId id="262" r:id="rId17"/>
    <p:sldId id="272" r:id="rId18"/>
    <p:sldId id="268" r:id="rId19"/>
    <p:sldId id="265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D7F03-3D65-4945-B824-2658BF156C6C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58769-D746-4FBB-B11B-4BCA7F30C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EAF84-D2F9-FEE9-7006-EF4E4FEBE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93AFB4-59DE-56A1-4D03-A1759C0F8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6CFA47-622D-3C27-E336-7598AEEC2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BEF52-5996-5A4D-D1D5-AFDC13CC3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58769-D746-4FBB-B11B-4BCA7F30C3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58769-D746-4FBB-B11B-4BCA7F30C3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3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tssumnertime.com/contact-u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ayslanding.getairmanagement.com/GroupWaiver.html" TargetMode="External"/><Relationship Id="rId13" Type="http://schemas.openxmlformats.org/officeDocument/2006/relationships/hyperlink" Target="https://store.unleashedbrands.com/urban-air/laurel-md/waiver" TargetMode="External"/><Relationship Id="rId3" Type="http://schemas.openxmlformats.org/officeDocument/2006/relationships/hyperlink" Target="https://www.goscramble.com/waiver?id=1&amp;bookingId=uruwurnxmmm8wz" TargetMode="External"/><Relationship Id="rId7" Type="http://schemas.openxmlformats.org/officeDocument/2006/relationships/hyperlink" Target="https://waiver.roller.app/HyperKidzColumbia/home" TargetMode="External"/><Relationship Id="rId12" Type="http://schemas.openxmlformats.org/officeDocument/2006/relationships/hyperlink" Target="https://lolstations.aluvii.com/employee/Waiver/SignWaiver2?waiverId=1" TargetMode="External"/><Relationship Id="rId17" Type="http://schemas.openxmlformats.org/officeDocument/2006/relationships/hyperlink" Target="https://btbwashington.ddns.net/#/134498003" TargetMode="External"/><Relationship Id="rId2" Type="http://schemas.openxmlformats.org/officeDocument/2006/relationships/hyperlink" Target="https://waiver.roller.app/HyperKidz/home" TargetMode="External"/><Relationship Id="rId16" Type="http://schemas.openxmlformats.org/officeDocument/2006/relationships/hyperlink" Target="https://ewaiverpro.app/edoc/dodgearrowsannapol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iver2.haveablast.roller.app/SkyZoneGambrills/home" TargetMode="External"/><Relationship Id="rId11" Type="http://schemas.openxmlformats.org/officeDocument/2006/relationships/hyperlink" Target="https://waiver.haveablast.roller.app/SkyZoneBowie/home?ubid=RMemVWm1_UufRz8XJr4IlQ" TargetMode="External"/><Relationship Id="rId5" Type="http://schemas.openxmlformats.org/officeDocument/2006/relationships/hyperlink" Target="https://waiver.roller.app/FunboxBowie/details?ubid=-_ewouetWECUldgsW0qvYA" TargetMode="External"/><Relationship Id="rId15" Type="http://schemas.openxmlformats.org/officeDocument/2006/relationships/hyperlink" Target="https://www.waiverfile.com/b/Wonderfly/Waiver.aspx?id=d717e356-0cc9-4d16-8e77-9c4e9548db17" TargetMode="External"/><Relationship Id="rId10" Type="http://schemas.openxmlformats.org/officeDocument/2006/relationships/hyperlink" Target="https://playec.us/waiver" TargetMode="External"/><Relationship Id="rId4" Type="http://schemas.openxmlformats.org/officeDocument/2006/relationships/hyperlink" Target="https://waiver.roller.app/ClimbZoneLaurel/home?ubid=LU79Dz5bd0mSva_tYmilzA" TargetMode="External"/><Relationship Id="rId9" Type="http://schemas.openxmlformats.org/officeDocument/2006/relationships/hyperlink" Target="https://online.access.thegravityapp.io/company/1/venue/150/waiver/waiver-online" TargetMode="External"/><Relationship Id="rId14" Type="http://schemas.openxmlformats.org/officeDocument/2006/relationships/hyperlink" Target="https://waiver.playactivate.com/en-ca?location_id=4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tssumnertime.com/life-at-camp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7340-359F-1E25-B4B0-35DE20B6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520658" cy="274291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768E6-8655-43C3-5810-A1BAF7278E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DD6933-8622-A489-A4A7-6AF143AC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5" y="845832"/>
            <a:ext cx="9806152" cy="53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0CC16D-883A-F4CE-F91B-8053F4ED0E32}"/>
              </a:ext>
            </a:extLst>
          </p:cNvPr>
          <p:cNvSpPr txBox="1"/>
          <p:nvPr/>
        </p:nvSpPr>
        <p:spPr>
          <a:xfrm>
            <a:off x="1986455" y="51066"/>
            <a:ext cx="8675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www.itssumnertime.com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07855A-8302-7C0C-7476-DB47BED05333}"/>
              </a:ext>
            </a:extLst>
          </p:cNvPr>
          <p:cNvSpPr txBox="1"/>
          <p:nvPr/>
        </p:nvSpPr>
        <p:spPr>
          <a:xfrm>
            <a:off x="2280745" y="6099048"/>
            <a:ext cx="82190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/>
              <a:t>Please post any questions in the chat box.</a:t>
            </a:r>
          </a:p>
        </p:txBody>
      </p:sp>
    </p:spTree>
    <p:extLst>
      <p:ext uri="{BB962C8B-B14F-4D97-AF65-F5344CB8AC3E}">
        <p14:creationId xmlns:p14="http://schemas.microsoft.com/office/powerpoint/2010/main" val="53022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A8AB9-E972-7499-85E9-1DA0626C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29" y="0"/>
            <a:ext cx="9631461" cy="134416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			</a:t>
            </a:r>
            <a:r>
              <a:rPr lang="en-US" b="1" dirty="0"/>
              <a:t>FIELD TRIP DAYS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**</a:t>
            </a:r>
            <a:r>
              <a:rPr lang="en-US" sz="5500" u="sng" dirty="0">
                <a:solidFill>
                  <a:srgbClr val="FF0000"/>
                </a:solidFill>
              </a:rPr>
              <a:t>9:00</a:t>
            </a:r>
            <a:r>
              <a:rPr lang="en-US" u="sng" dirty="0">
                <a:solidFill>
                  <a:srgbClr val="FF0000"/>
                </a:solidFill>
              </a:rPr>
              <a:t>am </a:t>
            </a:r>
            <a:r>
              <a:rPr lang="en-US" sz="4000" u="sng" dirty="0">
                <a:solidFill>
                  <a:srgbClr val="FF0000"/>
                </a:solidFill>
              </a:rPr>
              <a:t>Bus Departure**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B6716-F785-7A07-89F3-E01C854A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460" y="1534450"/>
            <a:ext cx="9144000" cy="5323550"/>
          </a:xfrm>
        </p:spPr>
        <p:txBody>
          <a:bodyPr>
            <a:normAutofit fontScale="55000" lnSpcReduction="20000"/>
          </a:bodyPr>
          <a:lstStyle/>
          <a:p>
            <a:endParaRPr lang="en-US" sz="600" dirty="0"/>
          </a:p>
          <a:p>
            <a:r>
              <a:rPr lang="en-US" sz="4400" b="1" dirty="0"/>
              <a:t>Field Trip Days</a:t>
            </a:r>
          </a:p>
          <a:p>
            <a:pPr lvl="1"/>
            <a:r>
              <a:rPr lang="en-US" sz="4400" b="1" dirty="0"/>
              <a:t>Must wear Camp t-shirt- $15</a:t>
            </a:r>
          </a:p>
          <a:p>
            <a:pPr lvl="1"/>
            <a:endParaRPr lang="en-US" sz="4400" b="1" dirty="0"/>
          </a:p>
          <a:p>
            <a:r>
              <a:rPr lang="en-US" sz="4400" b="1" dirty="0"/>
              <a:t>Every Tuesday Splash Park</a:t>
            </a:r>
          </a:p>
          <a:p>
            <a:pPr lvl="1"/>
            <a:r>
              <a:rPr lang="en-US" sz="4400" b="1" dirty="0"/>
              <a:t>Rain or shine except first and last Tuesday of camp.</a:t>
            </a:r>
          </a:p>
          <a:p>
            <a:endParaRPr lang="en-US" sz="4400" b="1" dirty="0"/>
          </a:p>
          <a:p>
            <a:r>
              <a:rPr lang="en-US" sz="4400" b="1" dirty="0"/>
              <a:t>Kids Combo at movies on Tuesday is $5.50.</a:t>
            </a:r>
          </a:p>
          <a:p>
            <a:pPr lvl="1"/>
            <a:r>
              <a:rPr lang="en-US" sz="4400" b="1" dirty="0"/>
              <a:t>Includes </a:t>
            </a:r>
            <a:r>
              <a:rPr lang="en-US" sz="4400" b="1" dirty="0" err="1"/>
              <a:t>icee</a:t>
            </a:r>
            <a:r>
              <a:rPr lang="en-US" sz="4400" b="1" dirty="0"/>
              <a:t>, popcorn and gummies. </a:t>
            </a:r>
          </a:p>
          <a:p>
            <a:pPr lvl="1"/>
            <a:r>
              <a:rPr lang="en-US" sz="4400" b="1" dirty="0"/>
              <a:t>CASH ONLY. Please give ALL CASH to Mrs. Green.</a:t>
            </a:r>
          </a:p>
          <a:p>
            <a:pPr lvl="1"/>
            <a:endParaRPr lang="en-US" sz="4400" b="1" dirty="0"/>
          </a:p>
          <a:p>
            <a:r>
              <a:rPr lang="en-US" sz="4400" b="1" dirty="0"/>
              <a:t>Please complete ALL WAIVERS for field trips now.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group of children sitting at tables&#10;&#10;Description automatically generated">
            <a:extLst>
              <a:ext uri="{FF2B5EF4-FFF2-40B4-BE49-F238E27FC236}">
                <a16:creationId xmlns:a16="http://schemas.microsoft.com/office/drawing/2014/main" id="{5F81FA76-C8A7-9AFC-2772-E9FD9C1F9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8" b="9514"/>
          <a:stretch/>
        </p:blipFill>
        <p:spPr>
          <a:xfrm>
            <a:off x="7743521" y="841309"/>
            <a:ext cx="3691305" cy="1786277"/>
          </a:xfrm>
          <a:prstGeom prst="rect">
            <a:avLst/>
          </a:prstGeom>
        </p:spPr>
      </p:pic>
      <p:pic>
        <p:nvPicPr>
          <p:cNvPr id="4098" name="Picture 2" descr="Photo taken at Regal Janss Marketplace by dutchboy on 2/10/2019">
            <a:extLst>
              <a:ext uri="{FF2B5EF4-FFF2-40B4-BE49-F238E27FC236}">
                <a16:creationId xmlns:a16="http://schemas.microsoft.com/office/drawing/2014/main" id="{44F94818-3EA3-3405-BD81-351532493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23"/>
          <a:stretch/>
        </p:blipFill>
        <p:spPr bwMode="auto">
          <a:xfrm>
            <a:off x="8505628" y="4120055"/>
            <a:ext cx="2750521" cy="218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75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45D1-B8B5-4ECD-2288-EE1A9C17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248" y="929325"/>
            <a:ext cx="9144000" cy="1344168"/>
          </a:xfrm>
        </p:spPr>
        <p:txBody>
          <a:bodyPr>
            <a:normAutofit fontScale="90000"/>
          </a:bodyPr>
          <a:lstStyle/>
          <a:p>
            <a:r>
              <a:rPr lang="en-US">
                <a:hlinkClick r:id="rId2"/>
              </a:rPr>
              <a:t>http://www.itssumnertime.com/contact-us.html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E1DE9-3CF1-C58A-4C0A-3265F8BCA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248" y="2273493"/>
            <a:ext cx="9144000" cy="3127248"/>
          </a:xfrm>
        </p:spPr>
        <p:txBody>
          <a:bodyPr/>
          <a:lstStyle/>
          <a:p>
            <a:r>
              <a:rPr lang="en-US"/>
              <a:t>View “Contact Us” page on website. </a:t>
            </a:r>
          </a:p>
          <a:p>
            <a:r>
              <a:rPr lang="en-US" b="1"/>
              <a:t>Click on green button “Print Important Documents!”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B2026D-105E-23BB-22DE-3CB200F33910}"/>
              </a:ext>
            </a:extLst>
          </p:cNvPr>
          <p:cNvSpPr txBox="1"/>
          <p:nvPr/>
        </p:nvSpPr>
        <p:spPr>
          <a:xfrm>
            <a:off x="8328037" y="4369689"/>
            <a:ext cx="25037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Please complete all field trip waivers!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DB4EE-4289-A6D5-E809-CB9EF74A66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53" r="3387" b="15528"/>
          <a:stretch/>
        </p:blipFill>
        <p:spPr>
          <a:xfrm>
            <a:off x="2141951" y="3718049"/>
            <a:ext cx="5586138" cy="221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5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9218C-2B12-E7DF-9617-A1619DE5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215" y="727972"/>
            <a:ext cx="4152760" cy="379392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Waivers are located on the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“Contact Us” tab on the website.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98829-932D-33F3-886D-BEC5849CAF1F}"/>
              </a:ext>
            </a:extLst>
          </p:cNvPr>
          <p:cNvSpPr txBox="1"/>
          <p:nvPr/>
        </p:nvSpPr>
        <p:spPr>
          <a:xfrm>
            <a:off x="1215025" y="679330"/>
            <a:ext cx="5348613" cy="630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Rangers and Rockstars </a:t>
            </a:r>
            <a:r>
              <a:rPr lang="en-US" sz="2000" b="1" u="sng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(Ages 3.5-7)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Kidz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Crofton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Waivers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Scramble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Waiver | Scramble Play Group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Climb Zone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Waivers</a:t>
            </a:r>
            <a:endParaRPr lang="en-US" sz="12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Funbox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Waivers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Sky Zone (Crofton-Gambrills)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Waivers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Kidz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-Columbia-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Waivers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Air Trampoline Park- Alexandria, VA </a:t>
            </a:r>
            <a:r>
              <a:rPr lang="en-US" sz="1200" b="1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GetAir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 Waiver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Kids Empire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Gravity Online Service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 EC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Waiver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Sky Zone Bowie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Waivers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Laugh Out Loud Stations- Greenbelt-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Liability Waiver - New Guest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 Air- Laurel-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Laurel, MD - Urban Air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 </a:t>
            </a:r>
            <a:r>
              <a:rPr lang="en-US" sz="20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eros and Champions </a:t>
            </a:r>
            <a:r>
              <a:rPr lang="en-US" sz="2000" b="1" u="sng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(Ages 8-14)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Kidz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Crofton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Waivers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Climb Zone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Waivers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Activate White Marsh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Online Waiver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Funbox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Waivers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Sky Zone (Crofton-Gambrills)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Waivers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Kidz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-Columbia-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Waivers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Air Trampoline Park- Alexandria, VA </a:t>
            </a:r>
            <a:r>
              <a:rPr lang="en-US" sz="1200" b="1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GetAir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 Waiver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Wonderfly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Arena -Arbutus </a:t>
            </a:r>
            <a:r>
              <a:rPr lang="en-US" sz="1200" b="1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Wonderfly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 Arena Waiver | </a:t>
            </a:r>
            <a:r>
              <a:rPr lang="en-US" sz="1200" b="1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WaiverFile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Dodge Arrows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Digital Liability Waiver Software by </a:t>
            </a:r>
            <a:r>
              <a:rPr lang="en-US" sz="1200" b="1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eWaiverPro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 the Bomb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Waiver - Beat the Bomb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Sky Zone Bowie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Waivers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Laugh Out Loud Stations- Greenbelt-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Liability Waiver - New Guest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 Air- Laurel- </a:t>
            </a:r>
            <a:r>
              <a:rPr lang="en-US" sz="1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Laurel, MD - Urban Air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E9B2D-C9EB-1A46-21B2-1499D23E8E13}"/>
              </a:ext>
            </a:extLst>
          </p:cNvPr>
          <p:cNvSpPr txBox="1"/>
          <p:nvPr/>
        </p:nvSpPr>
        <p:spPr>
          <a:xfrm>
            <a:off x="962035" y="86868"/>
            <a:ext cx="102679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dirty="0">
                <a:latin typeface="+mj-lt"/>
              </a:rPr>
              <a:t>Please Complete ALL Field Trip Waivers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4E56F-177D-3D59-C9AF-E66D0D502365}"/>
              </a:ext>
            </a:extLst>
          </p:cNvPr>
          <p:cNvSpPr txBox="1"/>
          <p:nvPr/>
        </p:nvSpPr>
        <p:spPr>
          <a:xfrm>
            <a:off x="6920248" y="4609578"/>
            <a:ext cx="430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00"/>
                </a:highlight>
              </a:rPr>
              <a:t>Please Complete All Waivers!</a:t>
            </a:r>
          </a:p>
        </p:txBody>
      </p:sp>
    </p:spTree>
    <p:extLst>
      <p:ext uri="{BB962C8B-B14F-4D97-AF65-F5344CB8AC3E}">
        <p14:creationId xmlns:p14="http://schemas.microsoft.com/office/powerpoint/2010/main" val="107150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5C650-FCDA-4DC8-0D6B-6C70F51B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D3E5-4DA5-1090-733E-CA890013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080"/>
            <a:ext cx="12192000" cy="666521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Group Me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D34716-D0B8-A269-9A88-2962BA34B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68" y="1149282"/>
            <a:ext cx="10524863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Me will be the main means of communication.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</a:t>
            </a:r>
            <a:r>
              <a:rPr kumimoji="0" lang="en-US" altLang="en-US" sz="3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POST 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write </a:t>
            </a:r>
            <a:r>
              <a:rPr lang="en-US" altLang="en-US" sz="3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the group chat.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81CB81-0125-A320-78DD-8BEBF3BD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68" y="3073318"/>
            <a:ext cx="1061294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UPDATE your group me name and picture.</a:t>
            </a:r>
            <a:b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Click on "Edit profile" and add your camper's name. </a:t>
            </a:r>
          </a:p>
          <a:p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can kindly post a picture of you and your camper together, that would be most helpful.</a:t>
            </a:r>
            <a:b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you!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67F5D5-2BD5-AFCE-A973-637E06DAE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009" y="3400265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4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CE69-4E2B-2956-CDDA-FF83B92D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080"/>
            <a:ext cx="12192000" cy="666521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Group Me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01F89E-8C20-2BD2-CD2D-B7720C3CE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27" y="921043"/>
            <a:ext cx="105248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Me will be the main means of communication.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</a:t>
            </a:r>
            <a:r>
              <a:rPr kumimoji="0" lang="en-US" altLang="en-US" sz="3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POST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write 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the group chat.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d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irect message or text me.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BB8F5B-67B2-AA0B-39EF-E33E065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88" y="2377119"/>
            <a:ext cx="1061294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scan the Group Me that applies.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		2			3			4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FCBAA3-F8C1-E82D-8315-E9FEF71F7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009" y="3400265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qr code with people in the center&#10;&#10;AI-generated content may be incorrect.">
            <a:extLst>
              <a:ext uri="{FF2B5EF4-FFF2-40B4-BE49-F238E27FC236}">
                <a16:creationId xmlns:a16="http://schemas.microsoft.com/office/drawing/2014/main" id="{BDAEF26E-1E50-6945-977B-BD5DD80CA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712" y="3514615"/>
            <a:ext cx="2520178" cy="3080217"/>
          </a:xfrm>
          <a:prstGeom prst="rect">
            <a:avLst/>
          </a:prstGeom>
        </p:spPr>
      </p:pic>
      <p:pic>
        <p:nvPicPr>
          <p:cNvPr id="10" name="Picture 9" descr="A qr code with a picture of a pizza&#10;&#10;AI-generated content may be incorrect.">
            <a:extLst>
              <a:ext uri="{FF2B5EF4-FFF2-40B4-BE49-F238E27FC236}">
                <a16:creationId xmlns:a16="http://schemas.microsoft.com/office/drawing/2014/main" id="{9434D3B0-C603-05C4-FE0B-13F191EF0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63" y="3514616"/>
            <a:ext cx="2511165" cy="3104080"/>
          </a:xfrm>
          <a:prstGeom prst="rect">
            <a:avLst/>
          </a:prstGeom>
        </p:spPr>
      </p:pic>
      <p:pic>
        <p:nvPicPr>
          <p:cNvPr id="12" name="Picture 11" descr="A qr code with a cartoon character&#10;&#10;AI-generated content may be incorrect.">
            <a:extLst>
              <a:ext uri="{FF2B5EF4-FFF2-40B4-BE49-F238E27FC236}">
                <a16:creationId xmlns:a16="http://schemas.microsoft.com/office/drawing/2014/main" id="{5E6560F5-E293-CDA0-37AF-09D6BDBB9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7" y="3429000"/>
            <a:ext cx="2605932" cy="3228460"/>
          </a:xfrm>
          <a:prstGeom prst="rect">
            <a:avLst/>
          </a:prstGeom>
        </p:spPr>
      </p:pic>
      <p:pic>
        <p:nvPicPr>
          <p:cNvPr id="14" name="Picture 13" descr="A qr code with a group of cartoon characters&#10;&#10;AI-generated content may be incorrect.">
            <a:extLst>
              <a:ext uri="{FF2B5EF4-FFF2-40B4-BE49-F238E27FC236}">
                <a16:creationId xmlns:a16="http://schemas.microsoft.com/office/drawing/2014/main" id="{F56C7B8F-AD57-39FC-4EEE-42A167587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22" y="3514615"/>
            <a:ext cx="2520178" cy="308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1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183A-8290-4719-91CB-6F293B65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263" y="64885"/>
            <a:ext cx="9144000" cy="13441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dirty="0"/>
              <a:t>1 Rangers Only </a:t>
            </a:r>
            <a:br>
              <a:rPr lang="en-US" sz="5600" dirty="0"/>
            </a:br>
            <a:r>
              <a:rPr lang="en-US" sz="5600" dirty="0">
                <a:solidFill>
                  <a:srgbClr val="FF0000"/>
                </a:solidFill>
              </a:rPr>
              <a:t>Jason Sumner 202-556-6422</a:t>
            </a:r>
            <a:br>
              <a:rPr lang="en-US" sz="56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493A087-DDED-4F3D-C5A0-1456C64E12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31715" y="564715"/>
            <a:ext cx="6225436" cy="622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853F7-18CC-91F0-1544-B704E7870C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376" t="50559" r="28757" b="4464"/>
          <a:stretch>
            <a:fillRect/>
          </a:stretch>
        </p:blipFill>
        <p:spPr>
          <a:xfrm>
            <a:off x="8567883" y="1409053"/>
            <a:ext cx="2421216" cy="23802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8BB9EE-973F-B6CC-A295-D0AF18DAC200}"/>
              </a:ext>
            </a:extLst>
          </p:cNvPr>
          <p:cNvSpPr txBox="1"/>
          <p:nvPr/>
        </p:nvSpPr>
        <p:spPr>
          <a:xfrm>
            <a:off x="811061" y="3933045"/>
            <a:ext cx="1077238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------------------------------------------------------------------------------------------------------</a:t>
            </a:r>
          </a:p>
          <a:p>
            <a:pPr algn="ctr"/>
            <a:r>
              <a:rPr lang="en-US" sz="2500" b="1" dirty="0">
                <a:solidFill>
                  <a:srgbClr val="FF0000"/>
                </a:solidFill>
              </a:rPr>
              <a:t>Lunch $8 per day. </a:t>
            </a:r>
            <a:r>
              <a:rPr lang="en-US" sz="2500" b="1" dirty="0"/>
              <a:t>If paying for lunch the entire week </a:t>
            </a:r>
            <a:r>
              <a:rPr lang="en-US" sz="2500" b="1" dirty="0">
                <a:solidFill>
                  <a:srgbClr val="FF0000"/>
                </a:solidFill>
              </a:rPr>
              <a:t>($40), </a:t>
            </a:r>
            <a:r>
              <a:rPr lang="en-US" sz="2500" b="1" dirty="0"/>
              <a:t>it can be included in Zelle weekly tuition payment. </a:t>
            </a:r>
          </a:p>
          <a:p>
            <a:pPr algn="ctr"/>
            <a:r>
              <a:rPr lang="en-US" sz="2500" b="1" dirty="0">
                <a:solidFill>
                  <a:srgbClr val="FF0000"/>
                </a:solidFill>
              </a:rPr>
              <a:t>Ex. 1 Kathy S. wk1 +pizza +ac </a:t>
            </a:r>
            <a:endParaRPr lang="en-US" sz="2500" b="1" dirty="0"/>
          </a:p>
          <a:p>
            <a:pPr algn="ctr"/>
            <a:endParaRPr lang="en-US" sz="2500" b="1" dirty="0"/>
          </a:p>
          <a:p>
            <a:pPr algn="ctr"/>
            <a:r>
              <a:rPr lang="en-US" sz="2500" b="1" dirty="0"/>
              <a:t>If paying for lunch </a:t>
            </a:r>
            <a:r>
              <a:rPr lang="en-US" sz="2500" b="1" dirty="0">
                <a:solidFill>
                  <a:srgbClr val="FF0000"/>
                </a:solidFill>
              </a:rPr>
              <a:t>DAILY</a:t>
            </a:r>
            <a:r>
              <a:rPr lang="en-US" sz="2500" b="1" dirty="0"/>
              <a:t>, please put $8 </a:t>
            </a:r>
            <a:r>
              <a:rPr lang="en-US" sz="2500" b="1" dirty="0">
                <a:solidFill>
                  <a:srgbClr val="FF0000"/>
                </a:solidFill>
              </a:rPr>
              <a:t>cash</a:t>
            </a:r>
            <a:r>
              <a:rPr lang="en-US" sz="2500" b="1" dirty="0"/>
              <a:t> in a Ziploc with your camper’s first name and group #.  All cash goes to Mrs. Green.</a:t>
            </a:r>
            <a:endParaRPr lang="en-US" sz="2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1F3AEA-12AE-504E-27D4-3C89DB1F2E3D}"/>
              </a:ext>
            </a:extLst>
          </p:cNvPr>
          <p:cNvSpPr txBox="1"/>
          <p:nvPr/>
        </p:nvSpPr>
        <p:spPr>
          <a:xfrm>
            <a:off x="1828800" y="1793886"/>
            <a:ext cx="300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Group #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  <a:r>
              <a:rPr lang="en-US" sz="3600" b="1" dirty="0"/>
              <a:t> Rangers</a:t>
            </a:r>
          </a:p>
        </p:txBody>
      </p:sp>
    </p:spTree>
    <p:extLst>
      <p:ext uri="{BB962C8B-B14F-4D97-AF65-F5344CB8AC3E}">
        <p14:creationId xmlns:p14="http://schemas.microsoft.com/office/powerpoint/2010/main" val="2772656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EBB6-0C1B-04E4-F3BA-9BB72478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246" y="-176740"/>
            <a:ext cx="11417365" cy="1344168"/>
          </a:xfrm>
        </p:spPr>
        <p:txBody>
          <a:bodyPr>
            <a:noAutofit/>
          </a:bodyPr>
          <a:lstStyle/>
          <a:p>
            <a:r>
              <a:rPr lang="en-US" sz="5500" dirty="0"/>
              <a:t>      Kathy Sumner   </a:t>
            </a:r>
            <a:r>
              <a:rPr lang="en-US" sz="6600" dirty="0"/>
              <a:t>301-704-8495</a:t>
            </a:r>
            <a:br>
              <a:rPr lang="en-US" sz="6600" dirty="0"/>
            </a:b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B1C72-66B0-CDF7-04A7-2B450FF7CC75}"/>
              </a:ext>
            </a:extLst>
          </p:cNvPr>
          <p:cNvSpPr txBox="1"/>
          <p:nvPr/>
        </p:nvSpPr>
        <p:spPr>
          <a:xfrm>
            <a:off x="774635" y="4457343"/>
            <a:ext cx="114173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----------------------------------------------------------------------------------------------------</a:t>
            </a:r>
          </a:p>
          <a:p>
            <a:r>
              <a:rPr lang="en-US" sz="2500" b="1" dirty="0">
                <a:solidFill>
                  <a:srgbClr val="FF0000"/>
                </a:solidFill>
              </a:rPr>
              <a:t>Lunch $8 per day. </a:t>
            </a:r>
            <a:r>
              <a:rPr lang="en-US" sz="2500" b="1" dirty="0"/>
              <a:t>If paying for lunch the entire week </a:t>
            </a:r>
            <a:r>
              <a:rPr lang="en-US" sz="2500" b="1" dirty="0">
                <a:solidFill>
                  <a:srgbClr val="FF0000"/>
                </a:solidFill>
              </a:rPr>
              <a:t>($40), </a:t>
            </a:r>
            <a:r>
              <a:rPr lang="en-US" sz="2500" b="1" dirty="0"/>
              <a:t>it can </a:t>
            </a:r>
          </a:p>
          <a:p>
            <a:r>
              <a:rPr lang="en-US" sz="2400" b="1" dirty="0"/>
              <a:t>be included in weekly tuition payment</a:t>
            </a:r>
            <a:r>
              <a:rPr lang="en-US" sz="2500" b="1" dirty="0"/>
              <a:t>. </a:t>
            </a:r>
            <a:r>
              <a:rPr lang="en-US" sz="2500" b="1" dirty="0">
                <a:solidFill>
                  <a:srgbClr val="FF0000"/>
                </a:solidFill>
              </a:rPr>
              <a:t>Ex. 2 Kathy S. wk1 +</a:t>
            </a:r>
            <a:r>
              <a:rPr lang="en-US" sz="2500" b="1" dirty="0" err="1">
                <a:solidFill>
                  <a:srgbClr val="FF0000"/>
                </a:solidFill>
              </a:rPr>
              <a:t>pizza+ac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endParaRPr lang="en-US" sz="2500" b="1" dirty="0"/>
          </a:p>
          <a:p>
            <a:endParaRPr lang="en-US" sz="2500" b="1" dirty="0"/>
          </a:p>
          <a:p>
            <a:r>
              <a:rPr lang="en-US" sz="2500" b="1" dirty="0"/>
              <a:t>If paying for lunch </a:t>
            </a:r>
            <a:r>
              <a:rPr lang="en-US" sz="2500" b="1" dirty="0">
                <a:solidFill>
                  <a:srgbClr val="FF0000"/>
                </a:solidFill>
              </a:rPr>
              <a:t>DAILY</a:t>
            </a:r>
            <a:r>
              <a:rPr lang="en-US" sz="2500" b="1" dirty="0"/>
              <a:t>, please put $8 </a:t>
            </a:r>
            <a:r>
              <a:rPr lang="en-US" sz="2500" b="1" dirty="0">
                <a:solidFill>
                  <a:srgbClr val="FF0000"/>
                </a:solidFill>
              </a:rPr>
              <a:t>cash</a:t>
            </a:r>
            <a:r>
              <a:rPr lang="en-US" sz="2500" b="1" dirty="0"/>
              <a:t> in a Ziploc with your camper’s first name and group #. All cash goes to Mrs. Green.</a:t>
            </a:r>
            <a:endParaRPr lang="en-US" dirty="0"/>
          </a:p>
        </p:txBody>
      </p:sp>
      <p:pic>
        <p:nvPicPr>
          <p:cNvPr id="13" name="Content Placeholder 12" descr="A qr code with text&#10;&#10;AI-generated content may be incorrect.">
            <a:extLst>
              <a:ext uri="{FF2B5EF4-FFF2-40B4-BE49-F238E27FC236}">
                <a16:creationId xmlns:a16="http://schemas.microsoft.com/office/drawing/2014/main" id="{B49CBA6C-0325-BDFE-7651-472278B34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t="14379" r="17462" b="18109"/>
          <a:stretch/>
        </p:blipFill>
        <p:spPr>
          <a:xfrm>
            <a:off x="7658232" y="2032345"/>
            <a:ext cx="2987893" cy="255781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5A83F8-3DDC-F3AF-9AD0-AB78F66E8420}"/>
              </a:ext>
            </a:extLst>
          </p:cNvPr>
          <p:cNvSpPr txBox="1"/>
          <p:nvPr/>
        </p:nvSpPr>
        <p:spPr>
          <a:xfrm>
            <a:off x="1545876" y="1397906"/>
            <a:ext cx="4158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Group #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3200" b="1" dirty="0"/>
              <a:t> Rock Stars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  <a:r>
              <a:rPr lang="en-US" sz="3200" b="1" dirty="0"/>
              <a:t> Super Heros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b="1" dirty="0"/>
              <a:t> Champions</a:t>
            </a:r>
          </a:p>
        </p:txBody>
      </p:sp>
      <p:pic>
        <p:nvPicPr>
          <p:cNvPr id="4" name="Content Placeholder 12" descr="A qr code with text&#10;&#10;AI-generated content may be incorrect.">
            <a:extLst>
              <a:ext uri="{FF2B5EF4-FFF2-40B4-BE49-F238E27FC236}">
                <a16:creationId xmlns:a16="http://schemas.microsoft.com/office/drawing/2014/main" id="{07D4C21A-C207-3B08-16F4-C2DF6A837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5" t="82814" r="22512" b="4887"/>
          <a:stretch/>
        </p:blipFill>
        <p:spPr>
          <a:xfrm>
            <a:off x="8098303" y="1515925"/>
            <a:ext cx="2283118" cy="4609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96669F-8545-1096-E51C-E011BCF33E14}"/>
              </a:ext>
            </a:extLst>
          </p:cNvPr>
          <p:cNvSpPr txBox="1"/>
          <p:nvPr/>
        </p:nvSpPr>
        <p:spPr>
          <a:xfrm>
            <a:off x="6784330" y="968018"/>
            <a:ext cx="4499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itssumnertime@gmail.com</a:t>
            </a:r>
          </a:p>
        </p:txBody>
      </p:sp>
    </p:spTree>
    <p:extLst>
      <p:ext uri="{BB962C8B-B14F-4D97-AF65-F5344CB8AC3E}">
        <p14:creationId xmlns:p14="http://schemas.microsoft.com/office/powerpoint/2010/main" val="738606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EBB6-0C1B-04E4-F3BA-9BB72478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6" y="-176740"/>
            <a:ext cx="10580913" cy="1344168"/>
          </a:xfrm>
        </p:spPr>
        <p:txBody>
          <a:bodyPr>
            <a:noAutofit/>
          </a:bodyPr>
          <a:lstStyle/>
          <a:p>
            <a:pPr algn="ctr"/>
            <a:r>
              <a:rPr lang="en-US" sz="6600"/>
              <a:t>Kathy Sumner  301-704-8495</a:t>
            </a:r>
            <a:br>
              <a:rPr lang="en-US" sz="6600"/>
            </a:b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B1C72-66B0-CDF7-04A7-2B450FF7CC75}"/>
              </a:ext>
            </a:extLst>
          </p:cNvPr>
          <p:cNvSpPr txBox="1"/>
          <p:nvPr/>
        </p:nvSpPr>
        <p:spPr>
          <a:xfrm>
            <a:off x="979716" y="942340"/>
            <a:ext cx="10580913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Examples of how to write in the </a:t>
            </a:r>
          </a:p>
          <a:p>
            <a:pPr algn="ctr"/>
            <a:r>
              <a:rPr lang="en-US" sz="4000" b="1" dirty="0"/>
              <a:t>“Add a message” line of Zelle after you choose payment date.</a:t>
            </a:r>
          </a:p>
          <a:p>
            <a:endParaRPr lang="en-US" sz="2500" b="1" dirty="0">
              <a:solidFill>
                <a:srgbClr val="FF0000"/>
              </a:solidFill>
            </a:endParaRPr>
          </a:p>
          <a:p>
            <a:r>
              <a:rPr lang="en-US" sz="2500" b="1" dirty="0">
                <a:solidFill>
                  <a:srgbClr val="FF0000"/>
                </a:solidFill>
              </a:rPr>
              <a:t>	2 Kathy S wk1 +pizza 			(Would total $315)</a:t>
            </a:r>
            <a:endParaRPr lang="en-US" sz="2500" b="1" dirty="0"/>
          </a:p>
          <a:p>
            <a:r>
              <a:rPr lang="en-US" sz="2500" b="1" dirty="0">
                <a:solidFill>
                  <a:srgbClr val="FF0000"/>
                </a:solidFill>
              </a:rPr>
              <a:t>	4 Kathy S wk1 +ac + pizza 		(Would total $340)</a:t>
            </a:r>
          </a:p>
          <a:p>
            <a:r>
              <a:rPr lang="en-US" sz="2500" b="1" dirty="0">
                <a:solidFill>
                  <a:srgbClr val="FF0000"/>
                </a:solidFill>
              </a:rPr>
              <a:t>	1 Kathy S wk1, </a:t>
            </a:r>
            <a:r>
              <a:rPr lang="en-US" sz="2500" b="1" dirty="0" err="1">
                <a:solidFill>
                  <a:srgbClr val="FF0000"/>
                </a:solidFill>
              </a:rPr>
              <a:t>bc</a:t>
            </a:r>
            <a:r>
              <a:rPr lang="en-US" sz="2500" b="1" dirty="0">
                <a:solidFill>
                  <a:srgbClr val="FF0000"/>
                </a:solidFill>
              </a:rPr>
              <a:t>, ac 			(Would total $325)</a:t>
            </a:r>
          </a:p>
          <a:p>
            <a:r>
              <a:rPr lang="en-US" sz="2500" b="1" dirty="0">
                <a:solidFill>
                  <a:srgbClr val="FF0000"/>
                </a:solidFill>
              </a:rPr>
              <a:t>	3 Kathy S wk1, </a:t>
            </a:r>
            <a:r>
              <a:rPr lang="en-US" sz="2500" b="1" dirty="0" err="1">
                <a:solidFill>
                  <a:srgbClr val="FF0000"/>
                </a:solidFill>
              </a:rPr>
              <a:t>bc</a:t>
            </a:r>
            <a:r>
              <a:rPr lang="en-US" sz="2500" b="1" dirty="0">
                <a:solidFill>
                  <a:srgbClr val="FF0000"/>
                </a:solidFill>
              </a:rPr>
              <a:t>, ac, pizza		(Would total $365)</a:t>
            </a:r>
          </a:p>
          <a:p>
            <a:endParaRPr lang="en-US" sz="2500" b="1" dirty="0"/>
          </a:p>
          <a:p>
            <a:pPr algn="ctr"/>
            <a:r>
              <a:rPr lang="en-US" sz="3500" b="1" dirty="0"/>
              <a:t>If paying for lunch </a:t>
            </a:r>
            <a:r>
              <a:rPr lang="en-US" sz="3500" b="1" dirty="0">
                <a:solidFill>
                  <a:srgbClr val="FF0000"/>
                </a:solidFill>
              </a:rPr>
              <a:t>DAILY</a:t>
            </a:r>
            <a:r>
              <a:rPr lang="en-US" sz="3500" b="1" dirty="0"/>
              <a:t>, please </a:t>
            </a:r>
            <a:r>
              <a:rPr lang="en-US" sz="3500" b="1" dirty="0">
                <a:solidFill>
                  <a:srgbClr val="FF0000"/>
                </a:solidFill>
              </a:rPr>
              <a:t>DO NOT INCLUDE IN YOUR WEEKLY PAYMENT. </a:t>
            </a:r>
          </a:p>
          <a:p>
            <a:pPr algn="ctr"/>
            <a:r>
              <a:rPr lang="en-US" sz="3500" b="1" dirty="0"/>
              <a:t>Only include pizza for the week in payment.</a:t>
            </a:r>
            <a:endParaRPr lang="en-US" sz="3500" b="1" dirty="0">
              <a:solidFill>
                <a:srgbClr val="FF0000"/>
              </a:solidFill>
            </a:endParaRPr>
          </a:p>
          <a:p>
            <a:pPr algn="ctr"/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96119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0731-C423-C14E-35E3-BC7F1B9E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86868"/>
            <a:ext cx="9144000" cy="1344168"/>
          </a:xfrm>
        </p:spPr>
        <p:txBody>
          <a:bodyPr/>
          <a:lstStyle/>
          <a:p>
            <a:pPr algn="ctr"/>
            <a:r>
              <a:rPr lang="en-US"/>
              <a:t>Camp Donations Accepted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33A02-1232-0CB1-C97C-1FB244E11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421" y="859220"/>
            <a:ext cx="9995338" cy="5998780"/>
          </a:xfrm>
        </p:spPr>
        <p:txBody>
          <a:bodyPr>
            <a:normAutofit fontScale="40000" lnSpcReduction="20000"/>
          </a:bodyPr>
          <a:lstStyle/>
          <a:p>
            <a:endParaRPr lang="en-US" sz="3800" dirty="0"/>
          </a:p>
          <a:p>
            <a:r>
              <a:rPr lang="en-US" sz="10800" dirty="0"/>
              <a:t>Case of waters</a:t>
            </a:r>
          </a:p>
          <a:p>
            <a:r>
              <a:rPr lang="en-US" sz="10800" dirty="0"/>
              <a:t>Snacks (No nuts or chocolate please)</a:t>
            </a:r>
          </a:p>
          <a:p>
            <a:r>
              <a:rPr lang="en-US" sz="10800" dirty="0"/>
              <a:t>Construction Paper</a:t>
            </a:r>
          </a:p>
          <a:p>
            <a:r>
              <a:rPr lang="en-US" sz="10800" dirty="0"/>
              <a:t>Disinfectant Wipes</a:t>
            </a:r>
          </a:p>
          <a:p>
            <a:r>
              <a:rPr lang="en-US" sz="10800" dirty="0"/>
              <a:t>Small hand Sanitizers</a:t>
            </a:r>
          </a:p>
          <a:p>
            <a:endParaRPr lang="en-US" sz="10800" dirty="0"/>
          </a:p>
          <a:p>
            <a:pPr marL="0" indent="0" algn="ctr">
              <a:buNone/>
            </a:pPr>
            <a:r>
              <a:rPr lang="en-US" sz="10800" dirty="0"/>
              <a:t>You can leave items at the front. </a:t>
            </a:r>
          </a:p>
          <a:p>
            <a:pPr marL="0" indent="0" algn="ctr">
              <a:buNone/>
            </a:pPr>
            <a:r>
              <a:rPr lang="en-US" sz="10800" dirty="0"/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652789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2340-0058-8B08-E3BE-9F4E600A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Thank You!</a:t>
            </a:r>
            <a:br>
              <a:rPr lang="en-US"/>
            </a:br>
            <a:r>
              <a:rPr lang="en-US"/>
              <a:t>The Sumner Family</a:t>
            </a:r>
          </a:p>
        </p:txBody>
      </p:sp>
      <p:pic>
        <p:nvPicPr>
          <p:cNvPr id="4" name="Content Placeholder 3" descr="A screenshot of a website&#10;&#10;Description automatically generated">
            <a:extLst>
              <a:ext uri="{FF2B5EF4-FFF2-40B4-BE49-F238E27FC236}">
                <a16:creationId xmlns:a16="http://schemas.microsoft.com/office/drawing/2014/main" id="{76D99DD4-5858-BB5C-0C4C-49DC4FF23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3" t="75728" b="-571"/>
          <a:stretch/>
        </p:blipFill>
        <p:spPr>
          <a:xfrm>
            <a:off x="915568" y="3052847"/>
            <a:ext cx="10424324" cy="34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8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333E6E3-A97F-95F2-8C15-71AA4F596A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20800" y="420974"/>
            <a:ext cx="8950399" cy="64940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         Largo Community Church           </a:t>
            </a:r>
            <a:br>
              <a:rPr lang="en-US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</a:br>
            <a:r>
              <a:rPr lang="en-US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        1701 Enterprise Rd.          </a:t>
            </a:r>
            <a:br>
              <a:rPr lang="en-US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</a:br>
            <a:r>
              <a:rPr lang="en-US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Mitchellville, Md 20721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highlight>
                  <a:srgbClr val="FFFFFF"/>
                </a:highlight>
                <a:latin typeface="Tahoma" panose="020B0604030504040204" pitchFamily="34" charset="0"/>
                <a:cs typeface="Tahoma" panose="020B0604030504040204" pitchFamily="34" charset="0"/>
              </a:rPr>
              <a:t>(Camp entrance down by the playground)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rgbClr val="FF8C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Camp Starts: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Monday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June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2026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Camp Ends: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Friday August 28, 2026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Camp Closed: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Frid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ay July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3rd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Camp Hours: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8:00 am-4:00 pm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BC (7am-8am) AC (4pm-5:30pm)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8C00"/>
              </a:solidFill>
              <a:effectLst/>
              <a:latin typeface="inherit"/>
            </a:endParaRPr>
          </a:p>
          <a:p>
            <a:pPr marL="0" lvl="0" indent="0">
              <a:lnSpc>
                <a:spcPct val="100000"/>
              </a:lnSpc>
              <a:buClrTx/>
              <a:buNone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Rangers:      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3.5-5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8C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00000"/>
              </a:lnSpc>
              <a:buClrTx/>
              <a:buNone/>
            </a:pPr>
            <a:r>
              <a:rPr lang="en-US" altLang="en-US" sz="2400" b="1" dirty="0">
                <a:solidFill>
                  <a:srgbClr val="FF8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 Stars:  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6+7</a:t>
            </a:r>
          </a:p>
          <a:p>
            <a:pPr marL="0" lvl="0" indent="0">
              <a:lnSpc>
                <a:spcPct val="100000"/>
              </a:lnSpc>
              <a:buClrTx/>
              <a:buNone/>
            </a:pPr>
            <a:r>
              <a:rPr lang="en-US" altLang="en-US" sz="24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 Heros: 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8-10</a:t>
            </a:r>
          </a:p>
          <a:p>
            <a:pPr marL="0" lvl="0" indent="0">
              <a:lnSpc>
                <a:spcPct val="100000"/>
              </a:lnSpc>
              <a:buClrTx/>
              <a:buNone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Champions</a:t>
            </a:r>
            <a:r>
              <a:rPr lang="en-US" altLang="en-US" sz="2400" b="1" dirty="0">
                <a:solidFill>
                  <a:srgbClr val="FF8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11-14 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FF8C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                                     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EDC1-928A-4656-4E1E-C85FFF82F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57655"/>
            <a:ext cx="9144000" cy="6579475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500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Camp Rates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b="1" dirty="0">
              <a:solidFill>
                <a:srgbClr val="FF8C00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inherit"/>
              </a:rPr>
              <a:t>Weekly Rate: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 $275.00 Monday - Friday. </a:t>
            </a: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Weekly Rate includes 3-4 weekly field trips.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  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inherit"/>
              </a:rPr>
              <a:t>Field Trips: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​ Every Tues.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and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 Thurs. field trips (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plus </a:t>
            </a:r>
            <a:r>
              <a:rPr lang="en-US" altLang="en-US" sz="2800" dirty="0">
                <a:solidFill>
                  <a:srgbClr val="000000"/>
                </a:solidFill>
                <a:latin typeface="inherit"/>
              </a:rPr>
              <a:t>5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 Fridays)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inherit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DAA520"/>
                </a:solidFill>
                <a:effectLst/>
                <a:latin typeface="inherit"/>
              </a:rPr>
              <a:t>​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*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Before Care: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7:00 am-8:00 am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inherit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DAA520"/>
                </a:solidFill>
                <a:effectLst/>
                <a:latin typeface="inherit"/>
              </a:rPr>
              <a:t>​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*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After Care:</a:t>
            </a:r>
            <a:r>
              <a:rPr kumimoji="0" lang="en-US" altLang="en-US" sz="2800" b="1" i="0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  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4:00 pm-5:30 pm (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$1.00 per minute late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)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inherit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​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*Each service provided for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a $25.00 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weekly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additional fee.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inherit"/>
              </a:rPr>
              <a:t>2 or more Siblings: </a:t>
            </a:r>
            <a:r>
              <a:rPr lang="en-US" altLang="en-US" sz="2800" b="1" dirty="0">
                <a:solidFill>
                  <a:srgbClr val="000000"/>
                </a:solidFill>
                <a:latin typeface="inherit"/>
              </a:rPr>
              <a:t>​*</a:t>
            </a:r>
            <a:r>
              <a:rPr lang="en-US" altLang="en-US" sz="2800" dirty="0">
                <a:solidFill>
                  <a:srgbClr val="000000"/>
                </a:solidFill>
                <a:latin typeface="inherit"/>
              </a:rPr>
              <a:t>Before care and after care fee waived.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  <a:cs typeface="Tahoma" panose="020B0604030504040204" pitchFamily="34" charset="0"/>
              </a:rPr>
              <a:t>Daily Drop-Ins Welcome- 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inherit"/>
                <a:cs typeface="Tahoma" panose="020B0604030504040204" pitchFamily="34" charset="0"/>
              </a:rPr>
              <a:t>$65.00 per day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2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E0AE-E5A1-FC67-7800-6CE81187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59" y="1086980"/>
            <a:ext cx="9144000" cy="1344168"/>
          </a:xfrm>
        </p:spPr>
        <p:txBody>
          <a:bodyPr/>
          <a:lstStyle/>
          <a:p>
            <a:pPr algn="ctr"/>
            <a:r>
              <a:rPr lang="en-US"/>
              <a:t>Tuesday Splash Park </a:t>
            </a:r>
            <a:r>
              <a:rPr lang="en-US">
                <a:solidFill>
                  <a:srgbClr val="FF0000"/>
                </a:solidFill>
              </a:rPr>
              <a:t>(1:00</a:t>
            </a:r>
            <a:r>
              <a:rPr lang="en-US" sz="3000">
                <a:solidFill>
                  <a:srgbClr val="FF0000"/>
                </a:solidFill>
              </a:rPr>
              <a:t>pm</a:t>
            </a:r>
            <a:r>
              <a:rPr lang="en-US">
                <a:solidFill>
                  <a:srgbClr val="FF0000"/>
                </a:solidFill>
              </a:rPr>
              <a:t>-3:00</a:t>
            </a:r>
            <a:r>
              <a:rPr lang="en-US" sz="3000">
                <a:solidFill>
                  <a:srgbClr val="FF0000"/>
                </a:solidFill>
              </a:rPr>
              <a:t>pm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AFD3E-4DAB-6B0C-5BEE-4E6F541D2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786" y="2017985"/>
            <a:ext cx="10573407" cy="4466897"/>
          </a:xfrm>
        </p:spPr>
        <p:txBody>
          <a:bodyPr>
            <a:normAutofit fontScale="85000" lnSpcReduction="10000"/>
          </a:bodyPr>
          <a:lstStyle/>
          <a:p>
            <a:r>
              <a:rPr lang="en-US" sz="4100" dirty="0"/>
              <a:t>Wear regular bookbag. No drawstring bookbags.</a:t>
            </a:r>
          </a:p>
          <a:p>
            <a:r>
              <a:rPr lang="en-US" sz="4100" dirty="0"/>
              <a:t>Pack plastic bag for wet clothes with camper’s name written on it.</a:t>
            </a:r>
          </a:p>
          <a:p>
            <a:r>
              <a:rPr lang="en-US" sz="4100" dirty="0"/>
              <a:t>Pack towel and swimsuit.</a:t>
            </a:r>
          </a:p>
          <a:p>
            <a:r>
              <a:rPr lang="en-US" sz="4100" dirty="0"/>
              <a:t>If 2 piece, can wear. </a:t>
            </a:r>
            <a:r>
              <a:rPr lang="en-US" sz="4100" b="1" dirty="0"/>
              <a:t>If 1 piece, please bring</a:t>
            </a:r>
            <a:r>
              <a:rPr lang="en-US" sz="4100" dirty="0"/>
              <a:t>.</a:t>
            </a:r>
          </a:p>
          <a:p>
            <a:r>
              <a:rPr lang="en-US" sz="4100" dirty="0"/>
              <a:t>Please bring cold plastic bottled water.</a:t>
            </a:r>
          </a:p>
          <a:p>
            <a:r>
              <a:rPr lang="en-US" sz="4100" dirty="0"/>
              <a:t>Crocs are fine to wear. No open toe shoes please.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3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EB0A-022A-DFC9-7CEA-6EF44C18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740" y="120606"/>
            <a:ext cx="9144000" cy="1344168"/>
          </a:xfrm>
        </p:spPr>
        <p:txBody>
          <a:bodyPr/>
          <a:lstStyle/>
          <a:p>
            <a:pPr algn="ctr"/>
            <a:r>
              <a:rPr lang="en-US"/>
              <a:t>Rangers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EEEC4-8B9A-B1E0-9F02-A974E37D1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035" y="1033849"/>
            <a:ext cx="10505930" cy="3127248"/>
          </a:xfrm>
        </p:spPr>
        <p:txBody>
          <a:bodyPr>
            <a:noAutofit/>
          </a:bodyPr>
          <a:lstStyle/>
          <a:p>
            <a:r>
              <a:rPr lang="en-US" sz="3800" dirty="0"/>
              <a:t>Please put sunscreen on daily before you leave home.</a:t>
            </a:r>
          </a:p>
          <a:p>
            <a:r>
              <a:rPr lang="en-US" sz="3800" dirty="0"/>
              <a:t>Please label bookbag, lunch bag, and </a:t>
            </a:r>
            <a:r>
              <a:rPr lang="en-US" sz="3800" b="1" dirty="0"/>
              <a:t>ALL</a:t>
            </a:r>
            <a:r>
              <a:rPr lang="en-US" sz="3800" dirty="0"/>
              <a:t> items with camper’s first and last name.</a:t>
            </a:r>
          </a:p>
          <a:p>
            <a:r>
              <a:rPr lang="en-US" sz="3800" dirty="0"/>
              <a:t>Please keep a change of clothes in a Ziploc bag with camper’s first and last name on it.</a:t>
            </a:r>
          </a:p>
          <a:p>
            <a:r>
              <a:rPr lang="en-US" sz="3800" dirty="0"/>
              <a:t>No pull ups. Have to be potty trained.</a:t>
            </a:r>
          </a:p>
          <a:p>
            <a:r>
              <a:rPr lang="en-US" sz="3800" dirty="0"/>
              <a:t>No nap time in schedule.</a:t>
            </a:r>
          </a:p>
        </p:txBody>
      </p:sp>
    </p:spTree>
    <p:extLst>
      <p:ext uri="{BB962C8B-B14F-4D97-AF65-F5344CB8AC3E}">
        <p14:creationId xmlns:p14="http://schemas.microsoft.com/office/powerpoint/2010/main" val="353609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49B9-820A-6D42-0FF3-ADEAC04F2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588" y="2435570"/>
            <a:ext cx="9864803" cy="4422429"/>
          </a:xfrm>
        </p:spPr>
        <p:txBody>
          <a:bodyPr>
            <a:normAutofit fontScale="90000"/>
          </a:bodyPr>
          <a:lstStyle/>
          <a:p>
            <a:pPr algn="l"/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Your camper may wear their bathing suit under their 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clothes if it is a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2 piece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sz="3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If it is a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one piece 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and your 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child may need assistance with using the bathroom, 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please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send it 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with them.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8C5FF-B776-A153-1D69-CBBDF3F6ECB4}"/>
              </a:ext>
            </a:extLst>
          </p:cNvPr>
          <p:cNvSpPr txBox="1"/>
          <p:nvPr/>
        </p:nvSpPr>
        <p:spPr>
          <a:xfrm>
            <a:off x="3940628" y="-32657"/>
            <a:ext cx="7293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+mj-lt"/>
              </a:rPr>
              <a:t>Bathing Suit</a:t>
            </a:r>
          </a:p>
        </p:txBody>
      </p:sp>
      <p:sp>
        <p:nvSpPr>
          <p:cNvPr id="3" name="AutoShape 2" descr="The Children's Place Girls Tie Dye Heart Tankini Swimsuit | Size XL (14)">
            <a:extLst>
              <a:ext uri="{FF2B5EF4-FFF2-40B4-BE49-F238E27FC236}">
                <a16:creationId xmlns:a16="http://schemas.microsoft.com/office/drawing/2014/main" id="{E212B0E2-045D-7372-4FFA-4287A9118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Girls Tie Dye Heart Tankini Swimsuit">
            <a:extLst>
              <a:ext uri="{FF2B5EF4-FFF2-40B4-BE49-F238E27FC236}">
                <a16:creationId xmlns:a16="http://schemas.microsoft.com/office/drawing/2014/main" id="{6942467F-3220-32AA-9B58-7E73BC6E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71" y="723815"/>
            <a:ext cx="2067265" cy="256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riel Swimsuit with Ruffle Sleeve, One Piece, Sizes 4/5 - 10/12">
            <a:extLst>
              <a:ext uri="{FF2B5EF4-FFF2-40B4-BE49-F238E27FC236}">
                <a16:creationId xmlns:a16="http://schemas.microsoft.com/office/drawing/2014/main" id="{40315DE5-2261-F0F9-65EC-7BD989BCD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0" r="19298"/>
          <a:stretch/>
        </p:blipFill>
        <p:spPr bwMode="auto">
          <a:xfrm>
            <a:off x="9448800" y="4147456"/>
            <a:ext cx="1581752" cy="25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4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AAE8-D0DE-655F-035D-F8A2B33F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332" y="86868"/>
            <a:ext cx="9144000" cy="1344168"/>
          </a:xfrm>
        </p:spPr>
        <p:txBody>
          <a:bodyPr/>
          <a:lstStyle/>
          <a:p>
            <a:pPr algn="ctr"/>
            <a:r>
              <a:rPr lang="en-US"/>
              <a:t>Rangers Academics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6E4B3-2D66-AADF-EFC7-0F912B3C2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125" y="1143000"/>
            <a:ext cx="9144000" cy="31272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20000" b="1" dirty="0"/>
              <a:t>Daily</a:t>
            </a:r>
          </a:p>
          <a:p>
            <a:r>
              <a:rPr lang="en-US" sz="16000" dirty="0"/>
              <a:t>writing name and letter sounds</a:t>
            </a:r>
          </a:p>
          <a:p>
            <a:r>
              <a:rPr lang="en-US" sz="16000" dirty="0"/>
              <a:t>Read </a:t>
            </a:r>
            <a:r>
              <a:rPr lang="en-US" sz="16000" dirty="0" err="1"/>
              <a:t>alouds</a:t>
            </a:r>
            <a:endParaRPr lang="en-US" sz="16000" dirty="0"/>
          </a:p>
          <a:p>
            <a:r>
              <a:rPr lang="en-US" sz="16000" dirty="0"/>
              <a:t>letter and number recognition</a:t>
            </a:r>
          </a:p>
          <a:p>
            <a:r>
              <a:rPr lang="en-US" sz="16000" dirty="0"/>
              <a:t>seasons, months, days of the weeks</a:t>
            </a:r>
          </a:p>
          <a:p>
            <a:r>
              <a:rPr lang="en-US" sz="16000" dirty="0"/>
              <a:t>shapes, read </a:t>
            </a:r>
            <a:r>
              <a:rPr lang="en-US" sz="16000" dirty="0" err="1"/>
              <a:t>alouds</a:t>
            </a:r>
            <a:endParaRPr lang="en-US" sz="16000" dirty="0"/>
          </a:p>
          <a:p>
            <a:r>
              <a:rPr lang="en-US" sz="16000" dirty="0"/>
              <a:t>weekly themes</a:t>
            </a:r>
          </a:p>
          <a:p>
            <a:r>
              <a:rPr lang="en-US" sz="16000" dirty="0"/>
              <a:t>Social skills and interacting</a:t>
            </a:r>
          </a:p>
        </p:txBody>
      </p:sp>
    </p:spTree>
    <p:extLst>
      <p:ext uri="{BB962C8B-B14F-4D97-AF65-F5344CB8AC3E}">
        <p14:creationId xmlns:p14="http://schemas.microsoft.com/office/powerpoint/2010/main" val="135499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6160-FB2E-BFB8-C59D-784E3AE1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18" y="204111"/>
            <a:ext cx="9144000" cy="1344168"/>
          </a:xfrm>
        </p:spPr>
        <p:txBody>
          <a:bodyPr/>
          <a:lstStyle/>
          <a:p>
            <a:pPr algn="ctr"/>
            <a:r>
              <a:rPr lang="en-US"/>
              <a:t>Rockstars Academics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826F5-87EC-D143-9C46-AA7BF761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279634"/>
            <a:ext cx="10520854" cy="549953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9600" b="1"/>
              <a:t>Weekly</a:t>
            </a:r>
          </a:p>
          <a:p>
            <a:r>
              <a:rPr lang="en-US" sz="9600"/>
              <a:t>Read </a:t>
            </a:r>
            <a:r>
              <a:rPr lang="en-US" sz="9600" err="1"/>
              <a:t>alouds</a:t>
            </a:r>
            <a:r>
              <a:rPr lang="en-US" sz="9600"/>
              <a:t> with critical thinking</a:t>
            </a:r>
          </a:p>
          <a:p>
            <a:r>
              <a:rPr lang="en-US" sz="9600"/>
              <a:t>Reading fluency</a:t>
            </a:r>
          </a:p>
          <a:p>
            <a:r>
              <a:rPr lang="en-US" sz="9600"/>
              <a:t>Reading comprehension and vocabulary</a:t>
            </a:r>
          </a:p>
          <a:p>
            <a:r>
              <a:rPr lang="en-US" sz="9600"/>
              <a:t>Weekly themes</a:t>
            </a:r>
          </a:p>
          <a:p>
            <a:r>
              <a:rPr lang="en-US" sz="9600"/>
              <a:t>Social skills and interacting</a:t>
            </a:r>
          </a:p>
          <a:p>
            <a:r>
              <a:rPr lang="en-US" sz="9600"/>
              <a:t>Real life skits</a:t>
            </a:r>
          </a:p>
          <a:p>
            <a:r>
              <a:rPr lang="en-US" sz="9600"/>
              <a:t>Time, Money, Patterns, 3 Dimensional Shapes</a:t>
            </a:r>
          </a:p>
        </p:txBody>
      </p:sp>
    </p:spTree>
    <p:extLst>
      <p:ext uri="{BB962C8B-B14F-4D97-AF65-F5344CB8AC3E}">
        <p14:creationId xmlns:p14="http://schemas.microsoft.com/office/powerpoint/2010/main" val="14148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A17B-EA14-EAE8-891A-4930A7AD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hlinkClick r:id="rId2"/>
              </a:rPr>
              <a:t>http://www.itssumnertime.com/life-at-camp.html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CFA91-D0DE-6DFE-52E6-345E5877D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656" y="3218568"/>
            <a:ext cx="9144000" cy="2315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/>
              <a:t>    View “Life at Camp” page on website.</a:t>
            </a:r>
          </a:p>
        </p:txBody>
      </p:sp>
      <p:pic>
        <p:nvPicPr>
          <p:cNvPr id="5" name="Picture 4" descr="A white and blue advertisement&#10;&#10;Description automatically generated with medium confidence">
            <a:extLst>
              <a:ext uri="{FF2B5EF4-FFF2-40B4-BE49-F238E27FC236}">
                <a16:creationId xmlns:a16="http://schemas.microsoft.com/office/drawing/2014/main" id="{A4F47823-ACB5-EA26-82F9-0D338EA9E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32" y="4036155"/>
            <a:ext cx="5449921" cy="24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7599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10620</TotalTime>
  <Words>1212</Words>
  <Application>Microsoft Office PowerPoint</Application>
  <PresentationFormat>Widescreen</PresentationFormat>
  <Paragraphs>162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Aharoni</vt:lpstr>
      <vt:lpstr>Aptos</vt:lpstr>
      <vt:lpstr>Arial</vt:lpstr>
      <vt:lpstr>Avenir Next LT Pro</vt:lpstr>
      <vt:lpstr>Calibri</vt:lpstr>
      <vt:lpstr>inherit</vt:lpstr>
      <vt:lpstr>Symbol</vt:lpstr>
      <vt:lpstr>Tahoma</vt:lpstr>
      <vt:lpstr>PrismaticVTI</vt:lpstr>
      <vt:lpstr>PowerPoint Presentation</vt:lpstr>
      <vt:lpstr>PowerPoint Presentation</vt:lpstr>
      <vt:lpstr>PowerPoint Presentation</vt:lpstr>
      <vt:lpstr>Tuesday Splash Park (1:00pm-3:00pm)</vt:lpstr>
      <vt:lpstr>Rangers</vt:lpstr>
      <vt:lpstr>Your camper may wear their bathing suit under their  clothes if it is a 2 piece.   If it is a one piece and your  child may need assistance with using the bathroom,  please send it with them. </vt:lpstr>
      <vt:lpstr>Rangers Academics</vt:lpstr>
      <vt:lpstr>Rockstars Academics</vt:lpstr>
      <vt:lpstr>http://www.itssumnertime.com/life-at-camp.html</vt:lpstr>
      <vt:lpstr>   FIELD TRIP DAYS  **9:00am Bus Departure**</vt:lpstr>
      <vt:lpstr>http://www.itssumnertime.com/contact-us.html </vt:lpstr>
      <vt:lpstr> Waivers are located on the green  “Contact Us” tab on the website. </vt:lpstr>
      <vt:lpstr>Group Me</vt:lpstr>
      <vt:lpstr>Group Me</vt:lpstr>
      <vt:lpstr>1 Rangers Only  Jason Sumner 202-556-6422  </vt:lpstr>
      <vt:lpstr>      Kathy Sumner   301-704-8495 </vt:lpstr>
      <vt:lpstr>Kathy Sumner  301-704-8495 </vt:lpstr>
      <vt:lpstr>Camp Donations Accepted</vt:lpstr>
      <vt:lpstr>Thank You! The Sumner Family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Sumner</dc:creator>
  <cp:lastModifiedBy>Kathy Sumner</cp:lastModifiedBy>
  <cp:revision>29</cp:revision>
  <cp:lastPrinted>2025-06-21T12:39:53Z</cp:lastPrinted>
  <dcterms:created xsi:type="dcterms:W3CDTF">2024-06-08T17:53:09Z</dcterms:created>
  <dcterms:modified xsi:type="dcterms:W3CDTF">2026-02-05T03:15:00Z</dcterms:modified>
</cp:coreProperties>
</file>