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60" r:id="rId3"/>
    <p:sldId id="261" r:id="rId4"/>
    <p:sldId id="257" r:id="rId5"/>
    <p:sldId id="258" r:id="rId6"/>
    <p:sldId id="259"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03" d="100"/>
          <a:sy n="103" d="100"/>
        </p:scale>
        <p:origin x="126" y="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29C32-27A3-42C0-921F-F73DAA3453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7905C10-16DF-436F-825A-EC51F74033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10A16A4-0844-412F-90AF-4D25F2219A16}"/>
              </a:ext>
            </a:extLst>
          </p:cNvPr>
          <p:cNvSpPr>
            <a:spLocks noGrp="1"/>
          </p:cNvSpPr>
          <p:nvPr>
            <p:ph type="dt" sz="half" idx="10"/>
          </p:nvPr>
        </p:nvSpPr>
        <p:spPr/>
        <p:txBody>
          <a:bodyPr/>
          <a:lstStyle/>
          <a:p>
            <a:fld id="{C6248364-C7FF-423C-B16D-478FC532E94C}" type="datetimeFigureOut">
              <a:rPr lang="en-US" smtClean="0"/>
              <a:t>6/14/2019</a:t>
            </a:fld>
            <a:endParaRPr lang="en-US" dirty="0"/>
          </a:p>
        </p:txBody>
      </p:sp>
      <p:sp>
        <p:nvSpPr>
          <p:cNvPr id="5" name="Footer Placeholder 4">
            <a:extLst>
              <a:ext uri="{FF2B5EF4-FFF2-40B4-BE49-F238E27FC236}">
                <a16:creationId xmlns:a16="http://schemas.microsoft.com/office/drawing/2014/main" id="{7E79A06F-E5B6-44B6-A334-31E69B89525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491AADF-F993-40D1-913C-840A0B95313B}"/>
              </a:ext>
            </a:extLst>
          </p:cNvPr>
          <p:cNvSpPr>
            <a:spLocks noGrp="1"/>
          </p:cNvSpPr>
          <p:nvPr>
            <p:ph type="sldNum" sz="quarter" idx="12"/>
          </p:nvPr>
        </p:nvSpPr>
        <p:spPr/>
        <p:txBody>
          <a:bodyPr/>
          <a:lstStyle/>
          <a:p>
            <a:fld id="{7E92B528-23F4-4545-B584-144A0C83B5BC}" type="slidenum">
              <a:rPr lang="en-US" smtClean="0"/>
              <a:t>‹#›</a:t>
            </a:fld>
            <a:endParaRPr lang="en-US" dirty="0"/>
          </a:p>
        </p:txBody>
      </p:sp>
    </p:spTree>
    <p:extLst>
      <p:ext uri="{BB962C8B-B14F-4D97-AF65-F5344CB8AC3E}">
        <p14:creationId xmlns:p14="http://schemas.microsoft.com/office/powerpoint/2010/main" val="4083537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8A73B-A3AB-4048-856D-BC4CB03FE58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E20E9D5-5CC6-4358-95A0-12424852DF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33C14D-7B04-4752-B43A-C74B573E19CC}"/>
              </a:ext>
            </a:extLst>
          </p:cNvPr>
          <p:cNvSpPr>
            <a:spLocks noGrp="1"/>
          </p:cNvSpPr>
          <p:nvPr>
            <p:ph type="dt" sz="half" idx="10"/>
          </p:nvPr>
        </p:nvSpPr>
        <p:spPr/>
        <p:txBody>
          <a:bodyPr/>
          <a:lstStyle/>
          <a:p>
            <a:fld id="{C6248364-C7FF-423C-B16D-478FC532E94C}" type="datetimeFigureOut">
              <a:rPr lang="en-US" smtClean="0"/>
              <a:t>6/14/2019</a:t>
            </a:fld>
            <a:endParaRPr lang="en-US" dirty="0"/>
          </a:p>
        </p:txBody>
      </p:sp>
      <p:sp>
        <p:nvSpPr>
          <p:cNvPr id="5" name="Footer Placeholder 4">
            <a:extLst>
              <a:ext uri="{FF2B5EF4-FFF2-40B4-BE49-F238E27FC236}">
                <a16:creationId xmlns:a16="http://schemas.microsoft.com/office/drawing/2014/main" id="{060AEED7-6EF0-45A9-BA71-24ED4B733F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907D8AC-D1B5-4178-95DD-FF2329C87B2E}"/>
              </a:ext>
            </a:extLst>
          </p:cNvPr>
          <p:cNvSpPr>
            <a:spLocks noGrp="1"/>
          </p:cNvSpPr>
          <p:nvPr>
            <p:ph type="sldNum" sz="quarter" idx="12"/>
          </p:nvPr>
        </p:nvSpPr>
        <p:spPr/>
        <p:txBody>
          <a:bodyPr/>
          <a:lstStyle/>
          <a:p>
            <a:fld id="{7E92B528-23F4-4545-B584-144A0C83B5BC}" type="slidenum">
              <a:rPr lang="en-US" smtClean="0"/>
              <a:t>‹#›</a:t>
            </a:fld>
            <a:endParaRPr lang="en-US" dirty="0"/>
          </a:p>
        </p:txBody>
      </p:sp>
    </p:spTree>
    <p:extLst>
      <p:ext uri="{BB962C8B-B14F-4D97-AF65-F5344CB8AC3E}">
        <p14:creationId xmlns:p14="http://schemas.microsoft.com/office/powerpoint/2010/main" val="3621390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060905-5921-42DB-9E81-C23DF8C4B10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E4B5147-E352-4F35-9953-DB7630BBC8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D96EBB-A1B4-4430-A257-8CD5D02D1B81}"/>
              </a:ext>
            </a:extLst>
          </p:cNvPr>
          <p:cNvSpPr>
            <a:spLocks noGrp="1"/>
          </p:cNvSpPr>
          <p:nvPr>
            <p:ph type="dt" sz="half" idx="10"/>
          </p:nvPr>
        </p:nvSpPr>
        <p:spPr/>
        <p:txBody>
          <a:bodyPr/>
          <a:lstStyle/>
          <a:p>
            <a:fld id="{C6248364-C7FF-423C-B16D-478FC532E94C}" type="datetimeFigureOut">
              <a:rPr lang="en-US" smtClean="0"/>
              <a:t>6/14/2019</a:t>
            </a:fld>
            <a:endParaRPr lang="en-US" dirty="0"/>
          </a:p>
        </p:txBody>
      </p:sp>
      <p:sp>
        <p:nvSpPr>
          <p:cNvPr id="5" name="Footer Placeholder 4">
            <a:extLst>
              <a:ext uri="{FF2B5EF4-FFF2-40B4-BE49-F238E27FC236}">
                <a16:creationId xmlns:a16="http://schemas.microsoft.com/office/drawing/2014/main" id="{DC772BFE-2356-43F2-B783-542C572E24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28C55BF-537D-4BF3-BFB5-555562BDF339}"/>
              </a:ext>
            </a:extLst>
          </p:cNvPr>
          <p:cNvSpPr>
            <a:spLocks noGrp="1"/>
          </p:cNvSpPr>
          <p:nvPr>
            <p:ph type="sldNum" sz="quarter" idx="12"/>
          </p:nvPr>
        </p:nvSpPr>
        <p:spPr/>
        <p:txBody>
          <a:bodyPr/>
          <a:lstStyle/>
          <a:p>
            <a:fld id="{7E92B528-23F4-4545-B584-144A0C83B5BC}" type="slidenum">
              <a:rPr lang="en-US" smtClean="0"/>
              <a:t>‹#›</a:t>
            </a:fld>
            <a:endParaRPr lang="en-US" dirty="0"/>
          </a:p>
        </p:txBody>
      </p:sp>
    </p:spTree>
    <p:extLst>
      <p:ext uri="{BB962C8B-B14F-4D97-AF65-F5344CB8AC3E}">
        <p14:creationId xmlns:p14="http://schemas.microsoft.com/office/powerpoint/2010/main" val="4213265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6394A35-E378-4E82-8D5D-AABA61CF104F}" type="datetimeFigureOut">
              <a:rPr lang="en-US" smtClean="0"/>
              <a:t>6/14/2019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26950558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394A35-E378-4E82-8D5D-AABA61CF104F}" type="datetimeFigureOut">
              <a:rPr lang="en-US" smtClean="0"/>
              <a:t>6/14/2019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3131950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394A35-E378-4E82-8D5D-AABA61CF104F}" type="datetimeFigureOut">
              <a:rPr lang="en-US" smtClean="0"/>
              <a:t>6/14/2019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39030398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6394A35-E378-4E82-8D5D-AABA61CF104F}" type="datetimeFigureOut">
              <a:rPr lang="en-US" smtClean="0"/>
              <a:t>6/14/2019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17017340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6394A35-E378-4E82-8D5D-AABA61CF104F}" type="datetimeFigureOut">
              <a:rPr lang="en-US" smtClean="0"/>
              <a:t>6/14/2019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6561992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6394A35-E378-4E82-8D5D-AABA61CF104F}" type="datetimeFigureOut">
              <a:rPr lang="en-US" smtClean="0"/>
              <a:t>6/14/2019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32190510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394A35-E378-4E82-8D5D-AABA61CF104F}" type="datetimeFigureOut">
              <a:rPr lang="en-US" smtClean="0"/>
              <a:t>6/14/2019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15355033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6394A35-E378-4E82-8D5D-AABA61CF104F}" type="datetimeFigureOut">
              <a:rPr lang="en-US" smtClean="0"/>
              <a:t>6/14/2019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3220465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36D3F-483D-4F55-84E8-1ECADB12AC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FDB292-3EAB-40E9-8F17-192A3A01E15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AAD765-72DF-4832-A59C-6F6429731350}"/>
              </a:ext>
            </a:extLst>
          </p:cNvPr>
          <p:cNvSpPr>
            <a:spLocks noGrp="1"/>
          </p:cNvSpPr>
          <p:nvPr>
            <p:ph type="dt" sz="half" idx="10"/>
          </p:nvPr>
        </p:nvSpPr>
        <p:spPr/>
        <p:txBody>
          <a:bodyPr/>
          <a:lstStyle/>
          <a:p>
            <a:fld id="{C6248364-C7FF-423C-B16D-478FC532E94C}" type="datetimeFigureOut">
              <a:rPr lang="en-US" smtClean="0"/>
              <a:t>6/14/2019</a:t>
            </a:fld>
            <a:endParaRPr lang="en-US" dirty="0"/>
          </a:p>
        </p:txBody>
      </p:sp>
      <p:sp>
        <p:nvSpPr>
          <p:cNvPr id="5" name="Footer Placeholder 4">
            <a:extLst>
              <a:ext uri="{FF2B5EF4-FFF2-40B4-BE49-F238E27FC236}">
                <a16:creationId xmlns:a16="http://schemas.microsoft.com/office/drawing/2014/main" id="{D5E62FA5-3264-4D38-9A5B-E97A1310628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53ABBCB-256C-441D-8481-F9C1DA30C5F3}"/>
              </a:ext>
            </a:extLst>
          </p:cNvPr>
          <p:cNvSpPr>
            <a:spLocks noGrp="1"/>
          </p:cNvSpPr>
          <p:nvPr>
            <p:ph type="sldNum" sz="quarter" idx="12"/>
          </p:nvPr>
        </p:nvSpPr>
        <p:spPr/>
        <p:txBody>
          <a:bodyPr/>
          <a:lstStyle/>
          <a:p>
            <a:fld id="{7E92B528-23F4-4545-B584-144A0C83B5BC}" type="slidenum">
              <a:rPr lang="en-US" smtClean="0"/>
              <a:t>‹#›</a:t>
            </a:fld>
            <a:endParaRPr lang="en-US" dirty="0"/>
          </a:p>
        </p:txBody>
      </p:sp>
    </p:spTree>
    <p:extLst>
      <p:ext uri="{BB962C8B-B14F-4D97-AF65-F5344CB8AC3E}">
        <p14:creationId xmlns:p14="http://schemas.microsoft.com/office/powerpoint/2010/main" val="38195401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6394A35-E378-4E82-8D5D-AABA61CF104F}" type="datetimeFigureOut">
              <a:rPr lang="en-US" smtClean="0"/>
              <a:t>6/14/2019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1774907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394A35-E378-4E82-8D5D-AABA61CF104F}" type="datetimeFigureOut">
              <a:rPr lang="en-US" smtClean="0"/>
              <a:t>6/14/2019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18580188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394A35-E378-4E82-8D5D-AABA61CF104F}" type="datetimeFigureOut">
              <a:rPr lang="en-US" smtClean="0"/>
              <a:t>6/14/2019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6F19B7-BC83-436C-9CEF-16AEE6E20DDB}" type="slidenum">
              <a:rPr lang="en-US" smtClean="0"/>
              <a:t>‹#›</a:t>
            </a:fld>
            <a:endParaRPr lang="en-US" dirty="0"/>
          </a:p>
        </p:txBody>
      </p:sp>
    </p:spTree>
    <p:extLst>
      <p:ext uri="{BB962C8B-B14F-4D97-AF65-F5344CB8AC3E}">
        <p14:creationId xmlns:p14="http://schemas.microsoft.com/office/powerpoint/2010/main" val="124478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48EDA-E0F8-491F-B199-AA62049282E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15A739E-86AD-4F18-A228-0C557630E0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B9DF03-DC3B-42A3-BE57-697662A28E14}"/>
              </a:ext>
            </a:extLst>
          </p:cNvPr>
          <p:cNvSpPr>
            <a:spLocks noGrp="1"/>
          </p:cNvSpPr>
          <p:nvPr>
            <p:ph type="dt" sz="half" idx="10"/>
          </p:nvPr>
        </p:nvSpPr>
        <p:spPr/>
        <p:txBody>
          <a:bodyPr/>
          <a:lstStyle/>
          <a:p>
            <a:fld id="{C6248364-C7FF-423C-B16D-478FC532E94C}" type="datetimeFigureOut">
              <a:rPr lang="en-US" smtClean="0"/>
              <a:t>6/14/2019</a:t>
            </a:fld>
            <a:endParaRPr lang="en-US" dirty="0"/>
          </a:p>
        </p:txBody>
      </p:sp>
      <p:sp>
        <p:nvSpPr>
          <p:cNvPr id="5" name="Footer Placeholder 4">
            <a:extLst>
              <a:ext uri="{FF2B5EF4-FFF2-40B4-BE49-F238E27FC236}">
                <a16:creationId xmlns:a16="http://schemas.microsoft.com/office/drawing/2014/main" id="{B2E1CF0E-5192-4339-BF9A-DD690B594EE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5D056FD-A402-419A-A49E-4C0998F3C2F4}"/>
              </a:ext>
            </a:extLst>
          </p:cNvPr>
          <p:cNvSpPr>
            <a:spLocks noGrp="1"/>
          </p:cNvSpPr>
          <p:nvPr>
            <p:ph type="sldNum" sz="quarter" idx="12"/>
          </p:nvPr>
        </p:nvSpPr>
        <p:spPr/>
        <p:txBody>
          <a:bodyPr/>
          <a:lstStyle/>
          <a:p>
            <a:fld id="{7E92B528-23F4-4545-B584-144A0C83B5BC}" type="slidenum">
              <a:rPr lang="en-US" smtClean="0"/>
              <a:t>‹#›</a:t>
            </a:fld>
            <a:endParaRPr lang="en-US" dirty="0"/>
          </a:p>
        </p:txBody>
      </p:sp>
    </p:spTree>
    <p:extLst>
      <p:ext uri="{BB962C8B-B14F-4D97-AF65-F5344CB8AC3E}">
        <p14:creationId xmlns:p14="http://schemas.microsoft.com/office/powerpoint/2010/main" val="2701697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3BC0B-3724-441E-80AC-0FDA2C8ED3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01EFF4-EF29-4233-824E-76B88F9105C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595E5A7-140B-4941-9D9B-6BB7B0A5E3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348B6CA-625A-49F6-BB8E-1EA36F6E7D24}"/>
              </a:ext>
            </a:extLst>
          </p:cNvPr>
          <p:cNvSpPr>
            <a:spLocks noGrp="1"/>
          </p:cNvSpPr>
          <p:nvPr>
            <p:ph type="dt" sz="half" idx="10"/>
          </p:nvPr>
        </p:nvSpPr>
        <p:spPr/>
        <p:txBody>
          <a:bodyPr/>
          <a:lstStyle/>
          <a:p>
            <a:fld id="{C6248364-C7FF-423C-B16D-478FC532E94C}" type="datetimeFigureOut">
              <a:rPr lang="en-US" smtClean="0"/>
              <a:t>6/14/2019</a:t>
            </a:fld>
            <a:endParaRPr lang="en-US" dirty="0"/>
          </a:p>
        </p:txBody>
      </p:sp>
      <p:sp>
        <p:nvSpPr>
          <p:cNvPr id="6" name="Footer Placeholder 5">
            <a:extLst>
              <a:ext uri="{FF2B5EF4-FFF2-40B4-BE49-F238E27FC236}">
                <a16:creationId xmlns:a16="http://schemas.microsoft.com/office/drawing/2014/main" id="{2EBB3E73-862F-4B44-95E3-7760DB8EFA3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F6027F7-97A3-470C-9703-02183A98D8D5}"/>
              </a:ext>
            </a:extLst>
          </p:cNvPr>
          <p:cNvSpPr>
            <a:spLocks noGrp="1"/>
          </p:cNvSpPr>
          <p:nvPr>
            <p:ph type="sldNum" sz="quarter" idx="12"/>
          </p:nvPr>
        </p:nvSpPr>
        <p:spPr/>
        <p:txBody>
          <a:bodyPr/>
          <a:lstStyle/>
          <a:p>
            <a:fld id="{7E92B528-23F4-4545-B584-144A0C83B5BC}" type="slidenum">
              <a:rPr lang="en-US" smtClean="0"/>
              <a:t>‹#›</a:t>
            </a:fld>
            <a:endParaRPr lang="en-US" dirty="0"/>
          </a:p>
        </p:txBody>
      </p:sp>
    </p:spTree>
    <p:extLst>
      <p:ext uri="{BB962C8B-B14F-4D97-AF65-F5344CB8AC3E}">
        <p14:creationId xmlns:p14="http://schemas.microsoft.com/office/powerpoint/2010/main" val="4230747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CD4BA-AA2F-44B6-98E8-83B413CFE6D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2CB8B6-3A10-4478-ADFF-3CDD28650E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F106B4-6B81-46EE-A71D-8BC4CE5383F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42B1597-5794-46B4-9536-D42544D0C6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E2B5313-8046-4B88-8C8E-3FD9CBD9F6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7A7246-65A4-43D8-B4FB-E6A6A49F45B0}"/>
              </a:ext>
            </a:extLst>
          </p:cNvPr>
          <p:cNvSpPr>
            <a:spLocks noGrp="1"/>
          </p:cNvSpPr>
          <p:nvPr>
            <p:ph type="dt" sz="half" idx="10"/>
          </p:nvPr>
        </p:nvSpPr>
        <p:spPr/>
        <p:txBody>
          <a:bodyPr/>
          <a:lstStyle/>
          <a:p>
            <a:fld id="{C6248364-C7FF-423C-B16D-478FC532E94C}" type="datetimeFigureOut">
              <a:rPr lang="en-US" smtClean="0"/>
              <a:t>6/14/2019</a:t>
            </a:fld>
            <a:endParaRPr lang="en-US" dirty="0"/>
          </a:p>
        </p:txBody>
      </p:sp>
      <p:sp>
        <p:nvSpPr>
          <p:cNvPr id="8" name="Footer Placeholder 7">
            <a:extLst>
              <a:ext uri="{FF2B5EF4-FFF2-40B4-BE49-F238E27FC236}">
                <a16:creationId xmlns:a16="http://schemas.microsoft.com/office/drawing/2014/main" id="{2C223870-4110-44BA-A4DD-6599C3C133C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084C9F5-A5E3-4DF3-8E3C-FC806FA3F568}"/>
              </a:ext>
            </a:extLst>
          </p:cNvPr>
          <p:cNvSpPr>
            <a:spLocks noGrp="1"/>
          </p:cNvSpPr>
          <p:nvPr>
            <p:ph type="sldNum" sz="quarter" idx="12"/>
          </p:nvPr>
        </p:nvSpPr>
        <p:spPr/>
        <p:txBody>
          <a:bodyPr/>
          <a:lstStyle/>
          <a:p>
            <a:fld id="{7E92B528-23F4-4545-B584-144A0C83B5BC}" type="slidenum">
              <a:rPr lang="en-US" smtClean="0"/>
              <a:t>‹#›</a:t>
            </a:fld>
            <a:endParaRPr lang="en-US" dirty="0"/>
          </a:p>
        </p:txBody>
      </p:sp>
    </p:spTree>
    <p:extLst>
      <p:ext uri="{BB962C8B-B14F-4D97-AF65-F5344CB8AC3E}">
        <p14:creationId xmlns:p14="http://schemas.microsoft.com/office/powerpoint/2010/main" val="1754199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CF631-9CF9-4B6D-B2D7-48DFE30E0DE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144330C-B1DF-48BC-A182-A1648FA7F03E}"/>
              </a:ext>
            </a:extLst>
          </p:cNvPr>
          <p:cNvSpPr>
            <a:spLocks noGrp="1"/>
          </p:cNvSpPr>
          <p:nvPr>
            <p:ph type="dt" sz="half" idx="10"/>
          </p:nvPr>
        </p:nvSpPr>
        <p:spPr/>
        <p:txBody>
          <a:bodyPr/>
          <a:lstStyle/>
          <a:p>
            <a:fld id="{C6248364-C7FF-423C-B16D-478FC532E94C}" type="datetimeFigureOut">
              <a:rPr lang="en-US" smtClean="0"/>
              <a:t>6/14/2019</a:t>
            </a:fld>
            <a:endParaRPr lang="en-US" dirty="0"/>
          </a:p>
        </p:txBody>
      </p:sp>
      <p:sp>
        <p:nvSpPr>
          <p:cNvPr id="4" name="Footer Placeholder 3">
            <a:extLst>
              <a:ext uri="{FF2B5EF4-FFF2-40B4-BE49-F238E27FC236}">
                <a16:creationId xmlns:a16="http://schemas.microsoft.com/office/drawing/2014/main" id="{339F567F-DB3D-410A-A1E3-1CF74E17301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DB35165-AA14-4024-BBD4-D4EBC22A9E91}"/>
              </a:ext>
            </a:extLst>
          </p:cNvPr>
          <p:cNvSpPr>
            <a:spLocks noGrp="1"/>
          </p:cNvSpPr>
          <p:nvPr>
            <p:ph type="sldNum" sz="quarter" idx="12"/>
          </p:nvPr>
        </p:nvSpPr>
        <p:spPr/>
        <p:txBody>
          <a:bodyPr/>
          <a:lstStyle/>
          <a:p>
            <a:fld id="{7E92B528-23F4-4545-B584-144A0C83B5BC}" type="slidenum">
              <a:rPr lang="en-US" smtClean="0"/>
              <a:t>‹#›</a:t>
            </a:fld>
            <a:endParaRPr lang="en-US" dirty="0"/>
          </a:p>
        </p:txBody>
      </p:sp>
    </p:spTree>
    <p:extLst>
      <p:ext uri="{BB962C8B-B14F-4D97-AF65-F5344CB8AC3E}">
        <p14:creationId xmlns:p14="http://schemas.microsoft.com/office/powerpoint/2010/main" val="3512126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36DB68-EB36-403F-ADA2-0D946011BC17}"/>
              </a:ext>
            </a:extLst>
          </p:cNvPr>
          <p:cNvSpPr>
            <a:spLocks noGrp="1"/>
          </p:cNvSpPr>
          <p:nvPr>
            <p:ph type="dt" sz="half" idx="10"/>
          </p:nvPr>
        </p:nvSpPr>
        <p:spPr/>
        <p:txBody>
          <a:bodyPr/>
          <a:lstStyle/>
          <a:p>
            <a:fld id="{C6248364-C7FF-423C-B16D-478FC532E94C}" type="datetimeFigureOut">
              <a:rPr lang="en-US" smtClean="0"/>
              <a:t>6/14/2019</a:t>
            </a:fld>
            <a:endParaRPr lang="en-US" dirty="0"/>
          </a:p>
        </p:txBody>
      </p:sp>
      <p:sp>
        <p:nvSpPr>
          <p:cNvPr id="3" name="Footer Placeholder 2">
            <a:extLst>
              <a:ext uri="{FF2B5EF4-FFF2-40B4-BE49-F238E27FC236}">
                <a16:creationId xmlns:a16="http://schemas.microsoft.com/office/drawing/2014/main" id="{9D8910EE-49F8-4073-8FA4-59F5D4F585A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91F5E27-338A-4888-AAD9-ED21DF767B19}"/>
              </a:ext>
            </a:extLst>
          </p:cNvPr>
          <p:cNvSpPr>
            <a:spLocks noGrp="1"/>
          </p:cNvSpPr>
          <p:nvPr>
            <p:ph type="sldNum" sz="quarter" idx="12"/>
          </p:nvPr>
        </p:nvSpPr>
        <p:spPr/>
        <p:txBody>
          <a:bodyPr/>
          <a:lstStyle/>
          <a:p>
            <a:fld id="{7E92B528-23F4-4545-B584-144A0C83B5BC}" type="slidenum">
              <a:rPr lang="en-US" smtClean="0"/>
              <a:t>‹#›</a:t>
            </a:fld>
            <a:endParaRPr lang="en-US" dirty="0"/>
          </a:p>
        </p:txBody>
      </p:sp>
    </p:spTree>
    <p:extLst>
      <p:ext uri="{BB962C8B-B14F-4D97-AF65-F5344CB8AC3E}">
        <p14:creationId xmlns:p14="http://schemas.microsoft.com/office/powerpoint/2010/main" val="4187157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BC5CA-8A9C-4B57-8725-636D8BDC15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CC17CEF-9C7E-44A8-8FCA-BCF460AB3E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57E2FB1-7922-434C-A2A0-9433FE0043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6FD1E0-58A6-43EC-88DA-DF5F26452445}"/>
              </a:ext>
            </a:extLst>
          </p:cNvPr>
          <p:cNvSpPr>
            <a:spLocks noGrp="1"/>
          </p:cNvSpPr>
          <p:nvPr>
            <p:ph type="dt" sz="half" idx="10"/>
          </p:nvPr>
        </p:nvSpPr>
        <p:spPr/>
        <p:txBody>
          <a:bodyPr/>
          <a:lstStyle/>
          <a:p>
            <a:fld id="{C6248364-C7FF-423C-B16D-478FC532E94C}" type="datetimeFigureOut">
              <a:rPr lang="en-US" smtClean="0"/>
              <a:t>6/14/2019</a:t>
            </a:fld>
            <a:endParaRPr lang="en-US" dirty="0"/>
          </a:p>
        </p:txBody>
      </p:sp>
      <p:sp>
        <p:nvSpPr>
          <p:cNvPr id="6" name="Footer Placeholder 5">
            <a:extLst>
              <a:ext uri="{FF2B5EF4-FFF2-40B4-BE49-F238E27FC236}">
                <a16:creationId xmlns:a16="http://schemas.microsoft.com/office/drawing/2014/main" id="{FD1D2DF8-ED1D-4F91-B828-84AFDA5CAB9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E8AC0FF-3E08-41B5-99C4-1B7BDD092FC2}"/>
              </a:ext>
            </a:extLst>
          </p:cNvPr>
          <p:cNvSpPr>
            <a:spLocks noGrp="1"/>
          </p:cNvSpPr>
          <p:nvPr>
            <p:ph type="sldNum" sz="quarter" idx="12"/>
          </p:nvPr>
        </p:nvSpPr>
        <p:spPr/>
        <p:txBody>
          <a:bodyPr/>
          <a:lstStyle/>
          <a:p>
            <a:fld id="{7E92B528-23F4-4545-B584-144A0C83B5BC}" type="slidenum">
              <a:rPr lang="en-US" smtClean="0"/>
              <a:t>‹#›</a:t>
            </a:fld>
            <a:endParaRPr lang="en-US" dirty="0"/>
          </a:p>
        </p:txBody>
      </p:sp>
    </p:spTree>
    <p:extLst>
      <p:ext uri="{BB962C8B-B14F-4D97-AF65-F5344CB8AC3E}">
        <p14:creationId xmlns:p14="http://schemas.microsoft.com/office/powerpoint/2010/main" val="4261603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E438D-4849-4631-86A2-91C1F60863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772D337-AF8E-4B5C-B59B-F84BFDD021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38E45B21-071A-4629-B2C0-88464ACC9A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778816-7899-41F7-B2C6-8DA064CD1421}"/>
              </a:ext>
            </a:extLst>
          </p:cNvPr>
          <p:cNvSpPr>
            <a:spLocks noGrp="1"/>
          </p:cNvSpPr>
          <p:nvPr>
            <p:ph type="dt" sz="half" idx="10"/>
          </p:nvPr>
        </p:nvSpPr>
        <p:spPr/>
        <p:txBody>
          <a:bodyPr/>
          <a:lstStyle/>
          <a:p>
            <a:fld id="{C6248364-C7FF-423C-B16D-478FC532E94C}" type="datetimeFigureOut">
              <a:rPr lang="en-US" smtClean="0"/>
              <a:t>6/14/2019</a:t>
            </a:fld>
            <a:endParaRPr lang="en-US" dirty="0"/>
          </a:p>
        </p:txBody>
      </p:sp>
      <p:sp>
        <p:nvSpPr>
          <p:cNvPr id="6" name="Footer Placeholder 5">
            <a:extLst>
              <a:ext uri="{FF2B5EF4-FFF2-40B4-BE49-F238E27FC236}">
                <a16:creationId xmlns:a16="http://schemas.microsoft.com/office/drawing/2014/main" id="{6049E0EC-C8BA-450E-AF80-9391F1B1F9D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1469218-B3D1-4066-AB32-7C04FDC35237}"/>
              </a:ext>
            </a:extLst>
          </p:cNvPr>
          <p:cNvSpPr>
            <a:spLocks noGrp="1"/>
          </p:cNvSpPr>
          <p:nvPr>
            <p:ph type="sldNum" sz="quarter" idx="12"/>
          </p:nvPr>
        </p:nvSpPr>
        <p:spPr/>
        <p:txBody>
          <a:bodyPr/>
          <a:lstStyle/>
          <a:p>
            <a:fld id="{7E92B528-23F4-4545-B584-144A0C83B5BC}" type="slidenum">
              <a:rPr lang="en-US" smtClean="0"/>
              <a:t>‹#›</a:t>
            </a:fld>
            <a:endParaRPr lang="en-US" dirty="0"/>
          </a:p>
        </p:txBody>
      </p:sp>
    </p:spTree>
    <p:extLst>
      <p:ext uri="{BB962C8B-B14F-4D97-AF65-F5344CB8AC3E}">
        <p14:creationId xmlns:p14="http://schemas.microsoft.com/office/powerpoint/2010/main" val="1342822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315ADC-B42C-4988-8327-752FE8F08F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F5320E5-3E40-46B9-96DF-4AF5596F68F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9ED292-DBED-4556-B1B7-7652C06A3D2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248364-C7FF-423C-B16D-478FC532E94C}" type="datetimeFigureOut">
              <a:rPr lang="en-US" smtClean="0"/>
              <a:t>6/14/2019</a:t>
            </a:fld>
            <a:endParaRPr lang="en-US" dirty="0"/>
          </a:p>
        </p:txBody>
      </p:sp>
      <p:sp>
        <p:nvSpPr>
          <p:cNvPr id="5" name="Footer Placeholder 4">
            <a:extLst>
              <a:ext uri="{FF2B5EF4-FFF2-40B4-BE49-F238E27FC236}">
                <a16:creationId xmlns:a16="http://schemas.microsoft.com/office/drawing/2014/main" id="{00BD15BD-8EE4-4BD8-AB07-A2C1ADB7FF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69D49ED-0720-480A-B3A2-4B62FC5DA4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92B528-23F4-4545-B584-144A0C83B5BC}" type="slidenum">
              <a:rPr lang="en-US" smtClean="0"/>
              <a:t>‹#›</a:t>
            </a:fld>
            <a:endParaRPr lang="en-US" dirty="0"/>
          </a:p>
        </p:txBody>
      </p:sp>
    </p:spTree>
    <p:extLst>
      <p:ext uri="{BB962C8B-B14F-4D97-AF65-F5344CB8AC3E}">
        <p14:creationId xmlns:p14="http://schemas.microsoft.com/office/powerpoint/2010/main" val="10159476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394A35-E378-4E82-8D5D-AABA61CF104F}" type="datetimeFigureOut">
              <a:rPr lang="en-US" smtClean="0"/>
              <a:t>6/14/2019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6F19B7-BC83-436C-9CEF-16AEE6E20DDB}" type="slidenum">
              <a:rPr lang="en-US" smtClean="0"/>
              <a:t>‹#›</a:t>
            </a:fld>
            <a:endParaRPr lang="en-US" dirty="0"/>
          </a:p>
        </p:txBody>
      </p:sp>
    </p:spTree>
    <p:extLst>
      <p:ext uri="{BB962C8B-B14F-4D97-AF65-F5344CB8AC3E}">
        <p14:creationId xmlns:p14="http://schemas.microsoft.com/office/powerpoint/2010/main" val="24597979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8.xml"/><Relationship Id="rId4" Type="http://schemas.openxmlformats.org/officeDocument/2006/relationships/hyperlink" Target="https://www.fullfunctionrehab.com/smart-goal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emiratesnbd.com/en/corporate-social-responsibility/financial-literacy/smart-goals/" TargetMode="External"/><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close up of a logo&#10;&#10;Description automatically generated">
            <a:extLst>
              <a:ext uri="{FF2B5EF4-FFF2-40B4-BE49-F238E27FC236}">
                <a16:creationId xmlns:a16="http://schemas.microsoft.com/office/drawing/2014/main" id="{F4786A10-3C2A-433D-B37C-5E1BB298A5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991"/>
            <a:ext cx="12192000" cy="3610946"/>
          </a:xfrm>
          <a:prstGeom prst="rect">
            <a:avLst/>
          </a:prstGeom>
        </p:spPr>
      </p:pic>
      <p:pic>
        <p:nvPicPr>
          <p:cNvPr id="7" name="Picture 6">
            <a:extLst>
              <a:ext uri="{FF2B5EF4-FFF2-40B4-BE49-F238E27FC236}">
                <a16:creationId xmlns:a16="http://schemas.microsoft.com/office/drawing/2014/main" id="{9922D0B3-AE99-4219-90FC-55C928B2C776}"/>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a:stretch/>
        </p:blipFill>
        <p:spPr>
          <a:xfrm>
            <a:off x="0" y="3429000"/>
            <a:ext cx="12191999" cy="3172408"/>
          </a:xfrm>
          <a:prstGeom prst="rect">
            <a:avLst/>
          </a:prstGeom>
        </p:spPr>
      </p:pic>
    </p:spTree>
    <p:extLst>
      <p:ext uri="{BB962C8B-B14F-4D97-AF65-F5344CB8AC3E}">
        <p14:creationId xmlns:p14="http://schemas.microsoft.com/office/powerpoint/2010/main" val="2189559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2A5316D-ED2F-4F89-B4B4-8D9240B1A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2A51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694510" y="1487272"/>
            <a:ext cx="2743200" cy="2743200"/>
          </a:xfrm>
          <a:prstGeom prst="ellipse">
            <a:avLst/>
          </a:prstGeom>
          <a:solidFill>
            <a:srgbClr val="262626"/>
          </a:solidFill>
          <a:ln w="174625" cmpd="thinThick">
            <a:solidFill>
              <a:srgbClr val="262626"/>
            </a:solidFill>
          </a:ln>
        </p:spPr>
        <p:txBody>
          <a:bodyPr>
            <a:normAutofit/>
          </a:bodyPr>
          <a:lstStyle/>
          <a:p>
            <a:pPr algn="ctr"/>
            <a:r>
              <a:rPr lang="en-US" sz="2600" b="1" dirty="0">
                <a:solidFill>
                  <a:srgbClr val="FFFFFF"/>
                </a:solidFill>
              </a:rPr>
              <a:t>What are SMART Objectives?</a:t>
            </a:r>
          </a:p>
        </p:txBody>
      </p:sp>
      <p:pic>
        <p:nvPicPr>
          <p:cNvPr id="4" name="Picture 3"/>
          <p:cNvPicPr>
            <a:picLocks noChangeAspect="1"/>
          </p:cNvPicPr>
          <p:nvPr/>
        </p:nvPicPr>
        <p:blipFill>
          <a:blip r:embed="rId2"/>
          <a:stretch>
            <a:fillRect/>
          </a:stretch>
        </p:blipFill>
        <p:spPr>
          <a:xfrm>
            <a:off x="4038600" y="1924406"/>
            <a:ext cx="7188199" cy="1868932"/>
          </a:xfrm>
          <a:prstGeom prst="rect">
            <a:avLst/>
          </a:prstGeom>
        </p:spPr>
      </p:pic>
      <p:sp>
        <p:nvSpPr>
          <p:cNvPr id="3" name="Content Placeholder 2"/>
          <p:cNvSpPr>
            <a:spLocks noGrp="1"/>
          </p:cNvSpPr>
          <p:nvPr>
            <p:ph idx="1"/>
          </p:nvPr>
        </p:nvSpPr>
        <p:spPr>
          <a:xfrm>
            <a:off x="4038600" y="4884873"/>
            <a:ext cx="7188199" cy="1292090"/>
          </a:xfrm>
        </p:spPr>
        <p:txBody>
          <a:bodyPr>
            <a:normAutofit/>
          </a:bodyPr>
          <a:lstStyle/>
          <a:p>
            <a:r>
              <a:rPr lang="en-US" sz="1300" dirty="0"/>
              <a:t>SMART is an acronym, giving criteria to guide in the setting of objectives, for example in project management, employee-performance management and personal development. </a:t>
            </a:r>
          </a:p>
          <a:p>
            <a:r>
              <a:rPr lang="en-US" sz="1300" dirty="0"/>
              <a:t>Often the term S.M.A.R.T. Goals and S.M.A.R.T. Objectives will surface. Although the acronym SMART generally stays the same, objectives and goals can differ. Goals/Dreams are the distinct purpose that is to be anticipated from aspiration of what you are looking to achieve overall. Objectives are the steps that you will take to achieve your Goals/Dreams</a:t>
            </a:r>
          </a:p>
          <a:p>
            <a:endParaRPr lang="en-US" sz="1300" dirty="0"/>
          </a:p>
        </p:txBody>
      </p:sp>
    </p:spTree>
    <p:extLst>
      <p:ext uri="{BB962C8B-B14F-4D97-AF65-F5344CB8AC3E}">
        <p14:creationId xmlns:p14="http://schemas.microsoft.com/office/powerpoint/2010/main" val="562246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AF6EC-5DEC-4E06-BC76-0DF22ED14517}"/>
              </a:ext>
            </a:extLst>
          </p:cNvPr>
          <p:cNvSpPr>
            <a:spLocks noGrp="1"/>
          </p:cNvSpPr>
          <p:nvPr>
            <p:ph type="title"/>
          </p:nvPr>
        </p:nvSpPr>
        <p:spPr>
          <a:xfrm>
            <a:off x="838200" y="365125"/>
            <a:ext cx="10515600" cy="1325563"/>
          </a:xfrm>
        </p:spPr>
        <p:txBody>
          <a:bodyPr>
            <a:normAutofit/>
          </a:bodyPr>
          <a:lstStyle/>
          <a:p>
            <a:r>
              <a:rPr lang="en-US" b="1" dirty="0"/>
              <a:t>Specific</a:t>
            </a:r>
          </a:p>
        </p:txBody>
      </p:sp>
      <p:sp>
        <p:nvSpPr>
          <p:cNvPr id="3" name="Content Placeholder 2">
            <a:extLst>
              <a:ext uri="{FF2B5EF4-FFF2-40B4-BE49-F238E27FC236}">
                <a16:creationId xmlns:a16="http://schemas.microsoft.com/office/drawing/2014/main" id="{0D960A3F-83FE-425E-B103-A45CB8D78827}"/>
              </a:ext>
            </a:extLst>
          </p:cNvPr>
          <p:cNvSpPr>
            <a:spLocks noGrp="1"/>
          </p:cNvSpPr>
          <p:nvPr>
            <p:ph idx="1"/>
          </p:nvPr>
        </p:nvSpPr>
        <p:spPr>
          <a:xfrm>
            <a:off x="838200" y="1825625"/>
            <a:ext cx="3797807" cy="4351338"/>
          </a:xfrm>
        </p:spPr>
        <p:txBody>
          <a:bodyPr>
            <a:normAutofit/>
          </a:bodyPr>
          <a:lstStyle/>
          <a:p>
            <a:pPr marL="0" marR="0">
              <a:spcBef>
                <a:spcPts val="0"/>
              </a:spcBef>
            </a:pPr>
            <a:r>
              <a:rPr lang="en-US" sz="2000" dirty="0"/>
              <a:t>Your goals/Dreams should be clear and specific, otherwise you won't be able to focus your efforts or feel truly motivated to achieve it. When writing your goals/dreams, try to answer the five "W" questions:</a:t>
            </a:r>
          </a:p>
          <a:p>
            <a:r>
              <a:rPr lang="en-US" sz="2000" b="1" dirty="0"/>
              <a:t>What</a:t>
            </a:r>
            <a:r>
              <a:rPr lang="en-US" sz="2000" dirty="0"/>
              <a:t> do I want to accomplish?</a:t>
            </a:r>
          </a:p>
          <a:p>
            <a:r>
              <a:rPr lang="en-US" sz="2000" b="1" dirty="0"/>
              <a:t>Why</a:t>
            </a:r>
            <a:r>
              <a:rPr lang="en-US" sz="2000" dirty="0"/>
              <a:t> is this goal important?</a:t>
            </a:r>
          </a:p>
          <a:p>
            <a:r>
              <a:rPr lang="en-US" sz="2000" b="1" dirty="0"/>
              <a:t>Who</a:t>
            </a:r>
            <a:r>
              <a:rPr lang="en-US" sz="2000" dirty="0"/>
              <a:t> is involved?</a:t>
            </a:r>
          </a:p>
          <a:p>
            <a:r>
              <a:rPr lang="en-US" sz="2000" b="1" dirty="0"/>
              <a:t>Where</a:t>
            </a:r>
            <a:r>
              <a:rPr lang="en-US" sz="2000" dirty="0"/>
              <a:t> is it located?</a:t>
            </a:r>
          </a:p>
          <a:p>
            <a:r>
              <a:rPr lang="en-US" sz="2000" b="1" dirty="0"/>
              <a:t>Which</a:t>
            </a:r>
            <a:r>
              <a:rPr lang="en-US" sz="2000" dirty="0"/>
              <a:t> resources or limits are involved?</a:t>
            </a:r>
          </a:p>
          <a:p>
            <a:endParaRPr lang="en-US" sz="2000" dirty="0"/>
          </a:p>
        </p:txBody>
      </p:sp>
      <p:pic>
        <p:nvPicPr>
          <p:cNvPr id="4" name="Picture 3" descr="edTPA tip: Be Specific in the Lesson Objectives!"/>
          <p:cNvPicPr>
            <a:picLocks noChangeAspect="1"/>
          </p:cNvPicPr>
          <p:nvPr/>
        </p:nvPicPr>
        <p:blipFill rotWithShape="1">
          <a:blip r:embed="rId2" cstate="hqprint">
            <a:extLst>
              <a:ext uri="{28A0092B-C50C-407E-A947-70E740481C1C}">
                <a14:useLocalDpi xmlns:a14="http://schemas.microsoft.com/office/drawing/2010/main" val="0"/>
              </a:ext>
            </a:extLst>
          </a:blip>
          <a:srcRect l="2622" r="3" b="3"/>
          <a:stretch/>
        </p:blipFill>
        <p:spPr>
          <a:xfrm>
            <a:off x="5120640" y="1904281"/>
            <a:ext cx="6233160" cy="4272681"/>
          </a:xfrm>
          <a:prstGeom prst="rect">
            <a:avLst/>
          </a:prstGeom>
        </p:spPr>
      </p:pic>
    </p:spTree>
    <p:extLst>
      <p:ext uri="{BB962C8B-B14F-4D97-AF65-F5344CB8AC3E}">
        <p14:creationId xmlns:p14="http://schemas.microsoft.com/office/powerpoint/2010/main" val="2410580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75200-1246-4850-8AA6-F74A6F0AB6AD}"/>
              </a:ext>
            </a:extLst>
          </p:cNvPr>
          <p:cNvSpPr>
            <a:spLocks noGrp="1"/>
          </p:cNvSpPr>
          <p:nvPr>
            <p:ph type="title"/>
          </p:nvPr>
        </p:nvSpPr>
        <p:spPr>
          <a:xfrm>
            <a:off x="838200" y="365125"/>
            <a:ext cx="10515600" cy="1325563"/>
          </a:xfrm>
        </p:spPr>
        <p:txBody>
          <a:bodyPr>
            <a:normAutofit/>
          </a:bodyPr>
          <a:lstStyle/>
          <a:p>
            <a:r>
              <a:rPr lang="en-US" b="1" dirty="0"/>
              <a:t>Measurable</a:t>
            </a:r>
          </a:p>
        </p:txBody>
      </p:sp>
      <p:sp>
        <p:nvSpPr>
          <p:cNvPr id="3" name="Content Placeholder 2">
            <a:extLst>
              <a:ext uri="{FF2B5EF4-FFF2-40B4-BE49-F238E27FC236}">
                <a16:creationId xmlns:a16="http://schemas.microsoft.com/office/drawing/2014/main" id="{36367E7F-39A1-48DE-B199-5D152E31D811}"/>
              </a:ext>
            </a:extLst>
          </p:cNvPr>
          <p:cNvSpPr>
            <a:spLocks noGrp="1"/>
          </p:cNvSpPr>
          <p:nvPr>
            <p:ph idx="1"/>
          </p:nvPr>
        </p:nvSpPr>
        <p:spPr>
          <a:xfrm>
            <a:off x="838200" y="1825625"/>
            <a:ext cx="3797807" cy="4351338"/>
          </a:xfrm>
        </p:spPr>
        <p:txBody>
          <a:bodyPr>
            <a:normAutofit/>
          </a:bodyPr>
          <a:lstStyle/>
          <a:p>
            <a:pPr marL="0" marR="0">
              <a:spcBef>
                <a:spcPts val="0"/>
              </a:spcBef>
            </a:pPr>
            <a:r>
              <a:rPr lang="en-US" sz="2000" dirty="0"/>
              <a:t>It's important to have measurable goals/dreams, so that you can track your progress and stay motivated. Assessing progress helps you to stay focused, meet your deadlines, and feel the excitement of getting closer to achieving your goals/dreams.</a:t>
            </a:r>
          </a:p>
          <a:p>
            <a:pPr marL="0" marR="0">
              <a:spcBef>
                <a:spcPts val="0"/>
              </a:spcBef>
            </a:pPr>
            <a:r>
              <a:rPr lang="en-US" sz="2000" dirty="0"/>
              <a:t>A measurable goal/dream should address questions such as:</a:t>
            </a:r>
          </a:p>
          <a:p>
            <a:r>
              <a:rPr lang="en-US" sz="2000" dirty="0"/>
              <a:t>How much?</a:t>
            </a:r>
          </a:p>
          <a:p>
            <a:r>
              <a:rPr lang="en-US" sz="2000" dirty="0"/>
              <a:t>How many?</a:t>
            </a:r>
          </a:p>
          <a:p>
            <a:r>
              <a:rPr lang="en-US" sz="2000" dirty="0"/>
              <a:t>How will I know when it is accomplished?</a:t>
            </a:r>
          </a:p>
          <a:p>
            <a:endParaRPr lang="en-US" sz="2000" dirty="0"/>
          </a:p>
        </p:txBody>
      </p:sp>
      <p:pic>
        <p:nvPicPr>
          <p:cNvPr id="4" name="Picture 3" descr="Measurement, learning and evaluation group - Cool Davis"/>
          <p:cNvPicPr>
            <a:picLocks noChangeAspect="1"/>
          </p:cNvPicPr>
          <p:nvPr/>
        </p:nvPicPr>
        <p:blipFill rotWithShape="1">
          <a:blip r:embed="rId2">
            <a:extLst>
              <a:ext uri="{28A0092B-C50C-407E-A947-70E740481C1C}">
                <a14:useLocalDpi xmlns:a14="http://schemas.microsoft.com/office/drawing/2010/main" val="0"/>
              </a:ext>
            </a:extLst>
          </a:blip>
          <a:srcRect l="2622" r="3" b="3"/>
          <a:stretch/>
        </p:blipFill>
        <p:spPr>
          <a:xfrm>
            <a:off x="5120640" y="1904281"/>
            <a:ext cx="6233160" cy="4272681"/>
          </a:xfrm>
          <a:prstGeom prst="rect">
            <a:avLst/>
          </a:prstGeom>
        </p:spPr>
      </p:pic>
    </p:spTree>
    <p:extLst>
      <p:ext uri="{BB962C8B-B14F-4D97-AF65-F5344CB8AC3E}">
        <p14:creationId xmlns:p14="http://schemas.microsoft.com/office/powerpoint/2010/main" val="4126389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C73A2-E890-41C6-874F-5B29E7725818}"/>
              </a:ext>
            </a:extLst>
          </p:cNvPr>
          <p:cNvSpPr>
            <a:spLocks noGrp="1"/>
          </p:cNvSpPr>
          <p:nvPr>
            <p:ph type="title"/>
          </p:nvPr>
        </p:nvSpPr>
        <p:spPr>
          <a:xfrm>
            <a:off x="838200" y="365125"/>
            <a:ext cx="10515600" cy="1325563"/>
          </a:xfrm>
        </p:spPr>
        <p:txBody>
          <a:bodyPr>
            <a:normAutofit/>
          </a:bodyPr>
          <a:lstStyle/>
          <a:p>
            <a:r>
              <a:rPr lang="en-US" b="1" dirty="0"/>
              <a:t>Achievable</a:t>
            </a:r>
          </a:p>
        </p:txBody>
      </p:sp>
      <p:sp>
        <p:nvSpPr>
          <p:cNvPr id="3" name="Content Placeholder 2">
            <a:extLst>
              <a:ext uri="{FF2B5EF4-FFF2-40B4-BE49-F238E27FC236}">
                <a16:creationId xmlns:a16="http://schemas.microsoft.com/office/drawing/2014/main" id="{DB8874FC-E5FE-4B1F-A0D5-7E189EC30D95}"/>
              </a:ext>
            </a:extLst>
          </p:cNvPr>
          <p:cNvSpPr>
            <a:spLocks noGrp="1"/>
          </p:cNvSpPr>
          <p:nvPr>
            <p:ph idx="1"/>
          </p:nvPr>
        </p:nvSpPr>
        <p:spPr>
          <a:xfrm>
            <a:off x="838200" y="1825625"/>
            <a:ext cx="5015484" cy="4351338"/>
          </a:xfrm>
        </p:spPr>
        <p:txBody>
          <a:bodyPr>
            <a:normAutofit/>
          </a:bodyPr>
          <a:lstStyle/>
          <a:p>
            <a:r>
              <a:rPr lang="en-US" sz="1900" dirty="0"/>
              <a:t>Your goals/dreams also needs to be realistic and attainable to be successful. In other words, it should stretch your abilities but still remain possible. When you set an achievable goal/dreams, you may be able to identify previously overlooked opportunities (Use the W.I.J.A.-SWOT Analysis Sheet to help you) or resources that can bring you closer to it.</a:t>
            </a:r>
          </a:p>
          <a:p>
            <a:endParaRPr lang="en-US" sz="1900" dirty="0"/>
          </a:p>
          <a:p>
            <a:r>
              <a:rPr lang="en-US" sz="1900" dirty="0"/>
              <a:t>An achievable goal will usually answer questions such as:</a:t>
            </a:r>
          </a:p>
          <a:p>
            <a:r>
              <a:rPr lang="en-US" sz="1900" dirty="0"/>
              <a:t>•How can I accomplish this goal?</a:t>
            </a:r>
          </a:p>
          <a:p>
            <a:r>
              <a:rPr lang="en-US" sz="1900" dirty="0"/>
              <a:t>•How realistic is the goal, based on other constraints, such as financial factors?</a:t>
            </a:r>
          </a:p>
          <a:p>
            <a:endParaRPr lang="en-US" sz="1900" dirty="0"/>
          </a:p>
        </p:txBody>
      </p:sp>
      <p:pic>
        <p:nvPicPr>
          <p:cNvPr id="4" name="Picture 3" descr="Goal Setting and Time Management | Maria Barina Live"/>
          <p:cNvPicPr>
            <a:picLocks noChangeAspect="1"/>
          </p:cNvPicPr>
          <p:nvPr/>
        </p:nvPicPr>
        <p:blipFill rotWithShape="1">
          <a:blip r:embed="rId2" cstate="print">
            <a:extLst>
              <a:ext uri="{28A0092B-C50C-407E-A947-70E740481C1C}">
                <a14:useLocalDpi xmlns:a14="http://schemas.microsoft.com/office/drawing/2010/main" val="0"/>
              </a:ext>
            </a:extLst>
          </a:blip>
          <a:srcRect t="1513" r="-1" b="-1"/>
          <a:stretch/>
        </p:blipFill>
        <p:spPr>
          <a:xfrm>
            <a:off x="6338316" y="1904281"/>
            <a:ext cx="5074070" cy="4272681"/>
          </a:xfrm>
          <a:prstGeom prst="rect">
            <a:avLst/>
          </a:prstGeom>
        </p:spPr>
      </p:pic>
    </p:spTree>
    <p:extLst>
      <p:ext uri="{BB962C8B-B14F-4D97-AF65-F5344CB8AC3E}">
        <p14:creationId xmlns:p14="http://schemas.microsoft.com/office/powerpoint/2010/main" val="2494363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p:spPr>
        <p:txBody>
          <a:bodyPr>
            <a:normAutofit/>
          </a:bodyPr>
          <a:lstStyle/>
          <a:p>
            <a:r>
              <a:rPr lang="en-US" b="1" dirty="0"/>
              <a:t>Relevant/Realistic</a:t>
            </a:r>
          </a:p>
        </p:txBody>
      </p:sp>
      <p:sp>
        <p:nvSpPr>
          <p:cNvPr id="3" name="Content Placeholder 2"/>
          <p:cNvSpPr>
            <a:spLocks noGrp="1"/>
          </p:cNvSpPr>
          <p:nvPr>
            <p:ph idx="1"/>
          </p:nvPr>
        </p:nvSpPr>
        <p:spPr>
          <a:xfrm>
            <a:off x="838200" y="1825625"/>
            <a:ext cx="5015484" cy="4351338"/>
          </a:xfrm>
        </p:spPr>
        <p:txBody>
          <a:bodyPr>
            <a:normAutofit/>
          </a:bodyPr>
          <a:lstStyle/>
          <a:p>
            <a:pPr marL="0" marR="0">
              <a:spcBef>
                <a:spcPts val="0"/>
              </a:spcBef>
            </a:pPr>
            <a:r>
              <a:rPr lang="en-US" sz="1700" dirty="0"/>
              <a:t>This step is about ensuring that your goals/dreams matters to you, and that it also aligns with other relevant goals/dream you may have. We all need support and assistance in achieving our goals, but it's important to retain control over them. So, make sure that your plans drive you forward, but that you're still responsible for achieving your own goal.</a:t>
            </a:r>
          </a:p>
          <a:p>
            <a:pPr marL="0" marR="0">
              <a:spcBef>
                <a:spcPts val="0"/>
              </a:spcBef>
            </a:pPr>
            <a:r>
              <a:rPr lang="en-US" sz="1700" dirty="0"/>
              <a:t>A relevant goal can answer "yes" to these questions:</a:t>
            </a:r>
          </a:p>
          <a:p>
            <a:r>
              <a:rPr lang="en-US" sz="1700" dirty="0"/>
              <a:t>Does this seem worthwhile?</a:t>
            </a:r>
          </a:p>
          <a:p>
            <a:r>
              <a:rPr lang="en-US" sz="1700" dirty="0"/>
              <a:t>Is this the right time?</a:t>
            </a:r>
          </a:p>
          <a:p>
            <a:r>
              <a:rPr lang="en-US" sz="1700" dirty="0"/>
              <a:t>Does this match our other efforts/needs?</a:t>
            </a:r>
          </a:p>
          <a:p>
            <a:r>
              <a:rPr lang="en-US" sz="1700" dirty="0"/>
              <a:t>Am I the right person to reach this goal?</a:t>
            </a:r>
          </a:p>
          <a:p>
            <a:r>
              <a:rPr lang="en-US" sz="1700" dirty="0"/>
              <a:t>Is it applicable in the current socio-economic environment?</a:t>
            </a:r>
          </a:p>
          <a:p>
            <a:endParaRPr lang="en-US" sz="1700" dirty="0"/>
          </a:p>
        </p:txBody>
      </p:sp>
      <p:pic>
        <p:nvPicPr>
          <p:cNvPr id="4" name="Picture 3" descr="Summer Bodies are Made in the Winter | Her Campus"/>
          <p:cNvPicPr>
            <a:picLocks noChangeAspect="1"/>
          </p:cNvPicPr>
          <p:nvPr/>
        </p:nvPicPr>
        <p:blipFill rotWithShape="1">
          <a:blip r:embed="rId2">
            <a:extLst>
              <a:ext uri="{28A0092B-C50C-407E-A947-70E740481C1C}">
                <a14:useLocalDpi xmlns:a14="http://schemas.microsoft.com/office/drawing/2010/main" val="0"/>
              </a:ext>
            </a:extLst>
          </a:blip>
          <a:srcRect r="10931" b="-2"/>
          <a:stretch/>
        </p:blipFill>
        <p:spPr>
          <a:xfrm>
            <a:off x="6338316" y="1904281"/>
            <a:ext cx="5074070" cy="4272681"/>
          </a:xfrm>
          <a:prstGeom prst="rect">
            <a:avLst/>
          </a:prstGeom>
        </p:spPr>
      </p:pic>
    </p:spTree>
    <p:extLst>
      <p:ext uri="{BB962C8B-B14F-4D97-AF65-F5344CB8AC3E}">
        <p14:creationId xmlns:p14="http://schemas.microsoft.com/office/powerpoint/2010/main" val="1199909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8929" y="629266"/>
            <a:ext cx="5127031" cy="1676603"/>
          </a:xfrm>
        </p:spPr>
        <p:txBody>
          <a:bodyPr>
            <a:normAutofit/>
          </a:bodyPr>
          <a:lstStyle/>
          <a:p>
            <a:r>
              <a:rPr lang="en-US" b="1" dirty="0"/>
              <a:t>Time-bound</a:t>
            </a:r>
          </a:p>
        </p:txBody>
      </p:sp>
      <p:sp>
        <p:nvSpPr>
          <p:cNvPr id="3" name="Content Placeholder 2"/>
          <p:cNvSpPr>
            <a:spLocks noGrp="1"/>
          </p:cNvSpPr>
          <p:nvPr>
            <p:ph idx="1"/>
          </p:nvPr>
        </p:nvSpPr>
        <p:spPr>
          <a:xfrm>
            <a:off x="648930" y="2438400"/>
            <a:ext cx="5127029" cy="3785419"/>
          </a:xfrm>
        </p:spPr>
        <p:txBody>
          <a:bodyPr>
            <a:normAutofit/>
          </a:bodyPr>
          <a:lstStyle/>
          <a:p>
            <a:pPr marL="0" marR="0">
              <a:spcBef>
                <a:spcPts val="0"/>
              </a:spcBef>
            </a:pPr>
            <a:r>
              <a:rPr lang="en-US" sz="2000" dirty="0"/>
              <a:t>Every goal/dream needs a target date, so that you have a deadline to focus on and something to work toward. This part of the SMART goal criteria helps to prevent everyday tasks from taking priority over your longer-term goals.</a:t>
            </a:r>
          </a:p>
          <a:p>
            <a:pPr marL="0" marR="0">
              <a:spcBef>
                <a:spcPts val="0"/>
              </a:spcBef>
            </a:pPr>
            <a:r>
              <a:rPr lang="en-US" sz="2000" dirty="0"/>
              <a:t>A time-bound goal will usually answer these questions:</a:t>
            </a:r>
          </a:p>
          <a:p>
            <a:r>
              <a:rPr lang="en-US" sz="2000" dirty="0"/>
              <a:t>When?</a:t>
            </a:r>
          </a:p>
          <a:p>
            <a:r>
              <a:rPr lang="en-US" sz="2000" dirty="0"/>
              <a:t>What can I do six months from now?</a:t>
            </a:r>
          </a:p>
          <a:p>
            <a:r>
              <a:rPr lang="en-US" sz="2000" dirty="0"/>
              <a:t>What can I do six weeks from now?</a:t>
            </a:r>
          </a:p>
          <a:p>
            <a:r>
              <a:rPr lang="en-US" sz="2000" dirty="0"/>
              <a:t>What can I do today?</a:t>
            </a:r>
          </a:p>
          <a:p>
            <a:endParaRPr lang="en-US" sz="2000" dirty="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r="2085" b="3"/>
          <a:stretch/>
        </p:blipFill>
        <p:spPr>
          <a:xfrm>
            <a:off x="6090613" y="640082"/>
            <a:ext cx="5461724" cy="5577837"/>
          </a:xfrm>
          <a:prstGeom prst="rect">
            <a:avLst/>
          </a:prstGeom>
          <a:effectLst/>
        </p:spPr>
      </p:pic>
    </p:spTree>
    <p:extLst>
      <p:ext uri="{BB962C8B-B14F-4D97-AF65-F5344CB8AC3E}">
        <p14:creationId xmlns:p14="http://schemas.microsoft.com/office/powerpoint/2010/main" val="3446767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200DC0A-D237-4C3B-A12F-480FA32D36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078070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576</Words>
  <Application>Microsoft Office PowerPoint</Application>
  <PresentationFormat>Widescreen</PresentationFormat>
  <Paragraphs>37</Paragraphs>
  <Slides>8</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Calibri</vt:lpstr>
      <vt:lpstr>Calibri Light</vt:lpstr>
      <vt:lpstr>Office Theme</vt:lpstr>
      <vt:lpstr>1_Office Theme</vt:lpstr>
      <vt:lpstr>PowerPoint Presentation</vt:lpstr>
      <vt:lpstr>What are SMART Objectives?</vt:lpstr>
      <vt:lpstr>Specific</vt:lpstr>
      <vt:lpstr>Measurable</vt:lpstr>
      <vt:lpstr>Achievable</vt:lpstr>
      <vt:lpstr>Relevant/Realistic</vt:lpstr>
      <vt:lpstr>Time-bound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darrel brooks</dc:creator>
  <cp:lastModifiedBy>darrel brooks</cp:lastModifiedBy>
  <cp:revision>1</cp:revision>
  <dcterms:created xsi:type="dcterms:W3CDTF">2019-06-15T00:25:58Z</dcterms:created>
  <dcterms:modified xsi:type="dcterms:W3CDTF">2019-06-15T00:33:54Z</dcterms:modified>
</cp:coreProperties>
</file>