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9" r:id="rId4"/>
    <p:sldId id="258" r:id="rId5"/>
    <p:sldId id="260" r:id="rId6"/>
    <p:sldId id="270" r:id="rId7"/>
    <p:sldId id="271" r:id="rId8"/>
    <p:sldId id="272" r:id="rId9"/>
    <p:sldId id="273" r:id="rId10"/>
    <p:sldId id="274" r:id="rId11"/>
    <p:sldId id="275" r:id="rId12"/>
    <p:sldId id="276" r:id="rId13"/>
    <p:sldId id="434" r:id="rId14"/>
    <p:sldId id="428" r:id="rId15"/>
    <p:sldId id="435" r:id="rId16"/>
    <p:sldId id="436" r:id="rId17"/>
    <p:sldId id="437" r:id="rId18"/>
    <p:sldId id="265" r:id="rId19"/>
    <p:sldId id="266" r:id="rId20"/>
    <p:sldId id="278" r:id="rId21"/>
    <p:sldId id="277" r:id="rId22"/>
    <p:sldId id="264" r:id="rId23"/>
    <p:sldId id="279" r:id="rId24"/>
    <p:sldId id="419" r:id="rId25"/>
    <p:sldId id="438" r:id="rId26"/>
    <p:sldId id="423" r:id="rId27"/>
    <p:sldId id="431" r:id="rId28"/>
    <p:sldId id="420" r:id="rId29"/>
    <p:sldId id="418" r:id="rId30"/>
    <p:sldId id="439" r:id="rId31"/>
    <p:sldId id="440" r:id="rId32"/>
    <p:sldId id="424" r:id="rId33"/>
    <p:sldId id="425" r:id="rId34"/>
    <p:sldId id="427" r:id="rId35"/>
    <p:sldId id="430" r:id="rId36"/>
    <p:sldId id="441" r:id="rId37"/>
    <p:sldId id="429" r:id="rId38"/>
    <p:sldId id="442" r:id="rId39"/>
    <p:sldId id="432" r:id="rId40"/>
    <p:sldId id="262" r:id="rId41"/>
    <p:sldId id="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67" d="100"/>
          <a:sy n="67" d="100"/>
        </p:scale>
        <p:origin x="6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s://en.wikipedia.org/wiki/JSON" TargetMode="External"/><Relationship Id="rId3" Type="http://schemas.openxmlformats.org/officeDocument/2006/relationships/image" Target="../media/image10.jpeg"/><Relationship Id="rId7" Type="http://schemas.openxmlformats.org/officeDocument/2006/relationships/image" Target="../media/image12.png"/><Relationship Id="rId12" Type="http://schemas.openxmlformats.org/officeDocument/2006/relationships/hyperlink" Target="http://www.securitybydefault.com/2012_06_01_archive.html" TargetMode="External"/><Relationship Id="rId2" Type="http://schemas.openxmlformats.org/officeDocument/2006/relationships/hyperlink" Target="http://ianhaddenfamilyhistory.blogspot.com/2012/07/happy-canada-day.html" TargetMode="External"/><Relationship Id="rId1" Type="http://schemas.openxmlformats.org/officeDocument/2006/relationships/image" Target="../media/image9.gif"/><Relationship Id="rId6" Type="http://schemas.openxmlformats.org/officeDocument/2006/relationships/hyperlink" Target="http://world-is-quiet-here.blogspot.com/2013/08/post-password-future.html" TargetMode="External"/><Relationship Id="rId11" Type="http://schemas.openxmlformats.org/officeDocument/2006/relationships/image" Target="../media/image14.png"/><Relationship Id="rId5" Type="http://schemas.openxmlformats.org/officeDocument/2006/relationships/image" Target="../media/image11.gif"/><Relationship Id="rId10" Type="http://schemas.openxmlformats.org/officeDocument/2006/relationships/hyperlink" Target="http://commons.wikimedia.org/wiki/File:Exchange_font_awesome.svg" TargetMode="External"/><Relationship Id="rId4" Type="http://schemas.openxmlformats.org/officeDocument/2006/relationships/hyperlink" Target="https://ansjournalblog.com/2011/06/29/how-to-list-your-credentials-and-title-when-you-publish/" TargetMode="External"/><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commons.wikimedia.org/wiki/File:Gnome-mail-send-receive.svg" TargetMode="External"/><Relationship Id="rId1" Type="http://schemas.openxmlformats.org/officeDocument/2006/relationships/image" Target="../media/image26.png"/><Relationship Id="rId6" Type="http://schemas.openxmlformats.org/officeDocument/2006/relationships/hyperlink" Target="http://mjfn62.blogspot.com/2014/07/el-problema-no-es-el-error-sino.html?spref=pi" TargetMode="External"/><Relationship Id="rId5" Type="http://schemas.openxmlformats.org/officeDocument/2006/relationships/image" Target="../media/image28.png"/><Relationship Id="rId4" Type="http://schemas.openxmlformats.org/officeDocument/2006/relationships/hyperlink" Target="http://juandomingofarnos.wordpress.com/2011/01/14/estar-conectados-nos-permite-aprender-siempre/"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en.wikipedia.org/wiki/JSON" TargetMode="External"/><Relationship Id="rId3" Type="http://schemas.openxmlformats.org/officeDocument/2006/relationships/image" Target="../media/image10.jpeg"/><Relationship Id="rId7" Type="http://schemas.openxmlformats.org/officeDocument/2006/relationships/image" Target="../media/image12.png"/><Relationship Id="rId12" Type="http://schemas.openxmlformats.org/officeDocument/2006/relationships/hyperlink" Target="http://www.securitybydefault.com/2012_06_01_archive.html" TargetMode="External"/><Relationship Id="rId2" Type="http://schemas.openxmlformats.org/officeDocument/2006/relationships/hyperlink" Target="http://ianhaddenfamilyhistory.blogspot.com/2012/07/happy-canada-day.html" TargetMode="External"/><Relationship Id="rId1" Type="http://schemas.openxmlformats.org/officeDocument/2006/relationships/image" Target="../media/image9.gif"/><Relationship Id="rId6" Type="http://schemas.openxmlformats.org/officeDocument/2006/relationships/hyperlink" Target="http://world-is-quiet-here.blogspot.com/2013/08/post-password-future.html" TargetMode="External"/><Relationship Id="rId11" Type="http://schemas.openxmlformats.org/officeDocument/2006/relationships/image" Target="../media/image14.png"/><Relationship Id="rId5" Type="http://schemas.openxmlformats.org/officeDocument/2006/relationships/image" Target="../media/image11.gif"/><Relationship Id="rId10" Type="http://schemas.openxmlformats.org/officeDocument/2006/relationships/hyperlink" Target="http://commons.wikimedia.org/wiki/File:Exchange_font_awesome.svg" TargetMode="External"/><Relationship Id="rId4" Type="http://schemas.openxmlformats.org/officeDocument/2006/relationships/hyperlink" Target="https://ansjournalblog.com/2011/06/29/how-to-list-your-credentials-and-title-when-you-publish/" TargetMode="External"/><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commons.wikimedia.org/wiki/File:Gnome-mail-send-receive.svg" TargetMode="External"/><Relationship Id="rId1" Type="http://schemas.openxmlformats.org/officeDocument/2006/relationships/image" Target="../media/image26.png"/><Relationship Id="rId6" Type="http://schemas.openxmlformats.org/officeDocument/2006/relationships/hyperlink" Target="http://mjfn62.blogspot.com/2014/07/el-problema-no-es-el-error-sino.html?spref=pi" TargetMode="External"/><Relationship Id="rId5" Type="http://schemas.openxmlformats.org/officeDocument/2006/relationships/image" Target="../media/image28.png"/><Relationship Id="rId4" Type="http://schemas.openxmlformats.org/officeDocument/2006/relationships/hyperlink" Target="http://juandomingofarnos.wordpress.com/2011/01/14/estar-conectados-nos-permite-aprender-siempr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5CB5C-01B7-4B23-9E61-165D5B49FEF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7501DB5-DB23-43DA-A314-C305B6E5B31A}">
      <dgm:prSet/>
      <dgm:spPr/>
      <dgm:t>
        <a:bodyPr/>
        <a:lstStyle/>
        <a:p>
          <a:r>
            <a:rPr lang="en-US" dirty="0"/>
            <a:t>CanPESC User Group</a:t>
          </a:r>
        </a:p>
      </dgm:t>
    </dgm:pt>
    <dgm:pt modelId="{AD8F9EB8-CE0B-46F3-B017-2AF74A904D5D}" type="parTrans" cxnId="{B33C7EE9-8DDF-438C-86D0-7B8C35BF1229}">
      <dgm:prSet/>
      <dgm:spPr/>
      <dgm:t>
        <a:bodyPr/>
        <a:lstStyle/>
        <a:p>
          <a:endParaRPr lang="en-US"/>
        </a:p>
      </dgm:t>
    </dgm:pt>
    <dgm:pt modelId="{F9CCBFDB-EA08-4D92-AF7C-E20FEE7BFA9C}" type="sibTrans" cxnId="{B33C7EE9-8DDF-438C-86D0-7B8C35BF1229}">
      <dgm:prSet/>
      <dgm:spPr/>
      <dgm:t>
        <a:bodyPr/>
        <a:lstStyle/>
        <a:p>
          <a:endParaRPr lang="en-US"/>
        </a:p>
      </dgm:t>
    </dgm:pt>
    <dgm:pt modelId="{B4EA60B0-5E5E-4D01-B6A7-00B1A95DB5F4}">
      <dgm:prSet/>
      <dgm:spPr/>
      <dgm:t>
        <a:bodyPr/>
        <a:lstStyle/>
        <a:p>
          <a:r>
            <a:rPr lang="en-US"/>
            <a:t>Competencies &amp; Credentials User Group</a:t>
          </a:r>
        </a:p>
      </dgm:t>
    </dgm:pt>
    <dgm:pt modelId="{0ADF46FA-902E-42A9-A49B-5905FAAF859A}" type="parTrans" cxnId="{1421FAD9-F92D-4DCA-9063-DCF575D2E506}">
      <dgm:prSet/>
      <dgm:spPr/>
      <dgm:t>
        <a:bodyPr/>
        <a:lstStyle/>
        <a:p>
          <a:endParaRPr lang="en-US"/>
        </a:p>
      </dgm:t>
    </dgm:pt>
    <dgm:pt modelId="{202FD7E4-ECA4-4993-8FB0-B9B80EAB309E}" type="sibTrans" cxnId="{1421FAD9-F92D-4DCA-9063-DCF575D2E506}">
      <dgm:prSet/>
      <dgm:spPr/>
      <dgm:t>
        <a:bodyPr/>
        <a:lstStyle/>
        <a:p>
          <a:endParaRPr lang="en-US"/>
        </a:p>
      </dgm:t>
    </dgm:pt>
    <dgm:pt modelId="{0E875C97-7DAC-4FE4-B8E2-AEF71BFD3408}">
      <dgm:prSet/>
      <dgm:spPr/>
      <dgm:t>
        <a:bodyPr/>
        <a:lstStyle/>
        <a:p>
          <a:r>
            <a:rPr lang="en-US"/>
            <a:t>DPPI – Data Privacy &amp; Protection Indicator</a:t>
          </a:r>
        </a:p>
      </dgm:t>
    </dgm:pt>
    <dgm:pt modelId="{DF597CF8-4C68-4B4F-9CF6-B3F6DBDAEE43}" type="parTrans" cxnId="{503A1195-6F0D-40BB-9654-F4A81E9E9CFC}">
      <dgm:prSet/>
      <dgm:spPr/>
      <dgm:t>
        <a:bodyPr/>
        <a:lstStyle/>
        <a:p>
          <a:endParaRPr lang="en-US"/>
        </a:p>
      </dgm:t>
    </dgm:pt>
    <dgm:pt modelId="{7954936E-D0E4-4E46-812A-8DA6DF12484D}" type="sibTrans" cxnId="{503A1195-6F0D-40BB-9654-F4A81E9E9CFC}">
      <dgm:prSet/>
      <dgm:spPr/>
      <dgm:t>
        <a:bodyPr/>
        <a:lstStyle/>
        <a:p>
          <a:endParaRPr lang="en-US"/>
        </a:p>
      </dgm:t>
    </dgm:pt>
    <dgm:pt modelId="{EA860980-1E98-47D2-9389-6ED5AC60782D}">
      <dgm:prSet/>
      <dgm:spPr/>
      <dgm:t>
        <a:bodyPr/>
        <a:lstStyle/>
        <a:p>
          <a:r>
            <a:rPr lang="en-US"/>
            <a:t>JSON Task Force</a:t>
          </a:r>
        </a:p>
      </dgm:t>
    </dgm:pt>
    <dgm:pt modelId="{6C98D455-E344-4CB4-98E1-E5F5540FEECB}" type="parTrans" cxnId="{5EECC34B-FC41-45E4-9376-535B0A9BC891}">
      <dgm:prSet/>
      <dgm:spPr/>
      <dgm:t>
        <a:bodyPr/>
        <a:lstStyle/>
        <a:p>
          <a:endParaRPr lang="en-US"/>
        </a:p>
      </dgm:t>
    </dgm:pt>
    <dgm:pt modelId="{7EFE2D2B-ECE6-4CF6-9B50-346132991AAD}" type="sibTrans" cxnId="{5EECC34B-FC41-45E4-9376-535B0A9BC891}">
      <dgm:prSet/>
      <dgm:spPr/>
      <dgm:t>
        <a:bodyPr/>
        <a:lstStyle/>
        <a:p>
          <a:endParaRPr lang="en-US"/>
        </a:p>
      </dgm:t>
    </dgm:pt>
    <dgm:pt modelId="{804285A1-D3E8-4D83-A735-01417D3F3E0D}">
      <dgm:prSet/>
      <dgm:spPr/>
      <dgm:t>
        <a:bodyPr/>
        <a:lstStyle/>
        <a:p>
          <a:r>
            <a:rPr lang="en-US"/>
            <a:t>EdExchange User Group</a:t>
          </a:r>
        </a:p>
      </dgm:t>
    </dgm:pt>
    <dgm:pt modelId="{7D508083-29BD-4522-B8BD-A95A1AF8886D}" type="parTrans" cxnId="{D995B5A1-8FC0-4380-AFFE-0C4C71A8F33D}">
      <dgm:prSet/>
      <dgm:spPr/>
      <dgm:t>
        <a:bodyPr/>
        <a:lstStyle/>
        <a:p>
          <a:endParaRPr lang="en-US"/>
        </a:p>
      </dgm:t>
    </dgm:pt>
    <dgm:pt modelId="{16DFE764-B39A-491E-A981-7D4103A528DC}" type="sibTrans" cxnId="{D995B5A1-8FC0-4380-AFFE-0C4C71A8F33D}">
      <dgm:prSet/>
      <dgm:spPr/>
      <dgm:t>
        <a:bodyPr/>
        <a:lstStyle/>
        <a:p>
          <a:endParaRPr lang="en-US"/>
        </a:p>
      </dgm:t>
    </dgm:pt>
    <dgm:pt modelId="{24D3BDF3-9AD6-4C33-AA2F-B1DD4F915D92}">
      <dgm:prSet/>
      <dgm:spPr/>
      <dgm:t>
        <a:bodyPr/>
        <a:lstStyle/>
        <a:p>
          <a:r>
            <a:rPr lang="en-US" dirty="0"/>
            <a:t>Global Education Organization (GEO) Code User Group</a:t>
          </a:r>
        </a:p>
      </dgm:t>
    </dgm:pt>
    <dgm:pt modelId="{A2E35F7E-BA79-4D74-9454-4DA815A1B362}" type="parTrans" cxnId="{DDFB144B-4435-45FF-918C-586C8832BEB8}">
      <dgm:prSet/>
      <dgm:spPr/>
      <dgm:t>
        <a:bodyPr/>
        <a:lstStyle/>
        <a:p>
          <a:endParaRPr lang="en-US"/>
        </a:p>
      </dgm:t>
    </dgm:pt>
    <dgm:pt modelId="{DB2CAD67-6B72-416B-B7C2-A59890046CD4}" type="sibTrans" cxnId="{DDFB144B-4435-45FF-918C-586C8832BEB8}">
      <dgm:prSet/>
      <dgm:spPr/>
      <dgm:t>
        <a:bodyPr/>
        <a:lstStyle/>
        <a:p>
          <a:endParaRPr lang="en-US"/>
        </a:p>
      </dgm:t>
    </dgm:pt>
    <dgm:pt modelId="{5B3165EC-6433-4FD5-B880-1197E1E33ABD}" type="pres">
      <dgm:prSet presAssocID="{DD15CB5C-01B7-4B23-9E61-165D5B49FEF9}" presName="linearFlow" presStyleCnt="0">
        <dgm:presLayoutVars>
          <dgm:dir/>
          <dgm:resizeHandles val="exact"/>
        </dgm:presLayoutVars>
      </dgm:prSet>
      <dgm:spPr/>
    </dgm:pt>
    <dgm:pt modelId="{8B6528BF-3C83-45B5-8B88-42B0AA3F5296}" type="pres">
      <dgm:prSet presAssocID="{D7501DB5-DB23-43DA-A314-C305B6E5B31A}" presName="composite" presStyleCnt="0"/>
      <dgm:spPr/>
    </dgm:pt>
    <dgm:pt modelId="{7D29CD37-56B8-404E-BAD6-7F5F6B39D258}" type="pres">
      <dgm:prSet presAssocID="{D7501DB5-DB23-43DA-A314-C305B6E5B31A}" presName="imgShp" presStyleLbl="fgImgPlace1" presStyleIdx="0" presStyleCnt="6" custScaleX="105463" custScaleY="115769" custLinFactNeighborX="-62971" custLinFactNeighborY="14815"/>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0028D4B0-32A3-4074-A4E5-CBF78A252032}" type="pres">
      <dgm:prSet presAssocID="{D7501DB5-DB23-43DA-A314-C305B6E5B31A}" presName="txShp" presStyleLbl="node1" presStyleIdx="0" presStyleCnt="6">
        <dgm:presLayoutVars>
          <dgm:bulletEnabled val="1"/>
        </dgm:presLayoutVars>
      </dgm:prSet>
      <dgm:spPr/>
    </dgm:pt>
    <dgm:pt modelId="{9F61497F-EE4C-43C1-942E-4326034E8FCA}" type="pres">
      <dgm:prSet presAssocID="{F9CCBFDB-EA08-4D92-AF7C-E20FEE7BFA9C}" presName="spacing" presStyleCnt="0"/>
      <dgm:spPr/>
    </dgm:pt>
    <dgm:pt modelId="{FCF53F79-6402-436B-8562-BE082AB41943}" type="pres">
      <dgm:prSet presAssocID="{B4EA60B0-5E5E-4D01-B6A7-00B1A95DB5F4}" presName="composite" presStyleCnt="0"/>
      <dgm:spPr/>
    </dgm:pt>
    <dgm:pt modelId="{8FFBB69E-11A7-44AA-AF68-0A975AD4ED3F}" type="pres">
      <dgm:prSet presAssocID="{B4EA60B0-5E5E-4D01-B6A7-00B1A95DB5F4}" presName="imgShp" presStyleLbl="fgImgPlace1" presStyleIdx="1" presStyleCnt="6" custLinFactNeighborX="-48196" custLinFactNeighborY="688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8000" b="-8000"/>
          </a:stretch>
        </a:blipFill>
      </dgm:spPr>
    </dgm:pt>
    <dgm:pt modelId="{BBFF57C6-4799-4AD1-81BA-25D5FD6B95A8}" type="pres">
      <dgm:prSet presAssocID="{B4EA60B0-5E5E-4D01-B6A7-00B1A95DB5F4}" presName="txShp" presStyleLbl="node1" presStyleIdx="1" presStyleCnt="6">
        <dgm:presLayoutVars>
          <dgm:bulletEnabled val="1"/>
        </dgm:presLayoutVars>
      </dgm:prSet>
      <dgm:spPr/>
    </dgm:pt>
    <dgm:pt modelId="{0AF22E5C-87EF-440C-8DF8-333B58D30CFA}" type="pres">
      <dgm:prSet presAssocID="{202FD7E4-ECA4-4993-8FB0-B9B80EAB309E}" presName="spacing" presStyleCnt="0"/>
      <dgm:spPr/>
    </dgm:pt>
    <dgm:pt modelId="{CA04D03F-E0E6-4B28-8E30-276522025D93}" type="pres">
      <dgm:prSet presAssocID="{0E875C97-7DAC-4FE4-B8E2-AEF71BFD3408}" presName="composite" presStyleCnt="0"/>
      <dgm:spPr/>
    </dgm:pt>
    <dgm:pt modelId="{8C875197-C551-4CEA-A949-E7ED64C0BDA2}" type="pres">
      <dgm:prSet presAssocID="{0E875C97-7DAC-4FE4-B8E2-AEF71BFD3408}" presName="imgShp" presStyleLbl="fgImgPlace1" presStyleIdx="2" presStyleCnt="6" custLinFactNeighborX="-60245" custLinFactNeighborY="432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3B2ECA0A-257A-46AA-A466-3072B9F737BF}" type="pres">
      <dgm:prSet presAssocID="{0E875C97-7DAC-4FE4-B8E2-AEF71BFD3408}" presName="txShp" presStyleLbl="node1" presStyleIdx="2" presStyleCnt="6">
        <dgm:presLayoutVars>
          <dgm:bulletEnabled val="1"/>
        </dgm:presLayoutVars>
      </dgm:prSet>
      <dgm:spPr/>
    </dgm:pt>
    <dgm:pt modelId="{91D478E4-9193-482F-93BA-7A216613AEEF}" type="pres">
      <dgm:prSet presAssocID="{7954936E-D0E4-4E46-812A-8DA6DF12484D}" presName="spacing" presStyleCnt="0"/>
      <dgm:spPr/>
    </dgm:pt>
    <dgm:pt modelId="{BEDC2D51-5CBD-42CD-AC9D-D0F6009315C6}" type="pres">
      <dgm:prSet presAssocID="{EA860980-1E98-47D2-9389-6ED5AC60782D}" presName="composite" presStyleCnt="0"/>
      <dgm:spPr/>
    </dgm:pt>
    <dgm:pt modelId="{EB2E74CB-F901-48A3-AE85-53C1861836BA}" type="pres">
      <dgm:prSet presAssocID="{EA860980-1E98-47D2-9389-6ED5AC60782D}" presName="imgShp" presStyleLbl="fgImgPlace1" presStyleIdx="3" presStyleCnt="6" custLinFactNeighborX="-51639"/>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ADEE8FB8-9398-4081-A9A9-54CF8C193675}" type="pres">
      <dgm:prSet presAssocID="{EA860980-1E98-47D2-9389-6ED5AC60782D}" presName="txShp" presStyleLbl="node1" presStyleIdx="3" presStyleCnt="6">
        <dgm:presLayoutVars>
          <dgm:bulletEnabled val="1"/>
        </dgm:presLayoutVars>
      </dgm:prSet>
      <dgm:spPr/>
    </dgm:pt>
    <dgm:pt modelId="{D6823555-A68D-4F0C-AB88-34A023F1D666}" type="pres">
      <dgm:prSet presAssocID="{7EFE2D2B-ECE6-4CF6-9B50-346132991AAD}" presName="spacing" presStyleCnt="0"/>
      <dgm:spPr/>
    </dgm:pt>
    <dgm:pt modelId="{D6E0DC3D-1651-40A3-88D4-CA77B2516A8B}" type="pres">
      <dgm:prSet presAssocID="{804285A1-D3E8-4D83-A735-01417D3F3E0D}" presName="composite" presStyleCnt="0"/>
      <dgm:spPr/>
    </dgm:pt>
    <dgm:pt modelId="{15A5F250-3A51-4222-A17D-71E21B55C807}" type="pres">
      <dgm:prSet presAssocID="{804285A1-D3E8-4D83-A735-01417D3F3E0D}" presName="imgShp" presStyleLbl="fgImgPlace1" presStyleIdx="4" presStyleCnt="6" custLinFactNeighborX="-46475" custLinFactNeighborY="-6885"/>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dgm:spPr>
    </dgm:pt>
    <dgm:pt modelId="{E4C09B21-BD23-4A7F-8A7E-321322D83CA6}" type="pres">
      <dgm:prSet presAssocID="{804285A1-D3E8-4D83-A735-01417D3F3E0D}" presName="txShp" presStyleLbl="node1" presStyleIdx="4" presStyleCnt="6">
        <dgm:presLayoutVars>
          <dgm:bulletEnabled val="1"/>
        </dgm:presLayoutVars>
      </dgm:prSet>
      <dgm:spPr/>
    </dgm:pt>
    <dgm:pt modelId="{562794B6-10CE-4743-8620-0D00FF56EF54}" type="pres">
      <dgm:prSet presAssocID="{16DFE764-B39A-491E-A981-7D4103A528DC}" presName="spacing" presStyleCnt="0"/>
      <dgm:spPr/>
    </dgm:pt>
    <dgm:pt modelId="{80A05587-CBA7-4B6B-A112-D630391BE5F6}" type="pres">
      <dgm:prSet presAssocID="{24D3BDF3-9AD6-4C33-AA2F-B1DD4F915D92}" presName="composite" presStyleCnt="0"/>
      <dgm:spPr/>
    </dgm:pt>
    <dgm:pt modelId="{DC46B7F9-847E-45B9-A8B2-314C1C165332}" type="pres">
      <dgm:prSet presAssocID="{24D3BDF3-9AD6-4C33-AA2F-B1DD4F915D92}" presName="imgShp" presStyleLbl="fgImgPlace1" presStyleIdx="5" presStyleCnt="6" custLinFactNeighborX="-49918" custLinFactNeighborY="-1721"/>
      <dgm:spPr>
        <a:blipFill>
          <a:blip xmlns:r="http://schemas.openxmlformats.org/officeDocument/2006/relationships" r:embed="rId11">
            <a:extLst>
              <a:ext uri="{837473B0-CC2E-450A-ABE3-18F120FF3D39}">
                <a1611:picAttrSrcUrl xmlns:a1611="http://schemas.microsoft.com/office/drawing/2016/11/main" r:id="rId12"/>
              </a:ext>
            </a:extLst>
          </a:blip>
          <a:srcRect/>
          <a:stretch>
            <a:fillRect/>
          </a:stretch>
        </a:blipFill>
      </dgm:spPr>
    </dgm:pt>
    <dgm:pt modelId="{E1086D1F-53A9-4C16-A44A-674388441DB9}" type="pres">
      <dgm:prSet presAssocID="{24D3BDF3-9AD6-4C33-AA2F-B1DD4F915D92}" presName="txShp" presStyleLbl="node1" presStyleIdx="5" presStyleCnt="6">
        <dgm:presLayoutVars>
          <dgm:bulletEnabled val="1"/>
        </dgm:presLayoutVars>
      </dgm:prSet>
      <dgm:spPr/>
    </dgm:pt>
  </dgm:ptLst>
  <dgm:cxnLst>
    <dgm:cxn modelId="{E55F870E-9FE0-4E32-B840-AC04239D6811}" type="presOf" srcId="{DD15CB5C-01B7-4B23-9E61-165D5B49FEF9}" destId="{5B3165EC-6433-4FD5-B880-1197E1E33ABD}" srcOrd="0" destOrd="0" presId="urn:microsoft.com/office/officeart/2005/8/layout/vList3"/>
    <dgm:cxn modelId="{2353F420-000A-4F89-A482-C08A35E26375}" type="presOf" srcId="{EA860980-1E98-47D2-9389-6ED5AC60782D}" destId="{ADEE8FB8-9398-4081-A9A9-54CF8C193675}" srcOrd="0" destOrd="0" presId="urn:microsoft.com/office/officeart/2005/8/layout/vList3"/>
    <dgm:cxn modelId="{4BF9C644-B93E-463E-8FAB-20A147E8EA84}" type="presOf" srcId="{B4EA60B0-5E5E-4D01-B6A7-00B1A95DB5F4}" destId="{BBFF57C6-4799-4AD1-81BA-25D5FD6B95A8}" srcOrd="0" destOrd="0" presId="urn:microsoft.com/office/officeart/2005/8/layout/vList3"/>
    <dgm:cxn modelId="{DDFB144B-4435-45FF-918C-586C8832BEB8}" srcId="{DD15CB5C-01B7-4B23-9E61-165D5B49FEF9}" destId="{24D3BDF3-9AD6-4C33-AA2F-B1DD4F915D92}" srcOrd="5" destOrd="0" parTransId="{A2E35F7E-BA79-4D74-9454-4DA815A1B362}" sibTransId="{DB2CAD67-6B72-416B-B7C2-A59890046CD4}"/>
    <dgm:cxn modelId="{5EECC34B-FC41-45E4-9376-535B0A9BC891}" srcId="{DD15CB5C-01B7-4B23-9E61-165D5B49FEF9}" destId="{EA860980-1E98-47D2-9389-6ED5AC60782D}" srcOrd="3" destOrd="0" parTransId="{6C98D455-E344-4CB4-98E1-E5F5540FEECB}" sibTransId="{7EFE2D2B-ECE6-4CF6-9B50-346132991AAD}"/>
    <dgm:cxn modelId="{503A1195-6F0D-40BB-9654-F4A81E9E9CFC}" srcId="{DD15CB5C-01B7-4B23-9E61-165D5B49FEF9}" destId="{0E875C97-7DAC-4FE4-B8E2-AEF71BFD3408}" srcOrd="2" destOrd="0" parTransId="{DF597CF8-4C68-4B4F-9CF6-B3F6DBDAEE43}" sibTransId="{7954936E-D0E4-4E46-812A-8DA6DF12484D}"/>
    <dgm:cxn modelId="{D995B5A1-8FC0-4380-AFFE-0C4C71A8F33D}" srcId="{DD15CB5C-01B7-4B23-9E61-165D5B49FEF9}" destId="{804285A1-D3E8-4D83-A735-01417D3F3E0D}" srcOrd="4" destOrd="0" parTransId="{7D508083-29BD-4522-B8BD-A95A1AF8886D}" sibTransId="{16DFE764-B39A-491E-A981-7D4103A528DC}"/>
    <dgm:cxn modelId="{7207F8A8-DEAB-4D04-AB30-B37EB891A09D}" type="presOf" srcId="{804285A1-D3E8-4D83-A735-01417D3F3E0D}" destId="{E4C09B21-BD23-4A7F-8A7E-321322D83CA6}" srcOrd="0" destOrd="0" presId="urn:microsoft.com/office/officeart/2005/8/layout/vList3"/>
    <dgm:cxn modelId="{6D4B1DAE-6680-40A3-997D-D77532D03B01}" type="presOf" srcId="{24D3BDF3-9AD6-4C33-AA2F-B1DD4F915D92}" destId="{E1086D1F-53A9-4C16-A44A-674388441DB9}" srcOrd="0" destOrd="0" presId="urn:microsoft.com/office/officeart/2005/8/layout/vList3"/>
    <dgm:cxn modelId="{E21E73CC-8186-4C34-8560-39B527DD0063}" type="presOf" srcId="{0E875C97-7DAC-4FE4-B8E2-AEF71BFD3408}" destId="{3B2ECA0A-257A-46AA-A466-3072B9F737BF}" srcOrd="0" destOrd="0" presId="urn:microsoft.com/office/officeart/2005/8/layout/vList3"/>
    <dgm:cxn modelId="{1421FAD9-F92D-4DCA-9063-DCF575D2E506}" srcId="{DD15CB5C-01B7-4B23-9E61-165D5B49FEF9}" destId="{B4EA60B0-5E5E-4D01-B6A7-00B1A95DB5F4}" srcOrd="1" destOrd="0" parTransId="{0ADF46FA-902E-42A9-A49B-5905FAAF859A}" sibTransId="{202FD7E4-ECA4-4993-8FB0-B9B80EAB309E}"/>
    <dgm:cxn modelId="{B33C7EE9-8DDF-438C-86D0-7B8C35BF1229}" srcId="{DD15CB5C-01B7-4B23-9E61-165D5B49FEF9}" destId="{D7501DB5-DB23-43DA-A314-C305B6E5B31A}" srcOrd="0" destOrd="0" parTransId="{AD8F9EB8-CE0B-46F3-B017-2AF74A904D5D}" sibTransId="{F9CCBFDB-EA08-4D92-AF7C-E20FEE7BFA9C}"/>
    <dgm:cxn modelId="{903DCCEF-6350-4C73-A82B-320B003EC48B}" type="presOf" srcId="{D7501DB5-DB23-43DA-A314-C305B6E5B31A}" destId="{0028D4B0-32A3-4074-A4E5-CBF78A252032}" srcOrd="0" destOrd="0" presId="urn:microsoft.com/office/officeart/2005/8/layout/vList3"/>
    <dgm:cxn modelId="{8B18777C-BAB0-45D2-BC5D-BE93E5C34221}" type="presParOf" srcId="{5B3165EC-6433-4FD5-B880-1197E1E33ABD}" destId="{8B6528BF-3C83-45B5-8B88-42B0AA3F5296}" srcOrd="0" destOrd="0" presId="urn:microsoft.com/office/officeart/2005/8/layout/vList3"/>
    <dgm:cxn modelId="{D3119E7D-15F1-47FF-BE0E-68F98B5EFA9E}" type="presParOf" srcId="{8B6528BF-3C83-45B5-8B88-42B0AA3F5296}" destId="{7D29CD37-56B8-404E-BAD6-7F5F6B39D258}" srcOrd="0" destOrd="0" presId="urn:microsoft.com/office/officeart/2005/8/layout/vList3"/>
    <dgm:cxn modelId="{DF74E3C2-87AA-4A10-8548-111E3E17E7FB}" type="presParOf" srcId="{8B6528BF-3C83-45B5-8B88-42B0AA3F5296}" destId="{0028D4B0-32A3-4074-A4E5-CBF78A252032}" srcOrd="1" destOrd="0" presId="urn:microsoft.com/office/officeart/2005/8/layout/vList3"/>
    <dgm:cxn modelId="{A872305F-389B-458E-B520-DDEEF8C78794}" type="presParOf" srcId="{5B3165EC-6433-4FD5-B880-1197E1E33ABD}" destId="{9F61497F-EE4C-43C1-942E-4326034E8FCA}" srcOrd="1" destOrd="0" presId="urn:microsoft.com/office/officeart/2005/8/layout/vList3"/>
    <dgm:cxn modelId="{659461A8-1BD5-4BC7-A2B9-27DE405048F2}" type="presParOf" srcId="{5B3165EC-6433-4FD5-B880-1197E1E33ABD}" destId="{FCF53F79-6402-436B-8562-BE082AB41943}" srcOrd="2" destOrd="0" presId="urn:microsoft.com/office/officeart/2005/8/layout/vList3"/>
    <dgm:cxn modelId="{55246746-E4FA-4F2E-BAFE-A03EAB60AB02}" type="presParOf" srcId="{FCF53F79-6402-436B-8562-BE082AB41943}" destId="{8FFBB69E-11A7-44AA-AF68-0A975AD4ED3F}" srcOrd="0" destOrd="0" presId="urn:microsoft.com/office/officeart/2005/8/layout/vList3"/>
    <dgm:cxn modelId="{28C68CFC-1CB6-4533-999D-1270DB39C7B9}" type="presParOf" srcId="{FCF53F79-6402-436B-8562-BE082AB41943}" destId="{BBFF57C6-4799-4AD1-81BA-25D5FD6B95A8}" srcOrd="1" destOrd="0" presId="urn:microsoft.com/office/officeart/2005/8/layout/vList3"/>
    <dgm:cxn modelId="{0E823252-A84A-473E-B0AB-175451701EED}" type="presParOf" srcId="{5B3165EC-6433-4FD5-B880-1197E1E33ABD}" destId="{0AF22E5C-87EF-440C-8DF8-333B58D30CFA}" srcOrd="3" destOrd="0" presId="urn:microsoft.com/office/officeart/2005/8/layout/vList3"/>
    <dgm:cxn modelId="{5DDCF961-A6B5-42A2-AEC7-F958134C381F}" type="presParOf" srcId="{5B3165EC-6433-4FD5-B880-1197E1E33ABD}" destId="{CA04D03F-E0E6-4B28-8E30-276522025D93}" srcOrd="4" destOrd="0" presId="urn:microsoft.com/office/officeart/2005/8/layout/vList3"/>
    <dgm:cxn modelId="{CF2805CD-393A-4F54-AE5A-B8BB2E2DF1F0}" type="presParOf" srcId="{CA04D03F-E0E6-4B28-8E30-276522025D93}" destId="{8C875197-C551-4CEA-A949-E7ED64C0BDA2}" srcOrd="0" destOrd="0" presId="urn:microsoft.com/office/officeart/2005/8/layout/vList3"/>
    <dgm:cxn modelId="{B59326E6-A780-4152-8A0F-64F4575C46FC}" type="presParOf" srcId="{CA04D03F-E0E6-4B28-8E30-276522025D93}" destId="{3B2ECA0A-257A-46AA-A466-3072B9F737BF}" srcOrd="1" destOrd="0" presId="urn:microsoft.com/office/officeart/2005/8/layout/vList3"/>
    <dgm:cxn modelId="{1149ADEC-BF30-439D-B4A0-9688140B8A96}" type="presParOf" srcId="{5B3165EC-6433-4FD5-B880-1197E1E33ABD}" destId="{91D478E4-9193-482F-93BA-7A216613AEEF}" srcOrd="5" destOrd="0" presId="urn:microsoft.com/office/officeart/2005/8/layout/vList3"/>
    <dgm:cxn modelId="{F05B3B53-9B82-46EC-A146-5A3FC3103796}" type="presParOf" srcId="{5B3165EC-6433-4FD5-B880-1197E1E33ABD}" destId="{BEDC2D51-5CBD-42CD-AC9D-D0F6009315C6}" srcOrd="6" destOrd="0" presId="urn:microsoft.com/office/officeart/2005/8/layout/vList3"/>
    <dgm:cxn modelId="{222A6DBF-F12E-4FD4-BCAE-C12266414A39}" type="presParOf" srcId="{BEDC2D51-5CBD-42CD-AC9D-D0F6009315C6}" destId="{EB2E74CB-F901-48A3-AE85-53C1861836BA}" srcOrd="0" destOrd="0" presId="urn:microsoft.com/office/officeart/2005/8/layout/vList3"/>
    <dgm:cxn modelId="{63136960-1C14-4774-9E55-630157B1123E}" type="presParOf" srcId="{BEDC2D51-5CBD-42CD-AC9D-D0F6009315C6}" destId="{ADEE8FB8-9398-4081-A9A9-54CF8C193675}" srcOrd="1" destOrd="0" presId="urn:microsoft.com/office/officeart/2005/8/layout/vList3"/>
    <dgm:cxn modelId="{9E597337-8385-49A6-9DEE-E34CC6631190}" type="presParOf" srcId="{5B3165EC-6433-4FD5-B880-1197E1E33ABD}" destId="{D6823555-A68D-4F0C-AB88-34A023F1D666}" srcOrd="7" destOrd="0" presId="urn:microsoft.com/office/officeart/2005/8/layout/vList3"/>
    <dgm:cxn modelId="{F4FCC75F-9C29-4A0C-8F61-707AA8BFFBEB}" type="presParOf" srcId="{5B3165EC-6433-4FD5-B880-1197E1E33ABD}" destId="{D6E0DC3D-1651-40A3-88D4-CA77B2516A8B}" srcOrd="8" destOrd="0" presId="urn:microsoft.com/office/officeart/2005/8/layout/vList3"/>
    <dgm:cxn modelId="{53A791B3-7912-4624-98BA-C47F0A28D8D7}" type="presParOf" srcId="{D6E0DC3D-1651-40A3-88D4-CA77B2516A8B}" destId="{15A5F250-3A51-4222-A17D-71E21B55C807}" srcOrd="0" destOrd="0" presId="urn:microsoft.com/office/officeart/2005/8/layout/vList3"/>
    <dgm:cxn modelId="{798B39E3-79AC-4334-A5CD-5271FE857A9E}" type="presParOf" srcId="{D6E0DC3D-1651-40A3-88D4-CA77B2516A8B}" destId="{E4C09B21-BD23-4A7F-8A7E-321322D83CA6}" srcOrd="1" destOrd="0" presId="urn:microsoft.com/office/officeart/2005/8/layout/vList3"/>
    <dgm:cxn modelId="{58260433-2773-4C59-9E7C-7D87D3D9CCDA}" type="presParOf" srcId="{5B3165EC-6433-4FD5-B880-1197E1E33ABD}" destId="{562794B6-10CE-4743-8620-0D00FF56EF54}" srcOrd="9" destOrd="0" presId="urn:microsoft.com/office/officeart/2005/8/layout/vList3"/>
    <dgm:cxn modelId="{11E270E4-C023-4F3E-99EA-0959A17D437C}" type="presParOf" srcId="{5B3165EC-6433-4FD5-B880-1197E1E33ABD}" destId="{80A05587-CBA7-4B6B-A112-D630391BE5F6}" srcOrd="10" destOrd="0" presId="urn:microsoft.com/office/officeart/2005/8/layout/vList3"/>
    <dgm:cxn modelId="{1AB14736-057F-464A-81B0-707F93B5035C}" type="presParOf" srcId="{80A05587-CBA7-4B6B-A112-D630391BE5F6}" destId="{DC46B7F9-847E-45B9-A8B2-314C1C165332}" srcOrd="0" destOrd="0" presId="urn:microsoft.com/office/officeart/2005/8/layout/vList3"/>
    <dgm:cxn modelId="{820AD825-226E-46C7-BD32-82C889B82520}" type="presParOf" srcId="{80A05587-CBA7-4B6B-A112-D630391BE5F6}" destId="{E1086D1F-53A9-4C16-A44A-674388441DB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50CC5-056E-4FCF-ADDD-39DCBF11DD82}"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DFC4B1B3-2911-4DA8-89FA-1E37E1D23183}">
      <dgm:prSet/>
      <dgm:spPr/>
      <dgm:t>
        <a:bodyPr/>
        <a:lstStyle/>
        <a:p>
          <a:r>
            <a:rPr lang="en-US" b="1" i="1"/>
            <a:t>Time to Fulfill Request</a:t>
          </a:r>
          <a:endParaRPr lang="en-US"/>
        </a:p>
      </dgm:t>
    </dgm:pt>
    <dgm:pt modelId="{2B69A938-4A7F-4B65-98A9-57C40FE6915F}" type="parTrans" cxnId="{E34EF03C-312A-4938-8390-ACEC8A402295}">
      <dgm:prSet/>
      <dgm:spPr/>
      <dgm:t>
        <a:bodyPr/>
        <a:lstStyle/>
        <a:p>
          <a:endParaRPr lang="en-US"/>
        </a:p>
      </dgm:t>
    </dgm:pt>
    <dgm:pt modelId="{07BD1BB1-36F3-46F5-9B15-D7AC8B155017}" type="sibTrans" cxnId="{E34EF03C-312A-4938-8390-ACEC8A402295}">
      <dgm:prSet/>
      <dgm:spPr/>
      <dgm:t>
        <a:bodyPr/>
        <a:lstStyle/>
        <a:p>
          <a:endParaRPr lang="en-US"/>
        </a:p>
      </dgm:t>
    </dgm:pt>
    <dgm:pt modelId="{2C02924C-08A8-4D60-A845-0D84B972147E}">
      <dgm:prSet/>
      <dgm:spPr/>
      <dgm:t>
        <a:bodyPr/>
        <a:lstStyle/>
        <a:p>
          <a:r>
            <a:rPr lang="en-US" dirty="0"/>
            <a:t>Electronic (PDF, EDI)  1.5 days</a:t>
          </a:r>
        </a:p>
      </dgm:t>
    </dgm:pt>
    <dgm:pt modelId="{ABA385A6-EA67-445A-9BAB-199328DB1205}" type="parTrans" cxnId="{B07EC1A8-756E-49E3-AED5-9F70AE8E3189}">
      <dgm:prSet/>
      <dgm:spPr/>
      <dgm:t>
        <a:bodyPr/>
        <a:lstStyle/>
        <a:p>
          <a:endParaRPr lang="en-US"/>
        </a:p>
      </dgm:t>
    </dgm:pt>
    <dgm:pt modelId="{C38C9A23-34BD-40D5-B984-44BE6B6FA367}" type="sibTrans" cxnId="{B07EC1A8-756E-49E3-AED5-9F70AE8E3189}">
      <dgm:prSet/>
      <dgm:spPr/>
      <dgm:t>
        <a:bodyPr/>
        <a:lstStyle/>
        <a:p>
          <a:endParaRPr lang="en-US"/>
        </a:p>
      </dgm:t>
    </dgm:pt>
    <dgm:pt modelId="{DF091931-6755-4991-BC23-D5AB632C053A}">
      <dgm:prSet/>
      <dgm:spPr/>
      <dgm:t>
        <a:bodyPr/>
        <a:lstStyle/>
        <a:p>
          <a:r>
            <a:rPr lang="en-US" dirty="0"/>
            <a:t>PAPER 		          17 days </a:t>
          </a:r>
        </a:p>
      </dgm:t>
    </dgm:pt>
    <dgm:pt modelId="{081BE885-88F5-4F46-AED9-0CAF29584D97}" type="parTrans" cxnId="{0DAD42DA-3D85-4768-99A0-86876A3B9967}">
      <dgm:prSet/>
      <dgm:spPr/>
      <dgm:t>
        <a:bodyPr/>
        <a:lstStyle/>
        <a:p>
          <a:endParaRPr lang="en-US"/>
        </a:p>
      </dgm:t>
    </dgm:pt>
    <dgm:pt modelId="{C6BA65EB-BC0B-4A25-B10C-F295E96FDAE0}" type="sibTrans" cxnId="{0DAD42DA-3D85-4768-99A0-86876A3B9967}">
      <dgm:prSet/>
      <dgm:spPr/>
      <dgm:t>
        <a:bodyPr/>
        <a:lstStyle/>
        <a:p>
          <a:endParaRPr lang="en-US"/>
        </a:p>
      </dgm:t>
    </dgm:pt>
    <dgm:pt modelId="{7DB1F131-757F-4E92-B837-DA645722DE81}">
      <dgm:prSet/>
      <dgm:spPr/>
      <dgm:t>
        <a:bodyPr/>
        <a:lstStyle/>
        <a:p>
          <a:r>
            <a:rPr lang="en-US" b="1" i="1"/>
            <a:t>Time to Process Transcript Received</a:t>
          </a:r>
          <a:endParaRPr lang="en-US"/>
        </a:p>
      </dgm:t>
    </dgm:pt>
    <dgm:pt modelId="{C13BB270-D472-4667-9EBB-10654AA24E2D}" type="parTrans" cxnId="{5820AE39-AB06-4986-9998-BEF9E4F9358E}">
      <dgm:prSet/>
      <dgm:spPr/>
      <dgm:t>
        <a:bodyPr/>
        <a:lstStyle/>
        <a:p>
          <a:endParaRPr lang="en-US"/>
        </a:p>
      </dgm:t>
    </dgm:pt>
    <dgm:pt modelId="{D510DD55-B92D-4EF0-B437-7CF10C0F8747}" type="sibTrans" cxnId="{5820AE39-AB06-4986-9998-BEF9E4F9358E}">
      <dgm:prSet/>
      <dgm:spPr/>
      <dgm:t>
        <a:bodyPr/>
        <a:lstStyle/>
        <a:p>
          <a:endParaRPr lang="en-US"/>
        </a:p>
      </dgm:t>
    </dgm:pt>
    <dgm:pt modelId="{8957BB10-18C6-4038-99B4-C5EB63D47839}">
      <dgm:prSet/>
      <dgm:spPr/>
      <dgm:t>
        <a:bodyPr/>
        <a:lstStyle/>
        <a:p>
          <a:r>
            <a:rPr lang="en-US" dirty="0"/>
            <a:t>PAPER 	               3 days </a:t>
          </a:r>
        </a:p>
      </dgm:t>
    </dgm:pt>
    <dgm:pt modelId="{2E5634E7-1D8A-403C-9FB6-B942A5DF5716}" type="parTrans" cxnId="{15C3D180-7AFB-4E2D-881E-A3BD6463A1B5}">
      <dgm:prSet/>
      <dgm:spPr/>
      <dgm:t>
        <a:bodyPr/>
        <a:lstStyle/>
        <a:p>
          <a:endParaRPr lang="en-US"/>
        </a:p>
      </dgm:t>
    </dgm:pt>
    <dgm:pt modelId="{7EB447CD-1C44-47F6-B85B-6A6351E4A4DE}" type="sibTrans" cxnId="{15C3D180-7AFB-4E2D-881E-A3BD6463A1B5}">
      <dgm:prSet/>
      <dgm:spPr/>
      <dgm:t>
        <a:bodyPr/>
        <a:lstStyle/>
        <a:p>
          <a:endParaRPr lang="en-US"/>
        </a:p>
      </dgm:t>
    </dgm:pt>
    <dgm:pt modelId="{EB0F10A8-3AA3-45B9-8EDA-989F5F37E9EC}">
      <dgm:prSet/>
      <dgm:spPr/>
      <dgm:t>
        <a:bodyPr/>
        <a:lstStyle/>
        <a:p>
          <a:r>
            <a:rPr lang="en-US"/>
            <a:t>PDF 		2 days</a:t>
          </a:r>
        </a:p>
      </dgm:t>
    </dgm:pt>
    <dgm:pt modelId="{4A0BC10F-B029-455D-9576-19AE5544A40B}" type="parTrans" cxnId="{B72F5024-0523-4F60-AE35-C7381CB82DB3}">
      <dgm:prSet/>
      <dgm:spPr/>
      <dgm:t>
        <a:bodyPr/>
        <a:lstStyle/>
        <a:p>
          <a:endParaRPr lang="en-US"/>
        </a:p>
      </dgm:t>
    </dgm:pt>
    <dgm:pt modelId="{83F828CE-55AB-4FF1-8CDE-745814D8BCCD}" type="sibTrans" cxnId="{B72F5024-0523-4F60-AE35-C7381CB82DB3}">
      <dgm:prSet/>
      <dgm:spPr/>
      <dgm:t>
        <a:bodyPr/>
        <a:lstStyle/>
        <a:p>
          <a:endParaRPr lang="en-US"/>
        </a:p>
      </dgm:t>
    </dgm:pt>
    <dgm:pt modelId="{69C5EC31-F367-4035-A0EC-A2C6F66CD0F9}">
      <dgm:prSet/>
      <dgm:spPr/>
      <dgm:t>
        <a:bodyPr/>
        <a:lstStyle/>
        <a:p>
          <a:r>
            <a:rPr lang="en-US"/>
            <a:t>EDI/XML  	SAME DAY!!!</a:t>
          </a:r>
        </a:p>
      </dgm:t>
    </dgm:pt>
    <dgm:pt modelId="{925DFF40-B217-4F02-8DC9-F8FE580F1636}" type="parTrans" cxnId="{4E3B737B-4DBE-4F9D-A1CA-3D5BD5E0C625}">
      <dgm:prSet/>
      <dgm:spPr/>
      <dgm:t>
        <a:bodyPr/>
        <a:lstStyle/>
        <a:p>
          <a:endParaRPr lang="en-US"/>
        </a:p>
      </dgm:t>
    </dgm:pt>
    <dgm:pt modelId="{3046F007-CA2D-4E32-95E8-4244BC4BC904}" type="sibTrans" cxnId="{4E3B737B-4DBE-4F9D-A1CA-3D5BD5E0C625}">
      <dgm:prSet/>
      <dgm:spPr/>
      <dgm:t>
        <a:bodyPr/>
        <a:lstStyle/>
        <a:p>
          <a:endParaRPr lang="en-US"/>
        </a:p>
      </dgm:t>
    </dgm:pt>
    <dgm:pt modelId="{4738CAF3-7BC2-4C7B-BF0F-6466FF2B3EE6}">
      <dgm:prSet/>
      <dgm:spPr/>
      <dgm:t>
        <a:bodyPr/>
        <a:lstStyle/>
        <a:p>
          <a:r>
            <a:rPr lang="en-US" b="1" i="1" dirty="0"/>
            <a:t>Rework/Student Experience</a:t>
          </a:r>
          <a:endParaRPr lang="en-US" dirty="0"/>
        </a:p>
      </dgm:t>
    </dgm:pt>
    <dgm:pt modelId="{C9E20F44-7A25-4819-A7DE-ABB8095E75FD}" type="parTrans" cxnId="{5F40824B-D149-4622-8AF9-C6A1A58537C7}">
      <dgm:prSet/>
      <dgm:spPr/>
      <dgm:t>
        <a:bodyPr/>
        <a:lstStyle/>
        <a:p>
          <a:endParaRPr lang="en-US"/>
        </a:p>
      </dgm:t>
    </dgm:pt>
    <dgm:pt modelId="{E6A0889A-E9FD-49D2-BDC1-CDBE0981F252}" type="sibTrans" cxnId="{5F40824B-D149-4622-8AF9-C6A1A58537C7}">
      <dgm:prSet/>
      <dgm:spPr/>
      <dgm:t>
        <a:bodyPr/>
        <a:lstStyle/>
        <a:p>
          <a:endParaRPr lang="en-US"/>
        </a:p>
      </dgm:t>
    </dgm:pt>
    <dgm:pt modelId="{6BF710CA-7594-4F46-A09C-662A0B844497}">
      <dgm:prSet/>
      <dgm:spPr/>
      <dgm:t>
        <a:bodyPr/>
        <a:lstStyle/>
        <a:p>
          <a:r>
            <a:rPr lang="en-US" dirty="0"/>
            <a:t>PDF/PAPER  errors	5%</a:t>
          </a:r>
        </a:p>
      </dgm:t>
    </dgm:pt>
    <dgm:pt modelId="{5687E5A8-5C82-4D2C-90E9-EF3A70E4BF56}" type="parTrans" cxnId="{70D55E31-53D1-439E-B1B0-E91B4A3B4F5B}">
      <dgm:prSet/>
      <dgm:spPr/>
      <dgm:t>
        <a:bodyPr/>
        <a:lstStyle/>
        <a:p>
          <a:endParaRPr lang="en-US"/>
        </a:p>
      </dgm:t>
    </dgm:pt>
    <dgm:pt modelId="{82DED59C-31D0-4CAB-818D-E350B121D5A6}" type="sibTrans" cxnId="{70D55E31-53D1-439E-B1B0-E91B4A3B4F5B}">
      <dgm:prSet/>
      <dgm:spPr/>
      <dgm:t>
        <a:bodyPr/>
        <a:lstStyle/>
        <a:p>
          <a:endParaRPr lang="en-US"/>
        </a:p>
      </dgm:t>
    </dgm:pt>
    <dgm:pt modelId="{884DFE39-82B2-4AA5-8A0C-ACF8B17B80C3}">
      <dgm:prSet/>
      <dgm:spPr/>
      <dgm:t>
        <a:bodyPr/>
        <a:lstStyle/>
        <a:p>
          <a:r>
            <a:rPr lang="en-US"/>
            <a:t>EDI exceptions 		1%</a:t>
          </a:r>
        </a:p>
      </dgm:t>
    </dgm:pt>
    <dgm:pt modelId="{2F685458-3785-4F26-B505-407B9E89AD26}" type="parTrans" cxnId="{E7085064-D634-42B4-BA7F-0D02C674826A}">
      <dgm:prSet/>
      <dgm:spPr/>
      <dgm:t>
        <a:bodyPr/>
        <a:lstStyle/>
        <a:p>
          <a:endParaRPr lang="en-US"/>
        </a:p>
      </dgm:t>
    </dgm:pt>
    <dgm:pt modelId="{A71D50DE-C8E3-45B7-A955-8D836008F65C}" type="sibTrans" cxnId="{E7085064-D634-42B4-BA7F-0D02C674826A}">
      <dgm:prSet/>
      <dgm:spPr/>
      <dgm:t>
        <a:bodyPr/>
        <a:lstStyle/>
        <a:p>
          <a:endParaRPr lang="en-US"/>
        </a:p>
      </dgm:t>
    </dgm:pt>
    <dgm:pt modelId="{1BAAAC28-D3F5-4A1A-948B-7D9EDE4C00E1}" type="pres">
      <dgm:prSet presAssocID="{2E150CC5-056E-4FCF-ADDD-39DCBF11DD82}" presName="Name0" presStyleCnt="0">
        <dgm:presLayoutVars>
          <dgm:dir/>
          <dgm:resizeHandles val="exact"/>
        </dgm:presLayoutVars>
      </dgm:prSet>
      <dgm:spPr/>
    </dgm:pt>
    <dgm:pt modelId="{00CFB0F1-16D1-4F31-8E56-53D5AF46A592}" type="pres">
      <dgm:prSet presAssocID="{2E150CC5-056E-4FCF-ADDD-39DCBF11DD82}" presName="fgShape" presStyleLbl="fgShp" presStyleIdx="0" presStyleCnt="1"/>
      <dgm:spPr/>
    </dgm:pt>
    <dgm:pt modelId="{BC3A2F57-3DFE-4048-9B50-8C12A8F5D3A6}" type="pres">
      <dgm:prSet presAssocID="{2E150CC5-056E-4FCF-ADDD-39DCBF11DD82}" presName="linComp" presStyleCnt="0"/>
      <dgm:spPr/>
    </dgm:pt>
    <dgm:pt modelId="{9069F07C-4760-4737-9222-DF303BE2B68F}" type="pres">
      <dgm:prSet presAssocID="{DFC4B1B3-2911-4DA8-89FA-1E37E1D23183}" presName="compNode" presStyleCnt="0"/>
      <dgm:spPr/>
    </dgm:pt>
    <dgm:pt modelId="{9740BDAC-F78A-482F-8BF3-54CF3FD15F0C}" type="pres">
      <dgm:prSet presAssocID="{DFC4B1B3-2911-4DA8-89FA-1E37E1D23183}" presName="bkgdShape" presStyleLbl="node1" presStyleIdx="0" presStyleCnt="3"/>
      <dgm:spPr/>
    </dgm:pt>
    <dgm:pt modelId="{A0854710-6B6A-43A6-B2F3-7C414C8B3458}" type="pres">
      <dgm:prSet presAssocID="{DFC4B1B3-2911-4DA8-89FA-1E37E1D23183}" presName="nodeTx" presStyleLbl="node1" presStyleIdx="0" presStyleCnt="3">
        <dgm:presLayoutVars>
          <dgm:bulletEnabled val="1"/>
        </dgm:presLayoutVars>
      </dgm:prSet>
      <dgm:spPr/>
    </dgm:pt>
    <dgm:pt modelId="{8E37D501-ABE1-4523-8277-6C1D4CCC8CB4}" type="pres">
      <dgm:prSet presAssocID="{DFC4B1B3-2911-4DA8-89FA-1E37E1D23183}" presName="invisiNode" presStyleLbl="node1" presStyleIdx="0" presStyleCnt="3"/>
      <dgm:spPr/>
    </dgm:pt>
    <dgm:pt modelId="{9B76BE9B-FAC0-46CC-928B-2C7AF604143E}" type="pres">
      <dgm:prSet presAssocID="{DFC4B1B3-2911-4DA8-89FA-1E37E1D23183}"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22BE0E5F-01E0-43B0-A672-E0C8EAED19A3}" type="pres">
      <dgm:prSet presAssocID="{07BD1BB1-36F3-46F5-9B15-D7AC8B155017}" presName="sibTrans" presStyleLbl="sibTrans2D1" presStyleIdx="0" presStyleCnt="0"/>
      <dgm:spPr/>
    </dgm:pt>
    <dgm:pt modelId="{EDA1984B-A894-4EE5-9699-F9085238432D}" type="pres">
      <dgm:prSet presAssocID="{7DB1F131-757F-4E92-B837-DA645722DE81}" presName="compNode" presStyleCnt="0"/>
      <dgm:spPr/>
    </dgm:pt>
    <dgm:pt modelId="{6A189B03-0C64-46AD-9664-FE8D41B0A94E}" type="pres">
      <dgm:prSet presAssocID="{7DB1F131-757F-4E92-B837-DA645722DE81}" presName="bkgdShape" presStyleLbl="node1" presStyleIdx="1" presStyleCnt="3"/>
      <dgm:spPr/>
    </dgm:pt>
    <dgm:pt modelId="{25897F58-BED1-447F-903E-54B2DB5F5260}" type="pres">
      <dgm:prSet presAssocID="{7DB1F131-757F-4E92-B837-DA645722DE81}" presName="nodeTx" presStyleLbl="node1" presStyleIdx="1" presStyleCnt="3">
        <dgm:presLayoutVars>
          <dgm:bulletEnabled val="1"/>
        </dgm:presLayoutVars>
      </dgm:prSet>
      <dgm:spPr/>
    </dgm:pt>
    <dgm:pt modelId="{63322F1E-4355-4FF0-89B2-1AFCB9B036D2}" type="pres">
      <dgm:prSet presAssocID="{7DB1F131-757F-4E92-B837-DA645722DE81}" presName="invisiNode" presStyleLbl="node1" presStyleIdx="1" presStyleCnt="3"/>
      <dgm:spPr/>
    </dgm:pt>
    <dgm:pt modelId="{125C6A4F-A11B-4765-ABA3-8F921EFA4C09}" type="pres">
      <dgm:prSet presAssocID="{7DB1F131-757F-4E92-B837-DA645722DE81}"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8CEDBD9F-240A-4532-8CD5-AB42CD09BFE6}" type="pres">
      <dgm:prSet presAssocID="{D510DD55-B92D-4EF0-B437-7CF10C0F8747}" presName="sibTrans" presStyleLbl="sibTrans2D1" presStyleIdx="0" presStyleCnt="0"/>
      <dgm:spPr/>
    </dgm:pt>
    <dgm:pt modelId="{BFF04FB8-42BA-4039-83E2-634CF8388738}" type="pres">
      <dgm:prSet presAssocID="{4738CAF3-7BC2-4C7B-BF0F-6466FF2B3EE6}" presName="compNode" presStyleCnt="0"/>
      <dgm:spPr/>
    </dgm:pt>
    <dgm:pt modelId="{31037E2B-E099-499E-8517-1FC6C138CF64}" type="pres">
      <dgm:prSet presAssocID="{4738CAF3-7BC2-4C7B-BF0F-6466FF2B3EE6}" presName="bkgdShape" presStyleLbl="node1" presStyleIdx="2" presStyleCnt="3"/>
      <dgm:spPr/>
    </dgm:pt>
    <dgm:pt modelId="{190EA076-6054-4D16-A199-BC3C462C784F}" type="pres">
      <dgm:prSet presAssocID="{4738CAF3-7BC2-4C7B-BF0F-6466FF2B3EE6}" presName="nodeTx" presStyleLbl="node1" presStyleIdx="2" presStyleCnt="3">
        <dgm:presLayoutVars>
          <dgm:bulletEnabled val="1"/>
        </dgm:presLayoutVars>
      </dgm:prSet>
      <dgm:spPr/>
    </dgm:pt>
    <dgm:pt modelId="{F29EC2B4-1445-47EE-AD8C-F215D1F95C56}" type="pres">
      <dgm:prSet presAssocID="{4738CAF3-7BC2-4C7B-BF0F-6466FF2B3EE6}" presName="invisiNode" presStyleLbl="node1" presStyleIdx="2" presStyleCnt="3"/>
      <dgm:spPr/>
    </dgm:pt>
    <dgm:pt modelId="{10CA1B87-ABDB-4FCE-BA2B-3F092DD4AE60}" type="pres">
      <dgm:prSet presAssocID="{4738CAF3-7BC2-4C7B-BF0F-6466FF2B3EE6}"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5000" r="-15000"/>
          </a:stretch>
        </a:blipFill>
      </dgm:spPr>
    </dgm:pt>
  </dgm:ptLst>
  <dgm:cxnLst>
    <dgm:cxn modelId="{723B8C06-B040-4474-AAC2-C0C481663592}" type="presOf" srcId="{07BD1BB1-36F3-46F5-9B15-D7AC8B155017}" destId="{22BE0E5F-01E0-43B0-A672-E0C8EAED19A3}" srcOrd="0" destOrd="0" presId="urn:microsoft.com/office/officeart/2005/8/layout/hList7"/>
    <dgm:cxn modelId="{5064A10F-673F-4489-8242-A85BACC5C36A}" type="presOf" srcId="{8957BB10-18C6-4038-99B4-C5EB63D47839}" destId="{6A189B03-0C64-46AD-9664-FE8D41B0A94E}" srcOrd="0" destOrd="1" presId="urn:microsoft.com/office/officeart/2005/8/layout/hList7"/>
    <dgm:cxn modelId="{8048C412-3806-4B52-96B4-6B135386A80C}" type="presOf" srcId="{D510DD55-B92D-4EF0-B437-7CF10C0F8747}" destId="{8CEDBD9F-240A-4532-8CD5-AB42CD09BFE6}" srcOrd="0" destOrd="0" presId="urn:microsoft.com/office/officeart/2005/8/layout/hList7"/>
    <dgm:cxn modelId="{D353C315-25A2-4BEE-9DB3-139EBC33DE5B}" type="presOf" srcId="{6BF710CA-7594-4F46-A09C-662A0B844497}" destId="{31037E2B-E099-499E-8517-1FC6C138CF64}" srcOrd="0" destOrd="1" presId="urn:microsoft.com/office/officeart/2005/8/layout/hList7"/>
    <dgm:cxn modelId="{E939A621-6F59-4862-B67B-270308D6C1F3}" type="presOf" srcId="{2E150CC5-056E-4FCF-ADDD-39DCBF11DD82}" destId="{1BAAAC28-D3F5-4A1A-948B-7D9EDE4C00E1}" srcOrd="0" destOrd="0" presId="urn:microsoft.com/office/officeart/2005/8/layout/hList7"/>
    <dgm:cxn modelId="{B72F5024-0523-4F60-AE35-C7381CB82DB3}" srcId="{7DB1F131-757F-4E92-B837-DA645722DE81}" destId="{EB0F10A8-3AA3-45B9-8EDA-989F5F37E9EC}" srcOrd="1" destOrd="0" parTransId="{4A0BC10F-B029-455D-9576-19AE5544A40B}" sibTransId="{83F828CE-55AB-4FF1-8CDE-745814D8BCCD}"/>
    <dgm:cxn modelId="{EC9D1B25-612D-42B8-BD54-57909A97FF72}" type="presOf" srcId="{8957BB10-18C6-4038-99B4-C5EB63D47839}" destId="{25897F58-BED1-447F-903E-54B2DB5F5260}" srcOrd="1" destOrd="1" presId="urn:microsoft.com/office/officeart/2005/8/layout/hList7"/>
    <dgm:cxn modelId="{70D55E31-53D1-439E-B1B0-E91B4A3B4F5B}" srcId="{4738CAF3-7BC2-4C7B-BF0F-6466FF2B3EE6}" destId="{6BF710CA-7594-4F46-A09C-662A0B844497}" srcOrd="0" destOrd="0" parTransId="{5687E5A8-5C82-4D2C-90E9-EF3A70E4BF56}" sibTransId="{82DED59C-31D0-4CAB-818D-E350B121D5A6}"/>
    <dgm:cxn modelId="{5820AE39-AB06-4986-9998-BEF9E4F9358E}" srcId="{2E150CC5-056E-4FCF-ADDD-39DCBF11DD82}" destId="{7DB1F131-757F-4E92-B837-DA645722DE81}" srcOrd="1" destOrd="0" parTransId="{C13BB270-D472-4667-9EBB-10654AA24E2D}" sibTransId="{D510DD55-B92D-4EF0-B437-7CF10C0F8747}"/>
    <dgm:cxn modelId="{E34EF03C-312A-4938-8390-ACEC8A402295}" srcId="{2E150CC5-056E-4FCF-ADDD-39DCBF11DD82}" destId="{DFC4B1B3-2911-4DA8-89FA-1E37E1D23183}" srcOrd="0" destOrd="0" parTransId="{2B69A938-4A7F-4B65-98A9-57C40FE6915F}" sibTransId="{07BD1BB1-36F3-46F5-9B15-D7AC8B155017}"/>
    <dgm:cxn modelId="{4E551D64-7E66-4F68-BA67-A441D8E66CFE}" type="presOf" srcId="{DFC4B1B3-2911-4DA8-89FA-1E37E1D23183}" destId="{A0854710-6B6A-43A6-B2F3-7C414C8B3458}" srcOrd="1" destOrd="0" presId="urn:microsoft.com/office/officeart/2005/8/layout/hList7"/>
    <dgm:cxn modelId="{E7085064-D634-42B4-BA7F-0D02C674826A}" srcId="{4738CAF3-7BC2-4C7B-BF0F-6466FF2B3EE6}" destId="{884DFE39-82B2-4AA5-8A0C-ACF8B17B80C3}" srcOrd="1" destOrd="0" parTransId="{2F685458-3785-4F26-B505-407B9E89AD26}" sibTransId="{A71D50DE-C8E3-45B7-A955-8D836008F65C}"/>
    <dgm:cxn modelId="{42DD6268-B25A-4B47-835B-362DAA87C6EB}" type="presOf" srcId="{DFC4B1B3-2911-4DA8-89FA-1E37E1D23183}" destId="{9740BDAC-F78A-482F-8BF3-54CF3FD15F0C}" srcOrd="0" destOrd="0" presId="urn:microsoft.com/office/officeart/2005/8/layout/hList7"/>
    <dgm:cxn modelId="{5F40824B-D149-4622-8AF9-C6A1A58537C7}" srcId="{2E150CC5-056E-4FCF-ADDD-39DCBF11DD82}" destId="{4738CAF3-7BC2-4C7B-BF0F-6466FF2B3EE6}" srcOrd="2" destOrd="0" parTransId="{C9E20F44-7A25-4819-A7DE-ABB8095E75FD}" sibTransId="{E6A0889A-E9FD-49D2-BDC1-CDBE0981F252}"/>
    <dgm:cxn modelId="{C3B23174-4A9B-4C05-A753-0E6C653C7FD6}" type="presOf" srcId="{69C5EC31-F367-4035-A0EC-A2C6F66CD0F9}" destId="{25897F58-BED1-447F-903E-54B2DB5F5260}" srcOrd="1" destOrd="3" presId="urn:microsoft.com/office/officeart/2005/8/layout/hList7"/>
    <dgm:cxn modelId="{8C794E54-1A11-432A-9694-21F44BCA83A5}" type="presOf" srcId="{4738CAF3-7BC2-4C7B-BF0F-6466FF2B3EE6}" destId="{190EA076-6054-4D16-A199-BC3C462C784F}" srcOrd="1" destOrd="0" presId="urn:microsoft.com/office/officeart/2005/8/layout/hList7"/>
    <dgm:cxn modelId="{4E3B737B-4DBE-4F9D-A1CA-3D5BD5E0C625}" srcId="{7DB1F131-757F-4E92-B837-DA645722DE81}" destId="{69C5EC31-F367-4035-A0EC-A2C6F66CD0F9}" srcOrd="2" destOrd="0" parTransId="{925DFF40-B217-4F02-8DC9-F8FE580F1636}" sibTransId="{3046F007-CA2D-4E32-95E8-4244BC4BC904}"/>
    <dgm:cxn modelId="{8CAF9F7B-572C-47D5-A594-0FF44C07E8EC}" type="presOf" srcId="{69C5EC31-F367-4035-A0EC-A2C6F66CD0F9}" destId="{6A189B03-0C64-46AD-9664-FE8D41B0A94E}" srcOrd="0" destOrd="3" presId="urn:microsoft.com/office/officeart/2005/8/layout/hList7"/>
    <dgm:cxn modelId="{7409257E-81AE-4B4C-A682-3BDD9A302991}" type="presOf" srcId="{6BF710CA-7594-4F46-A09C-662A0B844497}" destId="{190EA076-6054-4D16-A199-BC3C462C784F}" srcOrd="1" destOrd="1" presId="urn:microsoft.com/office/officeart/2005/8/layout/hList7"/>
    <dgm:cxn modelId="{15C3D180-7AFB-4E2D-881E-A3BD6463A1B5}" srcId="{7DB1F131-757F-4E92-B837-DA645722DE81}" destId="{8957BB10-18C6-4038-99B4-C5EB63D47839}" srcOrd="0" destOrd="0" parTransId="{2E5634E7-1D8A-403C-9FB6-B942A5DF5716}" sibTransId="{7EB447CD-1C44-47F6-B85B-6A6351E4A4DE}"/>
    <dgm:cxn modelId="{319FD886-ADB5-43F6-9470-C76380B757C7}" type="presOf" srcId="{DF091931-6755-4991-BC23-D5AB632C053A}" destId="{9740BDAC-F78A-482F-8BF3-54CF3FD15F0C}" srcOrd="0" destOrd="2" presId="urn:microsoft.com/office/officeart/2005/8/layout/hList7"/>
    <dgm:cxn modelId="{62B6C689-3DFF-4200-B831-C55AE8C718BF}" type="presOf" srcId="{2C02924C-08A8-4D60-A845-0D84B972147E}" destId="{9740BDAC-F78A-482F-8BF3-54CF3FD15F0C}" srcOrd="0" destOrd="1" presId="urn:microsoft.com/office/officeart/2005/8/layout/hList7"/>
    <dgm:cxn modelId="{3D0828A2-95EB-4DC5-8CCB-8CC86D82033D}" type="presOf" srcId="{884DFE39-82B2-4AA5-8A0C-ACF8B17B80C3}" destId="{31037E2B-E099-499E-8517-1FC6C138CF64}" srcOrd="0" destOrd="2" presId="urn:microsoft.com/office/officeart/2005/8/layout/hList7"/>
    <dgm:cxn modelId="{CA42E1A5-1AEB-406F-B782-BA0D21670F43}" type="presOf" srcId="{4738CAF3-7BC2-4C7B-BF0F-6466FF2B3EE6}" destId="{31037E2B-E099-499E-8517-1FC6C138CF64}" srcOrd="0" destOrd="0" presId="urn:microsoft.com/office/officeart/2005/8/layout/hList7"/>
    <dgm:cxn modelId="{B07EC1A8-756E-49E3-AED5-9F70AE8E3189}" srcId="{DFC4B1B3-2911-4DA8-89FA-1E37E1D23183}" destId="{2C02924C-08A8-4D60-A845-0D84B972147E}" srcOrd="0" destOrd="0" parTransId="{ABA385A6-EA67-445A-9BAB-199328DB1205}" sibTransId="{C38C9A23-34BD-40D5-B984-44BE6B6FA367}"/>
    <dgm:cxn modelId="{5D63D0CC-D83C-48BB-B4A2-F18701E24EFF}" type="presOf" srcId="{2C02924C-08A8-4D60-A845-0D84B972147E}" destId="{A0854710-6B6A-43A6-B2F3-7C414C8B3458}" srcOrd="1" destOrd="1" presId="urn:microsoft.com/office/officeart/2005/8/layout/hList7"/>
    <dgm:cxn modelId="{041ED3D0-DBB5-4759-9EDB-9EDC5A976271}" type="presOf" srcId="{EB0F10A8-3AA3-45B9-8EDA-989F5F37E9EC}" destId="{25897F58-BED1-447F-903E-54B2DB5F5260}" srcOrd="1" destOrd="2" presId="urn:microsoft.com/office/officeart/2005/8/layout/hList7"/>
    <dgm:cxn modelId="{0DAD42DA-3D85-4768-99A0-86876A3B9967}" srcId="{DFC4B1B3-2911-4DA8-89FA-1E37E1D23183}" destId="{DF091931-6755-4991-BC23-D5AB632C053A}" srcOrd="1" destOrd="0" parTransId="{081BE885-88F5-4F46-AED9-0CAF29584D97}" sibTransId="{C6BA65EB-BC0B-4A25-B10C-F295E96FDAE0}"/>
    <dgm:cxn modelId="{923D77E0-E32D-4892-863A-B84F01F0FB8F}" type="presOf" srcId="{7DB1F131-757F-4E92-B837-DA645722DE81}" destId="{25897F58-BED1-447F-903E-54B2DB5F5260}" srcOrd="1" destOrd="0" presId="urn:microsoft.com/office/officeart/2005/8/layout/hList7"/>
    <dgm:cxn modelId="{FE7959EA-6EFF-4A8C-800B-6D94E9828124}" type="presOf" srcId="{7DB1F131-757F-4E92-B837-DA645722DE81}" destId="{6A189B03-0C64-46AD-9664-FE8D41B0A94E}" srcOrd="0" destOrd="0" presId="urn:microsoft.com/office/officeart/2005/8/layout/hList7"/>
    <dgm:cxn modelId="{AA7170F0-5B2D-4331-BCE6-94CDEED88EEE}" type="presOf" srcId="{EB0F10A8-3AA3-45B9-8EDA-989F5F37E9EC}" destId="{6A189B03-0C64-46AD-9664-FE8D41B0A94E}" srcOrd="0" destOrd="2" presId="urn:microsoft.com/office/officeart/2005/8/layout/hList7"/>
    <dgm:cxn modelId="{200454F2-61CE-4273-821B-D63A3B96A2DE}" type="presOf" srcId="{DF091931-6755-4991-BC23-D5AB632C053A}" destId="{A0854710-6B6A-43A6-B2F3-7C414C8B3458}" srcOrd="1" destOrd="2" presId="urn:microsoft.com/office/officeart/2005/8/layout/hList7"/>
    <dgm:cxn modelId="{D2A532FC-32C3-40F6-9401-9859232594AF}" type="presOf" srcId="{884DFE39-82B2-4AA5-8A0C-ACF8B17B80C3}" destId="{190EA076-6054-4D16-A199-BC3C462C784F}" srcOrd="1" destOrd="2" presId="urn:microsoft.com/office/officeart/2005/8/layout/hList7"/>
    <dgm:cxn modelId="{20F77673-CD95-4F60-B57F-848F1F773183}" type="presParOf" srcId="{1BAAAC28-D3F5-4A1A-948B-7D9EDE4C00E1}" destId="{00CFB0F1-16D1-4F31-8E56-53D5AF46A592}" srcOrd="0" destOrd="0" presId="urn:microsoft.com/office/officeart/2005/8/layout/hList7"/>
    <dgm:cxn modelId="{E97074F0-A9AE-4547-BB82-768FDFEA1056}" type="presParOf" srcId="{1BAAAC28-D3F5-4A1A-948B-7D9EDE4C00E1}" destId="{BC3A2F57-3DFE-4048-9B50-8C12A8F5D3A6}" srcOrd="1" destOrd="0" presId="urn:microsoft.com/office/officeart/2005/8/layout/hList7"/>
    <dgm:cxn modelId="{415D7211-9674-4B62-B61B-BD1493A1F46A}" type="presParOf" srcId="{BC3A2F57-3DFE-4048-9B50-8C12A8F5D3A6}" destId="{9069F07C-4760-4737-9222-DF303BE2B68F}" srcOrd="0" destOrd="0" presId="urn:microsoft.com/office/officeart/2005/8/layout/hList7"/>
    <dgm:cxn modelId="{C2F97FAB-6561-46FE-BA0A-E8CB60E8E9EE}" type="presParOf" srcId="{9069F07C-4760-4737-9222-DF303BE2B68F}" destId="{9740BDAC-F78A-482F-8BF3-54CF3FD15F0C}" srcOrd="0" destOrd="0" presId="urn:microsoft.com/office/officeart/2005/8/layout/hList7"/>
    <dgm:cxn modelId="{A7EC1AED-A073-41C2-B1E2-11360C2BCAEB}" type="presParOf" srcId="{9069F07C-4760-4737-9222-DF303BE2B68F}" destId="{A0854710-6B6A-43A6-B2F3-7C414C8B3458}" srcOrd="1" destOrd="0" presId="urn:microsoft.com/office/officeart/2005/8/layout/hList7"/>
    <dgm:cxn modelId="{7B38DD00-19C5-41E5-80B6-AAC6225111C3}" type="presParOf" srcId="{9069F07C-4760-4737-9222-DF303BE2B68F}" destId="{8E37D501-ABE1-4523-8277-6C1D4CCC8CB4}" srcOrd="2" destOrd="0" presId="urn:microsoft.com/office/officeart/2005/8/layout/hList7"/>
    <dgm:cxn modelId="{23336600-CEFB-449A-A851-6196DC528BB8}" type="presParOf" srcId="{9069F07C-4760-4737-9222-DF303BE2B68F}" destId="{9B76BE9B-FAC0-46CC-928B-2C7AF604143E}" srcOrd="3" destOrd="0" presId="urn:microsoft.com/office/officeart/2005/8/layout/hList7"/>
    <dgm:cxn modelId="{92258F84-6D7E-4C34-AA95-F96CF8D0A2B7}" type="presParOf" srcId="{BC3A2F57-3DFE-4048-9B50-8C12A8F5D3A6}" destId="{22BE0E5F-01E0-43B0-A672-E0C8EAED19A3}" srcOrd="1" destOrd="0" presId="urn:microsoft.com/office/officeart/2005/8/layout/hList7"/>
    <dgm:cxn modelId="{BD0046D6-0836-425E-9E74-10E92BD6599A}" type="presParOf" srcId="{BC3A2F57-3DFE-4048-9B50-8C12A8F5D3A6}" destId="{EDA1984B-A894-4EE5-9699-F9085238432D}" srcOrd="2" destOrd="0" presId="urn:microsoft.com/office/officeart/2005/8/layout/hList7"/>
    <dgm:cxn modelId="{551CC84C-2EDF-43C5-887E-3155F4F17567}" type="presParOf" srcId="{EDA1984B-A894-4EE5-9699-F9085238432D}" destId="{6A189B03-0C64-46AD-9664-FE8D41B0A94E}" srcOrd="0" destOrd="0" presId="urn:microsoft.com/office/officeart/2005/8/layout/hList7"/>
    <dgm:cxn modelId="{C67E2093-2C39-4B07-9382-374244CE21DB}" type="presParOf" srcId="{EDA1984B-A894-4EE5-9699-F9085238432D}" destId="{25897F58-BED1-447F-903E-54B2DB5F5260}" srcOrd="1" destOrd="0" presId="urn:microsoft.com/office/officeart/2005/8/layout/hList7"/>
    <dgm:cxn modelId="{A208B326-5AA4-4CEA-A054-B437F872F5A5}" type="presParOf" srcId="{EDA1984B-A894-4EE5-9699-F9085238432D}" destId="{63322F1E-4355-4FF0-89B2-1AFCB9B036D2}" srcOrd="2" destOrd="0" presId="urn:microsoft.com/office/officeart/2005/8/layout/hList7"/>
    <dgm:cxn modelId="{7D81A956-605D-4436-ACFD-3795D1323A98}" type="presParOf" srcId="{EDA1984B-A894-4EE5-9699-F9085238432D}" destId="{125C6A4F-A11B-4765-ABA3-8F921EFA4C09}" srcOrd="3" destOrd="0" presId="urn:microsoft.com/office/officeart/2005/8/layout/hList7"/>
    <dgm:cxn modelId="{6E8C7526-7965-448A-BA83-F9D9031B110D}" type="presParOf" srcId="{BC3A2F57-3DFE-4048-9B50-8C12A8F5D3A6}" destId="{8CEDBD9F-240A-4532-8CD5-AB42CD09BFE6}" srcOrd="3" destOrd="0" presId="urn:microsoft.com/office/officeart/2005/8/layout/hList7"/>
    <dgm:cxn modelId="{F3D21126-0439-4F89-BFEC-4DF87E72CBD3}" type="presParOf" srcId="{BC3A2F57-3DFE-4048-9B50-8C12A8F5D3A6}" destId="{BFF04FB8-42BA-4039-83E2-634CF8388738}" srcOrd="4" destOrd="0" presId="urn:microsoft.com/office/officeart/2005/8/layout/hList7"/>
    <dgm:cxn modelId="{3973C734-3A50-48C3-B4EA-69461F45A701}" type="presParOf" srcId="{BFF04FB8-42BA-4039-83E2-634CF8388738}" destId="{31037E2B-E099-499E-8517-1FC6C138CF64}" srcOrd="0" destOrd="0" presId="urn:microsoft.com/office/officeart/2005/8/layout/hList7"/>
    <dgm:cxn modelId="{6C7060F5-E334-4524-B514-6B9F2A2AE82E}" type="presParOf" srcId="{BFF04FB8-42BA-4039-83E2-634CF8388738}" destId="{190EA076-6054-4D16-A199-BC3C462C784F}" srcOrd="1" destOrd="0" presId="urn:microsoft.com/office/officeart/2005/8/layout/hList7"/>
    <dgm:cxn modelId="{F6413351-E5BA-445C-A7B8-F0627F305FD3}" type="presParOf" srcId="{BFF04FB8-42BA-4039-83E2-634CF8388738}" destId="{F29EC2B4-1445-47EE-AD8C-F215D1F95C56}" srcOrd="2" destOrd="0" presId="urn:microsoft.com/office/officeart/2005/8/layout/hList7"/>
    <dgm:cxn modelId="{AE2A9F9A-1EC1-4270-A2FC-E70270B4C9A6}" type="presParOf" srcId="{BFF04FB8-42BA-4039-83E2-634CF8388738}" destId="{10CA1B87-ABDB-4FCE-BA2B-3F092DD4AE6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38560-380E-4297-8911-A257D3BCAA0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AC3C39C-14D7-492B-B450-E49DCE77AB02}">
      <dgm:prSet custT="1"/>
      <dgm:spPr>
        <a:solidFill>
          <a:schemeClr val="accent4">
            <a:lumMod val="50000"/>
          </a:schemeClr>
        </a:solidFill>
      </dgm:spPr>
      <dgm:t>
        <a:bodyPr/>
        <a:lstStyle/>
        <a:p>
          <a:r>
            <a:rPr lang="en-US" sz="2200" b="1" dirty="0">
              <a:latin typeface="Bradley Hand ITC" panose="03070402050302030203" pitchFamily="66" charset="0"/>
            </a:rPr>
            <a:t>California Community Colleges</a:t>
          </a:r>
        </a:p>
      </dgm:t>
    </dgm:pt>
    <dgm:pt modelId="{39DF3935-C32E-4CDA-A061-823336638BB3}" type="parTrans" cxnId="{295D75D9-B744-46C3-88D1-A59A74208410}">
      <dgm:prSet/>
      <dgm:spPr/>
      <dgm:t>
        <a:bodyPr/>
        <a:lstStyle/>
        <a:p>
          <a:endParaRPr lang="en-US"/>
        </a:p>
      </dgm:t>
    </dgm:pt>
    <dgm:pt modelId="{53D9AB40-D9DF-4C44-88F3-69652D3DB915}" type="sibTrans" cxnId="{295D75D9-B744-46C3-88D1-A59A74208410}">
      <dgm:prSet/>
      <dgm:spPr/>
      <dgm:t>
        <a:bodyPr/>
        <a:lstStyle/>
        <a:p>
          <a:endParaRPr lang="en-US"/>
        </a:p>
      </dgm:t>
    </dgm:pt>
    <dgm:pt modelId="{48E1924D-C5FA-4207-8053-CE32B7F25190}">
      <dgm:prSet custT="1"/>
      <dgm:spPr>
        <a:solidFill>
          <a:schemeClr val="accent4">
            <a:lumMod val="75000"/>
          </a:schemeClr>
        </a:solidFill>
      </dgm:spPr>
      <dgm:t>
        <a:bodyPr/>
        <a:lstStyle/>
        <a:p>
          <a:r>
            <a:rPr lang="en-US" sz="2400" b="1" dirty="0">
              <a:latin typeface="Bradley Hand ITC" panose="03070402050302030203" pitchFamily="66" charset="0"/>
            </a:rPr>
            <a:t>Credentials Solutions</a:t>
          </a:r>
        </a:p>
      </dgm:t>
    </dgm:pt>
    <dgm:pt modelId="{AD91D1CC-05F2-417D-81F0-AC2FCABDE291}" type="parTrans" cxnId="{FBD430B8-EC11-4EF7-ABE8-9AA8F04C923A}">
      <dgm:prSet/>
      <dgm:spPr/>
      <dgm:t>
        <a:bodyPr/>
        <a:lstStyle/>
        <a:p>
          <a:endParaRPr lang="en-US"/>
        </a:p>
      </dgm:t>
    </dgm:pt>
    <dgm:pt modelId="{15DC52B5-E2D7-433F-9F8C-C8C1D0038062}" type="sibTrans" cxnId="{FBD430B8-EC11-4EF7-ABE8-9AA8F04C923A}">
      <dgm:prSet/>
      <dgm:spPr/>
      <dgm:t>
        <a:bodyPr/>
        <a:lstStyle/>
        <a:p>
          <a:endParaRPr lang="en-US"/>
        </a:p>
      </dgm:t>
    </dgm:pt>
    <dgm:pt modelId="{D897F520-D188-407D-850F-1E5FD811269B}">
      <dgm:prSet custT="1"/>
      <dgm:spPr>
        <a:solidFill>
          <a:schemeClr val="accent4">
            <a:lumMod val="60000"/>
            <a:lumOff val="40000"/>
          </a:schemeClr>
        </a:solidFill>
      </dgm:spPr>
      <dgm:t>
        <a:bodyPr/>
        <a:lstStyle/>
        <a:p>
          <a:r>
            <a:rPr lang="en-US" sz="2400" b="1" dirty="0">
              <a:solidFill>
                <a:schemeClr val="accent4">
                  <a:lumMod val="50000"/>
                </a:schemeClr>
              </a:solidFill>
              <a:latin typeface="Bradley Hand ITC" panose="03070402050302030203" pitchFamily="66" charset="0"/>
            </a:rPr>
            <a:t>Digitary</a:t>
          </a:r>
        </a:p>
      </dgm:t>
    </dgm:pt>
    <dgm:pt modelId="{1D9EB436-20BC-41AC-A968-7C73E1B93E45}" type="parTrans" cxnId="{04345B88-7DD8-4FEE-9C17-C2E6BF5C114F}">
      <dgm:prSet/>
      <dgm:spPr/>
      <dgm:t>
        <a:bodyPr/>
        <a:lstStyle/>
        <a:p>
          <a:endParaRPr lang="en-US"/>
        </a:p>
      </dgm:t>
    </dgm:pt>
    <dgm:pt modelId="{18D79428-3F08-4B99-AED4-136E712E41A2}" type="sibTrans" cxnId="{04345B88-7DD8-4FEE-9C17-C2E6BF5C114F}">
      <dgm:prSet/>
      <dgm:spPr/>
      <dgm:t>
        <a:bodyPr/>
        <a:lstStyle/>
        <a:p>
          <a:endParaRPr lang="en-US"/>
        </a:p>
      </dgm:t>
    </dgm:pt>
    <dgm:pt modelId="{0DF8AA6D-BEE8-446C-923D-B8C676F92B84}">
      <dgm:prSet/>
      <dgm:spPr>
        <a:solidFill>
          <a:schemeClr val="accent4">
            <a:lumMod val="40000"/>
            <a:lumOff val="60000"/>
          </a:schemeClr>
        </a:solidFill>
      </dgm:spPr>
      <dgm:t>
        <a:bodyPr/>
        <a:lstStyle/>
        <a:p>
          <a:r>
            <a:rPr lang="en-US" b="1" dirty="0">
              <a:solidFill>
                <a:schemeClr val="accent4">
                  <a:lumMod val="75000"/>
                </a:schemeClr>
              </a:solidFill>
              <a:latin typeface="Bradley Hand ITC" panose="03070402050302030203" pitchFamily="66" charset="0"/>
            </a:rPr>
            <a:t>Education Credentials Evaluators</a:t>
          </a:r>
        </a:p>
        <a:p>
          <a:r>
            <a:rPr lang="en-US" b="1" dirty="0">
              <a:solidFill>
                <a:schemeClr val="accent4">
                  <a:lumMod val="75000"/>
                </a:schemeClr>
              </a:solidFill>
              <a:latin typeface="Bradley Hand ITC" panose="03070402050302030203" pitchFamily="66" charset="0"/>
            </a:rPr>
            <a:t>ECE</a:t>
          </a:r>
        </a:p>
      </dgm:t>
    </dgm:pt>
    <dgm:pt modelId="{5D0AC9F0-B395-41A2-B201-DE267358F054}" type="parTrans" cxnId="{53B419E0-166E-4D4A-8ED9-186AD7EAF920}">
      <dgm:prSet/>
      <dgm:spPr/>
      <dgm:t>
        <a:bodyPr/>
        <a:lstStyle/>
        <a:p>
          <a:endParaRPr lang="en-US"/>
        </a:p>
      </dgm:t>
    </dgm:pt>
    <dgm:pt modelId="{B71D0CA1-1199-4CBB-91E4-F01A04FDE1AE}" type="sibTrans" cxnId="{53B419E0-166E-4D4A-8ED9-186AD7EAF920}">
      <dgm:prSet/>
      <dgm:spPr/>
      <dgm:t>
        <a:bodyPr/>
        <a:lstStyle/>
        <a:p>
          <a:endParaRPr lang="en-US"/>
        </a:p>
      </dgm:t>
    </dgm:pt>
    <dgm:pt modelId="{100294EC-74C3-455C-A3D8-89C854AB1FEA}">
      <dgm:prSet/>
      <dgm:spPr>
        <a:solidFill>
          <a:schemeClr val="accent4">
            <a:lumMod val="40000"/>
            <a:lumOff val="60000"/>
            <a:alpha val="77000"/>
          </a:schemeClr>
        </a:solidFill>
      </dgm:spPr>
      <dgm:t>
        <a:bodyPr/>
        <a:lstStyle/>
        <a:p>
          <a:r>
            <a:rPr lang="en-US" b="1" dirty="0">
              <a:solidFill>
                <a:schemeClr val="accent4">
                  <a:lumMod val="75000"/>
                </a:schemeClr>
              </a:solidFill>
              <a:latin typeface="Bradley Hand ITC" panose="03070402050302030203" pitchFamily="66" charset="0"/>
            </a:rPr>
            <a:t>Parchment</a:t>
          </a:r>
        </a:p>
      </dgm:t>
    </dgm:pt>
    <dgm:pt modelId="{919DD611-E8D4-45E8-B0AC-AA0DF0561D93}" type="parTrans" cxnId="{03245939-A966-4535-8680-8CE44F62F8F7}">
      <dgm:prSet/>
      <dgm:spPr/>
      <dgm:t>
        <a:bodyPr/>
        <a:lstStyle/>
        <a:p>
          <a:endParaRPr lang="en-US"/>
        </a:p>
      </dgm:t>
    </dgm:pt>
    <dgm:pt modelId="{07742AAB-6C60-4A23-AD28-EBC5F5375594}" type="sibTrans" cxnId="{03245939-A966-4535-8680-8CE44F62F8F7}">
      <dgm:prSet/>
      <dgm:spPr/>
      <dgm:t>
        <a:bodyPr/>
        <a:lstStyle/>
        <a:p>
          <a:endParaRPr lang="en-US"/>
        </a:p>
      </dgm:t>
    </dgm:pt>
    <dgm:pt modelId="{7E685B43-36CD-4C6F-964B-CE5239F190A9}">
      <dgm:prSet/>
      <dgm:spPr>
        <a:solidFill>
          <a:schemeClr val="accent4">
            <a:lumMod val="20000"/>
            <a:lumOff val="80000"/>
          </a:schemeClr>
        </a:solidFill>
      </dgm:spPr>
      <dgm:t>
        <a:bodyPr/>
        <a:lstStyle/>
        <a:p>
          <a:r>
            <a:rPr lang="en-US" b="1" dirty="0">
              <a:solidFill>
                <a:schemeClr val="accent4">
                  <a:lumMod val="75000"/>
                </a:schemeClr>
              </a:solidFill>
              <a:latin typeface="Bradley Hand ITC" panose="03070402050302030203" pitchFamily="66" charset="0"/>
            </a:rPr>
            <a:t>University of Phoenix</a:t>
          </a:r>
        </a:p>
      </dgm:t>
    </dgm:pt>
    <dgm:pt modelId="{EE039677-4D26-4E10-94E8-34601C5625F2}" type="parTrans" cxnId="{FD9D82CE-DC68-4A6E-B11F-0529E28903C6}">
      <dgm:prSet/>
      <dgm:spPr/>
      <dgm:t>
        <a:bodyPr/>
        <a:lstStyle/>
        <a:p>
          <a:endParaRPr lang="en-US"/>
        </a:p>
      </dgm:t>
    </dgm:pt>
    <dgm:pt modelId="{43E50B32-BEED-44D9-B9B8-0E28793AF21F}" type="sibTrans" cxnId="{FD9D82CE-DC68-4A6E-B11F-0529E28903C6}">
      <dgm:prSet/>
      <dgm:spPr/>
      <dgm:t>
        <a:bodyPr/>
        <a:lstStyle/>
        <a:p>
          <a:endParaRPr lang="en-US"/>
        </a:p>
      </dgm:t>
    </dgm:pt>
    <dgm:pt modelId="{C67FE3C1-138E-4723-98DB-9F1DAE997403}" type="pres">
      <dgm:prSet presAssocID="{0C638560-380E-4297-8911-A257D3BCAA02}" presName="Name0" presStyleCnt="0">
        <dgm:presLayoutVars>
          <dgm:dir/>
          <dgm:resizeHandles val="exact"/>
        </dgm:presLayoutVars>
      </dgm:prSet>
      <dgm:spPr/>
    </dgm:pt>
    <dgm:pt modelId="{2870EF2C-DDCB-4011-81AD-3BCAD7663F9B}" type="pres">
      <dgm:prSet presAssocID="{DAC3C39C-14D7-492B-B450-E49DCE77AB02}" presName="node" presStyleLbl="node1" presStyleIdx="0" presStyleCnt="6" custLinFactNeighborX="-64822" custLinFactNeighborY="608">
        <dgm:presLayoutVars>
          <dgm:bulletEnabled val="1"/>
        </dgm:presLayoutVars>
      </dgm:prSet>
      <dgm:spPr/>
    </dgm:pt>
    <dgm:pt modelId="{A60FD9F7-B3E9-42A4-BC17-8EC251FFBD1A}" type="pres">
      <dgm:prSet presAssocID="{53D9AB40-D9DF-4C44-88F3-69652D3DB915}" presName="sibTrans" presStyleCnt="0"/>
      <dgm:spPr/>
    </dgm:pt>
    <dgm:pt modelId="{509ED0C2-A464-47C6-88B4-6814276B0E4D}" type="pres">
      <dgm:prSet presAssocID="{48E1924D-C5FA-4207-8053-CE32B7F25190}" presName="node" presStyleLbl="node1" presStyleIdx="1" presStyleCnt="6" custLinFactNeighborX="-15447" custLinFactNeighborY="328">
        <dgm:presLayoutVars>
          <dgm:bulletEnabled val="1"/>
        </dgm:presLayoutVars>
      </dgm:prSet>
      <dgm:spPr/>
    </dgm:pt>
    <dgm:pt modelId="{6FA30A33-C8E3-41B0-A39F-7AAA32C467D3}" type="pres">
      <dgm:prSet presAssocID="{15DC52B5-E2D7-433F-9F8C-C8C1D0038062}" presName="sibTrans" presStyleCnt="0"/>
      <dgm:spPr/>
    </dgm:pt>
    <dgm:pt modelId="{86F62189-2181-49AA-8066-829B693D39F8}" type="pres">
      <dgm:prSet presAssocID="{D897F520-D188-407D-850F-1E5FD811269B}" presName="node" presStyleLbl="node1" presStyleIdx="2" presStyleCnt="6" custLinFactNeighborX="3">
        <dgm:presLayoutVars>
          <dgm:bulletEnabled val="1"/>
        </dgm:presLayoutVars>
      </dgm:prSet>
      <dgm:spPr/>
    </dgm:pt>
    <dgm:pt modelId="{0323D8F8-6657-4712-AB94-26998C932C07}" type="pres">
      <dgm:prSet presAssocID="{18D79428-3F08-4B99-AED4-136E712E41A2}" presName="sibTrans" presStyleCnt="0"/>
      <dgm:spPr/>
    </dgm:pt>
    <dgm:pt modelId="{4EB74E1E-8780-4A85-A7B3-D01BACF00BE2}" type="pres">
      <dgm:prSet presAssocID="{0DF8AA6D-BEE8-446C-923D-B8C676F92B84}" presName="node" presStyleLbl="node1" presStyleIdx="3" presStyleCnt="6">
        <dgm:presLayoutVars>
          <dgm:bulletEnabled val="1"/>
        </dgm:presLayoutVars>
      </dgm:prSet>
      <dgm:spPr/>
    </dgm:pt>
    <dgm:pt modelId="{EAB808A5-9D34-478D-B4C5-863012F84FBB}" type="pres">
      <dgm:prSet presAssocID="{B71D0CA1-1199-4CBB-91E4-F01A04FDE1AE}" presName="sibTrans" presStyleCnt="0"/>
      <dgm:spPr/>
    </dgm:pt>
    <dgm:pt modelId="{D5538A3F-8C17-4DDB-92B8-51EF862F1819}" type="pres">
      <dgm:prSet presAssocID="{100294EC-74C3-455C-A3D8-89C854AB1FEA}" presName="node" presStyleLbl="node1" presStyleIdx="4" presStyleCnt="6">
        <dgm:presLayoutVars>
          <dgm:bulletEnabled val="1"/>
        </dgm:presLayoutVars>
      </dgm:prSet>
      <dgm:spPr/>
    </dgm:pt>
    <dgm:pt modelId="{66D85617-60C5-4C02-9347-71F292255C8D}" type="pres">
      <dgm:prSet presAssocID="{07742AAB-6C60-4A23-AD28-EBC5F5375594}" presName="sibTrans" presStyleCnt="0"/>
      <dgm:spPr/>
    </dgm:pt>
    <dgm:pt modelId="{3B0973BB-B0BA-4F4C-9265-D82765BFAF74}" type="pres">
      <dgm:prSet presAssocID="{7E685B43-36CD-4C6F-964B-CE5239F190A9}" presName="node" presStyleLbl="node1" presStyleIdx="5" presStyleCnt="6" custLinFactX="85185" custLinFactNeighborX="100000" custLinFactNeighborY="8847">
        <dgm:presLayoutVars>
          <dgm:bulletEnabled val="1"/>
        </dgm:presLayoutVars>
      </dgm:prSet>
      <dgm:spPr/>
    </dgm:pt>
  </dgm:ptLst>
  <dgm:cxnLst>
    <dgm:cxn modelId="{D395460A-06F7-4B5A-8807-B086C285A1F0}" type="presOf" srcId="{48E1924D-C5FA-4207-8053-CE32B7F25190}" destId="{509ED0C2-A464-47C6-88B4-6814276B0E4D}" srcOrd="0" destOrd="0" presId="urn:microsoft.com/office/officeart/2005/8/layout/hList6"/>
    <dgm:cxn modelId="{03245939-A966-4535-8680-8CE44F62F8F7}" srcId="{0C638560-380E-4297-8911-A257D3BCAA02}" destId="{100294EC-74C3-455C-A3D8-89C854AB1FEA}" srcOrd="4" destOrd="0" parTransId="{919DD611-E8D4-45E8-B0AC-AA0DF0561D93}" sibTransId="{07742AAB-6C60-4A23-AD28-EBC5F5375594}"/>
    <dgm:cxn modelId="{04345B88-7DD8-4FEE-9C17-C2E6BF5C114F}" srcId="{0C638560-380E-4297-8911-A257D3BCAA02}" destId="{D897F520-D188-407D-850F-1E5FD811269B}" srcOrd="2" destOrd="0" parTransId="{1D9EB436-20BC-41AC-A968-7C73E1B93E45}" sibTransId="{18D79428-3F08-4B99-AED4-136E712E41A2}"/>
    <dgm:cxn modelId="{FBD430B8-EC11-4EF7-ABE8-9AA8F04C923A}" srcId="{0C638560-380E-4297-8911-A257D3BCAA02}" destId="{48E1924D-C5FA-4207-8053-CE32B7F25190}" srcOrd="1" destOrd="0" parTransId="{AD91D1CC-05F2-417D-81F0-AC2FCABDE291}" sibTransId="{15DC52B5-E2D7-433F-9F8C-C8C1D0038062}"/>
    <dgm:cxn modelId="{2E33D8CC-45C1-4EDD-8E9F-45E9408F75C9}" type="presOf" srcId="{100294EC-74C3-455C-A3D8-89C854AB1FEA}" destId="{D5538A3F-8C17-4DDB-92B8-51EF862F1819}" srcOrd="0" destOrd="0" presId="urn:microsoft.com/office/officeart/2005/8/layout/hList6"/>
    <dgm:cxn modelId="{FD9D82CE-DC68-4A6E-B11F-0529E28903C6}" srcId="{0C638560-380E-4297-8911-A257D3BCAA02}" destId="{7E685B43-36CD-4C6F-964B-CE5239F190A9}" srcOrd="5" destOrd="0" parTransId="{EE039677-4D26-4E10-94E8-34601C5625F2}" sibTransId="{43E50B32-BEED-44D9-B9B8-0E28793AF21F}"/>
    <dgm:cxn modelId="{436E5CD3-F344-4831-8E03-B5A41C432A94}" type="presOf" srcId="{7E685B43-36CD-4C6F-964B-CE5239F190A9}" destId="{3B0973BB-B0BA-4F4C-9265-D82765BFAF74}" srcOrd="0" destOrd="0" presId="urn:microsoft.com/office/officeart/2005/8/layout/hList6"/>
    <dgm:cxn modelId="{295D75D9-B744-46C3-88D1-A59A74208410}" srcId="{0C638560-380E-4297-8911-A257D3BCAA02}" destId="{DAC3C39C-14D7-492B-B450-E49DCE77AB02}" srcOrd="0" destOrd="0" parTransId="{39DF3935-C32E-4CDA-A061-823336638BB3}" sibTransId="{53D9AB40-D9DF-4C44-88F3-69652D3DB915}"/>
    <dgm:cxn modelId="{F49903DC-A8C8-4A26-965C-A6B198E597F1}" type="presOf" srcId="{0C638560-380E-4297-8911-A257D3BCAA02}" destId="{C67FE3C1-138E-4723-98DB-9F1DAE997403}" srcOrd="0" destOrd="0" presId="urn:microsoft.com/office/officeart/2005/8/layout/hList6"/>
    <dgm:cxn modelId="{53B419E0-166E-4D4A-8ED9-186AD7EAF920}" srcId="{0C638560-380E-4297-8911-A257D3BCAA02}" destId="{0DF8AA6D-BEE8-446C-923D-B8C676F92B84}" srcOrd="3" destOrd="0" parTransId="{5D0AC9F0-B395-41A2-B201-DE267358F054}" sibTransId="{B71D0CA1-1199-4CBB-91E4-F01A04FDE1AE}"/>
    <dgm:cxn modelId="{0CBD2AE6-A12E-48FB-A625-95E03516A9A1}" type="presOf" srcId="{D897F520-D188-407D-850F-1E5FD811269B}" destId="{86F62189-2181-49AA-8066-829B693D39F8}" srcOrd="0" destOrd="0" presId="urn:microsoft.com/office/officeart/2005/8/layout/hList6"/>
    <dgm:cxn modelId="{7B15F9F3-9D3A-4DE7-BFD1-81163A4C1093}" type="presOf" srcId="{DAC3C39C-14D7-492B-B450-E49DCE77AB02}" destId="{2870EF2C-DDCB-4011-81AD-3BCAD7663F9B}" srcOrd="0" destOrd="0" presId="urn:microsoft.com/office/officeart/2005/8/layout/hList6"/>
    <dgm:cxn modelId="{6A285EF4-E8B5-4771-8016-D4F14CE66590}" type="presOf" srcId="{0DF8AA6D-BEE8-446C-923D-B8C676F92B84}" destId="{4EB74E1E-8780-4A85-A7B3-D01BACF00BE2}" srcOrd="0" destOrd="0" presId="urn:microsoft.com/office/officeart/2005/8/layout/hList6"/>
    <dgm:cxn modelId="{97BE6FF3-EBC1-4F00-B75F-D280E1A1087B}" type="presParOf" srcId="{C67FE3C1-138E-4723-98DB-9F1DAE997403}" destId="{2870EF2C-DDCB-4011-81AD-3BCAD7663F9B}" srcOrd="0" destOrd="0" presId="urn:microsoft.com/office/officeart/2005/8/layout/hList6"/>
    <dgm:cxn modelId="{1C239423-9C75-4CAB-B48A-719C8F486747}" type="presParOf" srcId="{C67FE3C1-138E-4723-98DB-9F1DAE997403}" destId="{A60FD9F7-B3E9-42A4-BC17-8EC251FFBD1A}" srcOrd="1" destOrd="0" presId="urn:microsoft.com/office/officeart/2005/8/layout/hList6"/>
    <dgm:cxn modelId="{9BC04472-EBF7-4E9A-AC7D-4C58DAA4889E}" type="presParOf" srcId="{C67FE3C1-138E-4723-98DB-9F1DAE997403}" destId="{509ED0C2-A464-47C6-88B4-6814276B0E4D}" srcOrd="2" destOrd="0" presId="urn:microsoft.com/office/officeart/2005/8/layout/hList6"/>
    <dgm:cxn modelId="{EE0CEE06-929E-4E9B-8A7A-64469DEBD84A}" type="presParOf" srcId="{C67FE3C1-138E-4723-98DB-9F1DAE997403}" destId="{6FA30A33-C8E3-41B0-A39F-7AAA32C467D3}" srcOrd="3" destOrd="0" presId="urn:microsoft.com/office/officeart/2005/8/layout/hList6"/>
    <dgm:cxn modelId="{2E02634F-2BCD-430B-A16C-F6C10A7C075C}" type="presParOf" srcId="{C67FE3C1-138E-4723-98DB-9F1DAE997403}" destId="{86F62189-2181-49AA-8066-829B693D39F8}" srcOrd="4" destOrd="0" presId="urn:microsoft.com/office/officeart/2005/8/layout/hList6"/>
    <dgm:cxn modelId="{A7D062E8-A5F7-485A-B8C4-FFA1FD749076}" type="presParOf" srcId="{C67FE3C1-138E-4723-98DB-9F1DAE997403}" destId="{0323D8F8-6657-4712-AB94-26998C932C07}" srcOrd="5" destOrd="0" presId="urn:microsoft.com/office/officeart/2005/8/layout/hList6"/>
    <dgm:cxn modelId="{403C691B-B48B-441B-982E-2B2A540BF66E}" type="presParOf" srcId="{C67FE3C1-138E-4723-98DB-9F1DAE997403}" destId="{4EB74E1E-8780-4A85-A7B3-D01BACF00BE2}" srcOrd="6" destOrd="0" presId="urn:microsoft.com/office/officeart/2005/8/layout/hList6"/>
    <dgm:cxn modelId="{7F0FC84E-AC9D-430A-A070-4190B0F62847}" type="presParOf" srcId="{C67FE3C1-138E-4723-98DB-9F1DAE997403}" destId="{EAB808A5-9D34-478D-B4C5-863012F84FBB}" srcOrd="7" destOrd="0" presId="urn:microsoft.com/office/officeart/2005/8/layout/hList6"/>
    <dgm:cxn modelId="{E35C0B24-F26D-4415-9B25-F5F11ED58E28}" type="presParOf" srcId="{C67FE3C1-138E-4723-98DB-9F1DAE997403}" destId="{D5538A3F-8C17-4DDB-92B8-51EF862F1819}" srcOrd="8" destOrd="0" presId="urn:microsoft.com/office/officeart/2005/8/layout/hList6"/>
    <dgm:cxn modelId="{B2BB729C-8AA0-4DD3-808F-9DC798EA80D1}" type="presParOf" srcId="{C67FE3C1-138E-4723-98DB-9F1DAE997403}" destId="{66D85617-60C5-4C02-9347-71F292255C8D}" srcOrd="9" destOrd="0" presId="urn:microsoft.com/office/officeart/2005/8/layout/hList6"/>
    <dgm:cxn modelId="{AE14A2D9-E6E2-4237-B29F-ECA60CFFF614}" type="presParOf" srcId="{C67FE3C1-138E-4723-98DB-9F1DAE997403}" destId="{3B0973BB-B0BA-4F4C-9265-D82765BFAF74}"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D4B0-32A3-4074-A4E5-CBF78A252032}">
      <dsp:nvSpPr>
        <dsp:cNvPr id="0" name=""/>
        <dsp:cNvSpPr/>
      </dsp:nvSpPr>
      <dsp:spPr>
        <a:xfrm rot="10800000">
          <a:off x="1991797" y="42992"/>
          <a:ext cx="7339834" cy="5425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CanPESC User Group</a:t>
          </a:r>
        </a:p>
      </dsp:txBody>
      <dsp:txXfrm rot="10800000">
        <a:off x="2127429" y="42992"/>
        <a:ext cx="7204202" cy="542530"/>
      </dsp:txXfrm>
    </dsp:sp>
    <dsp:sp modelId="{7D29CD37-56B8-404E-BAD6-7F5F6B39D258}">
      <dsp:nvSpPr>
        <dsp:cNvPr id="0" name=""/>
        <dsp:cNvSpPr/>
      </dsp:nvSpPr>
      <dsp:spPr>
        <a:xfrm>
          <a:off x="1364076" y="80592"/>
          <a:ext cx="572168" cy="628081"/>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F57C6-4799-4AD1-81BA-25D5FD6B95A8}">
      <dsp:nvSpPr>
        <dsp:cNvPr id="0" name=""/>
        <dsp:cNvSpPr/>
      </dsp:nvSpPr>
      <dsp:spPr>
        <a:xfrm rot="10800000">
          <a:off x="1984387" y="778387"/>
          <a:ext cx="7339834" cy="5425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Competencies &amp; Credentials User Group</a:t>
          </a:r>
        </a:p>
      </dsp:txBody>
      <dsp:txXfrm rot="10800000">
        <a:off x="2120019" y="778387"/>
        <a:ext cx="7204202" cy="542530"/>
      </dsp:txXfrm>
    </dsp:sp>
    <dsp:sp modelId="{8FFBB69E-11A7-44AA-AF68-0A975AD4ED3F}">
      <dsp:nvSpPr>
        <dsp:cNvPr id="0" name=""/>
        <dsp:cNvSpPr/>
      </dsp:nvSpPr>
      <dsp:spPr>
        <a:xfrm>
          <a:off x="1451644" y="815740"/>
          <a:ext cx="542530" cy="5425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ECA0A-257A-46AA-A466-3072B9F737BF}">
      <dsp:nvSpPr>
        <dsp:cNvPr id="0" name=""/>
        <dsp:cNvSpPr/>
      </dsp:nvSpPr>
      <dsp:spPr>
        <a:xfrm rot="10800000">
          <a:off x="1984387" y="1471007"/>
          <a:ext cx="7339834" cy="5425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DPPI – Data Privacy &amp; Protection Indicator</a:t>
          </a:r>
        </a:p>
      </dsp:txBody>
      <dsp:txXfrm rot="10800000">
        <a:off x="2120019" y="1471007"/>
        <a:ext cx="7204202" cy="542530"/>
      </dsp:txXfrm>
    </dsp:sp>
    <dsp:sp modelId="{8C875197-C551-4CEA-A949-E7ED64C0BDA2}">
      <dsp:nvSpPr>
        <dsp:cNvPr id="0" name=""/>
        <dsp:cNvSpPr/>
      </dsp:nvSpPr>
      <dsp:spPr>
        <a:xfrm>
          <a:off x="1386275" y="1494466"/>
          <a:ext cx="542530" cy="542530"/>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EE8FB8-9398-4081-A9A9-54CF8C193675}">
      <dsp:nvSpPr>
        <dsp:cNvPr id="0" name=""/>
        <dsp:cNvSpPr/>
      </dsp:nvSpPr>
      <dsp:spPr>
        <a:xfrm rot="10800000">
          <a:off x="1984387" y="2163626"/>
          <a:ext cx="7339834" cy="5425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JSON Task Force</a:t>
          </a:r>
        </a:p>
      </dsp:txBody>
      <dsp:txXfrm rot="10800000">
        <a:off x="2120019" y="2163626"/>
        <a:ext cx="7204202" cy="542530"/>
      </dsp:txXfrm>
    </dsp:sp>
    <dsp:sp modelId="{EB2E74CB-F901-48A3-AE85-53C1861836BA}">
      <dsp:nvSpPr>
        <dsp:cNvPr id="0" name=""/>
        <dsp:cNvSpPr/>
      </dsp:nvSpPr>
      <dsp:spPr>
        <a:xfrm>
          <a:off x="1432965" y="2163626"/>
          <a:ext cx="542530" cy="542530"/>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09B21-BD23-4A7F-8A7E-321322D83CA6}">
      <dsp:nvSpPr>
        <dsp:cNvPr id="0" name=""/>
        <dsp:cNvSpPr/>
      </dsp:nvSpPr>
      <dsp:spPr>
        <a:xfrm rot="10800000">
          <a:off x="1984387" y="2856245"/>
          <a:ext cx="7339834" cy="5425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EdExchange User Group</a:t>
          </a:r>
        </a:p>
      </dsp:txBody>
      <dsp:txXfrm rot="10800000">
        <a:off x="2120019" y="2856245"/>
        <a:ext cx="7204202" cy="542530"/>
      </dsp:txXfrm>
    </dsp:sp>
    <dsp:sp modelId="{15A5F250-3A51-4222-A17D-71E21B55C807}">
      <dsp:nvSpPr>
        <dsp:cNvPr id="0" name=""/>
        <dsp:cNvSpPr/>
      </dsp:nvSpPr>
      <dsp:spPr>
        <a:xfrm>
          <a:off x="1460981" y="2818892"/>
          <a:ext cx="542530" cy="542530"/>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086D1F-53A9-4C16-A44A-674388441DB9}">
      <dsp:nvSpPr>
        <dsp:cNvPr id="0" name=""/>
        <dsp:cNvSpPr/>
      </dsp:nvSpPr>
      <dsp:spPr>
        <a:xfrm rot="10800000">
          <a:off x="1984387" y="3548864"/>
          <a:ext cx="7339834" cy="5425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Global Education Organization (GEO) Code User Group</a:t>
          </a:r>
        </a:p>
      </dsp:txBody>
      <dsp:txXfrm rot="10800000">
        <a:off x="2120019" y="3548864"/>
        <a:ext cx="7204202" cy="542530"/>
      </dsp:txXfrm>
    </dsp:sp>
    <dsp:sp modelId="{DC46B7F9-847E-45B9-A8B2-314C1C165332}">
      <dsp:nvSpPr>
        <dsp:cNvPr id="0" name=""/>
        <dsp:cNvSpPr/>
      </dsp:nvSpPr>
      <dsp:spPr>
        <a:xfrm>
          <a:off x="1442302" y="3539527"/>
          <a:ext cx="542530" cy="542530"/>
        </a:xfrm>
        <a:prstGeom prst="ellipse">
          <a:avLst/>
        </a:prstGeom>
        <a:blipFill>
          <a:blip xmlns:r="http://schemas.openxmlformats.org/officeDocument/2006/relationships" r:embed="rId11">
            <a:extLst>
              <a:ext uri="{837473B0-CC2E-450A-ABE3-18F120FF3D39}">
                <a1611:picAttrSrcUrl xmlns:a1611="http://schemas.microsoft.com/office/drawing/2016/11/main" r:i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0BDAC-F78A-482F-8BF3-54CF3FD15F0C}">
      <dsp:nvSpPr>
        <dsp:cNvPr id="0" name=""/>
        <dsp:cNvSpPr/>
      </dsp:nvSpPr>
      <dsp:spPr>
        <a:xfrm>
          <a:off x="1779" y="0"/>
          <a:ext cx="2769106" cy="4473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US" sz="1900" b="1" i="1" kern="1200"/>
            <a:t>Time to Fulfill Request</a:t>
          </a:r>
          <a:endParaRPr lang="en-US" sz="1900" kern="1200"/>
        </a:p>
        <a:p>
          <a:pPr marL="114300" lvl="1" indent="-114300" algn="l" defTabSz="666750">
            <a:lnSpc>
              <a:spcPct val="90000"/>
            </a:lnSpc>
            <a:spcBef>
              <a:spcPct val="0"/>
            </a:spcBef>
            <a:spcAft>
              <a:spcPct val="15000"/>
            </a:spcAft>
            <a:buChar char="•"/>
          </a:pPr>
          <a:r>
            <a:rPr lang="en-US" sz="1500" kern="1200" dirty="0"/>
            <a:t>Electronic (PDF, EDI)  1.5 days</a:t>
          </a:r>
        </a:p>
        <a:p>
          <a:pPr marL="114300" lvl="1" indent="-114300" algn="l" defTabSz="666750">
            <a:lnSpc>
              <a:spcPct val="90000"/>
            </a:lnSpc>
            <a:spcBef>
              <a:spcPct val="0"/>
            </a:spcBef>
            <a:spcAft>
              <a:spcPct val="15000"/>
            </a:spcAft>
            <a:buChar char="•"/>
          </a:pPr>
          <a:r>
            <a:rPr lang="en-US" sz="1500" kern="1200" dirty="0"/>
            <a:t>PAPER 		          17 days </a:t>
          </a:r>
        </a:p>
      </dsp:txBody>
      <dsp:txXfrm>
        <a:off x="1779" y="1789315"/>
        <a:ext cx="2769106" cy="1789315"/>
      </dsp:txXfrm>
    </dsp:sp>
    <dsp:sp modelId="{9B76BE9B-FAC0-46CC-928B-2C7AF604143E}">
      <dsp:nvSpPr>
        <dsp:cNvPr id="0" name=""/>
        <dsp:cNvSpPr/>
      </dsp:nvSpPr>
      <dsp:spPr>
        <a:xfrm>
          <a:off x="641530" y="268397"/>
          <a:ext cx="1489605" cy="14896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189B03-0C64-46AD-9664-FE8D41B0A94E}">
      <dsp:nvSpPr>
        <dsp:cNvPr id="0" name=""/>
        <dsp:cNvSpPr/>
      </dsp:nvSpPr>
      <dsp:spPr>
        <a:xfrm>
          <a:off x="2853959" y="0"/>
          <a:ext cx="2769106" cy="4473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US" sz="1900" b="1" i="1" kern="1200"/>
            <a:t>Time to Process Transcript Received</a:t>
          </a:r>
          <a:endParaRPr lang="en-US" sz="1900" kern="1200"/>
        </a:p>
        <a:p>
          <a:pPr marL="114300" lvl="1" indent="-114300" algn="l" defTabSz="666750">
            <a:lnSpc>
              <a:spcPct val="90000"/>
            </a:lnSpc>
            <a:spcBef>
              <a:spcPct val="0"/>
            </a:spcBef>
            <a:spcAft>
              <a:spcPct val="15000"/>
            </a:spcAft>
            <a:buChar char="•"/>
          </a:pPr>
          <a:r>
            <a:rPr lang="en-US" sz="1500" kern="1200" dirty="0"/>
            <a:t>PAPER 	               3 days </a:t>
          </a:r>
        </a:p>
        <a:p>
          <a:pPr marL="114300" lvl="1" indent="-114300" algn="l" defTabSz="666750">
            <a:lnSpc>
              <a:spcPct val="90000"/>
            </a:lnSpc>
            <a:spcBef>
              <a:spcPct val="0"/>
            </a:spcBef>
            <a:spcAft>
              <a:spcPct val="15000"/>
            </a:spcAft>
            <a:buChar char="•"/>
          </a:pPr>
          <a:r>
            <a:rPr lang="en-US" sz="1500" kern="1200"/>
            <a:t>PDF 		2 days</a:t>
          </a:r>
        </a:p>
        <a:p>
          <a:pPr marL="114300" lvl="1" indent="-114300" algn="l" defTabSz="666750">
            <a:lnSpc>
              <a:spcPct val="90000"/>
            </a:lnSpc>
            <a:spcBef>
              <a:spcPct val="0"/>
            </a:spcBef>
            <a:spcAft>
              <a:spcPct val="15000"/>
            </a:spcAft>
            <a:buChar char="•"/>
          </a:pPr>
          <a:r>
            <a:rPr lang="en-US" sz="1500" kern="1200"/>
            <a:t>EDI/XML  	SAME DAY!!!</a:t>
          </a:r>
        </a:p>
      </dsp:txBody>
      <dsp:txXfrm>
        <a:off x="2853959" y="1789315"/>
        <a:ext cx="2769106" cy="1789315"/>
      </dsp:txXfrm>
    </dsp:sp>
    <dsp:sp modelId="{125C6A4F-A11B-4765-ABA3-8F921EFA4C09}">
      <dsp:nvSpPr>
        <dsp:cNvPr id="0" name=""/>
        <dsp:cNvSpPr/>
      </dsp:nvSpPr>
      <dsp:spPr>
        <a:xfrm>
          <a:off x="3493710" y="268397"/>
          <a:ext cx="1489605" cy="1489605"/>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037E2B-E099-499E-8517-1FC6C138CF64}">
      <dsp:nvSpPr>
        <dsp:cNvPr id="0" name=""/>
        <dsp:cNvSpPr/>
      </dsp:nvSpPr>
      <dsp:spPr>
        <a:xfrm>
          <a:off x="5706139" y="0"/>
          <a:ext cx="2769106" cy="4473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US" sz="1900" b="1" i="1" kern="1200" dirty="0"/>
            <a:t>Rework/Student Experience</a:t>
          </a:r>
          <a:endParaRPr lang="en-US" sz="1900" kern="1200" dirty="0"/>
        </a:p>
        <a:p>
          <a:pPr marL="114300" lvl="1" indent="-114300" algn="l" defTabSz="666750">
            <a:lnSpc>
              <a:spcPct val="90000"/>
            </a:lnSpc>
            <a:spcBef>
              <a:spcPct val="0"/>
            </a:spcBef>
            <a:spcAft>
              <a:spcPct val="15000"/>
            </a:spcAft>
            <a:buChar char="•"/>
          </a:pPr>
          <a:r>
            <a:rPr lang="en-US" sz="1500" kern="1200" dirty="0"/>
            <a:t>PDF/PAPER  errors	5%</a:t>
          </a:r>
        </a:p>
        <a:p>
          <a:pPr marL="114300" lvl="1" indent="-114300" algn="l" defTabSz="666750">
            <a:lnSpc>
              <a:spcPct val="90000"/>
            </a:lnSpc>
            <a:spcBef>
              <a:spcPct val="0"/>
            </a:spcBef>
            <a:spcAft>
              <a:spcPct val="15000"/>
            </a:spcAft>
            <a:buChar char="•"/>
          </a:pPr>
          <a:r>
            <a:rPr lang="en-US" sz="1500" kern="1200"/>
            <a:t>EDI exceptions 		1%</a:t>
          </a:r>
        </a:p>
      </dsp:txBody>
      <dsp:txXfrm>
        <a:off x="5706139" y="1789315"/>
        <a:ext cx="2769106" cy="1789315"/>
      </dsp:txXfrm>
    </dsp:sp>
    <dsp:sp modelId="{10CA1B87-ABDB-4FCE-BA2B-3F092DD4AE60}">
      <dsp:nvSpPr>
        <dsp:cNvPr id="0" name=""/>
        <dsp:cNvSpPr/>
      </dsp:nvSpPr>
      <dsp:spPr>
        <a:xfrm>
          <a:off x="6345890" y="268397"/>
          <a:ext cx="1489605" cy="1489605"/>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CFB0F1-16D1-4F31-8E56-53D5AF46A592}">
      <dsp:nvSpPr>
        <dsp:cNvPr id="0" name=""/>
        <dsp:cNvSpPr/>
      </dsp:nvSpPr>
      <dsp:spPr>
        <a:xfrm>
          <a:off x="339081" y="3578631"/>
          <a:ext cx="7798863" cy="67099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0EF2C-DDCB-4011-81AD-3BCAD7663F9B}">
      <dsp:nvSpPr>
        <dsp:cNvPr id="0" name=""/>
        <dsp:cNvSpPr/>
      </dsp:nvSpPr>
      <dsp:spPr>
        <a:xfrm rot="16200000">
          <a:off x="-681036" y="681036"/>
          <a:ext cx="3135676" cy="1773603"/>
        </a:xfrm>
        <a:prstGeom prst="flowChartManualOperati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Bradley Hand ITC" panose="03070402050302030203" pitchFamily="66" charset="0"/>
            </a:rPr>
            <a:t>California Community Colleges</a:t>
          </a:r>
        </a:p>
      </dsp:txBody>
      <dsp:txXfrm rot="5400000">
        <a:off x="0" y="627135"/>
        <a:ext cx="1773603" cy="1881406"/>
      </dsp:txXfrm>
    </dsp:sp>
    <dsp:sp modelId="{509ED0C2-A464-47C6-88B4-6814276B0E4D}">
      <dsp:nvSpPr>
        <dsp:cNvPr id="0" name=""/>
        <dsp:cNvSpPr/>
      </dsp:nvSpPr>
      <dsp:spPr>
        <a:xfrm rot="16200000">
          <a:off x="1209528" y="681036"/>
          <a:ext cx="3135676" cy="1773603"/>
        </a:xfrm>
        <a:prstGeom prst="flowChartManualOperati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Bradley Hand ITC" panose="03070402050302030203" pitchFamily="66" charset="0"/>
            </a:rPr>
            <a:t>Credentials Solutions</a:t>
          </a:r>
        </a:p>
      </dsp:txBody>
      <dsp:txXfrm rot="5400000">
        <a:off x="1890564" y="627135"/>
        <a:ext cx="1773603" cy="1881406"/>
      </dsp:txXfrm>
    </dsp:sp>
    <dsp:sp modelId="{86F62189-2181-49AA-8066-829B693D39F8}">
      <dsp:nvSpPr>
        <dsp:cNvPr id="0" name=""/>
        <dsp:cNvSpPr/>
      </dsp:nvSpPr>
      <dsp:spPr>
        <a:xfrm rot="16200000">
          <a:off x="3136704" y="681036"/>
          <a:ext cx="3135676" cy="1773603"/>
        </a:xfrm>
        <a:prstGeom prst="flowChartManualOperati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50000"/>
                </a:schemeClr>
              </a:solidFill>
              <a:latin typeface="Bradley Hand ITC" panose="03070402050302030203" pitchFamily="66" charset="0"/>
            </a:rPr>
            <a:t>Digitary</a:t>
          </a:r>
        </a:p>
      </dsp:txBody>
      <dsp:txXfrm rot="5400000">
        <a:off x="3817740" y="627135"/>
        <a:ext cx="1773603" cy="1881406"/>
      </dsp:txXfrm>
    </dsp:sp>
    <dsp:sp modelId="{4EB74E1E-8780-4A85-A7B3-D01BACF00BE2}">
      <dsp:nvSpPr>
        <dsp:cNvPr id="0" name=""/>
        <dsp:cNvSpPr/>
      </dsp:nvSpPr>
      <dsp:spPr>
        <a:xfrm rot="16200000">
          <a:off x="5043323" y="681036"/>
          <a:ext cx="3135676" cy="1773603"/>
        </a:xfrm>
        <a:prstGeom prst="flowChartManualOperati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673"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latin typeface="Bradley Hand ITC" panose="03070402050302030203" pitchFamily="66" charset="0"/>
            </a:rPr>
            <a:t>Education Credentials Evaluators</a:t>
          </a:r>
        </a:p>
        <a:p>
          <a:pPr marL="0" lvl="0" indent="0" algn="ctr" defTabSz="1066800">
            <a:lnSpc>
              <a:spcPct val="90000"/>
            </a:lnSpc>
            <a:spcBef>
              <a:spcPct val="0"/>
            </a:spcBef>
            <a:spcAft>
              <a:spcPct val="35000"/>
            </a:spcAft>
            <a:buNone/>
          </a:pPr>
          <a:r>
            <a:rPr lang="en-US" sz="2400" b="1" kern="1200" dirty="0">
              <a:solidFill>
                <a:schemeClr val="accent4">
                  <a:lumMod val="75000"/>
                </a:schemeClr>
              </a:solidFill>
              <a:latin typeface="Bradley Hand ITC" panose="03070402050302030203" pitchFamily="66" charset="0"/>
            </a:rPr>
            <a:t>ECE</a:t>
          </a:r>
        </a:p>
      </dsp:txBody>
      <dsp:txXfrm rot="5400000">
        <a:off x="5724359" y="627135"/>
        <a:ext cx="1773603" cy="1881406"/>
      </dsp:txXfrm>
    </dsp:sp>
    <dsp:sp modelId="{D5538A3F-8C17-4DDB-92B8-51EF862F1819}">
      <dsp:nvSpPr>
        <dsp:cNvPr id="0" name=""/>
        <dsp:cNvSpPr/>
      </dsp:nvSpPr>
      <dsp:spPr>
        <a:xfrm rot="16200000">
          <a:off x="6949947" y="681036"/>
          <a:ext cx="3135676" cy="1773603"/>
        </a:xfrm>
        <a:prstGeom prst="flowChartManualOperation">
          <a:avLst/>
        </a:prstGeom>
        <a:solidFill>
          <a:schemeClr val="accent4">
            <a:lumMod val="40000"/>
            <a:lumOff val="60000"/>
            <a:alpha val="7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673"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latin typeface="Bradley Hand ITC" panose="03070402050302030203" pitchFamily="66" charset="0"/>
            </a:rPr>
            <a:t>Parchment</a:t>
          </a:r>
        </a:p>
      </dsp:txBody>
      <dsp:txXfrm rot="5400000">
        <a:off x="7630983" y="627135"/>
        <a:ext cx="1773603" cy="1881406"/>
      </dsp:txXfrm>
    </dsp:sp>
    <dsp:sp modelId="{3B0973BB-B0BA-4F4C-9265-D82765BFAF74}">
      <dsp:nvSpPr>
        <dsp:cNvPr id="0" name=""/>
        <dsp:cNvSpPr/>
      </dsp:nvSpPr>
      <dsp:spPr>
        <a:xfrm rot="16200000">
          <a:off x="8861060" y="681036"/>
          <a:ext cx="3135676" cy="1773603"/>
        </a:xfrm>
        <a:prstGeom prst="flowChartManualOperati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673"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latin typeface="Bradley Hand ITC" panose="03070402050302030203" pitchFamily="66" charset="0"/>
            </a:rPr>
            <a:t>University of Phoenix</a:t>
          </a:r>
        </a:p>
      </dsp:txBody>
      <dsp:txXfrm rot="5400000">
        <a:off x="9542096" y="627135"/>
        <a:ext cx="1773603" cy="18814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42C5B-8AB4-4197-B53B-887BE2FB05E3}"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76A9D-3C47-4E01-93FC-99DF3E854D1E}" type="slidenum">
              <a:rPr lang="en-US" smtClean="0"/>
              <a:t>‹#›</a:t>
            </a:fld>
            <a:endParaRPr lang="en-US"/>
          </a:p>
        </p:txBody>
      </p:sp>
    </p:spTree>
    <p:extLst>
      <p:ext uri="{BB962C8B-B14F-4D97-AF65-F5344CB8AC3E}">
        <p14:creationId xmlns:p14="http://schemas.microsoft.com/office/powerpoint/2010/main" val="390383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JavaScript</a:t>
            </a:r>
            <a:r>
              <a:rPr lang="en-US" baseline="0" dirty="0"/>
              <a:t> is a web based scripting language.  JSON is a means of encapsulating data and in theory is similar to XML.  </a:t>
            </a:r>
          </a:p>
          <a:p>
            <a:r>
              <a:rPr lang="en-US" baseline="0" dirty="0"/>
              <a:t>The differences lie in that JSON uses constructs more closely tied to programming languages</a:t>
            </a:r>
          </a:p>
          <a:p>
            <a:r>
              <a:rPr lang="en-US" dirty="0"/>
              <a:t>Like</a:t>
            </a:r>
            <a:r>
              <a:rPr lang="en-US" baseline="0" dirty="0"/>
              <a:t> EDI, JSON is terse while XML is verbose.  Like XML, JSON is human and machine readable.</a:t>
            </a:r>
            <a:endParaRPr lang="en-US" dirty="0"/>
          </a:p>
        </p:txBody>
      </p:sp>
      <p:sp>
        <p:nvSpPr>
          <p:cNvPr id="4" name="Slide Number Placeholder 3"/>
          <p:cNvSpPr>
            <a:spLocks noGrp="1"/>
          </p:cNvSpPr>
          <p:nvPr>
            <p:ph type="sldNum" sz="quarter" idx="10"/>
          </p:nvPr>
        </p:nvSpPr>
        <p:spPr/>
        <p:txBody>
          <a:bodyPr/>
          <a:lstStyle/>
          <a:p>
            <a:fld id="{B5CF5F01-DE69-42C6-A6BC-27980DDEA61B}" type="slidenum">
              <a:rPr lang="en-US" smtClean="0"/>
              <a:pPr/>
              <a:t>13</a:t>
            </a:fld>
            <a:endParaRPr lang="en-US"/>
          </a:p>
        </p:txBody>
      </p:sp>
    </p:spTree>
    <p:extLst>
      <p:ext uri="{BB962C8B-B14F-4D97-AF65-F5344CB8AC3E}">
        <p14:creationId xmlns:p14="http://schemas.microsoft.com/office/powerpoint/2010/main" val="223287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large documents such as transcripts, a significant savings in size</a:t>
            </a:r>
            <a:r>
              <a:rPr lang="en-US" baseline="0" dirty="0"/>
              <a:t> will be recognized with JSON</a:t>
            </a:r>
          </a:p>
          <a:p>
            <a:r>
              <a:rPr lang="en-US" baseline="0" dirty="0"/>
              <a:t>Due to terseness, JSON has more stringent rules and generally one right way to organize data.  </a:t>
            </a:r>
            <a:endParaRPr lang="en-US" dirty="0"/>
          </a:p>
        </p:txBody>
      </p:sp>
      <p:sp>
        <p:nvSpPr>
          <p:cNvPr id="4" name="Slide Number Placeholder 3"/>
          <p:cNvSpPr>
            <a:spLocks noGrp="1"/>
          </p:cNvSpPr>
          <p:nvPr>
            <p:ph type="sldNum" sz="quarter" idx="10"/>
          </p:nvPr>
        </p:nvSpPr>
        <p:spPr/>
        <p:txBody>
          <a:bodyPr/>
          <a:lstStyle/>
          <a:p>
            <a:fld id="{B5CF5F01-DE69-42C6-A6BC-27980DDEA61B}" type="slidenum">
              <a:rPr lang="en-US" smtClean="0"/>
              <a:pPr/>
              <a:t>15</a:t>
            </a:fld>
            <a:endParaRPr lang="en-US"/>
          </a:p>
        </p:txBody>
      </p:sp>
    </p:spTree>
    <p:extLst>
      <p:ext uri="{BB962C8B-B14F-4D97-AF65-F5344CB8AC3E}">
        <p14:creationId xmlns:p14="http://schemas.microsoft.com/office/powerpoint/2010/main" val="37021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Development of JSON was conducted and produced through the JSON Task Force, launched at PESC’s Spring 2017</a:t>
            </a:r>
          </a:p>
          <a:p>
            <a:r>
              <a:rPr lang="en-US" sz="1200" b="0" i="0" u="none" strike="noStrike" kern="1200" baseline="0" dirty="0">
                <a:solidFill>
                  <a:schemeClr val="tx1"/>
                </a:solidFill>
                <a:latin typeface="Arial" charset="0"/>
                <a:ea typeface="+mn-ea"/>
                <a:cs typeface="+mn-cs"/>
              </a:rPr>
              <a:t>Data Summit. In January 2018, PESC joined forces with the Access 4 Learning Community (previously the SIF</a:t>
            </a:r>
          </a:p>
          <a:p>
            <a:r>
              <a:rPr lang="en-US" sz="1200" b="0" i="0" u="none" strike="noStrike" kern="1200" baseline="0" dirty="0">
                <a:solidFill>
                  <a:schemeClr val="tx1"/>
                </a:solidFill>
                <a:latin typeface="Arial" charset="0"/>
                <a:ea typeface="+mn-ea"/>
                <a:cs typeface="+mn-cs"/>
              </a:rPr>
              <a:t>Association), one of PESC’s long-time Partners in PK12 to adopt a unified, education-wide strategy on JSON.</a:t>
            </a:r>
          </a:p>
        </p:txBody>
      </p:sp>
      <p:sp>
        <p:nvSpPr>
          <p:cNvPr id="4" name="Slide Number Placeholder 3"/>
          <p:cNvSpPr>
            <a:spLocks noGrp="1"/>
          </p:cNvSpPr>
          <p:nvPr>
            <p:ph type="sldNum" sz="quarter" idx="10"/>
          </p:nvPr>
        </p:nvSpPr>
        <p:spPr/>
        <p:txBody>
          <a:bodyPr/>
          <a:lstStyle/>
          <a:p>
            <a:fld id="{B5CF5F01-DE69-42C6-A6BC-27980DDEA61B}" type="slidenum">
              <a:rPr lang="en-US" smtClean="0"/>
              <a:pPr/>
              <a:t>16</a:t>
            </a:fld>
            <a:endParaRPr lang="en-US"/>
          </a:p>
        </p:txBody>
      </p:sp>
    </p:spTree>
    <p:extLst>
      <p:ext uri="{BB962C8B-B14F-4D97-AF65-F5344CB8AC3E}">
        <p14:creationId xmlns:p14="http://schemas.microsoft.com/office/powerpoint/2010/main" val="233492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5138A-6E96-4638-B7F9-28C98239AA60}" type="slidenum">
              <a:rPr lang="en-US" smtClean="0"/>
              <a:t>17</a:t>
            </a:fld>
            <a:endParaRPr lang="en-US"/>
          </a:p>
        </p:txBody>
      </p:sp>
    </p:spTree>
    <p:extLst>
      <p:ext uri="{BB962C8B-B14F-4D97-AF65-F5344CB8AC3E}">
        <p14:creationId xmlns:p14="http://schemas.microsoft.com/office/powerpoint/2010/main" val="28298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1CE37-18E1-4C79-AB2A-17C932D4FFE8}"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2379537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1CE37-18E1-4C79-AB2A-17C932D4FFE8}"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1341996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1CE37-18E1-4C79-AB2A-17C932D4FFE8}"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4121406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1CE37-18E1-4C79-AB2A-17C932D4FFE8}"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892662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1CE37-18E1-4C79-AB2A-17C932D4FFE8}"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655679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1CE37-18E1-4C79-AB2A-17C932D4FFE8}"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3877524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1CE37-18E1-4C79-AB2A-17C932D4FFE8}"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237700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1CE37-18E1-4C79-AB2A-17C932D4FFE8}"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1881358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1CE37-18E1-4C79-AB2A-17C932D4FFE8}"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369540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1CE37-18E1-4C79-AB2A-17C932D4FFE8}"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390277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1CE37-18E1-4C79-AB2A-17C932D4FFE8}"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2DF6-BD1B-41EB-93E3-C2CE8C0CD073}" type="slidenum">
              <a:rPr lang="en-US" smtClean="0"/>
              <a:t>‹#›</a:t>
            </a:fld>
            <a:endParaRPr lang="en-US"/>
          </a:p>
        </p:txBody>
      </p:sp>
    </p:spTree>
    <p:extLst>
      <p:ext uri="{BB962C8B-B14F-4D97-AF65-F5344CB8AC3E}">
        <p14:creationId xmlns:p14="http://schemas.microsoft.com/office/powerpoint/2010/main" val="2140667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1CE37-18E1-4C79-AB2A-17C932D4FFE8}" type="datetimeFigureOut">
              <a:rPr lang="en-US" smtClean="0"/>
              <a:t>7/17/2019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2DF6-BD1B-41EB-93E3-C2CE8C0CD073}" type="slidenum">
              <a:rPr lang="en-US" smtClean="0"/>
              <a:t>‹#›</a:t>
            </a:fld>
            <a:endParaRPr lang="en-US"/>
          </a:p>
        </p:txBody>
      </p:sp>
    </p:spTree>
    <p:extLst>
      <p:ext uri="{BB962C8B-B14F-4D97-AF65-F5344CB8AC3E}">
        <p14:creationId xmlns:p14="http://schemas.microsoft.com/office/powerpoint/2010/main" val="275812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pesc.org/geo-cod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eocode.pesc.or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8" Type="http://schemas.openxmlformats.org/officeDocument/2006/relationships/hyperlink" Target="https://www.pesc.org/fall-2019-data-summit.html" TargetMode="External"/><Relationship Id="rId3" Type="http://schemas.openxmlformats.org/officeDocument/2006/relationships/hyperlink" Target="http://arucc.ca/en/" TargetMode="External"/><Relationship Id="rId7" Type="http://schemas.openxmlformats.org/officeDocument/2006/relationships/hyperlink" Target="https://www.mynsfuture.ca/" TargetMode="External"/><Relationship Id="rId2" Type="http://schemas.openxmlformats.org/officeDocument/2006/relationships/hyperlink" Target="http://www.pesc.org/canadian-pesc-user-group.html" TargetMode="External"/><Relationship Id="rId1" Type="http://schemas.openxmlformats.org/officeDocument/2006/relationships/slideLayout" Target="../slideLayouts/slideLayout1.xml"/><Relationship Id="rId6" Type="http://schemas.openxmlformats.org/officeDocument/2006/relationships/hyperlink" Target="https://www.ocas.ca/" TargetMode="External"/><Relationship Id="rId11" Type="http://schemas.openxmlformats.org/officeDocument/2006/relationships/image" Target="../media/image31.jpg"/><Relationship Id="rId5" Type="http://schemas.openxmlformats.org/officeDocument/2006/relationships/hyperlink" Target="https://www.ouac.on.ca/" TargetMode="External"/><Relationship Id="rId10" Type="http://schemas.openxmlformats.org/officeDocument/2006/relationships/image" Target="../media/image3.png"/><Relationship Id="rId4" Type="http://schemas.openxmlformats.org/officeDocument/2006/relationships/hyperlink" Target="https://www.pesc.org/best-practices.html" TargetMode="Externa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pesc.org/pesc-approved-standards.html"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rucc.ca/uploads/Groningen/Groningen_2019/Social_Mobility_Business_Case_Page/Social_mobility_brochure_2019_04_29.pdf" TargetMode="External"/><Relationship Id="rId1" Type="http://schemas.openxmlformats.org/officeDocument/2006/relationships/slideLayout" Target="../slideLayouts/slideLayout1.xml"/><Relationship Id="rId5" Type="http://schemas.openxmlformats.org/officeDocument/2006/relationships/hyperlink" Target="https://www.arucc.ca/en/projects/task-force-groningen"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https://www.arucc.ca/en/projects/task-force-groningen" TargetMode="External"/><Relationship Id="rId3" Type="http://schemas.openxmlformats.org/officeDocument/2006/relationships/hyperlink" Target="https://pccatweb.org/pccat/" TargetMode="External"/><Relationship Id="rId7" Type="http://schemas.openxmlformats.org/officeDocument/2006/relationships/image" Target="../media/image3.png"/><Relationship Id="rId12" Type="http://schemas.openxmlformats.org/officeDocument/2006/relationships/image" Target="../media/image37.png"/><Relationship Id="rId2" Type="http://schemas.openxmlformats.org/officeDocument/2006/relationships/hyperlink" Target="https://www.arucc.ca/en/"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36.png"/><Relationship Id="rId5" Type="http://schemas.openxmlformats.org/officeDocument/2006/relationships/hyperlink" Target="https://www.pesc.org/canadian-pesc-user-group.html" TargetMode="External"/><Relationship Id="rId10" Type="http://schemas.openxmlformats.org/officeDocument/2006/relationships/image" Target="../media/image35.png"/><Relationship Id="rId4" Type="http://schemas.openxmlformats.org/officeDocument/2006/relationships/hyperlink" Target="https://www.cuccio.net/en/" TargetMode="External"/><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hyperlink" Target="https://www.cicic.ca/1130/an_overview_of_education_in_canada.canada" TargetMode="External"/><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arucc.ca/en/project-overview" TargetMode="Externa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hyperlink" Target="https://www.arucc.ca/en/project-overview"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priv.gc.ca/en/privacy-topics/privacy-laws-in-canada/02_05_d_15/" TargetMode="External"/><Relationship Id="rId5" Type="http://schemas.openxmlformats.org/officeDocument/2006/relationships/image" Target="../media/image44.png"/><Relationship Id="rId4" Type="http://schemas.openxmlformats.org/officeDocument/2006/relationships/hyperlink" Target="https://www.arucc.ca/en/projects/task-force-groning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esc.org/geo-code.html" TargetMode="External"/><Relationship Id="rId2" Type="http://schemas.openxmlformats.org/officeDocument/2006/relationships/hyperlink" Target="http://arucc.ca/uploads/documents/2018-04_CanPESC-IC-Survey-Report_f.pdf" TargetMode="Externa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hyperlink" Target="https://guide.pccat.arucc.ca/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guide.pccat.arucc.ca/f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hyperlink" Target="https://guide.pccat.arucc.ca/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hyperlink" Target="https://guide.pccat.arucc.ca/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www4.aacrao.org/publications/catalog.php?item=0154#.XR0w9o8pBFE"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esc.org/about-us.html"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hyperlink" Target="mailto:SPEEDE@AACRAO.ORG" TargetMode="External"/><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www.pesc.org/groups-and-initiatives.html" TargetMode="Externa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2686" y="3002676"/>
            <a:ext cx="9280264" cy="820551"/>
          </a:xfrm>
        </p:spPr>
        <p:txBody>
          <a:bodyPr>
            <a:noAutofit/>
          </a:bodyPr>
          <a:lstStyle/>
          <a:p>
            <a:r>
              <a:rPr lang="en-US" sz="4800" b="1" dirty="0">
                <a:latin typeface="Courier New" panose="02070309020205020404" pitchFamily="49" charset="0"/>
                <a:cs typeface="Courier New" panose="02070309020205020404" pitchFamily="49" charset="0"/>
              </a:rPr>
              <a:t>The Next </a:t>
            </a:r>
            <a:r>
              <a:rPr lang="en-US" sz="4800" b="1" dirty="0">
                <a:solidFill>
                  <a:schemeClr val="accent4">
                    <a:lumMod val="75000"/>
                  </a:schemeClr>
                </a:solidFill>
                <a:latin typeface="Courier New" panose="02070309020205020404" pitchFamily="49" charset="0"/>
                <a:cs typeface="Courier New" panose="02070309020205020404" pitchFamily="49" charset="0"/>
              </a:rPr>
              <a:t>Big Jump </a:t>
            </a:r>
            <a:r>
              <a:rPr lang="en-US" sz="4800" b="1" dirty="0">
                <a:latin typeface="Courier New" panose="02070309020205020404" pitchFamily="49" charset="0"/>
                <a:cs typeface="Courier New" panose="02070309020205020404" pitchFamily="49" charset="0"/>
              </a:rPr>
              <a:t>in </a:t>
            </a:r>
            <a:r>
              <a:rPr lang="en-US" sz="4800" b="1" dirty="0">
                <a:solidFill>
                  <a:schemeClr val="accent5">
                    <a:lumMod val="75000"/>
                  </a:schemeClr>
                </a:solidFill>
                <a:latin typeface="Courier New" panose="02070309020205020404" pitchFamily="49" charset="0"/>
                <a:cs typeface="Courier New" panose="02070309020205020404" pitchFamily="49" charset="0"/>
              </a:rPr>
              <a:t>T</a:t>
            </a:r>
            <a:r>
              <a:rPr lang="en-US" sz="4800" b="1" dirty="0">
                <a:solidFill>
                  <a:schemeClr val="accent4">
                    <a:lumMod val="75000"/>
                  </a:schemeClr>
                </a:solidFill>
                <a:latin typeface="Courier New" panose="02070309020205020404" pitchFamily="49" charset="0"/>
                <a:cs typeface="Courier New" panose="02070309020205020404" pitchFamily="49" charset="0"/>
              </a:rPr>
              <a:t>e</a:t>
            </a:r>
            <a:r>
              <a:rPr lang="en-US" sz="4800" b="1" dirty="0">
                <a:solidFill>
                  <a:schemeClr val="accent5">
                    <a:lumMod val="75000"/>
                  </a:schemeClr>
                </a:solidFill>
                <a:latin typeface="Courier New" panose="02070309020205020404" pitchFamily="49" charset="0"/>
                <a:cs typeface="Courier New" panose="02070309020205020404" pitchFamily="49" charset="0"/>
              </a:rPr>
              <a:t>c</a:t>
            </a:r>
            <a:r>
              <a:rPr lang="en-US" sz="4800" b="1" dirty="0">
                <a:solidFill>
                  <a:schemeClr val="accent4">
                    <a:lumMod val="75000"/>
                  </a:schemeClr>
                </a:solidFill>
                <a:latin typeface="Courier New" panose="02070309020205020404" pitchFamily="49" charset="0"/>
                <a:cs typeface="Courier New" panose="02070309020205020404" pitchFamily="49" charset="0"/>
              </a:rPr>
              <a:t>h</a:t>
            </a:r>
            <a:r>
              <a:rPr lang="en-US" sz="4800" b="1" dirty="0">
                <a:solidFill>
                  <a:schemeClr val="accent5">
                    <a:lumMod val="75000"/>
                  </a:schemeClr>
                </a:solidFill>
                <a:latin typeface="Courier New" panose="02070309020205020404" pitchFamily="49" charset="0"/>
                <a:cs typeface="Courier New" panose="02070309020205020404" pitchFamily="49" charset="0"/>
              </a:rPr>
              <a:t>n</a:t>
            </a:r>
            <a:r>
              <a:rPr lang="en-US" sz="4800" b="1" dirty="0">
                <a:solidFill>
                  <a:schemeClr val="accent4">
                    <a:lumMod val="75000"/>
                  </a:schemeClr>
                </a:solidFill>
                <a:latin typeface="Courier New" panose="02070309020205020404" pitchFamily="49" charset="0"/>
                <a:cs typeface="Courier New" panose="02070309020205020404" pitchFamily="49" charset="0"/>
              </a:rPr>
              <a:t>o</a:t>
            </a:r>
            <a:r>
              <a:rPr lang="en-US" sz="4800" b="1" dirty="0">
                <a:solidFill>
                  <a:schemeClr val="accent5">
                    <a:lumMod val="75000"/>
                  </a:schemeClr>
                </a:solidFill>
                <a:latin typeface="Courier New" panose="02070309020205020404" pitchFamily="49" charset="0"/>
                <a:cs typeface="Courier New" panose="02070309020205020404" pitchFamily="49" charset="0"/>
              </a:rPr>
              <a:t>l</a:t>
            </a:r>
            <a:r>
              <a:rPr lang="en-US" sz="4800" b="1" dirty="0">
                <a:solidFill>
                  <a:schemeClr val="accent4">
                    <a:lumMod val="75000"/>
                  </a:schemeClr>
                </a:solidFill>
                <a:latin typeface="Courier New" panose="02070309020205020404" pitchFamily="49" charset="0"/>
                <a:cs typeface="Courier New" panose="02070309020205020404" pitchFamily="49" charset="0"/>
              </a:rPr>
              <a:t>o</a:t>
            </a:r>
            <a:r>
              <a:rPr lang="en-US" sz="4800" b="1" dirty="0">
                <a:solidFill>
                  <a:schemeClr val="accent5">
                    <a:lumMod val="75000"/>
                  </a:schemeClr>
                </a:solidFill>
                <a:latin typeface="Courier New" panose="02070309020205020404" pitchFamily="49" charset="0"/>
                <a:cs typeface="Courier New" panose="02070309020205020404" pitchFamily="49" charset="0"/>
              </a:rPr>
              <a:t>g</a:t>
            </a:r>
            <a:r>
              <a:rPr lang="en-US" sz="4800" b="1" dirty="0">
                <a:solidFill>
                  <a:schemeClr val="accent4">
                    <a:lumMod val="75000"/>
                  </a:schemeClr>
                </a:solidFill>
                <a:latin typeface="Courier New" panose="02070309020205020404" pitchFamily="49" charset="0"/>
                <a:cs typeface="Courier New" panose="02070309020205020404" pitchFamily="49" charset="0"/>
              </a:rPr>
              <a:t>y</a:t>
            </a:r>
            <a:r>
              <a:rPr lang="en-US" sz="4800" b="1" dirty="0">
                <a:solidFill>
                  <a:schemeClr val="accent5">
                    <a:lumMod val="75000"/>
                  </a:schemeClr>
                </a:solidFill>
                <a:latin typeface="Courier New" panose="02070309020205020404" pitchFamily="49" charset="0"/>
                <a:cs typeface="Courier New" panose="02070309020205020404" pitchFamily="49" charset="0"/>
              </a:rPr>
              <a:t> and S</a:t>
            </a:r>
            <a:r>
              <a:rPr lang="en-US" sz="4800" b="1" dirty="0">
                <a:solidFill>
                  <a:schemeClr val="accent4">
                    <a:lumMod val="75000"/>
                  </a:schemeClr>
                </a:solidFill>
                <a:latin typeface="Courier New" panose="02070309020205020404" pitchFamily="49" charset="0"/>
                <a:cs typeface="Courier New" panose="02070309020205020404" pitchFamily="49" charset="0"/>
              </a:rPr>
              <a:t>t</a:t>
            </a:r>
            <a:r>
              <a:rPr lang="en-US" sz="4800" b="1" dirty="0">
                <a:solidFill>
                  <a:schemeClr val="accent5">
                    <a:lumMod val="75000"/>
                  </a:schemeClr>
                </a:solidFill>
                <a:latin typeface="Courier New" panose="02070309020205020404" pitchFamily="49" charset="0"/>
                <a:cs typeface="Courier New" panose="02070309020205020404" pitchFamily="49" charset="0"/>
              </a:rPr>
              <a:t>a</a:t>
            </a:r>
            <a:r>
              <a:rPr lang="en-US" sz="4800" b="1" dirty="0">
                <a:solidFill>
                  <a:schemeClr val="accent4">
                    <a:lumMod val="75000"/>
                  </a:schemeClr>
                </a:solidFill>
                <a:latin typeface="Courier New" panose="02070309020205020404" pitchFamily="49" charset="0"/>
                <a:cs typeface="Courier New" panose="02070309020205020404" pitchFamily="49" charset="0"/>
              </a:rPr>
              <a:t>n</a:t>
            </a:r>
            <a:r>
              <a:rPr lang="en-US" sz="4800" b="1" dirty="0">
                <a:solidFill>
                  <a:schemeClr val="accent5">
                    <a:lumMod val="75000"/>
                  </a:schemeClr>
                </a:solidFill>
                <a:latin typeface="Courier New" panose="02070309020205020404" pitchFamily="49" charset="0"/>
                <a:cs typeface="Courier New" panose="02070309020205020404" pitchFamily="49" charset="0"/>
              </a:rPr>
              <a:t>d</a:t>
            </a:r>
            <a:r>
              <a:rPr lang="en-US" sz="4800" b="1" dirty="0">
                <a:solidFill>
                  <a:schemeClr val="accent4">
                    <a:lumMod val="75000"/>
                  </a:schemeClr>
                </a:solidFill>
                <a:latin typeface="Courier New" panose="02070309020205020404" pitchFamily="49" charset="0"/>
                <a:cs typeface="Courier New" panose="02070309020205020404" pitchFamily="49" charset="0"/>
              </a:rPr>
              <a:t>a</a:t>
            </a:r>
            <a:r>
              <a:rPr lang="en-US" sz="4800" b="1" dirty="0">
                <a:solidFill>
                  <a:schemeClr val="accent5">
                    <a:lumMod val="75000"/>
                  </a:schemeClr>
                </a:solidFill>
                <a:latin typeface="Courier New" panose="02070309020205020404" pitchFamily="49" charset="0"/>
                <a:cs typeface="Courier New" panose="02070309020205020404" pitchFamily="49" charset="0"/>
              </a:rPr>
              <a:t>r</a:t>
            </a:r>
            <a:r>
              <a:rPr lang="en-US" sz="4800" b="1" dirty="0">
                <a:solidFill>
                  <a:schemeClr val="accent4">
                    <a:lumMod val="75000"/>
                  </a:schemeClr>
                </a:solidFill>
                <a:latin typeface="Courier New" panose="02070309020205020404" pitchFamily="49" charset="0"/>
                <a:cs typeface="Courier New" panose="02070309020205020404" pitchFamily="49" charset="0"/>
              </a:rPr>
              <a:t>d</a:t>
            </a:r>
            <a:r>
              <a:rPr lang="en-US" sz="4800" b="1" dirty="0">
                <a:solidFill>
                  <a:schemeClr val="accent5">
                    <a:lumMod val="75000"/>
                  </a:schemeClr>
                </a:solidFill>
                <a:latin typeface="Courier New" panose="02070309020205020404" pitchFamily="49" charset="0"/>
                <a:cs typeface="Courier New" panose="02070309020205020404" pitchFamily="49" charset="0"/>
              </a:rPr>
              <a:t>s</a:t>
            </a:r>
          </a:p>
        </p:txBody>
      </p:sp>
      <p:sp>
        <p:nvSpPr>
          <p:cNvPr id="3" name="Subtitle 2"/>
          <p:cNvSpPr>
            <a:spLocks noGrp="1"/>
          </p:cNvSpPr>
          <p:nvPr>
            <p:ph type="subTitle" idx="1"/>
          </p:nvPr>
        </p:nvSpPr>
        <p:spPr>
          <a:xfrm>
            <a:off x="1552686" y="3972306"/>
            <a:ext cx="9000565" cy="2447207"/>
          </a:xfrm>
        </p:spPr>
        <p:txBody>
          <a:bodyPr>
            <a:normAutofit fontScale="85000" lnSpcReduction="20000"/>
          </a:bodyPr>
          <a:lstStyle/>
          <a:p>
            <a:r>
              <a:rPr lang="en-US" b="1" i="1" dirty="0"/>
              <a:t>Session ID 5238 Sunday July 14</a:t>
            </a:r>
            <a:r>
              <a:rPr lang="en-US" b="1" i="1" baseline="30000" dirty="0"/>
              <a:t>th</a:t>
            </a:r>
            <a:r>
              <a:rPr lang="en-US" b="1" i="1" dirty="0"/>
              <a:t> 2:15 </a:t>
            </a:r>
          </a:p>
          <a:p>
            <a:pPr fontAlgn="auto">
              <a:spcAft>
                <a:spcPts val="0"/>
              </a:spcAft>
            </a:pPr>
            <a:endParaRPr lang="en-US" dirty="0">
              <a:solidFill>
                <a:schemeClr val="tx1"/>
              </a:solidFill>
            </a:endParaRPr>
          </a:p>
          <a:p>
            <a:pPr fontAlgn="auto">
              <a:spcAft>
                <a:spcPts val="0"/>
              </a:spcAft>
            </a:pPr>
            <a:r>
              <a:rPr lang="en-US" dirty="0">
                <a:solidFill>
                  <a:schemeClr val="tx1"/>
                </a:solidFill>
              </a:rPr>
              <a:t>Doug Holmes, Ontario Universities’ Application Centre</a:t>
            </a:r>
          </a:p>
          <a:p>
            <a:pPr fontAlgn="auto">
              <a:spcAft>
                <a:spcPts val="0"/>
              </a:spcAft>
            </a:pPr>
            <a:r>
              <a:rPr lang="en-US" dirty="0">
                <a:solidFill>
                  <a:schemeClr val="tx1"/>
                </a:solidFill>
              </a:rPr>
              <a:t>Jeff Elliott, University of Missouri System</a:t>
            </a:r>
          </a:p>
          <a:p>
            <a:pPr fontAlgn="auto">
              <a:spcAft>
                <a:spcPts val="0"/>
              </a:spcAft>
            </a:pPr>
            <a:r>
              <a:rPr lang="en-US" dirty="0">
                <a:solidFill>
                  <a:schemeClr val="tx1"/>
                </a:solidFill>
              </a:rPr>
              <a:t>Matt Bemis, University of Southern California</a:t>
            </a:r>
          </a:p>
          <a:p>
            <a:pPr fontAlgn="auto">
              <a:spcAft>
                <a:spcPts val="0"/>
              </a:spcAft>
            </a:pPr>
            <a:r>
              <a:rPr lang="en-US" dirty="0">
                <a:solidFill>
                  <a:schemeClr val="tx1"/>
                </a:solidFill>
              </a:rPr>
              <a:t>Michael Sessa, Postsecondary Electronic Standards Council (</a:t>
            </a:r>
            <a:r>
              <a:rPr lang="en-US" dirty="0"/>
              <a:t>PESC)</a:t>
            </a:r>
          </a:p>
          <a:p>
            <a:pPr fontAlgn="auto">
              <a:spcAft>
                <a:spcPts val="0"/>
              </a:spcAft>
            </a:pPr>
            <a:r>
              <a:rPr lang="en-US" dirty="0"/>
              <a:t>Monterey Sims, University of Phoenix</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298" y="284590"/>
            <a:ext cx="6760533" cy="1608756"/>
          </a:xfrm>
          <a:prstGeom prst="rect">
            <a:avLst/>
          </a:prstGeom>
        </p:spPr>
      </p:pic>
      <p:sp>
        <p:nvSpPr>
          <p:cNvPr id="11" name="Rectangle 10"/>
          <p:cNvSpPr/>
          <p:nvPr/>
        </p:nvSpPr>
        <p:spPr>
          <a:xfrm>
            <a:off x="0" y="6717670"/>
            <a:ext cx="12192000" cy="14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56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PESC GEO Code – </a:t>
            </a:r>
            <a:br>
              <a:rPr lang="en-US" sz="5400" b="1" dirty="0"/>
            </a:br>
            <a:r>
              <a:rPr lang="en-US" sz="5400" b="1" dirty="0"/>
              <a:t>Where we are today</a:t>
            </a:r>
          </a:p>
        </p:txBody>
      </p:sp>
      <p:sp>
        <p:nvSpPr>
          <p:cNvPr id="3" name="Content Placeholder 2"/>
          <p:cNvSpPr>
            <a:spLocks noGrp="1"/>
          </p:cNvSpPr>
          <p:nvPr>
            <p:ph idx="1"/>
          </p:nvPr>
        </p:nvSpPr>
        <p:spPr>
          <a:xfrm>
            <a:off x="1061720" y="2242185"/>
            <a:ext cx="10515600" cy="4351338"/>
          </a:xfrm>
        </p:spPr>
        <p:txBody>
          <a:bodyPr/>
          <a:lstStyle/>
          <a:p>
            <a:pPr marL="0" indent="0">
              <a:buNone/>
            </a:pPr>
            <a:endParaRPr lang="en-US" i="1" dirty="0"/>
          </a:p>
          <a:p>
            <a:pPr marL="0" indent="0">
              <a:buNone/>
            </a:pPr>
            <a:r>
              <a:rPr lang="en-US" i="1" dirty="0"/>
              <a:t>Countries indexed and published at GEOCODE.PESC.ORG include:</a:t>
            </a:r>
          </a:p>
          <a:p>
            <a:pPr marL="0" indent="0">
              <a:buNone/>
            </a:pPr>
            <a:endParaRPr lang="en-US" i="1" dirty="0"/>
          </a:p>
          <a:p>
            <a:pPr lvl="1"/>
            <a:r>
              <a:rPr lang="en-US" dirty="0"/>
              <a:t>All of North America</a:t>
            </a:r>
          </a:p>
          <a:p>
            <a:pPr lvl="1"/>
            <a:r>
              <a:rPr lang="en-US" dirty="0"/>
              <a:t>All of Africa (54 countries total)</a:t>
            </a:r>
          </a:p>
          <a:p>
            <a:pPr lvl="1"/>
            <a:r>
              <a:rPr lang="en-US" dirty="0"/>
              <a:t>All of Europe (44 countries total)</a:t>
            </a:r>
          </a:p>
          <a:p>
            <a:pPr lvl="1"/>
            <a:r>
              <a:rPr lang="en-US" dirty="0"/>
              <a:t>1/3 of Latin America and the Caribbean (11 of 33 countries)</a:t>
            </a:r>
          </a:p>
          <a:p>
            <a:pPr lvl="1"/>
            <a:r>
              <a:rPr lang="en-US" dirty="0"/>
              <a:t>1/2 of Asia (24 of 48 countries)</a:t>
            </a:r>
          </a:p>
          <a:p>
            <a:pPr lvl="1"/>
            <a:r>
              <a:rPr lang="en-US" dirty="0"/>
              <a:t>Top 4 countries in Oceania</a:t>
            </a:r>
          </a:p>
        </p:txBody>
      </p:sp>
      <p:pic>
        <p:nvPicPr>
          <p:cNvPr id="4" name="Picture 3">
            <a:extLst>
              <a:ext uri="{FF2B5EF4-FFF2-40B4-BE49-F238E27FC236}">
                <a16:creationId xmlns:a16="http://schemas.microsoft.com/office/drawing/2014/main" id="{47827304-2EEB-408A-BB1F-8E834CD55143}"/>
              </a:ext>
            </a:extLst>
          </p:cNvPr>
          <p:cNvPicPr>
            <a:picLocks noChangeAspect="1"/>
          </p:cNvPicPr>
          <p:nvPr/>
        </p:nvPicPr>
        <p:blipFill>
          <a:blip r:embed="rId2"/>
          <a:stretch>
            <a:fillRect/>
          </a:stretch>
        </p:blipFill>
        <p:spPr>
          <a:xfrm>
            <a:off x="0" y="0"/>
            <a:ext cx="1853345" cy="1999661"/>
          </a:xfrm>
          <a:prstGeom prst="rect">
            <a:avLst/>
          </a:prstGeom>
        </p:spPr>
      </p:pic>
      <p:pic>
        <p:nvPicPr>
          <p:cNvPr id="5" name="Picture 4">
            <a:extLst>
              <a:ext uri="{FF2B5EF4-FFF2-40B4-BE49-F238E27FC236}">
                <a16:creationId xmlns:a16="http://schemas.microsoft.com/office/drawing/2014/main" id="{503AF8C0-0802-43EF-B640-65383CE17F5C}"/>
              </a:ext>
            </a:extLst>
          </p:cNvPr>
          <p:cNvPicPr>
            <a:picLocks noChangeAspect="1"/>
          </p:cNvPicPr>
          <p:nvPr/>
        </p:nvPicPr>
        <p:blipFill>
          <a:blip r:embed="rId3"/>
          <a:stretch>
            <a:fillRect/>
          </a:stretch>
        </p:blipFill>
        <p:spPr>
          <a:xfrm>
            <a:off x="9242487" y="63912"/>
            <a:ext cx="2949513" cy="1977708"/>
          </a:xfrm>
          <a:prstGeom prst="rect">
            <a:avLst/>
          </a:prstGeom>
        </p:spPr>
      </p:pic>
      <p:sp>
        <p:nvSpPr>
          <p:cNvPr id="6" name="Rectangle 5">
            <a:extLst>
              <a:ext uri="{FF2B5EF4-FFF2-40B4-BE49-F238E27FC236}">
                <a16:creationId xmlns:a16="http://schemas.microsoft.com/office/drawing/2014/main" id="{BDC341A7-1CA9-4864-B90E-CD9E96E0CF28}"/>
              </a:ext>
            </a:extLst>
          </p:cNvPr>
          <p:cNvSpPr/>
          <p:nvPr/>
        </p:nvSpPr>
        <p:spPr>
          <a:xfrm>
            <a:off x="10270331" y="2019667"/>
            <a:ext cx="1390317" cy="646331"/>
          </a:xfrm>
          <a:prstGeom prst="rect">
            <a:avLst/>
          </a:prstGeom>
        </p:spPr>
        <p:txBody>
          <a:bodyPr wrap="none">
            <a:spAutoFit/>
          </a:bodyPr>
          <a:lstStyle/>
          <a:p>
            <a:r>
              <a:rPr lang="en-US" dirty="0">
                <a:hlinkClick r:id="rId4"/>
              </a:rPr>
              <a:t>learn more...</a:t>
            </a:r>
            <a:endParaRPr lang="en-US" dirty="0"/>
          </a:p>
          <a:p>
            <a:endParaRPr lang="en-US" dirty="0"/>
          </a:p>
        </p:txBody>
      </p:sp>
    </p:spTree>
    <p:extLst>
      <p:ext uri="{BB962C8B-B14F-4D97-AF65-F5344CB8AC3E}">
        <p14:creationId xmlns:p14="http://schemas.microsoft.com/office/powerpoint/2010/main" val="4197873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970" y="377427"/>
            <a:ext cx="10515600" cy="1325563"/>
          </a:xfrm>
        </p:spPr>
        <p:txBody>
          <a:bodyPr>
            <a:normAutofit fontScale="90000"/>
          </a:bodyPr>
          <a:lstStyle/>
          <a:p>
            <a:r>
              <a:rPr lang="en-US" sz="5400" b="1" dirty="0"/>
              <a:t>        </a:t>
            </a:r>
            <a:r>
              <a:rPr lang="en-US" sz="6000" b="1" dirty="0"/>
              <a:t>PESC GEO Code – </a:t>
            </a:r>
            <a:br>
              <a:rPr lang="en-US" sz="6000" b="1" dirty="0"/>
            </a:br>
            <a:r>
              <a:rPr lang="en-US" sz="6000" b="1" dirty="0"/>
              <a:t>       Web Services features </a:t>
            </a:r>
          </a:p>
        </p:txBody>
      </p:sp>
      <p:sp>
        <p:nvSpPr>
          <p:cNvPr id="3" name="Content Placeholder 2"/>
          <p:cNvSpPr>
            <a:spLocks noGrp="1"/>
          </p:cNvSpPr>
          <p:nvPr>
            <p:ph idx="1"/>
          </p:nvPr>
        </p:nvSpPr>
        <p:spPr>
          <a:xfrm>
            <a:off x="1156970" y="2377088"/>
            <a:ext cx="10515600" cy="4351338"/>
          </a:xfrm>
        </p:spPr>
        <p:txBody>
          <a:bodyPr/>
          <a:lstStyle/>
          <a:p>
            <a:r>
              <a:rPr lang="en-US" dirty="0"/>
              <a:t>Downloadable by country code</a:t>
            </a:r>
          </a:p>
          <a:p>
            <a:r>
              <a:rPr lang="en-US" dirty="0"/>
              <a:t>Ability to request additions/corrections to country lists</a:t>
            </a:r>
          </a:p>
          <a:p>
            <a:r>
              <a:rPr lang="en-US" dirty="0"/>
              <a:t>Country and sub-country administrators access control</a:t>
            </a:r>
          </a:p>
          <a:p>
            <a:r>
              <a:rPr lang="en-US" dirty="0"/>
              <a:t>Institutions can be listed both in English and native language</a:t>
            </a:r>
          </a:p>
          <a:p>
            <a:endParaRPr lang="en-US" dirty="0"/>
          </a:p>
          <a:p>
            <a:pPr marL="0" indent="0">
              <a:buNone/>
            </a:pPr>
            <a:endParaRPr lang="en-US" dirty="0"/>
          </a:p>
        </p:txBody>
      </p:sp>
      <p:pic>
        <p:nvPicPr>
          <p:cNvPr id="4" name="Picture 3">
            <a:extLst>
              <a:ext uri="{FF2B5EF4-FFF2-40B4-BE49-F238E27FC236}">
                <a16:creationId xmlns:a16="http://schemas.microsoft.com/office/drawing/2014/main" id="{6335910C-695B-4A78-8D03-D359A18860F6}"/>
              </a:ext>
            </a:extLst>
          </p:cNvPr>
          <p:cNvPicPr>
            <a:picLocks noChangeAspect="1"/>
          </p:cNvPicPr>
          <p:nvPr/>
        </p:nvPicPr>
        <p:blipFill>
          <a:blip r:embed="rId2"/>
          <a:stretch>
            <a:fillRect/>
          </a:stretch>
        </p:blipFill>
        <p:spPr>
          <a:xfrm>
            <a:off x="0" y="28075"/>
            <a:ext cx="1853345" cy="1999661"/>
          </a:xfrm>
          <a:prstGeom prst="rect">
            <a:avLst/>
          </a:prstGeom>
        </p:spPr>
      </p:pic>
      <p:sp>
        <p:nvSpPr>
          <p:cNvPr id="5" name="Rectangle 4">
            <a:extLst>
              <a:ext uri="{FF2B5EF4-FFF2-40B4-BE49-F238E27FC236}">
                <a16:creationId xmlns:a16="http://schemas.microsoft.com/office/drawing/2014/main" id="{E5D3EA6D-4125-4E2A-B8D0-FF139F2D32F3}"/>
              </a:ext>
            </a:extLst>
          </p:cNvPr>
          <p:cNvSpPr/>
          <p:nvPr/>
        </p:nvSpPr>
        <p:spPr>
          <a:xfrm>
            <a:off x="1156970" y="5254109"/>
            <a:ext cx="2648482" cy="800219"/>
          </a:xfrm>
          <a:prstGeom prst="rect">
            <a:avLst/>
          </a:prstGeom>
        </p:spPr>
        <p:txBody>
          <a:bodyPr wrap="none">
            <a:spAutoFit/>
          </a:bodyPr>
          <a:lstStyle/>
          <a:p>
            <a:r>
              <a:rPr lang="en-US" sz="2800" b="1" dirty="0">
                <a:latin typeface="Franklin Gothic Heavy" panose="020B0903020102020204" pitchFamily="34" charset="0"/>
                <a:hlinkClick r:id="rId3"/>
              </a:rPr>
              <a:t>GEO Code Link</a:t>
            </a:r>
            <a:endParaRPr lang="en-US" sz="2800" b="1" dirty="0">
              <a:latin typeface="Franklin Gothic Heavy" panose="020B0903020102020204" pitchFamily="34" charset="0"/>
            </a:endParaRPr>
          </a:p>
          <a:p>
            <a:endParaRPr lang="en-US" dirty="0"/>
          </a:p>
        </p:txBody>
      </p:sp>
      <p:pic>
        <p:nvPicPr>
          <p:cNvPr id="6" name="Picture 5">
            <a:extLst>
              <a:ext uri="{FF2B5EF4-FFF2-40B4-BE49-F238E27FC236}">
                <a16:creationId xmlns:a16="http://schemas.microsoft.com/office/drawing/2014/main" id="{604A96EE-E927-48F8-AB2C-7817684EC53B}"/>
              </a:ext>
            </a:extLst>
          </p:cNvPr>
          <p:cNvPicPr>
            <a:picLocks noChangeAspect="1"/>
          </p:cNvPicPr>
          <p:nvPr/>
        </p:nvPicPr>
        <p:blipFill>
          <a:blip r:embed="rId4"/>
          <a:stretch>
            <a:fillRect/>
          </a:stretch>
        </p:blipFill>
        <p:spPr>
          <a:xfrm>
            <a:off x="8648065" y="129574"/>
            <a:ext cx="3391535" cy="2394840"/>
          </a:xfrm>
          <a:prstGeom prst="rect">
            <a:avLst/>
          </a:prstGeom>
        </p:spPr>
      </p:pic>
    </p:spTree>
    <p:extLst>
      <p:ext uri="{BB962C8B-B14F-4D97-AF65-F5344CB8AC3E}">
        <p14:creationId xmlns:p14="http://schemas.microsoft.com/office/powerpoint/2010/main" val="2153412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PESC GEO Code – </a:t>
            </a:r>
            <a:br>
              <a:rPr lang="en-US" sz="5400" b="1" dirty="0"/>
            </a:br>
            <a:r>
              <a:rPr lang="en-US" sz="5400" b="1" dirty="0"/>
              <a:t>Where we are going</a:t>
            </a:r>
          </a:p>
        </p:txBody>
      </p:sp>
      <p:sp>
        <p:nvSpPr>
          <p:cNvPr id="3" name="Content Placeholder 2"/>
          <p:cNvSpPr>
            <a:spLocks noGrp="1"/>
          </p:cNvSpPr>
          <p:nvPr>
            <p:ph idx="1"/>
          </p:nvPr>
        </p:nvSpPr>
        <p:spPr>
          <a:xfrm>
            <a:off x="1478280" y="2055813"/>
            <a:ext cx="10515600" cy="4675759"/>
          </a:xfrm>
        </p:spPr>
        <p:txBody>
          <a:bodyPr>
            <a:normAutofit fontScale="92500"/>
          </a:bodyPr>
          <a:lstStyle/>
          <a:p>
            <a:r>
              <a:rPr lang="en-US" dirty="0"/>
              <a:t>Remaining countries expected to be published in Fall 2019</a:t>
            </a:r>
          </a:p>
          <a:p>
            <a:r>
              <a:rPr lang="en-US" dirty="0"/>
              <a:t>Most high schools in North America will be indexed and published in Fall 2019</a:t>
            </a:r>
          </a:p>
          <a:p>
            <a:r>
              <a:rPr lang="en-US" dirty="0"/>
              <a:t>Adoption and use of PESC GEO Code with ERP and other service providers</a:t>
            </a:r>
          </a:p>
          <a:p>
            <a:r>
              <a:rPr lang="en-US" dirty="0"/>
              <a:t>Enhancements to web services will continue to be deployed in Fall 2019</a:t>
            </a:r>
          </a:p>
          <a:p>
            <a:pPr lvl="1"/>
            <a:r>
              <a:rPr lang="en-US" dirty="0"/>
              <a:t>Addition of native language field for </a:t>
            </a:r>
            <a:r>
              <a:rPr lang="en-US" u="sng" dirty="0"/>
              <a:t>locations</a:t>
            </a:r>
            <a:r>
              <a:rPr lang="en-US" dirty="0"/>
              <a:t> of institutions</a:t>
            </a:r>
          </a:p>
          <a:p>
            <a:pPr lvl="1"/>
            <a:r>
              <a:rPr lang="en-US" dirty="0"/>
              <a:t>Enhanced search capabilities</a:t>
            </a:r>
          </a:p>
          <a:p>
            <a:pPr lvl="1"/>
            <a:r>
              <a:rPr lang="en-US" dirty="0"/>
              <a:t>Ability to sort by date, for lists of institutions recently added or updated</a:t>
            </a:r>
          </a:p>
          <a:p>
            <a:pPr lvl="1"/>
            <a:r>
              <a:rPr lang="en-US" dirty="0"/>
              <a:t>Ability to download all countries in one query</a:t>
            </a:r>
          </a:p>
          <a:p>
            <a:pPr lvl="1"/>
            <a:r>
              <a:rPr lang="en-US" dirty="0"/>
              <a:t>Adding native indexes (FICE, CEEB, CSIS, etc.) to GEO Code listing for North America</a:t>
            </a:r>
          </a:p>
          <a:p>
            <a:pPr marL="457200" lvl="1" indent="0">
              <a:buNone/>
            </a:pPr>
            <a:endParaRPr lang="en-US" dirty="0"/>
          </a:p>
        </p:txBody>
      </p:sp>
      <p:pic>
        <p:nvPicPr>
          <p:cNvPr id="4" name="Picture 3">
            <a:extLst>
              <a:ext uri="{FF2B5EF4-FFF2-40B4-BE49-F238E27FC236}">
                <a16:creationId xmlns:a16="http://schemas.microsoft.com/office/drawing/2014/main" id="{267EE8A3-CA05-408B-BE4B-6AF4EF53BAAA}"/>
              </a:ext>
            </a:extLst>
          </p:cNvPr>
          <p:cNvPicPr>
            <a:picLocks noChangeAspect="1"/>
          </p:cNvPicPr>
          <p:nvPr/>
        </p:nvPicPr>
        <p:blipFill>
          <a:blip r:embed="rId2"/>
          <a:stretch>
            <a:fillRect/>
          </a:stretch>
        </p:blipFill>
        <p:spPr>
          <a:xfrm>
            <a:off x="0" y="0"/>
            <a:ext cx="1853345" cy="1999661"/>
          </a:xfrm>
          <a:prstGeom prst="rect">
            <a:avLst/>
          </a:prstGeom>
        </p:spPr>
      </p:pic>
    </p:spTree>
    <p:extLst>
      <p:ext uri="{BB962C8B-B14F-4D97-AF65-F5344CB8AC3E}">
        <p14:creationId xmlns:p14="http://schemas.microsoft.com/office/powerpoint/2010/main" val="574637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6C1EDB2-DAEC-42F1-8005-03CB63563B7E}"/>
              </a:ext>
            </a:extLst>
          </p:cNvPr>
          <p:cNvSpPr>
            <a:spLocks noGrp="1" noChangeArrowheads="1"/>
          </p:cNvSpPr>
          <p:nvPr>
            <p:ph type="title"/>
          </p:nvPr>
        </p:nvSpPr>
        <p:spPr/>
        <p:txBody>
          <a:bodyPr>
            <a:noAutofit/>
          </a:bodyPr>
          <a:lstStyle/>
          <a:p>
            <a:pPr algn="ctr"/>
            <a:r>
              <a:rPr lang="en-US" sz="5400" b="1" dirty="0"/>
              <a:t>What is JSON?</a:t>
            </a:r>
          </a:p>
        </p:txBody>
      </p:sp>
      <p:sp>
        <p:nvSpPr>
          <p:cNvPr id="201731" name="Rectangle 3"/>
          <p:cNvSpPr>
            <a:spLocks noGrp="1" noChangeAspect="1" noChangeArrowheads="1"/>
          </p:cNvSpPr>
          <p:nvPr>
            <p:ph sz="half" idx="1"/>
          </p:nvPr>
        </p:nvSpPr>
        <p:spPr>
          <a:xfrm>
            <a:off x="1020161" y="2506662"/>
            <a:ext cx="5181600" cy="4351338"/>
          </a:xfrm>
        </p:spPr>
        <p:txBody>
          <a:bodyPr>
            <a:noAutofit/>
          </a:bodyPr>
          <a:lstStyle/>
          <a:p>
            <a:pPr>
              <a:spcBef>
                <a:spcPct val="60000"/>
              </a:spcBef>
            </a:pPr>
            <a:r>
              <a:rPr lang="en-US" dirty="0"/>
              <a:t>JSON is short for JavaScript Object Notation</a:t>
            </a:r>
          </a:p>
          <a:p>
            <a:pPr>
              <a:spcBef>
                <a:spcPct val="60000"/>
              </a:spcBef>
            </a:pPr>
            <a:r>
              <a:rPr lang="en-US" dirty="0"/>
              <a:t>Text format that employs name/value pairs</a:t>
            </a:r>
          </a:p>
          <a:p>
            <a:pPr>
              <a:spcBef>
                <a:spcPct val="60000"/>
              </a:spcBef>
            </a:pPr>
            <a:r>
              <a:rPr lang="en-US" dirty="0"/>
              <a:t>Hierarchical in nature</a:t>
            </a:r>
          </a:p>
          <a:p>
            <a:pPr>
              <a:spcBef>
                <a:spcPct val="60000"/>
              </a:spcBef>
            </a:pPr>
            <a:endParaRPr lang="en-US" dirty="0"/>
          </a:p>
        </p:txBody>
      </p:sp>
      <p:pic>
        <p:nvPicPr>
          <p:cNvPr id="2" name="Picture 1">
            <a:extLst>
              <a:ext uri="{FF2B5EF4-FFF2-40B4-BE49-F238E27FC236}">
                <a16:creationId xmlns:a16="http://schemas.microsoft.com/office/drawing/2014/main" id="{E1BA92E1-32F0-438C-9D65-20173B6F88CD}"/>
              </a:ext>
            </a:extLst>
          </p:cNvPr>
          <p:cNvPicPr>
            <a:picLocks noChangeAspect="1"/>
          </p:cNvPicPr>
          <p:nvPr/>
        </p:nvPicPr>
        <p:blipFill>
          <a:blip r:embed="rId3"/>
          <a:stretch>
            <a:fillRect/>
          </a:stretch>
        </p:blipFill>
        <p:spPr>
          <a:xfrm>
            <a:off x="51655" y="0"/>
            <a:ext cx="1853345" cy="1999661"/>
          </a:xfrm>
          <a:prstGeom prst="rect">
            <a:avLst/>
          </a:prstGeom>
        </p:spPr>
      </p:pic>
      <p:pic>
        <p:nvPicPr>
          <p:cNvPr id="3" name="Picture 2">
            <a:extLst>
              <a:ext uri="{FF2B5EF4-FFF2-40B4-BE49-F238E27FC236}">
                <a16:creationId xmlns:a16="http://schemas.microsoft.com/office/drawing/2014/main" id="{832EB8A5-3EFB-4873-B2E0-54AB1A41F78B}"/>
              </a:ext>
            </a:extLst>
          </p:cNvPr>
          <p:cNvPicPr>
            <a:picLocks noChangeAspect="1"/>
          </p:cNvPicPr>
          <p:nvPr/>
        </p:nvPicPr>
        <p:blipFill>
          <a:blip r:embed="rId4"/>
          <a:stretch>
            <a:fillRect/>
          </a:stretch>
        </p:blipFill>
        <p:spPr>
          <a:xfrm>
            <a:off x="5316922" y="1690688"/>
            <a:ext cx="6678228" cy="4253276"/>
          </a:xfrm>
          <a:prstGeom prst="rect">
            <a:avLst/>
          </a:prstGeom>
        </p:spPr>
      </p:pic>
    </p:spTree>
    <p:extLst>
      <p:ext uri="{BB962C8B-B14F-4D97-AF65-F5344CB8AC3E}">
        <p14:creationId xmlns:p14="http://schemas.microsoft.com/office/powerpoint/2010/main" val="96175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6C1EDB2-DAEC-42F1-8005-03CB63563B7E}"/>
              </a:ext>
            </a:extLst>
          </p:cNvPr>
          <p:cNvSpPr>
            <a:spLocks noGrp="1" noChangeArrowheads="1"/>
          </p:cNvSpPr>
          <p:nvPr>
            <p:ph type="title"/>
          </p:nvPr>
        </p:nvSpPr>
        <p:spPr>
          <a:xfrm>
            <a:off x="2133600" y="762000"/>
            <a:ext cx="8229600" cy="780288"/>
          </a:xfrm>
        </p:spPr>
        <p:txBody>
          <a:bodyPr>
            <a:noAutofit/>
          </a:bodyPr>
          <a:lstStyle/>
          <a:p>
            <a:pPr algn="ctr"/>
            <a:r>
              <a:rPr lang="en-US" sz="5400" b="1" dirty="0"/>
              <a:t>Technology is a Tool</a:t>
            </a:r>
          </a:p>
        </p:txBody>
      </p:sp>
      <p:sp>
        <p:nvSpPr>
          <p:cNvPr id="201731" name="Rectangle 3"/>
          <p:cNvSpPr>
            <a:spLocks noGrp="1" noChangeAspect="1" noChangeArrowheads="1"/>
          </p:cNvSpPr>
          <p:nvPr>
            <p:ph idx="1"/>
          </p:nvPr>
        </p:nvSpPr>
        <p:spPr>
          <a:xfrm>
            <a:off x="1905000" y="2286000"/>
            <a:ext cx="8458200" cy="3810000"/>
          </a:xfrm>
        </p:spPr>
        <p:txBody>
          <a:bodyPr>
            <a:noAutofit/>
          </a:bodyPr>
          <a:lstStyle/>
          <a:p>
            <a:pPr>
              <a:spcBef>
                <a:spcPct val="60000"/>
              </a:spcBef>
            </a:pPr>
            <a:r>
              <a:rPr lang="en-US" dirty="0"/>
              <a:t>Use cases inform how technology can be used.</a:t>
            </a:r>
          </a:p>
          <a:p>
            <a:pPr>
              <a:spcBef>
                <a:spcPct val="60000"/>
              </a:spcBef>
            </a:pPr>
            <a:r>
              <a:rPr lang="en-US" dirty="0"/>
              <a:t>Technology must not compromise data integrity and data quality.</a:t>
            </a:r>
          </a:p>
          <a:p>
            <a:pPr>
              <a:spcBef>
                <a:spcPct val="60000"/>
              </a:spcBef>
            </a:pPr>
            <a:r>
              <a:rPr lang="en-US" dirty="0"/>
              <a:t>Technology can improve service delivery and the presentation, exchange, access and viewing of data. </a:t>
            </a:r>
          </a:p>
          <a:p>
            <a:pPr>
              <a:spcBef>
                <a:spcPct val="60000"/>
              </a:spcBef>
            </a:pPr>
            <a:r>
              <a:rPr lang="en-US" dirty="0"/>
              <a:t>Various technologies can support data privacy and protection.</a:t>
            </a:r>
          </a:p>
        </p:txBody>
      </p:sp>
      <p:pic>
        <p:nvPicPr>
          <p:cNvPr id="2" name="Picture 1">
            <a:extLst>
              <a:ext uri="{FF2B5EF4-FFF2-40B4-BE49-F238E27FC236}">
                <a16:creationId xmlns:a16="http://schemas.microsoft.com/office/drawing/2014/main" id="{A4437FD1-8592-4B3D-8469-AA06A10DB8B3}"/>
              </a:ext>
            </a:extLst>
          </p:cNvPr>
          <p:cNvPicPr>
            <a:picLocks noChangeAspect="1"/>
          </p:cNvPicPr>
          <p:nvPr/>
        </p:nvPicPr>
        <p:blipFill>
          <a:blip r:embed="rId2"/>
          <a:stretch>
            <a:fillRect/>
          </a:stretch>
        </p:blipFill>
        <p:spPr>
          <a:xfrm>
            <a:off x="51655" y="76387"/>
            <a:ext cx="1853345" cy="1999661"/>
          </a:xfrm>
          <a:prstGeom prst="rect">
            <a:avLst/>
          </a:prstGeom>
        </p:spPr>
      </p:pic>
    </p:spTree>
    <p:extLst>
      <p:ext uri="{BB962C8B-B14F-4D97-AF65-F5344CB8AC3E}">
        <p14:creationId xmlns:p14="http://schemas.microsoft.com/office/powerpoint/2010/main" val="2051734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6C1EDB2-DAEC-42F1-8005-03CB63563B7E}"/>
              </a:ext>
            </a:extLst>
          </p:cNvPr>
          <p:cNvSpPr>
            <a:spLocks noGrp="1" noChangeArrowheads="1"/>
          </p:cNvSpPr>
          <p:nvPr>
            <p:ph type="title"/>
          </p:nvPr>
        </p:nvSpPr>
        <p:spPr>
          <a:xfrm>
            <a:off x="2019300" y="857250"/>
            <a:ext cx="8229600" cy="780288"/>
          </a:xfrm>
        </p:spPr>
        <p:txBody>
          <a:bodyPr>
            <a:noAutofit/>
          </a:bodyPr>
          <a:lstStyle/>
          <a:p>
            <a:pPr algn="ctr"/>
            <a:r>
              <a:rPr lang="en-US" sz="5400" b="1" dirty="0"/>
              <a:t>JSON/XML Comparison</a:t>
            </a:r>
          </a:p>
        </p:txBody>
      </p:sp>
      <p:sp>
        <p:nvSpPr>
          <p:cNvPr id="201731" name="Rectangle 3"/>
          <p:cNvSpPr>
            <a:spLocks noGrp="1" noChangeAspect="1" noChangeArrowheads="1"/>
          </p:cNvSpPr>
          <p:nvPr>
            <p:ph idx="1"/>
          </p:nvPr>
        </p:nvSpPr>
        <p:spPr>
          <a:xfrm>
            <a:off x="1905000" y="2286000"/>
            <a:ext cx="8458200" cy="3810000"/>
          </a:xfrm>
        </p:spPr>
        <p:txBody>
          <a:bodyPr>
            <a:noAutofit/>
          </a:bodyPr>
          <a:lstStyle/>
          <a:p>
            <a:pPr marL="0" indent="0">
              <a:spcBef>
                <a:spcPts val="0"/>
              </a:spcBef>
              <a:buNone/>
            </a:pPr>
            <a:r>
              <a:rPr lang="en-US" b="1" dirty="0"/>
              <a:t>JSON</a:t>
            </a:r>
          </a:p>
          <a:p>
            <a:pPr marL="0" indent="0">
              <a:spcBef>
                <a:spcPts val="0"/>
              </a:spcBef>
              <a:buNone/>
            </a:pPr>
            <a:r>
              <a:rPr lang="en-US" dirty="0"/>
              <a:t>{“name”:</a:t>
            </a:r>
          </a:p>
          <a:p>
            <a:pPr marL="0" indent="0">
              <a:spcBef>
                <a:spcPts val="0"/>
              </a:spcBef>
              <a:buNone/>
            </a:pPr>
            <a:r>
              <a:rPr lang="en-US" dirty="0"/>
              <a:t>	{“</a:t>
            </a:r>
            <a:r>
              <a:rPr lang="en-US" dirty="0" err="1"/>
              <a:t>fname</a:t>
            </a:r>
            <a:r>
              <a:rPr lang="en-US" dirty="0"/>
              <a:t>”:”Jane”,” </a:t>
            </a:r>
            <a:r>
              <a:rPr lang="en-US" dirty="0" err="1"/>
              <a:t>lname</a:t>
            </a:r>
            <a:r>
              <a:rPr lang="en-US" dirty="0"/>
              <a:t>”:”Smith”}</a:t>
            </a:r>
          </a:p>
          <a:p>
            <a:pPr marL="0" indent="0">
              <a:spcBef>
                <a:spcPts val="0"/>
              </a:spcBef>
              <a:buNone/>
            </a:pPr>
            <a:r>
              <a:rPr lang="en-US" dirty="0"/>
              <a:t>}</a:t>
            </a:r>
          </a:p>
          <a:p>
            <a:pPr marL="0" indent="0">
              <a:spcBef>
                <a:spcPts val="0"/>
              </a:spcBef>
              <a:buNone/>
            </a:pPr>
            <a:endParaRPr lang="en-US" dirty="0"/>
          </a:p>
          <a:p>
            <a:pPr marL="0" indent="0">
              <a:spcBef>
                <a:spcPts val="0"/>
              </a:spcBef>
              <a:buNone/>
            </a:pPr>
            <a:r>
              <a:rPr lang="en-US" b="1" dirty="0"/>
              <a:t>XML</a:t>
            </a:r>
          </a:p>
          <a:p>
            <a:pPr marL="0" indent="0">
              <a:spcBef>
                <a:spcPts val="0"/>
              </a:spcBef>
              <a:buNone/>
            </a:pPr>
            <a:r>
              <a:rPr lang="en-US" dirty="0"/>
              <a:t>&lt;name&gt;</a:t>
            </a:r>
          </a:p>
          <a:p>
            <a:pPr marL="0" indent="0">
              <a:spcBef>
                <a:spcPts val="0"/>
              </a:spcBef>
              <a:buNone/>
            </a:pPr>
            <a:r>
              <a:rPr lang="en-US" dirty="0"/>
              <a:t>	&lt;</a:t>
            </a:r>
            <a:r>
              <a:rPr lang="en-US" dirty="0" err="1"/>
              <a:t>fname</a:t>
            </a:r>
            <a:r>
              <a:rPr lang="en-US" dirty="0"/>
              <a:t>&gt;Jane&lt;/</a:t>
            </a:r>
            <a:r>
              <a:rPr lang="en-US" dirty="0" err="1"/>
              <a:t>fname</a:t>
            </a:r>
            <a:r>
              <a:rPr lang="en-US" dirty="0"/>
              <a:t>&gt;</a:t>
            </a:r>
          </a:p>
          <a:p>
            <a:pPr marL="0" indent="0">
              <a:spcBef>
                <a:spcPts val="0"/>
              </a:spcBef>
              <a:buNone/>
            </a:pPr>
            <a:r>
              <a:rPr lang="en-US" dirty="0"/>
              <a:t>	&lt;</a:t>
            </a:r>
            <a:r>
              <a:rPr lang="en-US" dirty="0" err="1"/>
              <a:t>lname</a:t>
            </a:r>
            <a:r>
              <a:rPr lang="en-US" dirty="0"/>
              <a:t>&gt;Smith&lt;/</a:t>
            </a:r>
            <a:r>
              <a:rPr lang="en-US" dirty="0" err="1"/>
              <a:t>lname</a:t>
            </a:r>
            <a:r>
              <a:rPr lang="en-US" dirty="0"/>
              <a:t>&gt;</a:t>
            </a:r>
          </a:p>
          <a:p>
            <a:pPr marL="0" indent="0">
              <a:spcBef>
                <a:spcPts val="0"/>
              </a:spcBef>
              <a:buNone/>
            </a:pPr>
            <a:r>
              <a:rPr lang="en-US" dirty="0"/>
              <a:t>&lt;/name&gt;</a:t>
            </a:r>
          </a:p>
        </p:txBody>
      </p:sp>
      <p:pic>
        <p:nvPicPr>
          <p:cNvPr id="2" name="Picture 1">
            <a:extLst>
              <a:ext uri="{FF2B5EF4-FFF2-40B4-BE49-F238E27FC236}">
                <a16:creationId xmlns:a16="http://schemas.microsoft.com/office/drawing/2014/main" id="{DAD42C09-AC1E-4F73-A93C-CD03D95B962F}"/>
              </a:ext>
            </a:extLst>
          </p:cNvPr>
          <p:cNvPicPr>
            <a:picLocks noChangeAspect="1"/>
          </p:cNvPicPr>
          <p:nvPr/>
        </p:nvPicPr>
        <p:blipFill>
          <a:blip r:embed="rId3"/>
          <a:stretch>
            <a:fillRect/>
          </a:stretch>
        </p:blipFill>
        <p:spPr>
          <a:xfrm>
            <a:off x="0" y="0"/>
            <a:ext cx="1853345" cy="1999661"/>
          </a:xfrm>
          <a:prstGeom prst="rect">
            <a:avLst/>
          </a:prstGeom>
        </p:spPr>
      </p:pic>
    </p:spTree>
    <p:extLst>
      <p:ext uri="{BB962C8B-B14F-4D97-AF65-F5344CB8AC3E}">
        <p14:creationId xmlns:p14="http://schemas.microsoft.com/office/powerpoint/2010/main" val="2454601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6C1EDB2-DAEC-42F1-8005-03CB63563B7E}"/>
              </a:ext>
            </a:extLst>
          </p:cNvPr>
          <p:cNvSpPr>
            <a:spLocks noGrp="1" noChangeArrowheads="1"/>
          </p:cNvSpPr>
          <p:nvPr>
            <p:ph type="title"/>
          </p:nvPr>
        </p:nvSpPr>
        <p:spPr>
          <a:xfrm>
            <a:off x="1828800" y="838200"/>
            <a:ext cx="8229600" cy="780288"/>
          </a:xfrm>
        </p:spPr>
        <p:txBody>
          <a:bodyPr>
            <a:noAutofit/>
          </a:bodyPr>
          <a:lstStyle/>
          <a:p>
            <a:pPr algn="ctr"/>
            <a:r>
              <a:rPr lang="en-US" sz="5400" b="1" dirty="0"/>
              <a:t>PESC Compliant JSON</a:t>
            </a:r>
          </a:p>
        </p:txBody>
      </p:sp>
      <p:sp>
        <p:nvSpPr>
          <p:cNvPr id="201731" name="Rectangle 3"/>
          <p:cNvSpPr>
            <a:spLocks noGrp="1" noChangeAspect="1" noChangeArrowheads="1"/>
          </p:cNvSpPr>
          <p:nvPr>
            <p:ph idx="1"/>
          </p:nvPr>
        </p:nvSpPr>
        <p:spPr>
          <a:xfrm>
            <a:off x="1905000" y="2286000"/>
            <a:ext cx="8458200" cy="3810000"/>
          </a:xfrm>
        </p:spPr>
        <p:txBody>
          <a:bodyPr>
            <a:noAutofit/>
          </a:bodyPr>
          <a:lstStyle/>
          <a:p>
            <a:pPr>
              <a:spcBef>
                <a:spcPct val="60000"/>
              </a:spcBef>
            </a:pPr>
            <a:r>
              <a:rPr lang="en-US" dirty="0"/>
              <a:t>Request to develop JSON standards</a:t>
            </a:r>
          </a:p>
          <a:p>
            <a:pPr>
              <a:spcBef>
                <a:spcPct val="60000"/>
              </a:spcBef>
            </a:pPr>
            <a:r>
              <a:rPr lang="en-US" dirty="0"/>
              <a:t>Multi-phase approach</a:t>
            </a:r>
          </a:p>
          <a:p>
            <a:pPr>
              <a:spcBef>
                <a:spcPct val="60000"/>
              </a:spcBef>
            </a:pPr>
            <a:r>
              <a:rPr lang="en-US" dirty="0"/>
              <a:t>Phase I – XML Compliant JSON – March 2019</a:t>
            </a:r>
          </a:p>
          <a:p>
            <a:pPr>
              <a:spcBef>
                <a:spcPct val="60000"/>
              </a:spcBef>
            </a:pPr>
            <a:r>
              <a:rPr lang="en-US" dirty="0"/>
              <a:t>Additional phases will evaluate JSON-LD, JSON Schema Language, </a:t>
            </a:r>
            <a:r>
              <a:rPr lang="en-US" dirty="0" err="1"/>
              <a:t>OpenAPI</a:t>
            </a:r>
            <a:r>
              <a:rPr lang="en-US" dirty="0"/>
              <a:t> specifications</a:t>
            </a:r>
          </a:p>
        </p:txBody>
      </p:sp>
      <p:pic>
        <p:nvPicPr>
          <p:cNvPr id="2" name="Picture 1">
            <a:extLst>
              <a:ext uri="{FF2B5EF4-FFF2-40B4-BE49-F238E27FC236}">
                <a16:creationId xmlns:a16="http://schemas.microsoft.com/office/drawing/2014/main" id="{176EB9A3-FC81-4044-9556-CFF077C9C866}"/>
              </a:ext>
            </a:extLst>
          </p:cNvPr>
          <p:cNvPicPr>
            <a:picLocks noChangeAspect="1"/>
          </p:cNvPicPr>
          <p:nvPr/>
        </p:nvPicPr>
        <p:blipFill>
          <a:blip r:embed="rId3"/>
          <a:stretch>
            <a:fillRect/>
          </a:stretch>
        </p:blipFill>
        <p:spPr>
          <a:xfrm>
            <a:off x="51655" y="0"/>
            <a:ext cx="1853345" cy="1999661"/>
          </a:xfrm>
          <a:prstGeom prst="rect">
            <a:avLst/>
          </a:prstGeom>
        </p:spPr>
      </p:pic>
      <p:pic>
        <p:nvPicPr>
          <p:cNvPr id="3" name="Picture 2">
            <a:extLst>
              <a:ext uri="{FF2B5EF4-FFF2-40B4-BE49-F238E27FC236}">
                <a16:creationId xmlns:a16="http://schemas.microsoft.com/office/drawing/2014/main" id="{EF8298EA-63E5-45BC-8B08-DC70D26E7400}"/>
              </a:ext>
            </a:extLst>
          </p:cNvPr>
          <p:cNvPicPr>
            <a:picLocks noChangeAspect="1"/>
          </p:cNvPicPr>
          <p:nvPr/>
        </p:nvPicPr>
        <p:blipFill>
          <a:blip r:embed="rId4"/>
          <a:stretch>
            <a:fillRect/>
          </a:stretch>
        </p:blipFill>
        <p:spPr>
          <a:xfrm>
            <a:off x="9402970" y="112687"/>
            <a:ext cx="2530059" cy="2030144"/>
          </a:xfrm>
          <a:prstGeom prst="rect">
            <a:avLst/>
          </a:prstGeom>
        </p:spPr>
      </p:pic>
    </p:spTree>
    <p:extLst>
      <p:ext uri="{BB962C8B-B14F-4D97-AF65-F5344CB8AC3E}">
        <p14:creationId xmlns:p14="http://schemas.microsoft.com/office/powerpoint/2010/main" val="1500545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6C1EDB2-DAEC-42F1-8005-03CB63563B7E}"/>
              </a:ext>
            </a:extLst>
          </p:cNvPr>
          <p:cNvSpPr>
            <a:spLocks noGrp="1" noChangeArrowheads="1"/>
          </p:cNvSpPr>
          <p:nvPr>
            <p:ph type="title"/>
          </p:nvPr>
        </p:nvSpPr>
        <p:spPr>
          <a:xfrm>
            <a:off x="1482774" y="778504"/>
            <a:ext cx="8229600" cy="780288"/>
          </a:xfrm>
        </p:spPr>
        <p:txBody>
          <a:bodyPr>
            <a:noAutofit/>
          </a:bodyPr>
          <a:lstStyle/>
          <a:p>
            <a:pPr algn="ctr"/>
            <a:r>
              <a:rPr lang="en-US" sz="5400" b="1" dirty="0"/>
              <a:t>PESC Compliant JSON</a:t>
            </a:r>
          </a:p>
        </p:txBody>
      </p:sp>
      <p:sp>
        <p:nvSpPr>
          <p:cNvPr id="201731" name="Rectangle 3"/>
          <p:cNvSpPr>
            <a:spLocks noGrp="1" noChangeAspect="1" noChangeArrowheads="1"/>
          </p:cNvSpPr>
          <p:nvPr>
            <p:ph idx="1"/>
          </p:nvPr>
        </p:nvSpPr>
        <p:spPr>
          <a:xfrm>
            <a:off x="1866900" y="2238435"/>
            <a:ext cx="8458200" cy="3810000"/>
          </a:xfrm>
        </p:spPr>
        <p:txBody>
          <a:bodyPr>
            <a:noAutofit/>
          </a:bodyPr>
          <a:lstStyle/>
          <a:p>
            <a:pPr>
              <a:spcBef>
                <a:spcPct val="60000"/>
              </a:spcBef>
            </a:pPr>
            <a:r>
              <a:rPr lang="en-US" dirty="0"/>
              <a:t>The standard describes the rules and methods to create JSON that can be validated using existing XML Schemas</a:t>
            </a:r>
          </a:p>
          <a:p>
            <a:pPr>
              <a:spcBef>
                <a:spcPct val="60000"/>
              </a:spcBef>
            </a:pPr>
            <a:r>
              <a:rPr lang="en-US" dirty="0"/>
              <a:t>Using programming tools to serialize JSON to XML and XML to JSON</a:t>
            </a:r>
          </a:p>
          <a:p>
            <a:pPr>
              <a:spcBef>
                <a:spcPct val="60000"/>
              </a:spcBef>
            </a:pPr>
            <a:r>
              <a:rPr lang="en-US" dirty="0"/>
              <a:t>Approved as a PESC standard March 2019</a:t>
            </a:r>
          </a:p>
        </p:txBody>
      </p:sp>
      <p:pic>
        <p:nvPicPr>
          <p:cNvPr id="2" name="Picture 1">
            <a:extLst>
              <a:ext uri="{FF2B5EF4-FFF2-40B4-BE49-F238E27FC236}">
                <a16:creationId xmlns:a16="http://schemas.microsoft.com/office/drawing/2014/main" id="{C2A05368-0BC3-43DE-B9F3-B1243D8406AB}"/>
              </a:ext>
            </a:extLst>
          </p:cNvPr>
          <p:cNvPicPr>
            <a:picLocks noChangeAspect="1"/>
          </p:cNvPicPr>
          <p:nvPr/>
        </p:nvPicPr>
        <p:blipFill>
          <a:blip r:embed="rId3"/>
          <a:stretch>
            <a:fillRect/>
          </a:stretch>
        </p:blipFill>
        <p:spPr>
          <a:xfrm>
            <a:off x="51655" y="0"/>
            <a:ext cx="1853345" cy="1999661"/>
          </a:xfrm>
          <a:prstGeom prst="rect">
            <a:avLst/>
          </a:prstGeom>
        </p:spPr>
      </p:pic>
      <p:pic>
        <p:nvPicPr>
          <p:cNvPr id="3" name="Picture 2">
            <a:extLst>
              <a:ext uri="{FF2B5EF4-FFF2-40B4-BE49-F238E27FC236}">
                <a16:creationId xmlns:a16="http://schemas.microsoft.com/office/drawing/2014/main" id="{8E4E4F96-D6DF-4BBC-AAEA-52FCA5FAC8DB}"/>
              </a:ext>
            </a:extLst>
          </p:cNvPr>
          <p:cNvPicPr>
            <a:picLocks noChangeAspect="1"/>
          </p:cNvPicPr>
          <p:nvPr/>
        </p:nvPicPr>
        <p:blipFill>
          <a:blip r:embed="rId4"/>
          <a:stretch>
            <a:fillRect/>
          </a:stretch>
        </p:blipFill>
        <p:spPr>
          <a:xfrm>
            <a:off x="9544050" y="152401"/>
            <a:ext cx="2529619" cy="2032494"/>
          </a:xfrm>
          <a:prstGeom prst="rect">
            <a:avLst/>
          </a:prstGeom>
        </p:spPr>
      </p:pic>
    </p:spTree>
    <p:extLst>
      <p:ext uri="{BB962C8B-B14F-4D97-AF65-F5344CB8AC3E}">
        <p14:creationId xmlns:p14="http://schemas.microsoft.com/office/powerpoint/2010/main" val="2384818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5869" y="960340"/>
            <a:ext cx="8477025" cy="820551"/>
          </a:xfrm>
        </p:spPr>
        <p:txBody>
          <a:bodyPr>
            <a:normAutofit fontScale="90000"/>
          </a:bodyPr>
          <a:lstStyle/>
          <a:p>
            <a:r>
              <a:rPr lang="en-US" b="1" dirty="0"/>
              <a:t>PESC EdExchange</a:t>
            </a:r>
          </a:p>
        </p:txBody>
      </p:sp>
      <p:sp>
        <p:nvSpPr>
          <p:cNvPr id="3" name="Subtitle 2"/>
          <p:cNvSpPr>
            <a:spLocks noGrp="1"/>
          </p:cNvSpPr>
          <p:nvPr>
            <p:ph type="subTitle" idx="1"/>
          </p:nvPr>
        </p:nvSpPr>
        <p:spPr>
          <a:xfrm>
            <a:off x="742278" y="3151991"/>
            <a:ext cx="11037345" cy="3170750"/>
          </a:xfrm>
        </p:spPr>
        <p:txBody>
          <a:bodyPr>
            <a:normAutofit/>
          </a:bodyPr>
          <a:lstStyle/>
          <a:p>
            <a:pPr marL="342900" lvl="0" indent="-342900" algn="l">
              <a:buFont typeface="Arial" panose="020B0604020202020204" pitchFamily="34" charset="0"/>
              <a:buChar char="•"/>
            </a:pPr>
            <a:r>
              <a:rPr lang="en-US" dirty="0"/>
              <a:t>Common, neutral platform for data exchange (Platform as-a-Service PaaS)</a:t>
            </a:r>
          </a:p>
          <a:p>
            <a:pPr marL="342900" lvl="0" indent="-342900" algn="l">
              <a:buFont typeface="Arial" panose="020B0604020202020204" pitchFamily="34" charset="0"/>
              <a:buChar char="•"/>
            </a:pPr>
            <a:r>
              <a:rPr lang="en-US" dirty="0"/>
              <a:t>Digital lookup of senders/receivers</a:t>
            </a:r>
          </a:p>
          <a:p>
            <a:pPr marL="342900" lvl="0" indent="-342900" algn="l">
              <a:buFont typeface="Arial" panose="020B0604020202020204" pitchFamily="34" charset="0"/>
              <a:buChar char="•"/>
            </a:pPr>
            <a:r>
              <a:rPr lang="en-US" dirty="0"/>
              <a:t>Peer-to-Peer – No PII through or stored by PESC ever</a:t>
            </a:r>
          </a:p>
          <a:p>
            <a:pPr marL="342900" lvl="0" indent="-342900" algn="l">
              <a:buFont typeface="Arial" panose="020B0604020202020204" pitchFamily="34" charset="0"/>
              <a:buChar char="•"/>
            </a:pPr>
            <a:r>
              <a:rPr lang="en-US" dirty="0"/>
              <a:t>Global applicability</a:t>
            </a:r>
          </a:p>
          <a:p>
            <a:r>
              <a:rPr lang="en-US" dirty="0"/>
              <a:t> </a:t>
            </a:r>
          </a:p>
          <a:p>
            <a:endParaRPr lang="en-US" dirty="0"/>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5" name="Picture 4">
            <a:extLst>
              <a:ext uri="{FF2B5EF4-FFF2-40B4-BE49-F238E27FC236}">
                <a16:creationId xmlns:a16="http://schemas.microsoft.com/office/drawing/2014/main" id="{9A7B8EC7-1642-4388-AD0A-4641537E46D4}"/>
              </a:ext>
            </a:extLst>
          </p:cNvPr>
          <p:cNvPicPr>
            <a:picLocks noChangeAspect="1"/>
          </p:cNvPicPr>
          <p:nvPr/>
        </p:nvPicPr>
        <p:blipFill>
          <a:blip r:embed="rId4"/>
          <a:stretch>
            <a:fillRect/>
          </a:stretch>
        </p:blipFill>
        <p:spPr>
          <a:xfrm>
            <a:off x="9055418" y="116585"/>
            <a:ext cx="2938960" cy="2652395"/>
          </a:xfrm>
          <a:prstGeom prst="rect">
            <a:avLst/>
          </a:prstGeom>
        </p:spPr>
      </p:pic>
    </p:spTree>
    <p:extLst>
      <p:ext uri="{BB962C8B-B14F-4D97-AF65-F5344CB8AC3E}">
        <p14:creationId xmlns:p14="http://schemas.microsoft.com/office/powerpoint/2010/main" val="2684073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E3A7-F471-4F18-BEA1-37F24D72772A}"/>
              </a:ext>
            </a:extLst>
          </p:cNvPr>
          <p:cNvSpPr>
            <a:spLocks noGrp="1"/>
          </p:cNvSpPr>
          <p:nvPr>
            <p:ph type="title"/>
          </p:nvPr>
        </p:nvSpPr>
        <p:spPr>
          <a:xfrm>
            <a:off x="2644140" y="436562"/>
            <a:ext cx="9301480" cy="1325563"/>
          </a:xfrm>
        </p:spPr>
        <p:txBody>
          <a:bodyPr>
            <a:noAutofit/>
          </a:bodyPr>
          <a:lstStyle/>
          <a:p>
            <a:r>
              <a:rPr lang="en-US" sz="5400" b="1" dirty="0"/>
              <a:t>EdExchange Pilot – </a:t>
            </a:r>
            <a:br>
              <a:rPr lang="en-US" sz="5400" b="1" dirty="0"/>
            </a:br>
            <a:r>
              <a:rPr lang="en-US" sz="5400" b="1" dirty="0"/>
              <a:t>University of Phoenix</a:t>
            </a:r>
          </a:p>
        </p:txBody>
      </p:sp>
      <p:sp>
        <p:nvSpPr>
          <p:cNvPr id="3" name="Content Placeholder 2">
            <a:extLst>
              <a:ext uri="{FF2B5EF4-FFF2-40B4-BE49-F238E27FC236}">
                <a16:creationId xmlns:a16="http://schemas.microsoft.com/office/drawing/2014/main" id="{27083C8C-42A8-45B0-8003-50452356125F}"/>
              </a:ext>
            </a:extLst>
          </p:cNvPr>
          <p:cNvSpPr>
            <a:spLocks noGrp="1"/>
          </p:cNvSpPr>
          <p:nvPr>
            <p:ph idx="1"/>
          </p:nvPr>
        </p:nvSpPr>
        <p:spPr>
          <a:xfrm>
            <a:off x="581025" y="2228850"/>
            <a:ext cx="11174095" cy="4267834"/>
          </a:xfrm>
        </p:spPr>
        <p:txBody>
          <a:bodyPr>
            <a:normAutofit lnSpcReduction="10000"/>
          </a:bodyPr>
          <a:lstStyle/>
          <a:p>
            <a:pPr marL="0" indent="0">
              <a:spcBef>
                <a:spcPts val="1200"/>
              </a:spcBef>
              <a:buNone/>
            </a:pPr>
            <a:r>
              <a:rPr lang="en-US" sz="2400" b="1" dirty="0">
                <a:solidFill>
                  <a:schemeClr val="accent1">
                    <a:lumMod val="75000"/>
                  </a:schemeClr>
                </a:solidFill>
              </a:rPr>
              <a:t>Problem Statement</a:t>
            </a:r>
          </a:p>
          <a:p>
            <a:pPr marL="0" indent="0">
              <a:spcBef>
                <a:spcPts val="600"/>
              </a:spcBef>
              <a:buNone/>
            </a:pPr>
            <a:r>
              <a:rPr lang="en-US" sz="2400" dirty="0"/>
              <a:t>There is no consistent way for institutions to request and exchange documents with each other. Service provider exchange networks are operated in isolation from one another creating convoluted processes that do not span the full transcript lifecycle from the point of initiating a request to the point of receiving a document. </a:t>
            </a:r>
          </a:p>
          <a:p>
            <a:pPr marL="0" indent="0">
              <a:spcBef>
                <a:spcPts val="1200"/>
              </a:spcBef>
              <a:buNone/>
            </a:pPr>
            <a:endParaRPr lang="en-US" sz="2400" b="1" dirty="0">
              <a:solidFill>
                <a:schemeClr val="accent1">
                  <a:lumMod val="75000"/>
                </a:schemeClr>
              </a:solidFill>
            </a:endParaRPr>
          </a:p>
          <a:p>
            <a:pPr marL="0" indent="0">
              <a:spcBef>
                <a:spcPts val="1200"/>
              </a:spcBef>
              <a:buNone/>
            </a:pPr>
            <a:r>
              <a:rPr lang="en-US" sz="2400" b="1" dirty="0">
                <a:solidFill>
                  <a:schemeClr val="accent1">
                    <a:lumMod val="75000"/>
                  </a:schemeClr>
                </a:solidFill>
              </a:rPr>
              <a:t>Strategic Alignment – Operational Efficiency for students and staff</a:t>
            </a:r>
          </a:p>
          <a:p>
            <a:pPr>
              <a:spcBef>
                <a:spcPts val="1200"/>
              </a:spcBef>
            </a:pPr>
            <a:r>
              <a:rPr lang="en-US" sz="2400" dirty="0"/>
              <a:t>Optimize core business functions making them more secure, less complex, and less manual</a:t>
            </a:r>
          </a:p>
          <a:p>
            <a:pPr>
              <a:spcBef>
                <a:spcPts val="600"/>
              </a:spcBef>
            </a:pPr>
            <a:r>
              <a:rPr lang="en-US" sz="2400" dirty="0"/>
              <a:t>Support customers by reducing time to admit by reducing time to wait for transcripts</a:t>
            </a:r>
          </a:p>
          <a:p>
            <a:pPr>
              <a:spcBef>
                <a:spcPts val="600"/>
              </a:spcBef>
            </a:pPr>
            <a:r>
              <a:rPr lang="en-US" sz="2400" dirty="0"/>
              <a:t>Administer process which pave the way for future self-service</a:t>
            </a:r>
          </a:p>
          <a:p>
            <a:endParaRPr lang="en-US" dirty="0"/>
          </a:p>
        </p:txBody>
      </p:sp>
      <p:pic>
        <p:nvPicPr>
          <p:cNvPr id="4" name="Picture 3">
            <a:extLst>
              <a:ext uri="{FF2B5EF4-FFF2-40B4-BE49-F238E27FC236}">
                <a16:creationId xmlns:a16="http://schemas.microsoft.com/office/drawing/2014/main" id="{3F981A2E-A0B5-49B1-8BB5-463FF31FC45E}"/>
              </a:ext>
            </a:extLst>
          </p:cNvPr>
          <p:cNvPicPr>
            <a:picLocks noChangeAspect="1"/>
          </p:cNvPicPr>
          <p:nvPr/>
        </p:nvPicPr>
        <p:blipFill>
          <a:blip r:embed="rId2"/>
          <a:stretch>
            <a:fillRect/>
          </a:stretch>
        </p:blipFill>
        <p:spPr>
          <a:xfrm>
            <a:off x="128697" y="28075"/>
            <a:ext cx="1853345" cy="1999661"/>
          </a:xfrm>
          <a:prstGeom prst="rect">
            <a:avLst/>
          </a:prstGeom>
        </p:spPr>
      </p:pic>
      <p:pic>
        <p:nvPicPr>
          <p:cNvPr id="5" name="Picture 4">
            <a:extLst>
              <a:ext uri="{FF2B5EF4-FFF2-40B4-BE49-F238E27FC236}">
                <a16:creationId xmlns:a16="http://schemas.microsoft.com/office/drawing/2014/main" id="{899FAD74-2561-4FE9-BA8B-E5D0D6A5F7BD}"/>
              </a:ext>
            </a:extLst>
          </p:cNvPr>
          <p:cNvPicPr>
            <a:picLocks noChangeAspect="1"/>
          </p:cNvPicPr>
          <p:nvPr/>
        </p:nvPicPr>
        <p:blipFill>
          <a:blip r:embed="rId3"/>
          <a:stretch>
            <a:fillRect/>
          </a:stretch>
        </p:blipFill>
        <p:spPr>
          <a:xfrm>
            <a:off x="10421070" y="0"/>
            <a:ext cx="1770930" cy="1921647"/>
          </a:xfrm>
          <a:prstGeom prst="rect">
            <a:avLst/>
          </a:prstGeom>
        </p:spPr>
      </p:pic>
    </p:spTree>
    <p:extLst>
      <p:ext uri="{BB962C8B-B14F-4D97-AF65-F5344CB8AC3E}">
        <p14:creationId xmlns:p14="http://schemas.microsoft.com/office/powerpoint/2010/main" val="49925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9296" y="999830"/>
            <a:ext cx="8477025" cy="820551"/>
          </a:xfrm>
        </p:spPr>
        <p:txBody>
          <a:bodyPr>
            <a:normAutofit fontScale="90000"/>
          </a:bodyPr>
          <a:lstStyle/>
          <a:p>
            <a:r>
              <a:rPr lang="en-US" b="1" dirty="0">
                <a:latin typeface="Bradley Hand ITC" panose="03070402050302030203" pitchFamily="66" charset="0"/>
              </a:rPr>
              <a:t>Etiquette</a:t>
            </a:r>
          </a:p>
        </p:txBody>
      </p:sp>
      <p:sp>
        <p:nvSpPr>
          <p:cNvPr id="3" name="Subtitle 2"/>
          <p:cNvSpPr>
            <a:spLocks noGrp="1"/>
          </p:cNvSpPr>
          <p:nvPr>
            <p:ph type="subTitle" idx="1"/>
          </p:nvPr>
        </p:nvSpPr>
        <p:spPr>
          <a:xfrm>
            <a:off x="742278" y="3151991"/>
            <a:ext cx="11037345" cy="3170750"/>
          </a:xfrm>
        </p:spPr>
        <p:txBody>
          <a:bodyPr>
            <a:normAutofit/>
          </a:bodyPr>
          <a:lstStyle/>
          <a:p>
            <a:pPr marL="274320" lvl="0" indent="-274320" algn="l">
              <a:lnSpc>
                <a:spcPct val="100000"/>
              </a:lnSpc>
              <a:spcBef>
                <a:spcPct val="60000"/>
              </a:spcBef>
              <a:buClr>
                <a:srgbClr val="0062AC"/>
              </a:buClr>
              <a:buFont typeface="Arial" pitchFamily="34" charset="0"/>
              <a:buChar char="•"/>
            </a:pPr>
            <a:r>
              <a:rPr lang="en-US" sz="2800" dirty="0">
                <a:solidFill>
                  <a:srgbClr val="373545"/>
                </a:solidFill>
                <a:latin typeface="Bradley Hand ITC" panose="03070402050302030203" pitchFamily="66" charset="0"/>
              </a:rPr>
              <a:t>Please silence your electronic devices</a:t>
            </a:r>
          </a:p>
          <a:p>
            <a:pPr marL="274320" lvl="0" indent="-274320" algn="l">
              <a:lnSpc>
                <a:spcPct val="100000"/>
              </a:lnSpc>
              <a:spcBef>
                <a:spcPct val="60000"/>
              </a:spcBef>
              <a:buClr>
                <a:srgbClr val="0062AC"/>
              </a:buClr>
              <a:buFont typeface="Arial" pitchFamily="34" charset="0"/>
              <a:buChar char="•"/>
            </a:pPr>
            <a:r>
              <a:rPr lang="en-US" sz="2800" dirty="0">
                <a:solidFill>
                  <a:srgbClr val="373545"/>
                </a:solidFill>
                <a:latin typeface="Bradley Hand ITC" panose="03070402050302030203" pitchFamily="66" charset="0"/>
              </a:rPr>
              <a:t>Please complete the session evaluation using the AACRAO mobile app</a:t>
            </a:r>
          </a:p>
          <a:p>
            <a:pPr marL="274320" lvl="0" indent="-274320" algn="l">
              <a:lnSpc>
                <a:spcPct val="100000"/>
              </a:lnSpc>
              <a:spcBef>
                <a:spcPct val="60000"/>
              </a:spcBef>
              <a:buClr>
                <a:srgbClr val="0062AC"/>
              </a:buClr>
              <a:buFont typeface="Arial" pitchFamily="34" charset="0"/>
              <a:buChar char="•"/>
            </a:pPr>
            <a:r>
              <a:rPr lang="en-US" sz="2800" dirty="0">
                <a:solidFill>
                  <a:srgbClr val="373545"/>
                </a:solidFill>
                <a:latin typeface="Bradley Hand ITC" panose="03070402050302030203" pitchFamily="66" charset="0"/>
              </a:rPr>
              <a:t>If you must leave the session early, please do so as discreetly as possible</a:t>
            </a:r>
          </a:p>
          <a:p>
            <a:pPr marL="274320" lvl="0" indent="-274320" algn="l">
              <a:lnSpc>
                <a:spcPct val="100000"/>
              </a:lnSpc>
              <a:spcBef>
                <a:spcPct val="60000"/>
              </a:spcBef>
              <a:buClr>
                <a:srgbClr val="0062AC"/>
              </a:buClr>
              <a:buFont typeface="Arial" pitchFamily="34" charset="0"/>
              <a:buChar char="•"/>
            </a:pPr>
            <a:r>
              <a:rPr lang="en-US" sz="2800" dirty="0">
                <a:solidFill>
                  <a:srgbClr val="373545"/>
                </a:solidFill>
                <a:latin typeface="Bradley Hand ITC" panose="03070402050302030203" pitchFamily="66" charset="0"/>
              </a:rPr>
              <a:t>Please avoid side conversation during the session</a:t>
            </a:r>
          </a:p>
          <a:p>
            <a:endParaRPr lang="en-US" dirty="0"/>
          </a:p>
        </p:txBody>
      </p:sp>
      <p:pic>
        <p:nvPicPr>
          <p:cNvPr id="12" name="Picture 11"/>
          <p:cNvPicPr>
            <a:picLocks noChangeAspect="1"/>
          </p:cNvPicPr>
          <p:nvPr/>
        </p:nvPicPr>
        <p:blipFill>
          <a:blip r:embed="rId2"/>
          <a:stretch>
            <a:fillRect/>
          </a:stretch>
        </p:blipFill>
        <p:spPr>
          <a:xfrm>
            <a:off x="-13250" y="6705587"/>
            <a:ext cx="12205250" cy="152413"/>
          </a:xfrm>
          <a:prstGeom prst="rect">
            <a:avLst/>
          </a:prstGeom>
        </p:spPr>
      </p:pic>
      <p:pic>
        <p:nvPicPr>
          <p:cNvPr id="15" name="Picture 14"/>
          <p:cNvPicPr>
            <a:picLocks noChangeAspect="1"/>
          </p:cNvPicPr>
          <p:nvPr/>
        </p:nvPicPr>
        <p:blipFill>
          <a:blip r:embed="rId3"/>
          <a:stretch>
            <a:fillRect/>
          </a:stretch>
        </p:blipFill>
        <p:spPr>
          <a:xfrm>
            <a:off x="-13250" y="0"/>
            <a:ext cx="1853345" cy="1999661"/>
          </a:xfrm>
          <a:prstGeom prst="rect">
            <a:avLst/>
          </a:prstGeom>
        </p:spPr>
      </p:pic>
      <p:pic>
        <p:nvPicPr>
          <p:cNvPr id="4" name="Picture 3">
            <a:extLst>
              <a:ext uri="{FF2B5EF4-FFF2-40B4-BE49-F238E27FC236}">
                <a16:creationId xmlns:a16="http://schemas.microsoft.com/office/drawing/2014/main" id="{06CCB97B-C9D9-4B0B-9F27-5D74E2544102}"/>
              </a:ext>
            </a:extLst>
          </p:cNvPr>
          <p:cNvPicPr>
            <a:picLocks noChangeAspect="1"/>
          </p:cNvPicPr>
          <p:nvPr/>
        </p:nvPicPr>
        <p:blipFill>
          <a:blip r:embed="rId4"/>
          <a:stretch>
            <a:fillRect/>
          </a:stretch>
        </p:blipFill>
        <p:spPr>
          <a:xfrm>
            <a:off x="8794678" y="999830"/>
            <a:ext cx="2147299" cy="2155687"/>
          </a:xfrm>
          <a:prstGeom prst="rect">
            <a:avLst/>
          </a:prstGeom>
        </p:spPr>
      </p:pic>
    </p:spTree>
    <p:extLst>
      <p:ext uri="{BB962C8B-B14F-4D97-AF65-F5344CB8AC3E}">
        <p14:creationId xmlns:p14="http://schemas.microsoft.com/office/powerpoint/2010/main" val="4278304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0885" y="885733"/>
            <a:ext cx="8477025" cy="820551"/>
          </a:xfrm>
        </p:spPr>
        <p:txBody>
          <a:bodyPr>
            <a:normAutofit fontScale="90000"/>
          </a:bodyPr>
          <a:lstStyle/>
          <a:p>
            <a:r>
              <a:rPr lang="en-US" b="1" dirty="0"/>
              <a:t>EdExchange Pilot – </a:t>
            </a:r>
            <a:br>
              <a:rPr lang="en-US" b="1" dirty="0"/>
            </a:br>
            <a:r>
              <a:rPr lang="en-US" b="1" dirty="0"/>
              <a:t>UOPX Current State </a:t>
            </a:r>
          </a:p>
        </p:txBody>
      </p:sp>
      <p:graphicFrame>
        <p:nvGraphicFramePr>
          <p:cNvPr id="5" name="Diagram 4">
            <a:extLst>
              <a:ext uri="{FF2B5EF4-FFF2-40B4-BE49-F238E27FC236}">
                <a16:creationId xmlns:a16="http://schemas.microsoft.com/office/drawing/2014/main" id="{332F827A-DD88-41A9-91F0-485E6E0D5949}"/>
              </a:ext>
            </a:extLst>
          </p:cNvPr>
          <p:cNvGraphicFramePr/>
          <p:nvPr>
            <p:extLst>
              <p:ext uri="{D42A27DB-BD31-4B8C-83A1-F6EECF244321}">
                <p14:modId xmlns:p14="http://schemas.microsoft.com/office/powerpoint/2010/main" val="1881259234"/>
              </p:ext>
            </p:extLst>
          </p:nvPr>
        </p:nvGraphicFramePr>
        <p:xfrm>
          <a:off x="1853345" y="1919410"/>
          <a:ext cx="8477026" cy="4473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0" y="6705752"/>
            <a:ext cx="12192000" cy="152248"/>
          </a:xfrm>
          <a:prstGeom prst="rect">
            <a:avLst/>
          </a:prstGeom>
        </p:spPr>
      </p:pic>
      <p:pic>
        <p:nvPicPr>
          <p:cNvPr id="6" name="Picture 5"/>
          <p:cNvPicPr>
            <a:picLocks noChangeAspect="1"/>
          </p:cNvPicPr>
          <p:nvPr/>
        </p:nvPicPr>
        <p:blipFill>
          <a:blip r:embed="rId8"/>
          <a:stretch>
            <a:fillRect/>
          </a:stretch>
        </p:blipFill>
        <p:spPr>
          <a:xfrm>
            <a:off x="0" y="0"/>
            <a:ext cx="1853345" cy="1999661"/>
          </a:xfrm>
          <a:prstGeom prst="rect">
            <a:avLst/>
          </a:prstGeom>
        </p:spPr>
      </p:pic>
      <p:pic>
        <p:nvPicPr>
          <p:cNvPr id="8" name="Picture 7">
            <a:extLst>
              <a:ext uri="{FF2B5EF4-FFF2-40B4-BE49-F238E27FC236}">
                <a16:creationId xmlns:a16="http://schemas.microsoft.com/office/drawing/2014/main" id="{65BCA532-FF8B-48AD-AAD7-9013F3405666}"/>
              </a:ext>
            </a:extLst>
          </p:cNvPr>
          <p:cNvPicPr>
            <a:picLocks noChangeAspect="1"/>
          </p:cNvPicPr>
          <p:nvPr/>
        </p:nvPicPr>
        <p:blipFill>
          <a:blip r:embed="rId9"/>
          <a:stretch>
            <a:fillRect/>
          </a:stretch>
        </p:blipFill>
        <p:spPr>
          <a:xfrm>
            <a:off x="10417910" y="39627"/>
            <a:ext cx="1774090" cy="1920406"/>
          </a:xfrm>
          <a:prstGeom prst="rect">
            <a:avLst/>
          </a:prstGeom>
        </p:spPr>
      </p:pic>
    </p:spTree>
    <p:extLst>
      <p:ext uri="{BB962C8B-B14F-4D97-AF65-F5344CB8AC3E}">
        <p14:creationId xmlns:p14="http://schemas.microsoft.com/office/powerpoint/2010/main" val="1884520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638" y="383698"/>
            <a:ext cx="5675312" cy="1325563"/>
          </a:xfrm>
        </p:spPr>
        <p:txBody>
          <a:bodyPr>
            <a:normAutofit/>
          </a:bodyPr>
          <a:lstStyle/>
          <a:p>
            <a:r>
              <a:rPr lang="en-US" b="1" dirty="0"/>
              <a:t>EdExchange  Pilot - </a:t>
            </a:r>
            <a:br>
              <a:rPr lang="en-US" b="1" dirty="0"/>
            </a:br>
            <a:r>
              <a:rPr lang="en-US" b="1" dirty="0"/>
              <a:t>UOPX Scope of Work</a:t>
            </a:r>
          </a:p>
        </p:txBody>
      </p:sp>
      <p:sp>
        <p:nvSpPr>
          <p:cNvPr id="12" name="Text Placeholder 11">
            <a:extLst>
              <a:ext uri="{FF2B5EF4-FFF2-40B4-BE49-F238E27FC236}">
                <a16:creationId xmlns:a16="http://schemas.microsoft.com/office/drawing/2014/main" id="{6149620F-9011-4A4F-BE46-F18EF6310C21}"/>
              </a:ext>
            </a:extLst>
          </p:cNvPr>
          <p:cNvSpPr>
            <a:spLocks noGrp="1"/>
          </p:cNvSpPr>
          <p:nvPr>
            <p:ph type="body" idx="1"/>
          </p:nvPr>
        </p:nvSpPr>
        <p:spPr>
          <a:xfrm>
            <a:off x="1222700" y="1974777"/>
            <a:ext cx="3227387" cy="459698"/>
          </a:xfrm>
        </p:spPr>
        <p:txBody>
          <a:bodyPr>
            <a:normAutofit lnSpcReduction="10000"/>
          </a:bodyPr>
          <a:lstStyle/>
          <a:p>
            <a:r>
              <a:rPr lang="en-US" dirty="0">
                <a:solidFill>
                  <a:schemeClr val="accent5"/>
                </a:solidFill>
                <a:latin typeface="Broadway" panose="04040905080B02020502" pitchFamily="82" charset="0"/>
              </a:rPr>
              <a:t>Completed</a:t>
            </a:r>
          </a:p>
        </p:txBody>
      </p:sp>
      <p:sp>
        <p:nvSpPr>
          <p:cNvPr id="13" name="Content Placeholder 12">
            <a:extLst>
              <a:ext uri="{FF2B5EF4-FFF2-40B4-BE49-F238E27FC236}">
                <a16:creationId xmlns:a16="http://schemas.microsoft.com/office/drawing/2014/main" id="{A86FA674-AB19-404C-9456-C2702D8666BC}"/>
              </a:ext>
            </a:extLst>
          </p:cNvPr>
          <p:cNvSpPr>
            <a:spLocks noGrp="1"/>
          </p:cNvSpPr>
          <p:nvPr>
            <p:ph sz="half" idx="2"/>
          </p:nvPr>
        </p:nvSpPr>
        <p:spPr/>
        <p:txBody>
          <a:bodyPr>
            <a:normAutofit fontScale="92500" lnSpcReduction="20000"/>
          </a:bodyPr>
          <a:lstStyle/>
          <a:p>
            <a:pPr marL="342900" lvl="0" indent="-342900"/>
            <a:r>
              <a:rPr lang="en-US" dirty="0">
                <a:solidFill>
                  <a:schemeClr val="accent5"/>
                </a:solidFill>
              </a:rPr>
              <a:t>Enable a match on institutional individual record number</a:t>
            </a:r>
          </a:p>
          <a:p>
            <a:pPr marL="342900" lvl="0" indent="-342900"/>
            <a:r>
              <a:rPr lang="en-US" dirty="0">
                <a:solidFill>
                  <a:schemeClr val="accent5"/>
                </a:solidFill>
              </a:rPr>
              <a:t>Stand up network server to communicate with EdExchange directory and other institution’s network servers</a:t>
            </a:r>
          </a:p>
          <a:p>
            <a:pPr marL="342900" lvl="0" indent="-342900"/>
            <a:r>
              <a:rPr lang="en-US" dirty="0">
                <a:solidFill>
                  <a:schemeClr val="accent5"/>
                </a:solidFill>
              </a:rPr>
              <a:t>Test proof of concept for transcript request and receipt in both</a:t>
            </a:r>
            <a:r>
              <a:rPr lang="en-US" dirty="0">
                <a:solidFill>
                  <a:schemeClr val="accent4">
                    <a:lumMod val="75000"/>
                  </a:schemeClr>
                </a:solidFill>
              </a:rPr>
              <a:t> EDI </a:t>
            </a:r>
            <a:r>
              <a:rPr lang="en-US" dirty="0">
                <a:solidFill>
                  <a:schemeClr val="accent5"/>
                </a:solidFill>
              </a:rPr>
              <a:t>and PESC XML formats</a:t>
            </a:r>
          </a:p>
          <a:p>
            <a:endParaRPr lang="en-US" dirty="0"/>
          </a:p>
        </p:txBody>
      </p:sp>
      <p:sp>
        <p:nvSpPr>
          <p:cNvPr id="14" name="Text Placeholder 13">
            <a:extLst>
              <a:ext uri="{FF2B5EF4-FFF2-40B4-BE49-F238E27FC236}">
                <a16:creationId xmlns:a16="http://schemas.microsoft.com/office/drawing/2014/main" id="{AE9F2084-50C6-41E4-96C9-3740ADD5FC27}"/>
              </a:ext>
            </a:extLst>
          </p:cNvPr>
          <p:cNvSpPr>
            <a:spLocks noGrp="1"/>
          </p:cNvSpPr>
          <p:nvPr>
            <p:ph type="body" sz="quarter" idx="3"/>
          </p:nvPr>
        </p:nvSpPr>
        <p:spPr>
          <a:xfrm>
            <a:off x="6515100" y="2014405"/>
            <a:ext cx="3419475" cy="420070"/>
          </a:xfrm>
        </p:spPr>
        <p:txBody>
          <a:bodyPr>
            <a:normAutofit lnSpcReduction="10000"/>
          </a:bodyPr>
          <a:lstStyle/>
          <a:p>
            <a:r>
              <a:rPr lang="en-US" dirty="0">
                <a:solidFill>
                  <a:schemeClr val="accent4">
                    <a:lumMod val="75000"/>
                  </a:schemeClr>
                </a:solidFill>
                <a:latin typeface="Broadway" panose="04040905080B02020502" pitchFamily="82" charset="0"/>
              </a:rPr>
              <a:t>Future</a:t>
            </a:r>
          </a:p>
        </p:txBody>
      </p:sp>
      <p:sp>
        <p:nvSpPr>
          <p:cNvPr id="15" name="Content Placeholder 14">
            <a:extLst>
              <a:ext uri="{FF2B5EF4-FFF2-40B4-BE49-F238E27FC236}">
                <a16:creationId xmlns:a16="http://schemas.microsoft.com/office/drawing/2014/main" id="{405E3F08-A011-497A-8FE7-FE9C5073E5C1}"/>
              </a:ext>
            </a:extLst>
          </p:cNvPr>
          <p:cNvSpPr>
            <a:spLocks noGrp="1"/>
          </p:cNvSpPr>
          <p:nvPr>
            <p:ph sz="quarter" idx="4"/>
          </p:nvPr>
        </p:nvSpPr>
        <p:spPr/>
        <p:txBody>
          <a:bodyPr>
            <a:normAutofit fontScale="92500" lnSpcReduction="20000"/>
          </a:bodyPr>
          <a:lstStyle/>
          <a:p>
            <a:pPr marL="342900" lvl="0" indent="-342900"/>
            <a:r>
              <a:rPr lang="en-US" dirty="0">
                <a:solidFill>
                  <a:schemeClr val="accent4">
                    <a:lumMod val="75000"/>
                  </a:schemeClr>
                </a:solidFill>
              </a:rPr>
              <a:t>Set up internal connections for data received to be received and batch processed into SIS and document management system</a:t>
            </a:r>
          </a:p>
          <a:p>
            <a:pPr marL="342900" lvl="0" indent="-342900"/>
            <a:r>
              <a:rPr lang="en-US" dirty="0">
                <a:solidFill>
                  <a:schemeClr val="accent4">
                    <a:lumMod val="75000"/>
                  </a:schemeClr>
                </a:solidFill>
              </a:rPr>
              <a:t>Enable User Interface (UI) for Network Server functions such as managing partner table, placing an order and sending a transcript</a:t>
            </a:r>
          </a:p>
          <a:p>
            <a:pPr marL="342900" lvl="0" indent="-342900"/>
            <a:r>
              <a:rPr lang="en-US" dirty="0">
                <a:solidFill>
                  <a:schemeClr val="accent4">
                    <a:lumMod val="75000"/>
                  </a:schemeClr>
                </a:solidFill>
              </a:rPr>
              <a:t>Identity potential EdExchange partners</a:t>
            </a:r>
          </a:p>
          <a:p>
            <a:pPr marL="342900" lvl="0" indent="-342900"/>
            <a:r>
              <a:rPr lang="en-US" dirty="0">
                <a:solidFill>
                  <a:schemeClr val="accent4">
                    <a:lumMod val="75000"/>
                  </a:schemeClr>
                </a:solidFill>
              </a:rPr>
              <a:t>Soft launch</a:t>
            </a:r>
          </a:p>
          <a:p>
            <a:endParaRPr lang="en-US" dirty="0"/>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8" name="Picture 7">
            <a:extLst>
              <a:ext uri="{FF2B5EF4-FFF2-40B4-BE49-F238E27FC236}">
                <a16:creationId xmlns:a16="http://schemas.microsoft.com/office/drawing/2014/main" id="{65BCA532-FF8B-48AD-AAD7-9013F3405666}"/>
              </a:ext>
            </a:extLst>
          </p:cNvPr>
          <p:cNvPicPr>
            <a:picLocks noChangeAspect="1"/>
          </p:cNvPicPr>
          <p:nvPr/>
        </p:nvPicPr>
        <p:blipFill>
          <a:blip r:embed="rId4"/>
          <a:stretch>
            <a:fillRect/>
          </a:stretch>
        </p:blipFill>
        <p:spPr>
          <a:xfrm>
            <a:off x="10417910" y="39627"/>
            <a:ext cx="1774090" cy="1920406"/>
          </a:xfrm>
          <a:prstGeom prst="rect">
            <a:avLst/>
          </a:prstGeom>
        </p:spPr>
      </p:pic>
      <p:sp>
        <p:nvSpPr>
          <p:cNvPr id="10" name="Rectangle 9">
            <a:extLst>
              <a:ext uri="{FF2B5EF4-FFF2-40B4-BE49-F238E27FC236}">
                <a16:creationId xmlns:a16="http://schemas.microsoft.com/office/drawing/2014/main" id="{5EDF0007-6457-475F-9EB6-064B2C0B4C80}"/>
              </a:ext>
            </a:extLst>
          </p:cNvPr>
          <p:cNvSpPr/>
          <p:nvPr/>
        </p:nvSpPr>
        <p:spPr>
          <a:xfrm>
            <a:off x="1222700" y="2101233"/>
            <a:ext cx="9607225" cy="3493324"/>
          </a:xfrm>
          <a:prstGeom prst="rect">
            <a:avLst/>
          </a:prstGeom>
        </p:spPr>
        <p:txBody>
          <a:bodyPr/>
          <a:lstStyle/>
          <a:p>
            <a:pPr marL="342900" lvl="0" indent="-342900">
              <a:buFont typeface="Arial" panose="020B0604020202020204" pitchFamily="34" charset="0"/>
              <a:buChar char="•"/>
            </a:pPr>
            <a:endParaRPr lang="en-US" sz="2400" dirty="0">
              <a:solidFill>
                <a:schemeClr val="accent4">
                  <a:lumMod val="75000"/>
                </a:schemeClr>
              </a:solidFill>
            </a:endParaRPr>
          </a:p>
        </p:txBody>
      </p:sp>
    </p:spTree>
    <p:extLst>
      <p:ext uri="{BB962C8B-B14F-4D97-AF65-F5344CB8AC3E}">
        <p14:creationId xmlns:p14="http://schemas.microsoft.com/office/powerpoint/2010/main" val="4031420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2278" y="2486025"/>
            <a:ext cx="11037345" cy="3836716"/>
          </a:xfrm>
        </p:spPr>
        <p:txBody>
          <a:bodyPr>
            <a:normAutofit/>
          </a:bodyPr>
          <a:lstStyle/>
          <a:p>
            <a:pPr algn="l"/>
            <a:r>
              <a:rPr lang="en-US"/>
              <a:t>  </a:t>
            </a:r>
          </a:p>
          <a:p>
            <a:pPr algn="l"/>
            <a:r>
              <a:rPr lang="en-US"/>
              <a:t> </a:t>
            </a:r>
          </a:p>
          <a:p>
            <a:endParaRPr lang="en-US" dirty="0"/>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8" name="Picture 7">
            <a:extLst>
              <a:ext uri="{FF2B5EF4-FFF2-40B4-BE49-F238E27FC236}">
                <a16:creationId xmlns:a16="http://schemas.microsoft.com/office/drawing/2014/main" id="{024ABF44-5C34-4BFF-9C16-3BEDB4BB0A7C}"/>
              </a:ext>
            </a:extLst>
          </p:cNvPr>
          <p:cNvPicPr>
            <a:picLocks noChangeAspect="1"/>
          </p:cNvPicPr>
          <p:nvPr/>
        </p:nvPicPr>
        <p:blipFill>
          <a:blip r:embed="rId4"/>
          <a:stretch>
            <a:fillRect/>
          </a:stretch>
        </p:blipFill>
        <p:spPr>
          <a:xfrm>
            <a:off x="2885440" y="47346"/>
            <a:ext cx="7955280" cy="6609526"/>
          </a:xfrm>
          <a:prstGeom prst="rect">
            <a:avLst/>
          </a:prstGeom>
        </p:spPr>
      </p:pic>
    </p:spTree>
    <p:extLst>
      <p:ext uri="{BB962C8B-B14F-4D97-AF65-F5344CB8AC3E}">
        <p14:creationId xmlns:p14="http://schemas.microsoft.com/office/powerpoint/2010/main" val="3611580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PESC EdExchange – </a:t>
            </a:r>
            <a:br>
              <a:rPr lang="en-US" b="1" dirty="0"/>
            </a:br>
            <a:r>
              <a:rPr lang="en-US" b="1" dirty="0"/>
              <a:t> Active Participants</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graphicFrame>
        <p:nvGraphicFramePr>
          <p:cNvPr id="8" name="Diagram 7">
            <a:extLst>
              <a:ext uri="{FF2B5EF4-FFF2-40B4-BE49-F238E27FC236}">
                <a16:creationId xmlns:a16="http://schemas.microsoft.com/office/drawing/2014/main" id="{DECE75C0-4D8B-4BE7-9BB3-2B6D6C011CB1}"/>
              </a:ext>
            </a:extLst>
          </p:cNvPr>
          <p:cNvGraphicFramePr/>
          <p:nvPr>
            <p:extLst>
              <p:ext uri="{D42A27DB-BD31-4B8C-83A1-F6EECF244321}">
                <p14:modId xmlns:p14="http://schemas.microsoft.com/office/powerpoint/2010/main" val="2525354543"/>
              </p:ext>
            </p:extLst>
          </p:nvPr>
        </p:nvGraphicFramePr>
        <p:xfrm>
          <a:off x="438150" y="2381250"/>
          <a:ext cx="11315700" cy="3135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111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PESC in Canada</a:t>
            </a:r>
          </a:p>
        </p:txBody>
      </p:sp>
      <p:sp>
        <p:nvSpPr>
          <p:cNvPr id="3" name="Subtitle 2"/>
          <p:cNvSpPr>
            <a:spLocks noGrp="1"/>
          </p:cNvSpPr>
          <p:nvPr>
            <p:ph type="subTitle" idx="1"/>
          </p:nvPr>
        </p:nvSpPr>
        <p:spPr>
          <a:xfrm>
            <a:off x="742278" y="3151991"/>
            <a:ext cx="11037345" cy="3170750"/>
          </a:xfrm>
        </p:spPr>
        <p:txBody>
          <a:bodyPr>
            <a:normAutofit lnSpcReduction="10000"/>
          </a:bodyPr>
          <a:lstStyle/>
          <a:p>
            <a:pPr marL="274320" lvl="0" indent="-274320" algn="l">
              <a:lnSpc>
                <a:spcPct val="100000"/>
              </a:lnSpc>
              <a:spcBef>
                <a:spcPct val="60000"/>
              </a:spcBef>
              <a:buClr>
                <a:srgbClr val="0062AC"/>
              </a:buClr>
              <a:buFont typeface="Arial" pitchFamily="34" charset="0"/>
              <a:buChar char="•"/>
            </a:pPr>
            <a:r>
              <a:rPr lang="en-US" sz="2800" dirty="0" err="1">
                <a:hlinkClick r:id="rId2"/>
              </a:rPr>
              <a:t>CanPESC</a:t>
            </a:r>
            <a:endParaRPr lang="en-US" sz="2800" dirty="0"/>
          </a:p>
          <a:p>
            <a:pPr marL="731520" lvl="1" indent="-274320" algn="l">
              <a:lnSpc>
                <a:spcPct val="100000"/>
              </a:lnSpc>
              <a:spcBef>
                <a:spcPct val="60000"/>
              </a:spcBef>
              <a:buClr>
                <a:srgbClr val="0062AC"/>
              </a:buClr>
              <a:buFont typeface="Arial" pitchFamily="34" charset="0"/>
              <a:buChar char="•"/>
            </a:pPr>
            <a:r>
              <a:rPr lang="en-US" sz="2400" dirty="0"/>
              <a:t>Volunteer group (est. 2011) within PESC, representing Canadian schools, application </a:t>
            </a:r>
            <a:r>
              <a:rPr lang="en-US" sz="2400" dirty="0" err="1"/>
              <a:t>centres</a:t>
            </a:r>
            <a:r>
              <a:rPr lang="en-US" sz="2400" dirty="0"/>
              <a:t>, Ministries of Education and vendors, to discuss, promote, coordinate and liaise with PESC on behalf of </a:t>
            </a:r>
            <a:r>
              <a:rPr lang="en-US" sz="2400" dirty="0">
                <a:hlinkClick r:id="rId3"/>
              </a:rPr>
              <a:t>ARUCC</a:t>
            </a:r>
            <a:r>
              <a:rPr lang="en-US" sz="2400" dirty="0"/>
              <a:t> and its members</a:t>
            </a:r>
          </a:p>
          <a:p>
            <a:pPr marL="274320" indent="-274320" algn="l">
              <a:lnSpc>
                <a:spcPct val="100000"/>
              </a:lnSpc>
              <a:spcBef>
                <a:spcPct val="60000"/>
              </a:spcBef>
              <a:buClr>
                <a:srgbClr val="0062AC"/>
              </a:buClr>
              <a:buFont typeface="Arial" pitchFamily="34" charset="0"/>
              <a:buChar char="•"/>
            </a:pPr>
            <a:r>
              <a:rPr lang="en-US" sz="2800" dirty="0">
                <a:solidFill>
                  <a:srgbClr val="373545"/>
                </a:solidFill>
                <a:hlinkClick r:id="rId4"/>
              </a:rPr>
              <a:t>Best Practice</a:t>
            </a:r>
            <a:r>
              <a:rPr lang="en-US" sz="2800" dirty="0">
                <a:solidFill>
                  <a:srgbClr val="373545"/>
                </a:solidFill>
              </a:rPr>
              <a:t> </a:t>
            </a:r>
            <a:r>
              <a:rPr lang="en-US" sz="2800" dirty="0"/>
              <a:t>winners: </a:t>
            </a:r>
            <a:r>
              <a:rPr lang="en-US" sz="2800" dirty="0">
                <a:hlinkClick r:id="rId5"/>
              </a:rPr>
              <a:t>OUAC</a:t>
            </a:r>
            <a:r>
              <a:rPr lang="en-US" sz="2800" dirty="0"/>
              <a:t> (1999), </a:t>
            </a:r>
            <a:r>
              <a:rPr lang="en-US" sz="2800" dirty="0">
                <a:hlinkClick r:id="rId6"/>
              </a:rPr>
              <a:t>OCAS</a:t>
            </a:r>
            <a:r>
              <a:rPr lang="en-US" sz="2800" dirty="0"/>
              <a:t> (2012), </a:t>
            </a:r>
            <a:r>
              <a:rPr lang="en-US" sz="2800" dirty="0">
                <a:hlinkClick r:id="rId7"/>
              </a:rPr>
              <a:t>NSCAT</a:t>
            </a:r>
            <a:r>
              <a:rPr lang="en-US" sz="2800" dirty="0"/>
              <a:t> (2018)</a:t>
            </a:r>
          </a:p>
          <a:p>
            <a:pPr marL="274320" indent="-274320" algn="l">
              <a:lnSpc>
                <a:spcPct val="100000"/>
              </a:lnSpc>
              <a:spcBef>
                <a:spcPct val="60000"/>
              </a:spcBef>
              <a:buClr>
                <a:srgbClr val="0062AC"/>
              </a:buClr>
              <a:buFont typeface="Arial" pitchFamily="34" charset="0"/>
              <a:buChar char="•"/>
            </a:pPr>
            <a:r>
              <a:rPr lang="en-US" sz="2800" dirty="0"/>
              <a:t>Several PESC Data Summits … including </a:t>
            </a:r>
            <a:r>
              <a:rPr lang="en-US" sz="2800" dirty="0">
                <a:hlinkClick r:id="rId8"/>
              </a:rPr>
              <a:t>Fall 2019</a:t>
            </a:r>
            <a:r>
              <a:rPr lang="en-US" sz="2800" dirty="0"/>
              <a:t> in Montréal!</a:t>
            </a:r>
          </a:p>
          <a:p>
            <a:endParaRPr lang="en-US" dirty="0"/>
          </a:p>
        </p:txBody>
      </p:sp>
      <p:pic>
        <p:nvPicPr>
          <p:cNvPr id="4" name="Picture 3"/>
          <p:cNvPicPr>
            <a:picLocks noChangeAspect="1"/>
          </p:cNvPicPr>
          <p:nvPr/>
        </p:nvPicPr>
        <p:blipFill>
          <a:blip r:embed="rId9"/>
          <a:stretch>
            <a:fillRect/>
          </a:stretch>
        </p:blipFill>
        <p:spPr>
          <a:xfrm>
            <a:off x="0" y="6705752"/>
            <a:ext cx="12192000" cy="152248"/>
          </a:xfrm>
          <a:prstGeom prst="rect">
            <a:avLst/>
          </a:prstGeom>
        </p:spPr>
      </p:pic>
      <p:pic>
        <p:nvPicPr>
          <p:cNvPr id="6" name="Picture 5"/>
          <p:cNvPicPr>
            <a:picLocks noChangeAspect="1"/>
          </p:cNvPicPr>
          <p:nvPr/>
        </p:nvPicPr>
        <p:blipFill>
          <a:blip r:embed="rId10"/>
          <a:stretch>
            <a:fillRect/>
          </a:stretch>
        </p:blipFill>
        <p:spPr>
          <a:xfrm>
            <a:off x="0" y="0"/>
            <a:ext cx="1853345" cy="1999661"/>
          </a:xfrm>
          <a:prstGeom prst="rect">
            <a:avLst/>
          </a:prstGeom>
        </p:spPr>
      </p:pic>
      <p:pic>
        <p:nvPicPr>
          <p:cNvPr id="9" name="Picture 8" descr="A red white and blue flag&#10;&#10;Description automatically generated">
            <a:extLst>
              <a:ext uri="{FF2B5EF4-FFF2-40B4-BE49-F238E27FC236}">
                <a16:creationId xmlns:a16="http://schemas.microsoft.com/office/drawing/2014/main" id="{FDE8388F-C058-43DA-B855-647FA4D01C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97930" y="343685"/>
            <a:ext cx="2207968" cy="1655976"/>
          </a:xfrm>
          <a:prstGeom prst="ellipse">
            <a:avLst/>
          </a:prstGeom>
          <a:ln>
            <a:noFill/>
          </a:ln>
          <a:effectLst>
            <a:softEdge rad="112500"/>
          </a:effectLst>
        </p:spPr>
      </p:pic>
    </p:spTree>
    <p:extLst>
      <p:ext uri="{BB962C8B-B14F-4D97-AF65-F5344CB8AC3E}">
        <p14:creationId xmlns:p14="http://schemas.microsoft.com/office/powerpoint/2010/main" val="1770106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Canadian Implementations</a:t>
            </a:r>
            <a:br>
              <a:rPr lang="en-US" b="1" dirty="0"/>
            </a:br>
            <a:r>
              <a:rPr lang="en-US" b="1" dirty="0"/>
              <a:t>of PESC Standards</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10" name="Picture 9" descr="A close up of a map&#10;&#10;Description automatically generated">
            <a:extLst>
              <a:ext uri="{FF2B5EF4-FFF2-40B4-BE49-F238E27FC236}">
                <a16:creationId xmlns:a16="http://schemas.microsoft.com/office/drawing/2014/main" id="{FF75B7AC-6858-4DF6-88F2-F1C68EE53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928" y="2342281"/>
            <a:ext cx="7175520" cy="3764621"/>
          </a:xfrm>
          <a:prstGeom prst="rect">
            <a:avLst/>
          </a:prstGeom>
        </p:spPr>
      </p:pic>
      <p:sp>
        <p:nvSpPr>
          <p:cNvPr id="11" name="TextBox 10">
            <a:extLst>
              <a:ext uri="{FF2B5EF4-FFF2-40B4-BE49-F238E27FC236}">
                <a16:creationId xmlns:a16="http://schemas.microsoft.com/office/drawing/2014/main" id="{344968FA-E178-4ECC-8445-08D4F24DB1AE}"/>
              </a:ext>
            </a:extLst>
          </p:cNvPr>
          <p:cNvSpPr txBox="1"/>
          <p:nvPr/>
        </p:nvSpPr>
        <p:spPr>
          <a:xfrm>
            <a:off x="9070110" y="2142836"/>
            <a:ext cx="3121889" cy="4362733"/>
          </a:xfrm>
          <a:prstGeom prst="rect">
            <a:avLst/>
          </a:prstGeom>
          <a:noFill/>
        </p:spPr>
        <p:txBody>
          <a:bodyPr wrap="square" rtlCol="0">
            <a:spAutoFit/>
          </a:bodyPr>
          <a:lstStyle/>
          <a:p>
            <a:pPr lvl="1">
              <a:spcAft>
                <a:spcPts val="900"/>
              </a:spcAft>
            </a:pPr>
            <a:r>
              <a:rPr lang="en-US" sz="1400" dirty="0"/>
              <a:t>EDI Transcript Suite</a:t>
            </a:r>
          </a:p>
          <a:p>
            <a:pPr lvl="1">
              <a:spcAft>
                <a:spcPts val="900"/>
              </a:spcAft>
            </a:pPr>
            <a:r>
              <a:rPr lang="en-US" sz="1400" dirty="0"/>
              <a:t>XML High School Transcript</a:t>
            </a:r>
          </a:p>
          <a:p>
            <a:pPr lvl="1">
              <a:spcAft>
                <a:spcPts val="900"/>
              </a:spcAft>
            </a:pPr>
            <a:r>
              <a:rPr lang="en-US" sz="1400" dirty="0"/>
              <a:t>XML College Transcript</a:t>
            </a:r>
          </a:p>
          <a:p>
            <a:pPr lvl="1">
              <a:spcAft>
                <a:spcPts val="900"/>
              </a:spcAft>
            </a:pPr>
            <a:r>
              <a:rPr lang="en-US" sz="1400" dirty="0"/>
              <a:t>XML Transcript Request</a:t>
            </a:r>
          </a:p>
          <a:p>
            <a:pPr lvl="1">
              <a:spcAft>
                <a:spcPts val="900"/>
              </a:spcAft>
            </a:pPr>
            <a:r>
              <a:rPr lang="en-US" sz="1400" dirty="0"/>
              <a:t>XML Transcript Response</a:t>
            </a:r>
          </a:p>
          <a:p>
            <a:pPr lvl="1">
              <a:spcAft>
                <a:spcPts val="900"/>
              </a:spcAft>
            </a:pPr>
            <a:r>
              <a:rPr lang="en-US" sz="1400" dirty="0"/>
              <a:t>XML Admission Application</a:t>
            </a:r>
          </a:p>
          <a:p>
            <a:pPr lvl="1">
              <a:spcAft>
                <a:spcPts val="900"/>
              </a:spcAft>
            </a:pPr>
            <a:r>
              <a:rPr lang="en-US" sz="1400" dirty="0"/>
              <a:t>XML Test Score</a:t>
            </a:r>
          </a:p>
          <a:p>
            <a:pPr lvl="1">
              <a:spcAft>
                <a:spcPts val="900"/>
              </a:spcAft>
            </a:pPr>
            <a:r>
              <a:rPr lang="en-US" sz="1400" dirty="0"/>
              <a:t>GEO Code</a:t>
            </a:r>
          </a:p>
          <a:p>
            <a:pPr lvl="1">
              <a:spcAft>
                <a:spcPts val="900"/>
              </a:spcAft>
            </a:pPr>
            <a:endParaRPr lang="en-US" sz="1400" dirty="0"/>
          </a:p>
          <a:p>
            <a:pPr lvl="1"/>
            <a:r>
              <a:rPr lang="en-US" sz="1400" i="1" dirty="0"/>
              <a:t>Note: Also some use of both</a:t>
            </a:r>
          </a:p>
          <a:p>
            <a:pPr lvl="1"/>
            <a:r>
              <a:rPr lang="en-US" sz="1400" i="1" dirty="0"/>
              <a:t>Transcript and Functional</a:t>
            </a:r>
          </a:p>
          <a:p>
            <a:pPr lvl="1"/>
            <a:r>
              <a:rPr lang="en-US" sz="1400" i="1" dirty="0"/>
              <a:t>Acknowledgements</a:t>
            </a:r>
          </a:p>
          <a:p>
            <a:pPr lvl="1"/>
            <a:endParaRPr lang="en-US" sz="1400" i="1" dirty="0"/>
          </a:p>
          <a:p>
            <a:pPr lvl="1"/>
            <a:r>
              <a:rPr lang="en-US" sz="1400" dirty="0"/>
              <a:t>In Production</a:t>
            </a:r>
          </a:p>
          <a:p>
            <a:pPr lvl="1"/>
            <a:r>
              <a:rPr lang="en-US" sz="1400" dirty="0"/>
              <a:t>In Development</a:t>
            </a:r>
          </a:p>
        </p:txBody>
      </p:sp>
      <p:sp>
        <p:nvSpPr>
          <p:cNvPr id="12" name="Star: 8 Points 11">
            <a:extLst>
              <a:ext uri="{FF2B5EF4-FFF2-40B4-BE49-F238E27FC236}">
                <a16:creationId xmlns:a16="http://schemas.microsoft.com/office/drawing/2014/main" id="{69FAEE5B-5428-4E68-AEB7-38CDA8AF0CD1}"/>
              </a:ext>
            </a:extLst>
          </p:cNvPr>
          <p:cNvSpPr/>
          <p:nvPr/>
        </p:nvSpPr>
        <p:spPr>
          <a:xfrm>
            <a:off x="9264076" y="2198255"/>
            <a:ext cx="277091" cy="233886"/>
          </a:xfrm>
          <a:prstGeom prst="star8">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13" name="Star: 8 Points 12">
            <a:extLst>
              <a:ext uri="{FF2B5EF4-FFF2-40B4-BE49-F238E27FC236}">
                <a16:creationId xmlns:a16="http://schemas.microsoft.com/office/drawing/2014/main" id="{DD7F50D7-C007-4C29-B82A-BED1896D867E}"/>
              </a:ext>
            </a:extLst>
          </p:cNvPr>
          <p:cNvSpPr/>
          <p:nvPr/>
        </p:nvSpPr>
        <p:spPr>
          <a:xfrm>
            <a:off x="9264076" y="2500355"/>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14" name="Star: 8 Points 13">
            <a:extLst>
              <a:ext uri="{FF2B5EF4-FFF2-40B4-BE49-F238E27FC236}">
                <a16:creationId xmlns:a16="http://schemas.microsoft.com/office/drawing/2014/main" id="{E63453A2-FCE9-4B7B-BDF1-54E167470482}"/>
              </a:ext>
            </a:extLst>
          </p:cNvPr>
          <p:cNvSpPr/>
          <p:nvPr/>
        </p:nvSpPr>
        <p:spPr>
          <a:xfrm>
            <a:off x="9264076" y="2831577"/>
            <a:ext cx="277091" cy="233886"/>
          </a:xfrm>
          <a:prstGeom prst="star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15" name="Star: 8 Points 14">
            <a:extLst>
              <a:ext uri="{FF2B5EF4-FFF2-40B4-BE49-F238E27FC236}">
                <a16:creationId xmlns:a16="http://schemas.microsoft.com/office/drawing/2014/main" id="{46060070-FFB1-41A6-8211-616A464A3C34}"/>
              </a:ext>
            </a:extLst>
          </p:cNvPr>
          <p:cNvSpPr/>
          <p:nvPr/>
        </p:nvSpPr>
        <p:spPr>
          <a:xfrm>
            <a:off x="9264076" y="3162799"/>
            <a:ext cx="277091" cy="233886"/>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16" name="Star: 8 Points 15">
            <a:extLst>
              <a:ext uri="{FF2B5EF4-FFF2-40B4-BE49-F238E27FC236}">
                <a16:creationId xmlns:a16="http://schemas.microsoft.com/office/drawing/2014/main" id="{8E8B0225-53CE-46B5-BDDB-876CDBD89699}"/>
              </a:ext>
            </a:extLst>
          </p:cNvPr>
          <p:cNvSpPr/>
          <p:nvPr/>
        </p:nvSpPr>
        <p:spPr>
          <a:xfrm>
            <a:off x="9264076" y="3494021"/>
            <a:ext cx="277091" cy="233886"/>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17" name="Star: 8 Points 16">
            <a:extLst>
              <a:ext uri="{FF2B5EF4-FFF2-40B4-BE49-F238E27FC236}">
                <a16:creationId xmlns:a16="http://schemas.microsoft.com/office/drawing/2014/main" id="{DDD54B1D-C4CB-4EF9-A668-9B22A2A7AC92}"/>
              </a:ext>
            </a:extLst>
          </p:cNvPr>
          <p:cNvSpPr/>
          <p:nvPr/>
        </p:nvSpPr>
        <p:spPr>
          <a:xfrm>
            <a:off x="9264076" y="3821785"/>
            <a:ext cx="277091" cy="233886"/>
          </a:xfrm>
          <a:prstGeom prst="star8">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19" name="Star: 8 Points 18">
            <a:extLst>
              <a:ext uri="{FF2B5EF4-FFF2-40B4-BE49-F238E27FC236}">
                <a16:creationId xmlns:a16="http://schemas.microsoft.com/office/drawing/2014/main" id="{F8A9752B-4D80-479A-B268-64B824912A18}"/>
              </a:ext>
            </a:extLst>
          </p:cNvPr>
          <p:cNvSpPr/>
          <p:nvPr/>
        </p:nvSpPr>
        <p:spPr>
          <a:xfrm>
            <a:off x="9264075" y="4155252"/>
            <a:ext cx="277091" cy="233886"/>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20" name="Star: 8 Points 19">
            <a:extLst>
              <a:ext uri="{FF2B5EF4-FFF2-40B4-BE49-F238E27FC236}">
                <a16:creationId xmlns:a16="http://schemas.microsoft.com/office/drawing/2014/main" id="{0E9EB326-5246-414C-AE32-8BD8CDD26AC6}"/>
              </a:ext>
            </a:extLst>
          </p:cNvPr>
          <p:cNvSpPr/>
          <p:nvPr/>
        </p:nvSpPr>
        <p:spPr>
          <a:xfrm>
            <a:off x="9264075" y="4488731"/>
            <a:ext cx="277091" cy="233886"/>
          </a:xfrm>
          <a:prstGeom prst="star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25" name="Star: 8 Points 24">
            <a:extLst>
              <a:ext uri="{FF2B5EF4-FFF2-40B4-BE49-F238E27FC236}">
                <a16:creationId xmlns:a16="http://schemas.microsoft.com/office/drawing/2014/main" id="{66A442A8-6134-40E7-A91C-BCF4E458F7FE}"/>
              </a:ext>
            </a:extLst>
          </p:cNvPr>
          <p:cNvSpPr/>
          <p:nvPr/>
        </p:nvSpPr>
        <p:spPr>
          <a:xfrm>
            <a:off x="4931257" y="4518643"/>
            <a:ext cx="277091" cy="233886"/>
          </a:xfrm>
          <a:prstGeom prst="star8">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26" name="Star: 8 Points 25">
            <a:extLst>
              <a:ext uri="{FF2B5EF4-FFF2-40B4-BE49-F238E27FC236}">
                <a16:creationId xmlns:a16="http://schemas.microsoft.com/office/drawing/2014/main" id="{E82EC936-3774-4E4D-B980-969C09BE3B9E}"/>
              </a:ext>
            </a:extLst>
          </p:cNvPr>
          <p:cNvSpPr/>
          <p:nvPr/>
        </p:nvSpPr>
        <p:spPr>
          <a:xfrm>
            <a:off x="3671088" y="4152614"/>
            <a:ext cx="277091" cy="233886"/>
          </a:xfrm>
          <a:prstGeom prst="star8">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27" name="Star: 8 Points 26">
            <a:extLst>
              <a:ext uri="{FF2B5EF4-FFF2-40B4-BE49-F238E27FC236}">
                <a16:creationId xmlns:a16="http://schemas.microsoft.com/office/drawing/2014/main" id="{5C487092-803E-429F-8792-1DF0E74E9AC6}"/>
              </a:ext>
            </a:extLst>
          </p:cNvPr>
          <p:cNvSpPr/>
          <p:nvPr/>
        </p:nvSpPr>
        <p:spPr>
          <a:xfrm>
            <a:off x="5184434" y="4403930"/>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28" name="Star: 8 Points 27">
            <a:extLst>
              <a:ext uri="{FF2B5EF4-FFF2-40B4-BE49-F238E27FC236}">
                <a16:creationId xmlns:a16="http://schemas.microsoft.com/office/drawing/2014/main" id="{703B45DF-8469-4720-8430-C04CCD2D8F7E}"/>
              </a:ext>
            </a:extLst>
          </p:cNvPr>
          <p:cNvSpPr/>
          <p:nvPr/>
        </p:nvSpPr>
        <p:spPr>
          <a:xfrm>
            <a:off x="3653186" y="4489638"/>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29" name="Star: 8 Points 28">
            <a:extLst>
              <a:ext uri="{FF2B5EF4-FFF2-40B4-BE49-F238E27FC236}">
                <a16:creationId xmlns:a16="http://schemas.microsoft.com/office/drawing/2014/main" id="{A8D4290C-0F3B-4C3B-85C9-B3E6774ECC9D}"/>
              </a:ext>
            </a:extLst>
          </p:cNvPr>
          <p:cNvSpPr/>
          <p:nvPr/>
        </p:nvSpPr>
        <p:spPr>
          <a:xfrm>
            <a:off x="1842061" y="3183305"/>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0" name="Star: 8 Points 29">
            <a:extLst>
              <a:ext uri="{FF2B5EF4-FFF2-40B4-BE49-F238E27FC236}">
                <a16:creationId xmlns:a16="http://schemas.microsoft.com/office/drawing/2014/main" id="{8253845C-B25E-42A8-93FF-09299453FCC8}"/>
              </a:ext>
            </a:extLst>
          </p:cNvPr>
          <p:cNvSpPr/>
          <p:nvPr/>
        </p:nvSpPr>
        <p:spPr>
          <a:xfrm>
            <a:off x="1920887" y="4021206"/>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1" name="Star: 8 Points 30">
            <a:extLst>
              <a:ext uri="{FF2B5EF4-FFF2-40B4-BE49-F238E27FC236}">
                <a16:creationId xmlns:a16="http://schemas.microsoft.com/office/drawing/2014/main" id="{704D0090-E44E-4FE7-90B4-7DD3F370536C}"/>
              </a:ext>
            </a:extLst>
          </p:cNvPr>
          <p:cNvSpPr/>
          <p:nvPr/>
        </p:nvSpPr>
        <p:spPr>
          <a:xfrm>
            <a:off x="2804302" y="3990403"/>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2" name="Star: 8 Points 31">
            <a:extLst>
              <a:ext uri="{FF2B5EF4-FFF2-40B4-BE49-F238E27FC236}">
                <a16:creationId xmlns:a16="http://schemas.microsoft.com/office/drawing/2014/main" id="{FAA0AE48-BC82-437B-99D7-17667F55239F}"/>
              </a:ext>
            </a:extLst>
          </p:cNvPr>
          <p:cNvSpPr/>
          <p:nvPr/>
        </p:nvSpPr>
        <p:spPr>
          <a:xfrm>
            <a:off x="7818641" y="5764599"/>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3" name="Star: 8 Points 32">
            <a:extLst>
              <a:ext uri="{FF2B5EF4-FFF2-40B4-BE49-F238E27FC236}">
                <a16:creationId xmlns:a16="http://schemas.microsoft.com/office/drawing/2014/main" id="{746A6440-FC08-4D89-84C8-CA05E5EA20B1}"/>
              </a:ext>
            </a:extLst>
          </p:cNvPr>
          <p:cNvSpPr/>
          <p:nvPr/>
        </p:nvSpPr>
        <p:spPr>
          <a:xfrm>
            <a:off x="6732252" y="5838681"/>
            <a:ext cx="277091" cy="233886"/>
          </a:xfrm>
          <a:prstGeom prst="star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4" name="Star: 8 Points 33">
            <a:extLst>
              <a:ext uri="{FF2B5EF4-FFF2-40B4-BE49-F238E27FC236}">
                <a16:creationId xmlns:a16="http://schemas.microsoft.com/office/drawing/2014/main" id="{AA1DC0C8-B12B-4A6C-B3C3-29F265F68901}"/>
              </a:ext>
            </a:extLst>
          </p:cNvPr>
          <p:cNvSpPr/>
          <p:nvPr/>
        </p:nvSpPr>
        <p:spPr>
          <a:xfrm>
            <a:off x="2238091" y="4024381"/>
            <a:ext cx="277091" cy="233886"/>
          </a:xfrm>
          <a:prstGeom prst="star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35" name="Star: 8 Points 34">
            <a:extLst>
              <a:ext uri="{FF2B5EF4-FFF2-40B4-BE49-F238E27FC236}">
                <a16:creationId xmlns:a16="http://schemas.microsoft.com/office/drawing/2014/main" id="{439C9DC4-9825-40E5-AE84-9910015BE30A}"/>
              </a:ext>
            </a:extLst>
          </p:cNvPr>
          <p:cNvSpPr/>
          <p:nvPr/>
        </p:nvSpPr>
        <p:spPr>
          <a:xfrm>
            <a:off x="3104191" y="3994853"/>
            <a:ext cx="277091" cy="233886"/>
          </a:xfrm>
          <a:prstGeom prst="star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36" name="Star: 8 Points 35">
            <a:extLst>
              <a:ext uri="{FF2B5EF4-FFF2-40B4-BE49-F238E27FC236}">
                <a16:creationId xmlns:a16="http://schemas.microsoft.com/office/drawing/2014/main" id="{F0388D8D-5A65-438A-841F-C51DD206F91F}"/>
              </a:ext>
            </a:extLst>
          </p:cNvPr>
          <p:cNvSpPr/>
          <p:nvPr/>
        </p:nvSpPr>
        <p:spPr>
          <a:xfrm>
            <a:off x="5412371" y="4536783"/>
            <a:ext cx="277091" cy="233886"/>
          </a:xfrm>
          <a:prstGeom prst="star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37" name="Star: 8 Points 36">
            <a:extLst>
              <a:ext uri="{FF2B5EF4-FFF2-40B4-BE49-F238E27FC236}">
                <a16:creationId xmlns:a16="http://schemas.microsoft.com/office/drawing/2014/main" id="{40BADEB0-E739-4747-B6BB-86B4D9271A15}"/>
              </a:ext>
            </a:extLst>
          </p:cNvPr>
          <p:cNvSpPr/>
          <p:nvPr/>
        </p:nvSpPr>
        <p:spPr>
          <a:xfrm>
            <a:off x="7045207" y="5838681"/>
            <a:ext cx="277091" cy="233886"/>
          </a:xfrm>
          <a:prstGeom prst="star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38" name="Star: 8 Points 37">
            <a:extLst>
              <a:ext uri="{FF2B5EF4-FFF2-40B4-BE49-F238E27FC236}">
                <a16:creationId xmlns:a16="http://schemas.microsoft.com/office/drawing/2014/main" id="{43AB8DE0-092E-4C0C-B16D-E4A92C46F25C}"/>
              </a:ext>
            </a:extLst>
          </p:cNvPr>
          <p:cNvSpPr/>
          <p:nvPr/>
        </p:nvSpPr>
        <p:spPr>
          <a:xfrm>
            <a:off x="8349676" y="5454781"/>
            <a:ext cx="277091" cy="233886"/>
          </a:xfrm>
          <a:prstGeom prst="star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39" name="Star: 8 Points 38">
            <a:extLst>
              <a:ext uri="{FF2B5EF4-FFF2-40B4-BE49-F238E27FC236}">
                <a16:creationId xmlns:a16="http://schemas.microsoft.com/office/drawing/2014/main" id="{9DEBC0DD-B555-451C-B83D-4113B046F7DF}"/>
              </a:ext>
            </a:extLst>
          </p:cNvPr>
          <p:cNvSpPr/>
          <p:nvPr/>
        </p:nvSpPr>
        <p:spPr>
          <a:xfrm>
            <a:off x="2804301" y="4306148"/>
            <a:ext cx="277091" cy="233886"/>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40" name="Star: 8 Points 39">
            <a:extLst>
              <a:ext uri="{FF2B5EF4-FFF2-40B4-BE49-F238E27FC236}">
                <a16:creationId xmlns:a16="http://schemas.microsoft.com/office/drawing/2014/main" id="{9F8458DE-18B2-4E01-A482-A7112BB3209C}"/>
              </a:ext>
            </a:extLst>
          </p:cNvPr>
          <p:cNvSpPr/>
          <p:nvPr/>
        </p:nvSpPr>
        <p:spPr>
          <a:xfrm>
            <a:off x="4931257" y="4824591"/>
            <a:ext cx="277091" cy="233886"/>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41" name="Star: 8 Points 40">
            <a:extLst>
              <a:ext uri="{FF2B5EF4-FFF2-40B4-BE49-F238E27FC236}">
                <a16:creationId xmlns:a16="http://schemas.microsoft.com/office/drawing/2014/main" id="{5E7E3F37-FCEE-4B7F-B612-2020B55745F3}"/>
              </a:ext>
            </a:extLst>
          </p:cNvPr>
          <p:cNvSpPr/>
          <p:nvPr/>
        </p:nvSpPr>
        <p:spPr>
          <a:xfrm>
            <a:off x="7818641" y="6048501"/>
            <a:ext cx="277091" cy="233886"/>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42" name="Star: 8 Points 41">
            <a:extLst>
              <a:ext uri="{FF2B5EF4-FFF2-40B4-BE49-F238E27FC236}">
                <a16:creationId xmlns:a16="http://schemas.microsoft.com/office/drawing/2014/main" id="{370AA487-52DD-4742-A400-CE78294E9B1E}"/>
              </a:ext>
            </a:extLst>
          </p:cNvPr>
          <p:cNvSpPr/>
          <p:nvPr/>
        </p:nvSpPr>
        <p:spPr>
          <a:xfrm>
            <a:off x="6732252" y="6127120"/>
            <a:ext cx="277091" cy="233886"/>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43" name="Star: 8 Points 42">
            <a:extLst>
              <a:ext uri="{FF2B5EF4-FFF2-40B4-BE49-F238E27FC236}">
                <a16:creationId xmlns:a16="http://schemas.microsoft.com/office/drawing/2014/main" id="{74292B21-8B3B-4B2E-B19A-DBCE493ED71F}"/>
              </a:ext>
            </a:extLst>
          </p:cNvPr>
          <p:cNvSpPr/>
          <p:nvPr/>
        </p:nvSpPr>
        <p:spPr>
          <a:xfrm>
            <a:off x="2235790" y="4327687"/>
            <a:ext cx="277091" cy="233886"/>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44" name="Star: 8 Points 43">
            <a:extLst>
              <a:ext uri="{FF2B5EF4-FFF2-40B4-BE49-F238E27FC236}">
                <a16:creationId xmlns:a16="http://schemas.microsoft.com/office/drawing/2014/main" id="{C6404544-CAAB-40B8-8FA1-3C57AE4387DD}"/>
              </a:ext>
            </a:extLst>
          </p:cNvPr>
          <p:cNvSpPr/>
          <p:nvPr/>
        </p:nvSpPr>
        <p:spPr>
          <a:xfrm>
            <a:off x="1920887" y="4327687"/>
            <a:ext cx="277091" cy="233886"/>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46" name="Star: 8 Points 45">
            <a:extLst>
              <a:ext uri="{FF2B5EF4-FFF2-40B4-BE49-F238E27FC236}">
                <a16:creationId xmlns:a16="http://schemas.microsoft.com/office/drawing/2014/main" id="{EBA022E3-D812-4A7A-A926-EB757151805C}"/>
              </a:ext>
            </a:extLst>
          </p:cNvPr>
          <p:cNvSpPr/>
          <p:nvPr/>
        </p:nvSpPr>
        <p:spPr>
          <a:xfrm>
            <a:off x="3104190" y="4306373"/>
            <a:ext cx="277091" cy="233886"/>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47" name="Star: 8 Points 46">
            <a:extLst>
              <a:ext uri="{FF2B5EF4-FFF2-40B4-BE49-F238E27FC236}">
                <a16:creationId xmlns:a16="http://schemas.microsoft.com/office/drawing/2014/main" id="{75DAFFC2-2D86-4F9D-9599-EBAD32DAF0BA}"/>
              </a:ext>
            </a:extLst>
          </p:cNvPr>
          <p:cNvSpPr/>
          <p:nvPr/>
        </p:nvSpPr>
        <p:spPr>
          <a:xfrm>
            <a:off x="5191241" y="4693656"/>
            <a:ext cx="277091" cy="233886"/>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48" name="Star: 8 Points 47">
            <a:extLst>
              <a:ext uri="{FF2B5EF4-FFF2-40B4-BE49-F238E27FC236}">
                <a16:creationId xmlns:a16="http://schemas.microsoft.com/office/drawing/2014/main" id="{53D0440F-976A-4A44-A0FA-D3549BE327A5}"/>
              </a:ext>
            </a:extLst>
          </p:cNvPr>
          <p:cNvSpPr/>
          <p:nvPr/>
        </p:nvSpPr>
        <p:spPr>
          <a:xfrm>
            <a:off x="7045207" y="6127120"/>
            <a:ext cx="277091" cy="233886"/>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49" name="Star: 8 Points 48">
            <a:extLst>
              <a:ext uri="{FF2B5EF4-FFF2-40B4-BE49-F238E27FC236}">
                <a16:creationId xmlns:a16="http://schemas.microsoft.com/office/drawing/2014/main" id="{0C41AD86-A081-4F9A-B5B3-05A57AF4BC25}"/>
              </a:ext>
            </a:extLst>
          </p:cNvPr>
          <p:cNvSpPr/>
          <p:nvPr/>
        </p:nvSpPr>
        <p:spPr>
          <a:xfrm>
            <a:off x="8146541" y="6053631"/>
            <a:ext cx="277091" cy="233886"/>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50" name="Star: 8 Points 49">
            <a:extLst>
              <a:ext uri="{FF2B5EF4-FFF2-40B4-BE49-F238E27FC236}">
                <a16:creationId xmlns:a16="http://schemas.microsoft.com/office/drawing/2014/main" id="{4E3586DC-396E-4B1B-8D61-691A1EB8AE91}"/>
              </a:ext>
            </a:extLst>
          </p:cNvPr>
          <p:cNvSpPr/>
          <p:nvPr/>
        </p:nvSpPr>
        <p:spPr>
          <a:xfrm>
            <a:off x="5419178" y="4849157"/>
            <a:ext cx="277091" cy="233886"/>
          </a:xfrm>
          <a:prstGeom prst="star8">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51" name="Star: 8 Points 50">
            <a:extLst>
              <a:ext uri="{FF2B5EF4-FFF2-40B4-BE49-F238E27FC236}">
                <a16:creationId xmlns:a16="http://schemas.microsoft.com/office/drawing/2014/main" id="{86714B06-F5C7-4D4F-88C6-17C5A39E788B}"/>
              </a:ext>
            </a:extLst>
          </p:cNvPr>
          <p:cNvSpPr/>
          <p:nvPr/>
        </p:nvSpPr>
        <p:spPr>
          <a:xfrm>
            <a:off x="2965644" y="4619052"/>
            <a:ext cx="277091" cy="233886"/>
          </a:xfrm>
          <a:prstGeom prst="star8">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52" name="Star: 8 Points 51">
            <a:extLst>
              <a:ext uri="{FF2B5EF4-FFF2-40B4-BE49-F238E27FC236}">
                <a16:creationId xmlns:a16="http://schemas.microsoft.com/office/drawing/2014/main" id="{0D1EF024-FD65-4CDC-9553-9D135CB3275E}"/>
              </a:ext>
            </a:extLst>
          </p:cNvPr>
          <p:cNvSpPr/>
          <p:nvPr/>
        </p:nvSpPr>
        <p:spPr>
          <a:xfrm>
            <a:off x="2239932" y="4630459"/>
            <a:ext cx="277091" cy="233886"/>
          </a:xfrm>
          <a:prstGeom prst="star8">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53" name="Star: 8 Points 52">
            <a:extLst>
              <a:ext uri="{FF2B5EF4-FFF2-40B4-BE49-F238E27FC236}">
                <a16:creationId xmlns:a16="http://schemas.microsoft.com/office/drawing/2014/main" id="{51EC20FC-7BD3-4C1D-9AD2-FEBF1F956CB6}"/>
              </a:ext>
            </a:extLst>
          </p:cNvPr>
          <p:cNvSpPr/>
          <p:nvPr/>
        </p:nvSpPr>
        <p:spPr>
          <a:xfrm>
            <a:off x="5647115" y="5083043"/>
            <a:ext cx="277091" cy="233886"/>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54" name="Star: 8 Points 53">
            <a:extLst>
              <a:ext uri="{FF2B5EF4-FFF2-40B4-BE49-F238E27FC236}">
                <a16:creationId xmlns:a16="http://schemas.microsoft.com/office/drawing/2014/main" id="{BDA131B3-DD42-414F-A7CB-973FB2252143}"/>
              </a:ext>
            </a:extLst>
          </p:cNvPr>
          <p:cNvSpPr/>
          <p:nvPr/>
        </p:nvSpPr>
        <p:spPr>
          <a:xfrm>
            <a:off x="6906661" y="6376940"/>
            <a:ext cx="277091" cy="233886"/>
          </a:xfrm>
          <a:prstGeom prst="star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55" name="Star: 8 Points 54">
            <a:extLst>
              <a:ext uri="{FF2B5EF4-FFF2-40B4-BE49-F238E27FC236}">
                <a16:creationId xmlns:a16="http://schemas.microsoft.com/office/drawing/2014/main" id="{B57BA587-0806-4A44-B953-64FAC805C2ED}"/>
              </a:ext>
            </a:extLst>
          </p:cNvPr>
          <p:cNvSpPr/>
          <p:nvPr/>
        </p:nvSpPr>
        <p:spPr>
          <a:xfrm>
            <a:off x="7818641" y="6330732"/>
            <a:ext cx="277091" cy="233886"/>
          </a:xfrm>
          <a:prstGeom prst="star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cxnSp>
        <p:nvCxnSpPr>
          <p:cNvPr id="5" name="Straight Arrow Connector 4">
            <a:extLst>
              <a:ext uri="{FF2B5EF4-FFF2-40B4-BE49-F238E27FC236}">
                <a16:creationId xmlns:a16="http://schemas.microsoft.com/office/drawing/2014/main" id="{DFB2613E-E2D0-48DD-B00D-DC9E5B2BB3D3}"/>
              </a:ext>
            </a:extLst>
          </p:cNvPr>
          <p:cNvCxnSpPr>
            <a:cxnSpLocks/>
          </p:cNvCxnSpPr>
          <p:nvPr/>
        </p:nvCxnSpPr>
        <p:spPr>
          <a:xfrm flipV="1">
            <a:off x="7045206" y="5387835"/>
            <a:ext cx="277092" cy="407973"/>
          </a:xfrm>
          <a:prstGeom prst="straightConnector1">
            <a:avLst/>
          </a:prstGeom>
          <a:ln w="9525" cap="flat" cmpd="sng" algn="ctr">
            <a:solidFill>
              <a:schemeClr val="accent1">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0AD1BD59-25CC-42CB-9A52-698FC14DFDCA}"/>
              </a:ext>
            </a:extLst>
          </p:cNvPr>
          <p:cNvCxnSpPr>
            <a:cxnSpLocks/>
            <a:stCxn id="38" idx="4"/>
          </p:cNvCxnSpPr>
          <p:nvPr/>
        </p:nvCxnSpPr>
        <p:spPr>
          <a:xfrm flipH="1">
            <a:off x="7644980" y="5571724"/>
            <a:ext cx="704696" cy="17390"/>
          </a:xfrm>
          <a:prstGeom prst="straightConnector1">
            <a:avLst/>
          </a:prstGeom>
          <a:ln w="9525" cap="flat" cmpd="sng" algn="ctr">
            <a:solidFill>
              <a:schemeClr val="accent1">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Straight Arrow Connector 58">
            <a:extLst>
              <a:ext uri="{FF2B5EF4-FFF2-40B4-BE49-F238E27FC236}">
                <a16:creationId xmlns:a16="http://schemas.microsoft.com/office/drawing/2014/main" id="{7B2B8983-2858-4A35-ACC2-6F39008D7569}"/>
              </a:ext>
            </a:extLst>
          </p:cNvPr>
          <p:cNvCxnSpPr>
            <a:cxnSpLocks/>
          </p:cNvCxnSpPr>
          <p:nvPr/>
        </p:nvCxnSpPr>
        <p:spPr>
          <a:xfrm flipH="1" flipV="1">
            <a:off x="7482617" y="5630527"/>
            <a:ext cx="319123" cy="298444"/>
          </a:xfrm>
          <a:prstGeom prst="straightConnector1">
            <a:avLst/>
          </a:prstGeom>
          <a:ln w="9525" cap="flat" cmpd="sng" algn="ctr">
            <a:solidFill>
              <a:schemeClr val="accent1">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E3C12424-2254-44FC-AD0C-33EE137CC9F1}"/>
              </a:ext>
            </a:extLst>
          </p:cNvPr>
          <p:cNvCxnSpPr>
            <a:cxnSpLocks/>
          </p:cNvCxnSpPr>
          <p:nvPr/>
        </p:nvCxnSpPr>
        <p:spPr>
          <a:xfrm>
            <a:off x="9253034" y="6072312"/>
            <a:ext cx="288132" cy="0"/>
          </a:xfrm>
          <a:prstGeom prst="straightConnector1">
            <a:avLst/>
          </a:prstGeom>
          <a:ln w="9525" cap="flat" cmpd="sng" algn="ctr">
            <a:solidFill>
              <a:schemeClr val="accent1">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0D4904A8-348A-44AA-BCA2-51B8AD385C7A}"/>
              </a:ext>
            </a:extLst>
          </p:cNvPr>
          <p:cNvCxnSpPr>
            <a:cxnSpLocks/>
          </p:cNvCxnSpPr>
          <p:nvPr/>
        </p:nvCxnSpPr>
        <p:spPr>
          <a:xfrm>
            <a:off x="9253034" y="6279952"/>
            <a:ext cx="288132" cy="0"/>
          </a:xfrm>
          <a:prstGeom prst="straightConnector1">
            <a:avLst/>
          </a:prstGeom>
          <a:ln w="9525" cap="flat" cmpd="sng" algn="ctr">
            <a:solidFill>
              <a:schemeClr val="accent1">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6" name="TextBox 55">
            <a:extLst>
              <a:ext uri="{FF2B5EF4-FFF2-40B4-BE49-F238E27FC236}">
                <a16:creationId xmlns:a16="http://schemas.microsoft.com/office/drawing/2014/main" id="{BA8ACDD1-DFFB-4646-A7A7-EBB1BE38A4C3}"/>
              </a:ext>
            </a:extLst>
          </p:cNvPr>
          <p:cNvSpPr txBox="1"/>
          <p:nvPr/>
        </p:nvSpPr>
        <p:spPr>
          <a:xfrm>
            <a:off x="147782" y="6352066"/>
            <a:ext cx="4599709" cy="246221"/>
          </a:xfrm>
          <a:prstGeom prst="rect">
            <a:avLst/>
          </a:prstGeom>
          <a:noFill/>
        </p:spPr>
        <p:txBody>
          <a:bodyPr wrap="square" rtlCol="0">
            <a:spAutoFit/>
          </a:bodyPr>
          <a:lstStyle/>
          <a:p>
            <a:r>
              <a:rPr lang="en-US" sz="1000" dirty="0"/>
              <a:t>Source: </a:t>
            </a:r>
            <a:r>
              <a:rPr lang="en-US" sz="1000" dirty="0" err="1"/>
              <a:t>CanPESC</a:t>
            </a:r>
            <a:endParaRPr lang="en-US" sz="1000" dirty="0"/>
          </a:p>
        </p:txBody>
      </p:sp>
      <p:sp>
        <p:nvSpPr>
          <p:cNvPr id="58" name="Star: 8 Points 57">
            <a:extLst>
              <a:ext uri="{FF2B5EF4-FFF2-40B4-BE49-F238E27FC236}">
                <a16:creationId xmlns:a16="http://schemas.microsoft.com/office/drawing/2014/main" id="{8C4B3249-4C5D-4B3B-908F-D594DCD53B80}"/>
              </a:ext>
            </a:extLst>
          </p:cNvPr>
          <p:cNvSpPr/>
          <p:nvPr/>
        </p:nvSpPr>
        <p:spPr>
          <a:xfrm>
            <a:off x="1958699" y="3478370"/>
            <a:ext cx="277091" cy="233886"/>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60" name="Star: 8 Points 59">
            <a:extLst>
              <a:ext uri="{FF2B5EF4-FFF2-40B4-BE49-F238E27FC236}">
                <a16:creationId xmlns:a16="http://schemas.microsoft.com/office/drawing/2014/main" id="{92EA9D01-7E03-41E0-8487-D74FEB72BCCF}"/>
              </a:ext>
            </a:extLst>
          </p:cNvPr>
          <p:cNvSpPr/>
          <p:nvPr/>
        </p:nvSpPr>
        <p:spPr>
          <a:xfrm>
            <a:off x="1643796" y="3478370"/>
            <a:ext cx="277091" cy="233886"/>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Tree>
    <p:extLst>
      <p:ext uri="{BB962C8B-B14F-4D97-AF65-F5344CB8AC3E}">
        <p14:creationId xmlns:p14="http://schemas.microsoft.com/office/powerpoint/2010/main" val="65400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Enabling Additional Initiatives</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sp>
        <p:nvSpPr>
          <p:cNvPr id="9" name="Arrow: Pentagon 8">
            <a:extLst>
              <a:ext uri="{FF2B5EF4-FFF2-40B4-BE49-F238E27FC236}">
                <a16:creationId xmlns:a16="http://schemas.microsoft.com/office/drawing/2014/main" id="{D5D7582B-3AD7-4106-AE7A-C2EB448DB91D}"/>
              </a:ext>
            </a:extLst>
          </p:cNvPr>
          <p:cNvSpPr/>
          <p:nvPr/>
        </p:nvSpPr>
        <p:spPr>
          <a:xfrm>
            <a:off x="360608" y="2854036"/>
            <a:ext cx="3038763" cy="2161309"/>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Increasingly</a:t>
            </a:r>
          </a:p>
          <a:p>
            <a:pPr algn="ctr"/>
            <a:r>
              <a:rPr lang="en-US" b="1" i="1" dirty="0">
                <a:solidFill>
                  <a:schemeClr val="tx1"/>
                </a:solidFill>
              </a:rPr>
              <a:t>standardized</a:t>
            </a:r>
            <a:r>
              <a:rPr lang="en-US" b="1" dirty="0">
                <a:solidFill>
                  <a:schemeClr val="tx1"/>
                </a:solidFill>
              </a:rPr>
              <a:t> educational data exchange across</a:t>
            </a:r>
          </a:p>
          <a:p>
            <a:pPr algn="ctr"/>
            <a:r>
              <a:rPr lang="en-US" b="1" dirty="0">
                <a:solidFill>
                  <a:schemeClr val="tx1"/>
                </a:solidFill>
              </a:rPr>
              <a:t>the country</a:t>
            </a:r>
          </a:p>
          <a:p>
            <a:pPr algn="ctr"/>
            <a:endParaRPr lang="en-US" b="1" dirty="0">
              <a:solidFill>
                <a:schemeClr val="tx1"/>
              </a:solidFill>
            </a:endParaRPr>
          </a:p>
        </p:txBody>
      </p:sp>
      <p:sp>
        <p:nvSpPr>
          <p:cNvPr id="10" name="Arrow: Chevron 9">
            <a:extLst>
              <a:ext uri="{FF2B5EF4-FFF2-40B4-BE49-F238E27FC236}">
                <a16:creationId xmlns:a16="http://schemas.microsoft.com/office/drawing/2014/main" id="{81BEA69D-2000-4BD6-9BE6-A2A0E2D28DEA}"/>
              </a:ext>
            </a:extLst>
          </p:cNvPr>
          <p:cNvSpPr/>
          <p:nvPr/>
        </p:nvSpPr>
        <p:spPr>
          <a:xfrm>
            <a:off x="2468808" y="2854034"/>
            <a:ext cx="3821543" cy="2161309"/>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60000"/>
              </a:spcBef>
              <a:buClr>
                <a:srgbClr val="0062AC"/>
              </a:buClr>
            </a:pPr>
            <a:r>
              <a:rPr lang="en-US" b="1" dirty="0">
                <a:solidFill>
                  <a:schemeClr val="tx1"/>
                </a:solidFill>
              </a:rPr>
              <a:t>Facilitate </a:t>
            </a:r>
            <a:r>
              <a:rPr lang="en-US" b="1" i="1" dirty="0">
                <a:solidFill>
                  <a:schemeClr val="tx1"/>
                </a:solidFill>
              </a:rPr>
              <a:t>mobility</a:t>
            </a:r>
            <a:r>
              <a:rPr lang="en-US" b="1" dirty="0">
                <a:solidFill>
                  <a:schemeClr val="tx1"/>
                </a:solidFill>
              </a:rPr>
              <a:t> and </a:t>
            </a:r>
            <a:r>
              <a:rPr lang="en-US" b="1" i="1" dirty="0">
                <a:solidFill>
                  <a:schemeClr val="tx1"/>
                </a:solidFill>
              </a:rPr>
              <a:t>interoperability</a:t>
            </a:r>
          </a:p>
          <a:p>
            <a:pPr lvl="0" algn="ctr">
              <a:buClr>
                <a:srgbClr val="0062AC"/>
              </a:buClr>
            </a:pPr>
            <a:r>
              <a:rPr lang="en-US" b="1" dirty="0">
                <a:solidFill>
                  <a:schemeClr val="tx1"/>
                </a:solidFill>
              </a:rPr>
              <a:t>of educational data</a:t>
            </a:r>
          </a:p>
        </p:txBody>
      </p:sp>
      <p:sp>
        <p:nvSpPr>
          <p:cNvPr id="11" name="Arrow: Chevron 10">
            <a:extLst>
              <a:ext uri="{FF2B5EF4-FFF2-40B4-BE49-F238E27FC236}">
                <a16:creationId xmlns:a16="http://schemas.microsoft.com/office/drawing/2014/main" id="{61C2152D-DB7B-4F6B-BDD7-235420D909B0}"/>
              </a:ext>
            </a:extLst>
          </p:cNvPr>
          <p:cNvSpPr/>
          <p:nvPr/>
        </p:nvSpPr>
        <p:spPr>
          <a:xfrm>
            <a:off x="5355170" y="2841388"/>
            <a:ext cx="3648362" cy="2161309"/>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Assist </a:t>
            </a:r>
            <a:r>
              <a:rPr lang="en-US" b="1" i="1" dirty="0">
                <a:solidFill>
                  <a:schemeClr val="tx1"/>
                </a:solidFill>
              </a:rPr>
              <a:t>student</a:t>
            </a:r>
            <a:r>
              <a:rPr lang="en-US" b="1" dirty="0">
                <a:solidFill>
                  <a:schemeClr val="tx1"/>
                </a:solidFill>
              </a:rPr>
              <a:t> </a:t>
            </a:r>
            <a:r>
              <a:rPr lang="en-US" b="1" i="1" dirty="0">
                <a:solidFill>
                  <a:schemeClr val="tx1"/>
                </a:solidFill>
              </a:rPr>
              <a:t>mobility</a:t>
            </a:r>
            <a:r>
              <a:rPr lang="en-US" b="1" dirty="0">
                <a:solidFill>
                  <a:schemeClr val="tx1"/>
                </a:solidFill>
              </a:rPr>
              <a:t> within Canada</a:t>
            </a:r>
          </a:p>
        </p:txBody>
      </p:sp>
      <p:sp>
        <p:nvSpPr>
          <p:cNvPr id="12" name="Arrow: Chevron 11">
            <a:extLst>
              <a:ext uri="{FF2B5EF4-FFF2-40B4-BE49-F238E27FC236}">
                <a16:creationId xmlns:a16="http://schemas.microsoft.com/office/drawing/2014/main" id="{60757868-004D-4AE4-A27C-CD0A9B4E23F0}"/>
              </a:ext>
            </a:extLst>
          </p:cNvPr>
          <p:cNvSpPr/>
          <p:nvPr/>
        </p:nvSpPr>
        <p:spPr>
          <a:xfrm>
            <a:off x="8644386" y="2854033"/>
            <a:ext cx="3245508" cy="2161309"/>
          </a:xfrm>
          <a:prstGeom prst="chevron">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Assist </a:t>
            </a:r>
            <a:r>
              <a:rPr lang="en-US" b="1" i="1" dirty="0">
                <a:solidFill>
                  <a:schemeClr val="tx1"/>
                </a:solidFill>
              </a:rPr>
              <a:t>student</a:t>
            </a:r>
            <a:r>
              <a:rPr lang="en-US" b="1" dirty="0">
                <a:solidFill>
                  <a:schemeClr val="tx1"/>
                </a:solidFill>
              </a:rPr>
              <a:t> </a:t>
            </a:r>
            <a:r>
              <a:rPr lang="en-US" b="1" i="1" dirty="0">
                <a:solidFill>
                  <a:schemeClr val="tx1"/>
                </a:solidFill>
              </a:rPr>
              <a:t>mobility</a:t>
            </a:r>
          </a:p>
          <a:p>
            <a:pPr algn="ctr"/>
            <a:r>
              <a:rPr lang="en-US" b="1" dirty="0">
                <a:solidFill>
                  <a:schemeClr val="tx1"/>
                </a:solidFill>
              </a:rPr>
              <a:t>into and out of Canada</a:t>
            </a:r>
          </a:p>
        </p:txBody>
      </p:sp>
      <p:sp>
        <p:nvSpPr>
          <p:cNvPr id="13" name="Rectangle 12">
            <a:extLst>
              <a:ext uri="{FF2B5EF4-FFF2-40B4-BE49-F238E27FC236}">
                <a16:creationId xmlns:a16="http://schemas.microsoft.com/office/drawing/2014/main" id="{1D4680AD-4C7F-49B9-A808-1B237A8D55DC}"/>
              </a:ext>
            </a:extLst>
          </p:cNvPr>
          <p:cNvSpPr/>
          <p:nvPr/>
        </p:nvSpPr>
        <p:spPr>
          <a:xfrm>
            <a:off x="5923360" y="5688214"/>
            <a:ext cx="4508927" cy="369332"/>
          </a:xfrm>
          <a:prstGeom prst="rect">
            <a:avLst/>
          </a:prstGeom>
        </p:spPr>
        <p:txBody>
          <a:bodyPr wrap="none">
            <a:spAutoFit/>
          </a:bodyPr>
          <a:lstStyle/>
          <a:p>
            <a:pPr>
              <a:spcBef>
                <a:spcPct val="60000"/>
              </a:spcBef>
              <a:buClr>
                <a:srgbClr val="0062AC"/>
              </a:buClr>
            </a:pPr>
            <a:r>
              <a:rPr lang="en-US" dirty="0"/>
              <a:t>ARUCC Groningen &amp; Student Mobility Project</a:t>
            </a:r>
          </a:p>
        </p:txBody>
      </p:sp>
      <p:sp>
        <p:nvSpPr>
          <p:cNvPr id="15" name="Left Brace 14">
            <a:extLst>
              <a:ext uri="{FF2B5EF4-FFF2-40B4-BE49-F238E27FC236}">
                <a16:creationId xmlns:a16="http://schemas.microsoft.com/office/drawing/2014/main" id="{2322260E-3E52-401D-BD5B-A4DC02EC5807}"/>
              </a:ext>
            </a:extLst>
          </p:cNvPr>
          <p:cNvSpPr/>
          <p:nvPr/>
        </p:nvSpPr>
        <p:spPr>
          <a:xfrm rot="16200000">
            <a:off x="2550302" y="2951021"/>
            <a:ext cx="441994" cy="4821382"/>
          </a:xfrm>
          <a:prstGeom prst="leftBrace">
            <a:avLst>
              <a:gd name="adj1" fmla="val 8333"/>
              <a:gd name="adj2" fmla="val 4835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2BBA785A-DB1F-4D88-964E-CE6CA7EC480F}"/>
              </a:ext>
            </a:extLst>
          </p:cNvPr>
          <p:cNvSpPr/>
          <p:nvPr/>
        </p:nvSpPr>
        <p:spPr>
          <a:xfrm rot="16200000">
            <a:off x="7928637" y="2567246"/>
            <a:ext cx="441993" cy="5588929"/>
          </a:xfrm>
          <a:prstGeom prst="leftBrace">
            <a:avLst>
              <a:gd name="adj1" fmla="val 8333"/>
              <a:gd name="adj2" fmla="val 4835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4E13F1F-5F51-48A0-A2F7-93D375D5D578}"/>
              </a:ext>
            </a:extLst>
          </p:cNvPr>
          <p:cNvSpPr txBox="1"/>
          <p:nvPr/>
        </p:nvSpPr>
        <p:spPr>
          <a:xfrm>
            <a:off x="9018289" y="3475544"/>
            <a:ext cx="561278" cy="584775"/>
          </a:xfrm>
          <a:prstGeom prst="rect">
            <a:avLst/>
          </a:prstGeom>
          <a:noFill/>
        </p:spPr>
        <p:txBody>
          <a:bodyPr wrap="square" rtlCol="0">
            <a:spAutoFit/>
          </a:bodyPr>
          <a:lstStyle/>
          <a:p>
            <a:r>
              <a:rPr lang="en-US" sz="3200" dirty="0">
                <a:solidFill>
                  <a:schemeClr val="accent1">
                    <a:lumMod val="75000"/>
                  </a:schemeClr>
                </a:solidFill>
              </a:rPr>
              <a:t>…</a:t>
            </a:r>
          </a:p>
        </p:txBody>
      </p:sp>
      <p:pic>
        <p:nvPicPr>
          <p:cNvPr id="3" name="Picture 2">
            <a:extLst>
              <a:ext uri="{FF2B5EF4-FFF2-40B4-BE49-F238E27FC236}">
                <a16:creationId xmlns:a16="http://schemas.microsoft.com/office/drawing/2014/main" id="{BBA5FD7A-C4A5-457B-BD62-23BB94A15639}"/>
              </a:ext>
            </a:extLst>
          </p:cNvPr>
          <p:cNvPicPr>
            <a:picLocks noChangeAspect="1"/>
          </p:cNvPicPr>
          <p:nvPr/>
        </p:nvPicPr>
        <p:blipFill>
          <a:blip r:embed="rId4"/>
          <a:stretch>
            <a:fillRect/>
          </a:stretch>
        </p:blipFill>
        <p:spPr>
          <a:xfrm>
            <a:off x="1444423" y="5741021"/>
            <a:ext cx="3038764" cy="257522"/>
          </a:xfrm>
          <a:prstGeom prst="rect">
            <a:avLst/>
          </a:prstGeom>
        </p:spPr>
      </p:pic>
      <p:sp>
        <p:nvSpPr>
          <p:cNvPr id="16" name="TextBox 15">
            <a:extLst>
              <a:ext uri="{FF2B5EF4-FFF2-40B4-BE49-F238E27FC236}">
                <a16:creationId xmlns:a16="http://schemas.microsoft.com/office/drawing/2014/main" id="{EEF2D5F1-5DB5-4638-8B88-4C10F6CB7DFE}"/>
              </a:ext>
            </a:extLst>
          </p:cNvPr>
          <p:cNvSpPr txBox="1"/>
          <p:nvPr/>
        </p:nvSpPr>
        <p:spPr>
          <a:xfrm>
            <a:off x="1444423" y="5957474"/>
            <a:ext cx="4599709" cy="246221"/>
          </a:xfrm>
          <a:prstGeom prst="rect">
            <a:avLst/>
          </a:prstGeom>
          <a:noFill/>
        </p:spPr>
        <p:txBody>
          <a:bodyPr wrap="square" rtlCol="0">
            <a:spAutoFit/>
          </a:bodyPr>
          <a:lstStyle/>
          <a:p>
            <a:r>
              <a:rPr lang="en-US" sz="1000" dirty="0"/>
              <a:t>Source: </a:t>
            </a:r>
            <a:r>
              <a:rPr lang="en-US" sz="1000" dirty="0">
                <a:hlinkClick r:id="rId5"/>
              </a:rPr>
              <a:t>https://www.pesc.org/pesc-approved-standards.html</a:t>
            </a:r>
            <a:r>
              <a:rPr lang="en-US" sz="1000" dirty="0"/>
              <a:t> </a:t>
            </a:r>
          </a:p>
        </p:txBody>
      </p:sp>
    </p:spTree>
    <p:extLst>
      <p:ext uri="{BB962C8B-B14F-4D97-AF65-F5344CB8AC3E}">
        <p14:creationId xmlns:p14="http://schemas.microsoft.com/office/powerpoint/2010/main" val="1027581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ARUCC Groningen &amp; Student Mobility Project</a:t>
            </a:r>
          </a:p>
        </p:txBody>
      </p:sp>
      <p:sp>
        <p:nvSpPr>
          <p:cNvPr id="3" name="Subtitle 2"/>
          <p:cNvSpPr>
            <a:spLocks noGrp="1"/>
          </p:cNvSpPr>
          <p:nvPr>
            <p:ph type="subTitle" idx="1"/>
          </p:nvPr>
        </p:nvSpPr>
        <p:spPr>
          <a:xfrm>
            <a:off x="1241037" y="3151991"/>
            <a:ext cx="9390013" cy="3170750"/>
          </a:xfrm>
        </p:spPr>
        <p:txBody>
          <a:bodyPr>
            <a:normAutofit/>
          </a:bodyPr>
          <a:lstStyle/>
          <a:p>
            <a:pPr marL="274320" indent="-274320" algn="l">
              <a:lnSpc>
                <a:spcPct val="100000"/>
              </a:lnSpc>
              <a:spcBef>
                <a:spcPct val="60000"/>
              </a:spcBef>
              <a:buClr>
                <a:srgbClr val="0062AC"/>
              </a:buClr>
              <a:buFont typeface="Arial" pitchFamily="34" charset="0"/>
              <a:buChar char="•"/>
            </a:pPr>
            <a:r>
              <a:rPr lang="en-US" sz="2800" dirty="0"/>
              <a:t>Advancing Student </a:t>
            </a:r>
            <a:r>
              <a:rPr lang="en-US" sz="2800" u="sng" dirty="0"/>
              <a:t>Mobility</a:t>
            </a:r>
            <a:r>
              <a:rPr lang="en-US" sz="2800" dirty="0"/>
              <a:t> through </a:t>
            </a:r>
            <a:r>
              <a:rPr lang="en-US" sz="2800" u="sng" dirty="0"/>
              <a:t>Trusted</a:t>
            </a:r>
            <a:r>
              <a:rPr lang="en-US" sz="2800" dirty="0"/>
              <a:t> Data Exchange</a:t>
            </a:r>
          </a:p>
          <a:p>
            <a:pPr marL="731520" lvl="1" indent="-274320" algn="l">
              <a:lnSpc>
                <a:spcPct val="100000"/>
              </a:lnSpc>
              <a:spcBef>
                <a:spcPct val="60000"/>
              </a:spcBef>
              <a:buClr>
                <a:srgbClr val="0062AC"/>
              </a:buClr>
              <a:buFont typeface="Arial" pitchFamily="34" charset="0"/>
              <a:buChar char="•"/>
            </a:pPr>
            <a:r>
              <a:rPr lang="en-US" sz="2400" dirty="0"/>
              <a:t>“</a:t>
            </a:r>
            <a:r>
              <a:rPr lang="en-US" sz="2400" i="1" dirty="0"/>
              <a:t>The Project leadership is doing this by focusing on improving academic document exchange to address document fraud and advance access and social mobility</a:t>
            </a:r>
            <a:r>
              <a:rPr lang="en-US" sz="2400" dirty="0"/>
              <a:t>.”</a:t>
            </a:r>
          </a:p>
          <a:p>
            <a:pPr marL="274320" indent="-274320" algn="l">
              <a:lnSpc>
                <a:spcPct val="100000"/>
              </a:lnSpc>
              <a:spcBef>
                <a:spcPct val="60000"/>
              </a:spcBef>
              <a:buClr>
                <a:srgbClr val="0062AC"/>
              </a:buClr>
              <a:buFont typeface="Arial" pitchFamily="34" charset="0"/>
              <a:buChar char="•"/>
            </a:pPr>
            <a:r>
              <a:rPr lang="en-US" sz="2800" dirty="0">
                <a:hlinkClick r:id="rId2"/>
              </a:rPr>
              <a:t>Social Mobility </a:t>
            </a:r>
            <a:r>
              <a:rPr lang="en-US" sz="2800" dirty="0"/>
              <a:t>= Student Mobility + Data Portability</a:t>
            </a:r>
          </a:p>
        </p:txBody>
      </p:sp>
      <p:pic>
        <p:nvPicPr>
          <p:cNvPr id="4" name="Picture 3"/>
          <p:cNvPicPr>
            <a:picLocks noChangeAspect="1"/>
          </p:cNvPicPr>
          <p:nvPr/>
        </p:nvPicPr>
        <p:blipFill>
          <a:blip r:embed="rId3"/>
          <a:stretch>
            <a:fillRect/>
          </a:stretch>
        </p:blipFill>
        <p:spPr>
          <a:xfrm>
            <a:off x="0" y="6705752"/>
            <a:ext cx="12192000" cy="152248"/>
          </a:xfrm>
          <a:prstGeom prst="rect">
            <a:avLst/>
          </a:prstGeom>
        </p:spPr>
      </p:pic>
      <p:pic>
        <p:nvPicPr>
          <p:cNvPr id="6" name="Picture 5"/>
          <p:cNvPicPr>
            <a:picLocks noChangeAspect="1"/>
          </p:cNvPicPr>
          <p:nvPr/>
        </p:nvPicPr>
        <p:blipFill>
          <a:blip r:embed="rId4"/>
          <a:stretch>
            <a:fillRect/>
          </a:stretch>
        </p:blipFill>
        <p:spPr>
          <a:xfrm>
            <a:off x="0" y="0"/>
            <a:ext cx="1853345" cy="1999661"/>
          </a:xfrm>
          <a:prstGeom prst="rect">
            <a:avLst/>
          </a:prstGeom>
        </p:spPr>
      </p:pic>
      <p:sp>
        <p:nvSpPr>
          <p:cNvPr id="8" name="TextBox 7">
            <a:extLst>
              <a:ext uri="{FF2B5EF4-FFF2-40B4-BE49-F238E27FC236}">
                <a16:creationId xmlns:a16="http://schemas.microsoft.com/office/drawing/2014/main" id="{53566469-5E1C-4A01-82E8-EF23EEEEC1EB}"/>
              </a:ext>
            </a:extLst>
          </p:cNvPr>
          <p:cNvSpPr txBox="1"/>
          <p:nvPr/>
        </p:nvSpPr>
        <p:spPr>
          <a:xfrm>
            <a:off x="147782" y="6352066"/>
            <a:ext cx="4599709" cy="246221"/>
          </a:xfrm>
          <a:prstGeom prst="rect">
            <a:avLst/>
          </a:prstGeom>
          <a:noFill/>
        </p:spPr>
        <p:txBody>
          <a:bodyPr wrap="square" rtlCol="0">
            <a:spAutoFit/>
          </a:bodyPr>
          <a:lstStyle/>
          <a:p>
            <a:r>
              <a:rPr lang="en-US" sz="1000" dirty="0"/>
              <a:t>Source: </a:t>
            </a:r>
            <a:r>
              <a:rPr lang="en-US" sz="1000" dirty="0">
                <a:hlinkClick r:id="rId5"/>
              </a:rPr>
              <a:t>https://www.arucc.ca/en/projects/task-force-groningen</a:t>
            </a:r>
            <a:r>
              <a:rPr lang="en-US" sz="1000" dirty="0"/>
              <a:t> </a:t>
            </a:r>
          </a:p>
        </p:txBody>
      </p:sp>
    </p:spTree>
    <p:extLst>
      <p:ext uri="{BB962C8B-B14F-4D97-AF65-F5344CB8AC3E}">
        <p14:creationId xmlns:p14="http://schemas.microsoft.com/office/powerpoint/2010/main" val="741922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ARUCC Groningen &amp; Student Mobility Project</a:t>
            </a:r>
          </a:p>
        </p:txBody>
      </p:sp>
      <p:sp>
        <p:nvSpPr>
          <p:cNvPr id="3" name="Subtitle 2"/>
          <p:cNvSpPr>
            <a:spLocks noGrp="1"/>
          </p:cNvSpPr>
          <p:nvPr>
            <p:ph type="subTitle" idx="1"/>
          </p:nvPr>
        </p:nvSpPr>
        <p:spPr>
          <a:xfrm>
            <a:off x="1241037" y="3151991"/>
            <a:ext cx="9390013" cy="3170750"/>
          </a:xfrm>
        </p:spPr>
        <p:txBody>
          <a:bodyPr>
            <a:normAutofit/>
          </a:bodyPr>
          <a:lstStyle/>
          <a:p>
            <a:pPr marL="274320" lvl="0" indent="-274320" algn="l">
              <a:lnSpc>
                <a:spcPct val="100000"/>
              </a:lnSpc>
              <a:spcBef>
                <a:spcPct val="60000"/>
              </a:spcBef>
              <a:buClr>
                <a:srgbClr val="0062AC"/>
              </a:buClr>
              <a:buFont typeface="Arial" pitchFamily="34" charset="0"/>
              <a:buChar char="•"/>
            </a:pPr>
            <a:r>
              <a:rPr lang="en-US" sz="2800" dirty="0"/>
              <a:t>Partners:</a:t>
            </a:r>
          </a:p>
          <a:p>
            <a:pPr marL="731520" lvl="1" indent="-274320" algn="l">
              <a:lnSpc>
                <a:spcPct val="100000"/>
              </a:lnSpc>
              <a:spcBef>
                <a:spcPts val="800"/>
              </a:spcBef>
              <a:buClr>
                <a:srgbClr val="0062AC"/>
              </a:buClr>
              <a:buFont typeface="Arial" pitchFamily="34" charset="0"/>
              <a:buChar char="•"/>
            </a:pPr>
            <a:r>
              <a:rPr lang="en-US" sz="2400" dirty="0">
                <a:hlinkClick r:id="rId2"/>
              </a:rPr>
              <a:t>Assoc. of the Registrars of the Universities and Colleges of Canada</a:t>
            </a:r>
            <a:endParaRPr lang="en-US" sz="2400" dirty="0"/>
          </a:p>
          <a:p>
            <a:pPr marL="731520" lvl="1" indent="-274320" algn="l">
              <a:lnSpc>
                <a:spcPct val="100000"/>
              </a:lnSpc>
              <a:spcBef>
                <a:spcPts val="800"/>
              </a:spcBef>
              <a:buClr>
                <a:srgbClr val="0062AC"/>
              </a:buClr>
              <a:buFont typeface="Arial" pitchFamily="34" charset="0"/>
              <a:buChar char="•"/>
            </a:pPr>
            <a:r>
              <a:rPr lang="en-US" sz="2400" dirty="0">
                <a:hlinkClick r:id="rId3"/>
              </a:rPr>
              <a:t>Pan-Canadian Council on Admissions and Transfer</a:t>
            </a:r>
            <a:endParaRPr lang="en-US" sz="2400" dirty="0"/>
          </a:p>
          <a:p>
            <a:pPr marL="731520" lvl="1" indent="-274320" algn="l">
              <a:lnSpc>
                <a:spcPct val="100000"/>
              </a:lnSpc>
              <a:spcBef>
                <a:spcPts val="800"/>
              </a:spcBef>
              <a:buClr>
                <a:srgbClr val="0062AC"/>
              </a:buClr>
              <a:buFont typeface="Arial" pitchFamily="34" charset="0"/>
              <a:buChar char="•"/>
            </a:pPr>
            <a:r>
              <a:rPr lang="en-US" sz="2400" dirty="0">
                <a:hlinkClick r:id="rId4"/>
              </a:rPr>
              <a:t>Canadian University Council of Chief Information Officers</a:t>
            </a:r>
            <a:endParaRPr lang="en-US" sz="2400" dirty="0"/>
          </a:p>
          <a:p>
            <a:pPr marL="731520" lvl="1" indent="-274320" algn="l">
              <a:lnSpc>
                <a:spcPct val="100000"/>
              </a:lnSpc>
              <a:spcBef>
                <a:spcPts val="800"/>
              </a:spcBef>
              <a:buClr>
                <a:srgbClr val="0062AC"/>
              </a:buClr>
              <a:buFont typeface="Arial" pitchFamily="34" charset="0"/>
              <a:buChar char="•"/>
            </a:pPr>
            <a:r>
              <a:rPr lang="en-US" sz="2400" dirty="0">
                <a:hlinkClick r:id="rId5"/>
              </a:rPr>
              <a:t>Canadian PESC User Group</a:t>
            </a:r>
            <a:endParaRPr lang="en-US" sz="2200" dirty="0"/>
          </a:p>
          <a:p>
            <a:endParaRPr lang="en-US" dirty="0"/>
          </a:p>
        </p:txBody>
      </p:sp>
      <p:pic>
        <p:nvPicPr>
          <p:cNvPr id="4" name="Picture 3"/>
          <p:cNvPicPr>
            <a:picLocks noChangeAspect="1"/>
          </p:cNvPicPr>
          <p:nvPr/>
        </p:nvPicPr>
        <p:blipFill>
          <a:blip r:embed="rId6"/>
          <a:stretch>
            <a:fillRect/>
          </a:stretch>
        </p:blipFill>
        <p:spPr>
          <a:xfrm>
            <a:off x="0" y="6705752"/>
            <a:ext cx="12192000" cy="152248"/>
          </a:xfrm>
          <a:prstGeom prst="rect">
            <a:avLst/>
          </a:prstGeom>
        </p:spPr>
      </p:pic>
      <p:pic>
        <p:nvPicPr>
          <p:cNvPr id="6" name="Picture 5"/>
          <p:cNvPicPr>
            <a:picLocks noChangeAspect="1"/>
          </p:cNvPicPr>
          <p:nvPr/>
        </p:nvPicPr>
        <p:blipFill>
          <a:blip r:embed="rId7"/>
          <a:stretch>
            <a:fillRect/>
          </a:stretch>
        </p:blipFill>
        <p:spPr>
          <a:xfrm>
            <a:off x="0" y="0"/>
            <a:ext cx="1853345" cy="1999661"/>
          </a:xfrm>
          <a:prstGeom prst="rect">
            <a:avLst/>
          </a:prstGeom>
        </p:spPr>
      </p:pic>
      <p:sp>
        <p:nvSpPr>
          <p:cNvPr id="8" name="TextBox 7">
            <a:extLst>
              <a:ext uri="{FF2B5EF4-FFF2-40B4-BE49-F238E27FC236}">
                <a16:creationId xmlns:a16="http://schemas.microsoft.com/office/drawing/2014/main" id="{53566469-5E1C-4A01-82E8-EF23EEEEC1EB}"/>
              </a:ext>
            </a:extLst>
          </p:cNvPr>
          <p:cNvSpPr txBox="1"/>
          <p:nvPr/>
        </p:nvSpPr>
        <p:spPr>
          <a:xfrm>
            <a:off x="147782" y="6352066"/>
            <a:ext cx="4599709" cy="246221"/>
          </a:xfrm>
          <a:prstGeom prst="rect">
            <a:avLst/>
          </a:prstGeom>
          <a:noFill/>
        </p:spPr>
        <p:txBody>
          <a:bodyPr wrap="square" rtlCol="0">
            <a:spAutoFit/>
          </a:bodyPr>
          <a:lstStyle/>
          <a:p>
            <a:r>
              <a:rPr lang="en-US" sz="1000" dirty="0"/>
              <a:t>Source: </a:t>
            </a:r>
            <a:r>
              <a:rPr lang="en-US" sz="1000" dirty="0">
                <a:hlinkClick r:id="rId8"/>
              </a:rPr>
              <a:t>https://www.arucc.ca/en/projects/task-force-groningen</a:t>
            </a:r>
            <a:r>
              <a:rPr lang="en-US" sz="1000" dirty="0"/>
              <a:t> </a:t>
            </a:r>
          </a:p>
        </p:txBody>
      </p:sp>
      <p:pic>
        <p:nvPicPr>
          <p:cNvPr id="5" name="Picture 4">
            <a:extLst>
              <a:ext uri="{FF2B5EF4-FFF2-40B4-BE49-F238E27FC236}">
                <a16:creationId xmlns:a16="http://schemas.microsoft.com/office/drawing/2014/main" id="{9A2218E9-A978-4410-A5E5-2E9B009B3400}"/>
              </a:ext>
            </a:extLst>
          </p:cNvPr>
          <p:cNvPicPr>
            <a:picLocks noChangeAspect="1"/>
          </p:cNvPicPr>
          <p:nvPr/>
        </p:nvPicPr>
        <p:blipFill>
          <a:blip r:embed="rId9"/>
          <a:stretch>
            <a:fillRect/>
          </a:stretch>
        </p:blipFill>
        <p:spPr>
          <a:xfrm>
            <a:off x="988278" y="3755967"/>
            <a:ext cx="929409" cy="300455"/>
          </a:xfrm>
          <a:prstGeom prst="rect">
            <a:avLst/>
          </a:prstGeom>
        </p:spPr>
      </p:pic>
      <p:pic>
        <p:nvPicPr>
          <p:cNvPr id="9" name="Picture 8" descr="Logo for the Canadian Postsecondary Electronic Standards Council User Group" title="CanPESC Logo">
            <a:extLst>
              <a:ext uri="{FF2B5EF4-FFF2-40B4-BE49-F238E27FC236}">
                <a16:creationId xmlns:a16="http://schemas.microsoft.com/office/drawing/2014/main" id="{3672B2BA-C357-4F09-A9B3-8FD779BF89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8278" y="5133791"/>
            <a:ext cx="929409" cy="390271"/>
          </a:xfrm>
          <a:prstGeom prst="rect">
            <a:avLst/>
          </a:prstGeom>
        </p:spPr>
      </p:pic>
      <p:pic>
        <p:nvPicPr>
          <p:cNvPr id="10" name="Picture 9">
            <a:extLst>
              <a:ext uri="{FF2B5EF4-FFF2-40B4-BE49-F238E27FC236}">
                <a16:creationId xmlns:a16="http://schemas.microsoft.com/office/drawing/2014/main" id="{28E35F8D-2F24-49E9-B0D0-986252CA2440}"/>
              </a:ext>
            </a:extLst>
          </p:cNvPr>
          <p:cNvPicPr>
            <a:picLocks noChangeAspect="1"/>
          </p:cNvPicPr>
          <p:nvPr/>
        </p:nvPicPr>
        <p:blipFill>
          <a:blip r:embed="rId11"/>
          <a:stretch>
            <a:fillRect/>
          </a:stretch>
        </p:blipFill>
        <p:spPr>
          <a:xfrm>
            <a:off x="951334" y="4163887"/>
            <a:ext cx="929410" cy="427961"/>
          </a:xfrm>
          <a:prstGeom prst="rect">
            <a:avLst/>
          </a:prstGeom>
        </p:spPr>
      </p:pic>
      <p:pic>
        <p:nvPicPr>
          <p:cNvPr id="11" name="Picture 10">
            <a:extLst>
              <a:ext uri="{FF2B5EF4-FFF2-40B4-BE49-F238E27FC236}">
                <a16:creationId xmlns:a16="http://schemas.microsoft.com/office/drawing/2014/main" id="{3D93D277-F9D6-4135-A41A-98D30ED48377}"/>
              </a:ext>
            </a:extLst>
          </p:cNvPr>
          <p:cNvPicPr>
            <a:picLocks noChangeAspect="1"/>
          </p:cNvPicPr>
          <p:nvPr/>
        </p:nvPicPr>
        <p:blipFill>
          <a:blip r:embed="rId12"/>
          <a:stretch>
            <a:fillRect/>
          </a:stretch>
        </p:blipFill>
        <p:spPr>
          <a:xfrm>
            <a:off x="896085" y="4699313"/>
            <a:ext cx="1054492" cy="354829"/>
          </a:xfrm>
          <a:prstGeom prst="rect">
            <a:avLst/>
          </a:prstGeom>
        </p:spPr>
      </p:pic>
    </p:spTree>
    <p:extLst>
      <p:ext uri="{BB962C8B-B14F-4D97-AF65-F5344CB8AC3E}">
        <p14:creationId xmlns:p14="http://schemas.microsoft.com/office/powerpoint/2010/main" val="936446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542878"/>
            <a:ext cx="8477025" cy="820551"/>
          </a:xfrm>
        </p:spPr>
        <p:txBody>
          <a:bodyPr>
            <a:normAutofit fontScale="90000"/>
          </a:bodyPr>
          <a:lstStyle/>
          <a:p>
            <a:r>
              <a:rPr lang="en-US" b="1" dirty="0"/>
              <a:t>Education in Canada</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10" name="Picture 9">
            <a:extLst>
              <a:ext uri="{FF2B5EF4-FFF2-40B4-BE49-F238E27FC236}">
                <a16:creationId xmlns:a16="http://schemas.microsoft.com/office/drawing/2014/main" id="{EF9517D7-6EC7-4587-B1C5-DED3576CD0E0}"/>
              </a:ext>
            </a:extLst>
          </p:cNvPr>
          <p:cNvPicPr>
            <a:picLocks noChangeAspect="1"/>
          </p:cNvPicPr>
          <p:nvPr/>
        </p:nvPicPr>
        <p:blipFill>
          <a:blip r:embed="rId4"/>
          <a:stretch>
            <a:fillRect/>
          </a:stretch>
        </p:blipFill>
        <p:spPr>
          <a:xfrm>
            <a:off x="1771245" y="1706250"/>
            <a:ext cx="2085975" cy="4429125"/>
          </a:xfrm>
          <a:prstGeom prst="rect">
            <a:avLst/>
          </a:prstGeom>
        </p:spPr>
      </p:pic>
      <p:pic>
        <p:nvPicPr>
          <p:cNvPr id="11" name="Picture 10">
            <a:extLst>
              <a:ext uri="{FF2B5EF4-FFF2-40B4-BE49-F238E27FC236}">
                <a16:creationId xmlns:a16="http://schemas.microsoft.com/office/drawing/2014/main" id="{0AB7870B-C950-46A1-B0A6-7E31452EC3FB}"/>
              </a:ext>
            </a:extLst>
          </p:cNvPr>
          <p:cNvPicPr>
            <a:picLocks noChangeAspect="1"/>
          </p:cNvPicPr>
          <p:nvPr/>
        </p:nvPicPr>
        <p:blipFill>
          <a:blip r:embed="rId5"/>
          <a:stretch>
            <a:fillRect/>
          </a:stretch>
        </p:blipFill>
        <p:spPr>
          <a:xfrm>
            <a:off x="4736243" y="1497310"/>
            <a:ext cx="2247900" cy="4762500"/>
          </a:xfrm>
          <a:prstGeom prst="rect">
            <a:avLst/>
          </a:prstGeom>
        </p:spPr>
      </p:pic>
      <p:pic>
        <p:nvPicPr>
          <p:cNvPr id="12" name="Picture 11">
            <a:extLst>
              <a:ext uri="{FF2B5EF4-FFF2-40B4-BE49-F238E27FC236}">
                <a16:creationId xmlns:a16="http://schemas.microsoft.com/office/drawing/2014/main" id="{B358D860-6420-42C6-BB20-533A5520BEEC}"/>
              </a:ext>
            </a:extLst>
          </p:cNvPr>
          <p:cNvPicPr>
            <a:picLocks noChangeAspect="1"/>
          </p:cNvPicPr>
          <p:nvPr/>
        </p:nvPicPr>
        <p:blipFill>
          <a:blip r:embed="rId6"/>
          <a:stretch>
            <a:fillRect/>
          </a:stretch>
        </p:blipFill>
        <p:spPr>
          <a:xfrm>
            <a:off x="7015328" y="1750529"/>
            <a:ext cx="2224041" cy="4514899"/>
          </a:xfrm>
          <a:prstGeom prst="rect">
            <a:avLst/>
          </a:prstGeom>
        </p:spPr>
      </p:pic>
      <p:pic>
        <p:nvPicPr>
          <p:cNvPr id="13" name="Picture 12">
            <a:extLst>
              <a:ext uri="{FF2B5EF4-FFF2-40B4-BE49-F238E27FC236}">
                <a16:creationId xmlns:a16="http://schemas.microsoft.com/office/drawing/2014/main" id="{F70700EE-2230-4826-96EF-7DF29C0F6F1B}"/>
              </a:ext>
            </a:extLst>
          </p:cNvPr>
          <p:cNvPicPr>
            <a:picLocks noChangeAspect="1"/>
          </p:cNvPicPr>
          <p:nvPr/>
        </p:nvPicPr>
        <p:blipFill>
          <a:blip r:embed="rId7"/>
          <a:stretch>
            <a:fillRect/>
          </a:stretch>
        </p:blipFill>
        <p:spPr>
          <a:xfrm>
            <a:off x="9250658" y="1740174"/>
            <a:ext cx="2171700" cy="4524375"/>
          </a:xfrm>
          <a:prstGeom prst="rect">
            <a:avLst/>
          </a:prstGeom>
        </p:spPr>
      </p:pic>
      <p:sp>
        <p:nvSpPr>
          <p:cNvPr id="14" name="TextBox 13">
            <a:extLst>
              <a:ext uri="{FF2B5EF4-FFF2-40B4-BE49-F238E27FC236}">
                <a16:creationId xmlns:a16="http://schemas.microsoft.com/office/drawing/2014/main" id="{7E2ADB64-BC72-4AB5-92E4-1A3DBB05C396}"/>
              </a:ext>
            </a:extLst>
          </p:cNvPr>
          <p:cNvSpPr txBox="1"/>
          <p:nvPr/>
        </p:nvSpPr>
        <p:spPr>
          <a:xfrm>
            <a:off x="147782" y="6352066"/>
            <a:ext cx="4599709" cy="246221"/>
          </a:xfrm>
          <a:prstGeom prst="rect">
            <a:avLst/>
          </a:prstGeom>
          <a:noFill/>
        </p:spPr>
        <p:txBody>
          <a:bodyPr wrap="square" rtlCol="0">
            <a:spAutoFit/>
          </a:bodyPr>
          <a:lstStyle/>
          <a:p>
            <a:r>
              <a:rPr lang="en-US" sz="1000" dirty="0"/>
              <a:t>Source: </a:t>
            </a:r>
            <a:r>
              <a:rPr lang="en-US" sz="1000" dirty="0">
                <a:hlinkClick r:id="rId8"/>
              </a:rPr>
              <a:t>https://www.cicic.ca/1130/an_overview_of_education_in_canada.canada</a:t>
            </a:r>
            <a:r>
              <a:rPr lang="en-US" sz="1000" dirty="0"/>
              <a:t> </a:t>
            </a:r>
          </a:p>
        </p:txBody>
      </p:sp>
      <p:sp>
        <p:nvSpPr>
          <p:cNvPr id="15" name="Arrow: Striped Right 14">
            <a:extLst>
              <a:ext uri="{FF2B5EF4-FFF2-40B4-BE49-F238E27FC236}">
                <a16:creationId xmlns:a16="http://schemas.microsoft.com/office/drawing/2014/main" id="{F01DFC49-B150-4E5E-86B3-6F0CE0470120}"/>
              </a:ext>
            </a:extLst>
          </p:cNvPr>
          <p:cNvSpPr/>
          <p:nvPr/>
        </p:nvSpPr>
        <p:spPr>
          <a:xfrm>
            <a:off x="3999346" y="3537527"/>
            <a:ext cx="716372" cy="58189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927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013" y="811819"/>
            <a:ext cx="6874327" cy="820551"/>
          </a:xfrm>
        </p:spPr>
        <p:txBody>
          <a:bodyPr>
            <a:noAutofit/>
          </a:bodyPr>
          <a:lstStyle/>
          <a:p>
            <a:r>
              <a:rPr lang="en-US" sz="5400" b="1" dirty="0">
                <a:latin typeface="Bradley Hand ITC" panose="03070402050302030203" pitchFamily="66" charset="0"/>
                <a:cs typeface="Calibri Light" panose="020F0302020204030204" pitchFamily="34" charset="0"/>
              </a:rPr>
              <a:t>Introduction</a:t>
            </a:r>
          </a:p>
        </p:txBody>
      </p:sp>
      <p:sp>
        <p:nvSpPr>
          <p:cNvPr id="3" name="Subtitle 2"/>
          <p:cNvSpPr>
            <a:spLocks noGrp="1"/>
          </p:cNvSpPr>
          <p:nvPr>
            <p:ph type="subTitle" idx="1"/>
          </p:nvPr>
        </p:nvSpPr>
        <p:spPr>
          <a:xfrm>
            <a:off x="577327" y="2433178"/>
            <a:ext cx="11062223" cy="3739021"/>
          </a:xfrm>
        </p:spPr>
        <p:txBody>
          <a:bodyPr>
            <a:normAutofit fontScale="92500" lnSpcReduction="20000"/>
          </a:bodyPr>
          <a:lstStyle/>
          <a:p>
            <a:pPr marL="342900" indent="-342900" algn="l">
              <a:lnSpc>
                <a:spcPct val="100000"/>
              </a:lnSpc>
              <a:spcBef>
                <a:spcPct val="60000"/>
              </a:spcBef>
              <a:buClr>
                <a:srgbClr val="0062AC"/>
              </a:buClr>
              <a:buFont typeface="Arial" panose="020B0604020202020204" pitchFamily="34" charset="0"/>
              <a:buChar char="•"/>
            </a:pPr>
            <a:r>
              <a:rPr lang="en-US" sz="2800" dirty="0">
                <a:latin typeface="Bradley Hand ITC" panose="03070402050302030203" pitchFamily="66" charset="0"/>
              </a:rPr>
              <a:t>Welcome</a:t>
            </a:r>
          </a:p>
          <a:p>
            <a:pPr marL="342900" indent="-342900" algn="l">
              <a:lnSpc>
                <a:spcPct val="100000"/>
              </a:lnSpc>
              <a:spcBef>
                <a:spcPct val="60000"/>
              </a:spcBef>
              <a:buClr>
                <a:srgbClr val="0062AC"/>
              </a:buClr>
              <a:buFont typeface="Arial" panose="020B0604020202020204" pitchFamily="34" charset="0"/>
              <a:buChar char="•"/>
            </a:pPr>
            <a:r>
              <a:rPr lang="en-US" sz="2800" dirty="0">
                <a:latin typeface="Bradley Hand ITC" panose="03070402050302030203" pitchFamily="66" charset="0"/>
              </a:rPr>
              <a:t>PESC Interoperability</a:t>
            </a:r>
          </a:p>
          <a:p>
            <a:pPr marL="342900" indent="-342900" algn="l">
              <a:lnSpc>
                <a:spcPct val="100000"/>
              </a:lnSpc>
              <a:spcBef>
                <a:spcPct val="60000"/>
              </a:spcBef>
              <a:buClr>
                <a:srgbClr val="0062AC"/>
              </a:buClr>
              <a:buFont typeface="Arial" panose="020B0604020202020204" pitchFamily="34" charset="0"/>
              <a:buChar char="•"/>
            </a:pPr>
            <a:r>
              <a:rPr lang="en-US" sz="2800" dirty="0">
                <a:latin typeface="Bradley Hand ITC" panose="03070402050302030203" pitchFamily="66" charset="0"/>
              </a:rPr>
              <a:t>GEO Code</a:t>
            </a:r>
          </a:p>
          <a:p>
            <a:pPr marL="342900" indent="-342900" algn="l">
              <a:lnSpc>
                <a:spcPct val="100000"/>
              </a:lnSpc>
              <a:spcBef>
                <a:spcPct val="60000"/>
              </a:spcBef>
              <a:buClr>
                <a:srgbClr val="0062AC"/>
              </a:buClr>
              <a:buFont typeface="Arial" panose="020B0604020202020204" pitchFamily="34" charset="0"/>
              <a:buChar char="•"/>
            </a:pPr>
            <a:r>
              <a:rPr lang="en-US" sz="2800" dirty="0">
                <a:latin typeface="Bradley Hand ITC" panose="03070402050302030203" pitchFamily="66" charset="0"/>
              </a:rPr>
              <a:t>JSON</a:t>
            </a:r>
          </a:p>
          <a:p>
            <a:pPr marL="342900" indent="-342900" algn="l">
              <a:lnSpc>
                <a:spcPct val="100000"/>
              </a:lnSpc>
              <a:spcBef>
                <a:spcPct val="60000"/>
              </a:spcBef>
              <a:buClr>
                <a:srgbClr val="0062AC"/>
              </a:buClr>
              <a:buFont typeface="Arial" panose="020B0604020202020204" pitchFamily="34" charset="0"/>
              <a:buChar char="•"/>
            </a:pPr>
            <a:r>
              <a:rPr lang="en-US" sz="2800" dirty="0">
                <a:latin typeface="Bradley Hand ITC" panose="03070402050302030203" pitchFamily="66" charset="0"/>
              </a:rPr>
              <a:t>EdExchange</a:t>
            </a:r>
          </a:p>
          <a:p>
            <a:pPr marL="342900" indent="-342900" algn="l">
              <a:lnSpc>
                <a:spcPct val="100000"/>
              </a:lnSpc>
              <a:spcBef>
                <a:spcPct val="60000"/>
              </a:spcBef>
              <a:buClr>
                <a:srgbClr val="0062AC"/>
              </a:buClr>
              <a:buFont typeface="Arial" panose="020B0604020202020204" pitchFamily="34" charset="0"/>
              <a:buChar char="•"/>
            </a:pPr>
            <a:r>
              <a:rPr lang="en-US" sz="2800" dirty="0">
                <a:latin typeface="Bradley Hand ITC" panose="03070402050302030203" pitchFamily="66" charset="0"/>
              </a:rPr>
              <a:t>Canadian Update</a:t>
            </a:r>
          </a:p>
          <a:p>
            <a:pPr marL="342900" indent="-342900" algn="l">
              <a:lnSpc>
                <a:spcPct val="100000"/>
              </a:lnSpc>
              <a:spcBef>
                <a:spcPct val="60000"/>
              </a:spcBef>
              <a:buClr>
                <a:srgbClr val="0062AC"/>
              </a:buClr>
              <a:buFont typeface="Arial" panose="020B0604020202020204" pitchFamily="34" charset="0"/>
              <a:buChar char="•"/>
            </a:pPr>
            <a:r>
              <a:rPr lang="en-US" sz="2800" dirty="0">
                <a:latin typeface="Bradley Hand ITC" panose="03070402050302030203" pitchFamily="66" charset="0"/>
              </a:rPr>
              <a:t>Wrap up and Questions</a:t>
            </a:r>
          </a:p>
          <a:p>
            <a:pPr marL="274320" indent="-274320" algn="l">
              <a:lnSpc>
                <a:spcPct val="100000"/>
              </a:lnSpc>
              <a:spcBef>
                <a:spcPct val="60000"/>
              </a:spcBef>
              <a:buClr>
                <a:srgbClr val="0062AC"/>
              </a:buClr>
              <a:buFont typeface="Arial" pitchFamily="34" charset="0"/>
              <a:buChar char="•"/>
            </a:pPr>
            <a:endParaRPr lang="en-US" sz="2800" dirty="0"/>
          </a:p>
          <a:p>
            <a:endParaRPr lang="en-US" dirty="0"/>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5" name="Picture 4">
            <a:extLst>
              <a:ext uri="{FF2B5EF4-FFF2-40B4-BE49-F238E27FC236}">
                <a16:creationId xmlns:a16="http://schemas.microsoft.com/office/drawing/2014/main" id="{5076849C-BC5D-441A-8865-BEDAB9616296}"/>
              </a:ext>
            </a:extLst>
          </p:cNvPr>
          <p:cNvPicPr>
            <a:picLocks noChangeAspect="1"/>
          </p:cNvPicPr>
          <p:nvPr/>
        </p:nvPicPr>
        <p:blipFill>
          <a:blip r:embed="rId4"/>
          <a:stretch>
            <a:fillRect/>
          </a:stretch>
        </p:blipFill>
        <p:spPr>
          <a:xfrm>
            <a:off x="7162003" y="3505372"/>
            <a:ext cx="4871294" cy="2666827"/>
          </a:xfrm>
          <a:prstGeom prst="rect">
            <a:avLst/>
          </a:prstGeom>
        </p:spPr>
      </p:pic>
      <p:pic>
        <p:nvPicPr>
          <p:cNvPr id="8" name="Picture 7">
            <a:extLst>
              <a:ext uri="{FF2B5EF4-FFF2-40B4-BE49-F238E27FC236}">
                <a16:creationId xmlns:a16="http://schemas.microsoft.com/office/drawing/2014/main" id="{0BF034E7-1C4F-4777-9D9F-5DC50F090095}"/>
              </a:ext>
            </a:extLst>
          </p:cNvPr>
          <p:cNvPicPr>
            <a:picLocks noChangeAspect="1"/>
          </p:cNvPicPr>
          <p:nvPr/>
        </p:nvPicPr>
        <p:blipFill>
          <a:blip r:embed="rId5"/>
          <a:stretch>
            <a:fillRect/>
          </a:stretch>
        </p:blipFill>
        <p:spPr>
          <a:xfrm>
            <a:off x="7162003" y="390587"/>
            <a:ext cx="1562100" cy="2800350"/>
          </a:xfrm>
          <a:prstGeom prst="rect">
            <a:avLst/>
          </a:prstGeom>
        </p:spPr>
      </p:pic>
      <p:pic>
        <p:nvPicPr>
          <p:cNvPr id="9" name="Picture 8">
            <a:extLst>
              <a:ext uri="{FF2B5EF4-FFF2-40B4-BE49-F238E27FC236}">
                <a16:creationId xmlns:a16="http://schemas.microsoft.com/office/drawing/2014/main" id="{A72F044B-4F8B-4268-A587-1E11AA1B32FC}"/>
              </a:ext>
            </a:extLst>
          </p:cNvPr>
          <p:cNvPicPr>
            <a:picLocks noChangeAspect="1"/>
          </p:cNvPicPr>
          <p:nvPr/>
        </p:nvPicPr>
        <p:blipFill>
          <a:blip r:embed="rId6"/>
          <a:stretch>
            <a:fillRect/>
          </a:stretch>
        </p:blipFill>
        <p:spPr>
          <a:xfrm>
            <a:off x="9405763" y="1260002"/>
            <a:ext cx="2021710" cy="1812800"/>
          </a:xfrm>
          <a:prstGeom prst="rect">
            <a:avLst/>
          </a:prstGeom>
        </p:spPr>
      </p:pic>
    </p:spTree>
    <p:extLst>
      <p:ext uri="{BB962C8B-B14F-4D97-AF65-F5344CB8AC3E}">
        <p14:creationId xmlns:p14="http://schemas.microsoft.com/office/powerpoint/2010/main" val="3643568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630349" cy="820551"/>
          </a:xfrm>
        </p:spPr>
        <p:txBody>
          <a:bodyPr>
            <a:normAutofit fontScale="90000"/>
          </a:bodyPr>
          <a:lstStyle/>
          <a:p>
            <a:r>
              <a:rPr lang="en-US" b="1" dirty="0"/>
              <a:t>Current Canadian Data Exchange Landscape: Strengths</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8" name="Picture 7">
            <a:extLst>
              <a:ext uri="{FF2B5EF4-FFF2-40B4-BE49-F238E27FC236}">
                <a16:creationId xmlns:a16="http://schemas.microsoft.com/office/drawing/2014/main" id="{4A926D7D-F679-4083-983A-4457FD17FD1F}"/>
              </a:ext>
            </a:extLst>
          </p:cNvPr>
          <p:cNvPicPr>
            <a:picLocks noChangeAspect="1"/>
          </p:cNvPicPr>
          <p:nvPr/>
        </p:nvPicPr>
        <p:blipFill>
          <a:blip r:embed="rId4"/>
          <a:stretch>
            <a:fillRect/>
          </a:stretch>
        </p:blipFill>
        <p:spPr>
          <a:xfrm>
            <a:off x="2219325" y="1974986"/>
            <a:ext cx="7753350" cy="4829175"/>
          </a:xfrm>
          <a:prstGeom prst="rect">
            <a:avLst/>
          </a:prstGeom>
        </p:spPr>
      </p:pic>
      <p:sp>
        <p:nvSpPr>
          <p:cNvPr id="9" name="TextBox 8">
            <a:extLst>
              <a:ext uri="{FF2B5EF4-FFF2-40B4-BE49-F238E27FC236}">
                <a16:creationId xmlns:a16="http://schemas.microsoft.com/office/drawing/2014/main" id="{89EA4005-CF29-4E8D-84D7-B2407EA8BB81}"/>
              </a:ext>
            </a:extLst>
          </p:cNvPr>
          <p:cNvSpPr txBox="1"/>
          <p:nvPr/>
        </p:nvSpPr>
        <p:spPr>
          <a:xfrm>
            <a:off x="147782" y="6352066"/>
            <a:ext cx="4599709" cy="246221"/>
          </a:xfrm>
          <a:prstGeom prst="rect">
            <a:avLst/>
          </a:prstGeom>
          <a:noFill/>
        </p:spPr>
        <p:txBody>
          <a:bodyPr wrap="square" rtlCol="0">
            <a:spAutoFit/>
          </a:bodyPr>
          <a:lstStyle/>
          <a:p>
            <a:r>
              <a:rPr lang="en-US" sz="1000" dirty="0"/>
              <a:t>Source: </a:t>
            </a:r>
            <a:r>
              <a:rPr lang="en-US" sz="1000" dirty="0">
                <a:hlinkClick r:id="rId5"/>
              </a:rPr>
              <a:t>https://www.arucc.ca/en/project-overview</a:t>
            </a:r>
            <a:r>
              <a:rPr lang="en-US" sz="1000" dirty="0"/>
              <a:t> </a:t>
            </a:r>
          </a:p>
        </p:txBody>
      </p:sp>
    </p:spTree>
    <p:extLst>
      <p:ext uri="{BB962C8B-B14F-4D97-AF65-F5344CB8AC3E}">
        <p14:creationId xmlns:p14="http://schemas.microsoft.com/office/powerpoint/2010/main" val="1884883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9558E-0128-4A4E-94D6-C888FFE780A5}"/>
              </a:ext>
            </a:extLst>
          </p:cNvPr>
          <p:cNvPicPr>
            <a:picLocks noChangeAspect="1"/>
          </p:cNvPicPr>
          <p:nvPr/>
        </p:nvPicPr>
        <p:blipFill>
          <a:blip r:embed="rId2"/>
          <a:stretch>
            <a:fillRect/>
          </a:stretch>
        </p:blipFill>
        <p:spPr>
          <a:xfrm>
            <a:off x="2022765" y="2182087"/>
            <a:ext cx="8604537" cy="4416200"/>
          </a:xfrm>
          <a:prstGeom prst="rect">
            <a:avLst/>
          </a:prstGeom>
        </p:spPr>
      </p:pic>
      <p:sp>
        <p:nvSpPr>
          <p:cNvPr id="2" name="Title 1"/>
          <p:cNvSpPr>
            <a:spLocks noGrp="1"/>
          </p:cNvSpPr>
          <p:nvPr>
            <p:ph type="ctrTitle"/>
          </p:nvPr>
        </p:nvSpPr>
        <p:spPr>
          <a:xfrm>
            <a:off x="2130015" y="1254071"/>
            <a:ext cx="8630349" cy="820551"/>
          </a:xfrm>
        </p:spPr>
        <p:txBody>
          <a:bodyPr>
            <a:normAutofit fontScale="90000"/>
          </a:bodyPr>
          <a:lstStyle/>
          <a:p>
            <a:r>
              <a:rPr lang="en-US" b="1" dirty="0"/>
              <a:t>Current Canadian Data Exchange Landscape: Gaps</a:t>
            </a:r>
          </a:p>
        </p:txBody>
      </p:sp>
      <p:pic>
        <p:nvPicPr>
          <p:cNvPr id="4" name="Picture 3"/>
          <p:cNvPicPr>
            <a:picLocks noChangeAspect="1"/>
          </p:cNvPicPr>
          <p:nvPr/>
        </p:nvPicPr>
        <p:blipFill>
          <a:blip r:embed="rId3"/>
          <a:stretch>
            <a:fillRect/>
          </a:stretch>
        </p:blipFill>
        <p:spPr>
          <a:xfrm>
            <a:off x="0" y="6705752"/>
            <a:ext cx="12192000" cy="152248"/>
          </a:xfrm>
          <a:prstGeom prst="rect">
            <a:avLst/>
          </a:prstGeom>
        </p:spPr>
      </p:pic>
      <p:pic>
        <p:nvPicPr>
          <p:cNvPr id="6" name="Picture 5"/>
          <p:cNvPicPr>
            <a:picLocks noChangeAspect="1"/>
          </p:cNvPicPr>
          <p:nvPr/>
        </p:nvPicPr>
        <p:blipFill>
          <a:blip r:embed="rId4"/>
          <a:stretch>
            <a:fillRect/>
          </a:stretch>
        </p:blipFill>
        <p:spPr>
          <a:xfrm>
            <a:off x="0" y="0"/>
            <a:ext cx="1853345" cy="1999661"/>
          </a:xfrm>
          <a:prstGeom prst="rect">
            <a:avLst/>
          </a:prstGeom>
        </p:spPr>
      </p:pic>
      <p:sp>
        <p:nvSpPr>
          <p:cNvPr id="9" name="TextBox 8">
            <a:extLst>
              <a:ext uri="{FF2B5EF4-FFF2-40B4-BE49-F238E27FC236}">
                <a16:creationId xmlns:a16="http://schemas.microsoft.com/office/drawing/2014/main" id="{89EA4005-CF29-4E8D-84D7-B2407EA8BB81}"/>
              </a:ext>
            </a:extLst>
          </p:cNvPr>
          <p:cNvSpPr txBox="1"/>
          <p:nvPr/>
        </p:nvSpPr>
        <p:spPr>
          <a:xfrm>
            <a:off x="147782" y="6352066"/>
            <a:ext cx="4599709" cy="246221"/>
          </a:xfrm>
          <a:prstGeom prst="rect">
            <a:avLst/>
          </a:prstGeom>
          <a:noFill/>
        </p:spPr>
        <p:txBody>
          <a:bodyPr wrap="square" rtlCol="0">
            <a:spAutoFit/>
          </a:bodyPr>
          <a:lstStyle/>
          <a:p>
            <a:r>
              <a:rPr lang="en-US" sz="1000" dirty="0"/>
              <a:t>Source: </a:t>
            </a:r>
            <a:r>
              <a:rPr lang="en-US" sz="1000" dirty="0">
                <a:hlinkClick r:id="rId5"/>
              </a:rPr>
              <a:t>https://www.arucc.ca/en/project-overview</a:t>
            </a:r>
            <a:r>
              <a:rPr lang="en-US" sz="1000" dirty="0"/>
              <a:t> </a:t>
            </a:r>
          </a:p>
        </p:txBody>
      </p:sp>
    </p:spTree>
    <p:extLst>
      <p:ext uri="{BB962C8B-B14F-4D97-AF65-F5344CB8AC3E}">
        <p14:creationId xmlns:p14="http://schemas.microsoft.com/office/powerpoint/2010/main" val="1108374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630349" cy="820551"/>
          </a:xfrm>
        </p:spPr>
        <p:txBody>
          <a:bodyPr>
            <a:normAutofit fontScale="90000"/>
          </a:bodyPr>
          <a:lstStyle/>
          <a:p>
            <a:r>
              <a:rPr lang="en-US" b="1" dirty="0"/>
              <a:t>Canadian Data Exchange:</a:t>
            </a:r>
            <a:br>
              <a:rPr lang="en-US" b="1" dirty="0"/>
            </a:br>
            <a:r>
              <a:rPr lang="en-US" b="1" dirty="0"/>
              <a:t>Future Direction</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sp>
        <p:nvSpPr>
          <p:cNvPr id="9" name="TextBox 8">
            <a:extLst>
              <a:ext uri="{FF2B5EF4-FFF2-40B4-BE49-F238E27FC236}">
                <a16:creationId xmlns:a16="http://schemas.microsoft.com/office/drawing/2014/main" id="{89EA4005-CF29-4E8D-84D7-B2407EA8BB81}"/>
              </a:ext>
            </a:extLst>
          </p:cNvPr>
          <p:cNvSpPr txBox="1"/>
          <p:nvPr/>
        </p:nvSpPr>
        <p:spPr>
          <a:xfrm>
            <a:off x="147782" y="6352066"/>
            <a:ext cx="4599709" cy="246221"/>
          </a:xfrm>
          <a:prstGeom prst="rect">
            <a:avLst/>
          </a:prstGeom>
          <a:noFill/>
        </p:spPr>
        <p:txBody>
          <a:bodyPr wrap="square" rtlCol="0">
            <a:spAutoFit/>
          </a:bodyPr>
          <a:lstStyle/>
          <a:p>
            <a:r>
              <a:rPr lang="en-US" sz="1000" dirty="0"/>
              <a:t>Source: </a:t>
            </a:r>
            <a:r>
              <a:rPr lang="en-US" sz="1000" dirty="0">
                <a:hlinkClick r:id="rId4"/>
              </a:rPr>
              <a:t>https://www.arucc.ca/en/projects/task-force-groningen</a:t>
            </a:r>
            <a:r>
              <a:rPr lang="en-US" sz="1000" dirty="0"/>
              <a:t> </a:t>
            </a:r>
          </a:p>
        </p:txBody>
      </p:sp>
      <p:pic>
        <p:nvPicPr>
          <p:cNvPr id="5" name="Picture 4">
            <a:extLst>
              <a:ext uri="{FF2B5EF4-FFF2-40B4-BE49-F238E27FC236}">
                <a16:creationId xmlns:a16="http://schemas.microsoft.com/office/drawing/2014/main" id="{9A9CF273-C71A-4FE7-A2D9-5F0E1A761994}"/>
              </a:ext>
            </a:extLst>
          </p:cNvPr>
          <p:cNvPicPr>
            <a:picLocks noChangeAspect="1"/>
          </p:cNvPicPr>
          <p:nvPr/>
        </p:nvPicPr>
        <p:blipFill>
          <a:blip r:embed="rId5"/>
          <a:stretch>
            <a:fillRect/>
          </a:stretch>
        </p:blipFill>
        <p:spPr>
          <a:xfrm>
            <a:off x="6556965" y="1930834"/>
            <a:ext cx="4480069" cy="4774918"/>
          </a:xfrm>
          <a:prstGeom prst="rect">
            <a:avLst/>
          </a:prstGeom>
        </p:spPr>
      </p:pic>
      <p:sp>
        <p:nvSpPr>
          <p:cNvPr id="12" name="Subtitle 2">
            <a:extLst>
              <a:ext uri="{FF2B5EF4-FFF2-40B4-BE49-F238E27FC236}">
                <a16:creationId xmlns:a16="http://schemas.microsoft.com/office/drawing/2014/main" id="{DCC40254-24DA-4FE1-A44F-18B35522229E}"/>
              </a:ext>
            </a:extLst>
          </p:cNvPr>
          <p:cNvSpPr>
            <a:spLocks noGrp="1"/>
          </p:cNvSpPr>
          <p:nvPr>
            <p:ph type="subTitle" idx="1"/>
          </p:nvPr>
        </p:nvSpPr>
        <p:spPr>
          <a:xfrm>
            <a:off x="742278" y="3151991"/>
            <a:ext cx="5901713" cy="3170750"/>
          </a:xfrm>
        </p:spPr>
        <p:txBody>
          <a:bodyPr>
            <a:normAutofit/>
          </a:bodyPr>
          <a:lstStyle/>
          <a:p>
            <a:pPr marL="274320" lvl="0" indent="-274320" algn="l">
              <a:lnSpc>
                <a:spcPct val="100000"/>
              </a:lnSpc>
              <a:spcBef>
                <a:spcPct val="60000"/>
              </a:spcBef>
              <a:buClr>
                <a:srgbClr val="0062AC"/>
              </a:buClr>
              <a:buFont typeface="Arial" pitchFamily="34" charset="0"/>
              <a:buChar char="•"/>
            </a:pPr>
            <a:r>
              <a:rPr lang="en-US" sz="2800" dirty="0"/>
              <a:t>“Network” of:</a:t>
            </a:r>
          </a:p>
          <a:p>
            <a:pPr marL="731520" lvl="1" indent="-274320" algn="l">
              <a:lnSpc>
                <a:spcPct val="100000"/>
              </a:lnSpc>
              <a:spcBef>
                <a:spcPts val="800"/>
              </a:spcBef>
              <a:buClr>
                <a:srgbClr val="0062AC"/>
              </a:buClr>
              <a:buFont typeface="Arial" pitchFamily="34" charset="0"/>
              <a:buChar char="•"/>
            </a:pPr>
            <a:r>
              <a:rPr lang="en-US" sz="2400" dirty="0"/>
              <a:t>existing exchanges</a:t>
            </a:r>
          </a:p>
          <a:p>
            <a:pPr marL="731520" lvl="1" indent="-274320" algn="l">
              <a:lnSpc>
                <a:spcPct val="100000"/>
              </a:lnSpc>
              <a:spcBef>
                <a:spcPts val="800"/>
              </a:spcBef>
              <a:buClr>
                <a:srgbClr val="0062AC"/>
              </a:buClr>
              <a:buFont typeface="Arial" pitchFamily="34" charset="0"/>
              <a:buChar char="•"/>
            </a:pPr>
            <a:r>
              <a:rPr lang="en-US" sz="2400" dirty="0"/>
              <a:t>currently unconnected partners</a:t>
            </a:r>
          </a:p>
          <a:p>
            <a:pPr marL="731520" lvl="1" indent="-274320" algn="l">
              <a:lnSpc>
                <a:spcPct val="100000"/>
              </a:lnSpc>
              <a:spcBef>
                <a:spcPts val="800"/>
              </a:spcBef>
              <a:buClr>
                <a:srgbClr val="0062AC"/>
              </a:buClr>
              <a:buFont typeface="Arial" pitchFamily="34" charset="0"/>
              <a:buChar char="•"/>
            </a:pPr>
            <a:r>
              <a:rPr lang="en-US" sz="2400" dirty="0"/>
              <a:t>international</a:t>
            </a:r>
          </a:p>
          <a:p>
            <a:pPr marL="274320" lvl="0" indent="-274320" algn="l">
              <a:lnSpc>
                <a:spcPct val="100000"/>
              </a:lnSpc>
              <a:spcBef>
                <a:spcPct val="60000"/>
              </a:spcBef>
              <a:buClr>
                <a:srgbClr val="0062AC"/>
              </a:buClr>
              <a:buFont typeface="Arial" pitchFamily="34" charset="0"/>
              <a:buChar char="•"/>
            </a:pPr>
            <a:r>
              <a:rPr lang="en-US" sz="2800" dirty="0" err="1"/>
              <a:t>Honour</a:t>
            </a:r>
            <a:r>
              <a:rPr lang="en-US" sz="2800" dirty="0"/>
              <a:t> each provincial and federal </a:t>
            </a:r>
            <a:r>
              <a:rPr lang="en-US" sz="2800" dirty="0">
                <a:hlinkClick r:id="rId6"/>
              </a:rPr>
              <a:t>privacy regulation</a:t>
            </a:r>
            <a:endParaRPr lang="en-US" sz="2800" dirty="0"/>
          </a:p>
        </p:txBody>
      </p:sp>
    </p:spTree>
    <p:extLst>
      <p:ext uri="{BB962C8B-B14F-4D97-AF65-F5344CB8AC3E}">
        <p14:creationId xmlns:p14="http://schemas.microsoft.com/office/powerpoint/2010/main" val="128868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CanPESC’s Institutional</a:t>
            </a:r>
            <a:br>
              <a:rPr lang="en-US" b="1" dirty="0"/>
            </a:br>
            <a:r>
              <a:rPr lang="en-US" b="1" dirty="0"/>
              <a:t>Code Survey</a:t>
            </a:r>
          </a:p>
        </p:txBody>
      </p:sp>
      <p:sp>
        <p:nvSpPr>
          <p:cNvPr id="3" name="Subtitle 2"/>
          <p:cNvSpPr>
            <a:spLocks noGrp="1"/>
          </p:cNvSpPr>
          <p:nvPr>
            <p:ph type="subTitle" idx="1"/>
          </p:nvPr>
        </p:nvSpPr>
        <p:spPr>
          <a:xfrm>
            <a:off x="742278" y="3151991"/>
            <a:ext cx="11037345" cy="3478800"/>
          </a:xfrm>
        </p:spPr>
        <p:txBody>
          <a:bodyPr>
            <a:normAutofit/>
          </a:bodyPr>
          <a:lstStyle/>
          <a:p>
            <a:pPr marL="274320" lvl="0" indent="-274320" algn="l">
              <a:lnSpc>
                <a:spcPct val="100000"/>
              </a:lnSpc>
              <a:spcBef>
                <a:spcPct val="60000"/>
              </a:spcBef>
              <a:buClr>
                <a:srgbClr val="0062AC"/>
              </a:buClr>
              <a:buFont typeface="Arial" pitchFamily="34" charset="0"/>
              <a:buChar char="•"/>
            </a:pPr>
            <a:r>
              <a:rPr lang="en-US" sz="2800" dirty="0">
                <a:hlinkClick r:id="rId2"/>
              </a:rPr>
              <a:t>Full report </a:t>
            </a:r>
            <a:r>
              <a:rPr lang="en-US" sz="2800" dirty="0"/>
              <a:t>available on ARUCC’s web site</a:t>
            </a:r>
          </a:p>
          <a:p>
            <a:pPr marL="274320" lvl="0" indent="-274320" algn="l">
              <a:lnSpc>
                <a:spcPct val="100000"/>
              </a:lnSpc>
              <a:spcBef>
                <a:spcPct val="60000"/>
              </a:spcBef>
              <a:buClr>
                <a:srgbClr val="0062AC"/>
              </a:buClr>
              <a:buFont typeface="Arial" pitchFamily="34" charset="0"/>
              <a:buChar char="•"/>
            </a:pPr>
            <a:r>
              <a:rPr lang="en-US" sz="2800" dirty="0"/>
              <a:t>Overall finding: no consistency across the country</a:t>
            </a:r>
          </a:p>
          <a:p>
            <a:pPr marL="274320" lvl="0" indent="-274320" algn="l">
              <a:lnSpc>
                <a:spcPct val="100000"/>
              </a:lnSpc>
              <a:spcBef>
                <a:spcPct val="60000"/>
              </a:spcBef>
              <a:buClr>
                <a:srgbClr val="0062AC"/>
              </a:buClr>
              <a:buFont typeface="Arial" pitchFamily="34" charset="0"/>
              <a:buChar char="•"/>
            </a:pPr>
            <a:r>
              <a:rPr lang="en-US" sz="2800" dirty="0"/>
              <a:t>Opportunity: </a:t>
            </a:r>
            <a:r>
              <a:rPr lang="en-US" sz="2800" dirty="0">
                <a:hlinkClick r:id="rId3"/>
              </a:rPr>
              <a:t>GEO Code</a:t>
            </a:r>
            <a:r>
              <a:rPr lang="en-US" sz="2800" dirty="0"/>
              <a:t>!</a:t>
            </a:r>
          </a:p>
          <a:p>
            <a:pPr marL="731520" lvl="1" indent="-274320" algn="l">
              <a:lnSpc>
                <a:spcPct val="100000"/>
              </a:lnSpc>
              <a:spcBef>
                <a:spcPts val="800"/>
              </a:spcBef>
              <a:buClr>
                <a:srgbClr val="0062AC"/>
              </a:buClr>
              <a:buFont typeface="Arial" pitchFamily="34" charset="0"/>
              <a:buChar char="•"/>
            </a:pPr>
            <a:r>
              <a:rPr lang="en-US" sz="2400" dirty="0"/>
              <a:t>codifying all Canadian postsecondary and secondary,</a:t>
            </a:r>
          </a:p>
          <a:p>
            <a:pPr lvl="1" indent="282575" algn="l">
              <a:lnSpc>
                <a:spcPct val="100000"/>
              </a:lnSpc>
              <a:spcBef>
                <a:spcPts val="0"/>
              </a:spcBef>
              <a:buClr>
                <a:srgbClr val="0062AC"/>
              </a:buClr>
            </a:pPr>
            <a:r>
              <a:rPr lang="en-US" sz="2400" dirty="0"/>
              <a:t>both public and private, is underway</a:t>
            </a:r>
          </a:p>
          <a:p>
            <a:endParaRPr lang="en-US" dirty="0"/>
          </a:p>
        </p:txBody>
      </p:sp>
      <p:pic>
        <p:nvPicPr>
          <p:cNvPr id="4" name="Picture 3"/>
          <p:cNvPicPr>
            <a:picLocks noChangeAspect="1"/>
          </p:cNvPicPr>
          <p:nvPr/>
        </p:nvPicPr>
        <p:blipFill>
          <a:blip r:embed="rId4"/>
          <a:stretch>
            <a:fillRect/>
          </a:stretch>
        </p:blipFill>
        <p:spPr>
          <a:xfrm>
            <a:off x="0" y="6705752"/>
            <a:ext cx="12192000" cy="152248"/>
          </a:xfrm>
          <a:prstGeom prst="rect">
            <a:avLst/>
          </a:prstGeom>
        </p:spPr>
      </p:pic>
      <p:pic>
        <p:nvPicPr>
          <p:cNvPr id="6" name="Picture 5"/>
          <p:cNvPicPr>
            <a:picLocks noChangeAspect="1"/>
          </p:cNvPicPr>
          <p:nvPr/>
        </p:nvPicPr>
        <p:blipFill>
          <a:blip r:embed="rId5"/>
          <a:stretch>
            <a:fillRect/>
          </a:stretch>
        </p:blipFill>
        <p:spPr>
          <a:xfrm>
            <a:off x="0" y="0"/>
            <a:ext cx="1853345" cy="1999661"/>
          </a:xfrm>
          <a:prstGeom prst="rect">
            <a:avLst/>
          </a:prstGeom>
        </p:spPr>
      </p:pic>
      <p:pic>
        <p:nvPicPr>
          <p:cNvPr id="5" name="Picture 4">
            <a:extLst>
              <a:ext uri="{FF2B5EF4-FFF2-40B4-BE49-F238E27FC236}">
                <a16:creationId xmlns:a16="http://schemas.microsoft.com/office/drawing/2014/main" id="{F577A97C-48E0-4BA4-8512-62536CB3BC63}"/>
              </a:ext>
            </a:extLst>
          </p:cNvPr>
          <p:cNvPicPr>
            <a:picLocks noChangeAspect="1"/>
          </p:cNvPicPr>
          <p:nvPr/>
        </p:nvPicPr>
        <p:blipFill>
          <a:blip r:embed="rId6"/>
          <a:stretch>
            <a:fillRect/>
          </a:stretch>
        </p:blipFill>
        <p:spPr>
          <a:xfrm rot="366926">
            <a:off x="8657045" y="2020942"/>
            <a:ext cx="3123104" cy="3964397"/>
          </a:xfrm>
          <a:prstGeom prst="rect">
            <a:avLst/>
          </a:prstGeom>
          <a:ln>
            <a:solidFill>
              <a:schemeClr val="accent1">
                <a:lumMod val="75000"/>
              </a:scheme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933375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187165"/>
            <a:ext cx="8477025" cy="820551"/>
          </a:xfrm>
        </p:spPr>
        <p:txBody>
          <a:bodyPr>
            <a:normAutofit fontScale="90000"/>
          </a:bodyPr>
          <a:lstStyle/>
          <a:p>
            <a:r>
              <a:rPr lang="en-US" b="1" dirty="0"/>
              <a:t>Standardizing Nomenclature</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sp>
        <p:nvSpPr>
          <p:cNvPr id="7" name="TextBox 6">
            <a:extLst>
              <a:ext uri="{FF2B5EF4-FFF2-40B4-BE49-F238E27FC236}">
                <a16:creationId xmlns:a16="http://schemas.microsoft.com/office/drawing/2014/main" id="{81CF30DD-0DC1-48F4-AB4B-665FCA44B14D}"/>
              </a:ext>
            </a:extLst>
          </p:cNvPr>
          <p:cNvSpPr txBox="1"/>
          <p:nvPr/>
        </p:nvSpPr>
        <p:spPr>
          <a:xfrm>
            <a:off x="195008" y="6380358"/>
            <a:ext cx="9914613" cy="246221"/>
          </a:xfrm>
          <a:prstGeom prst="rect">
            <a:avLst/>
          </a:prstGeom>
          <a:noFill/>
        </p:spPr>
        <p:txBody>
          <a:bodyPr wrap="square" rtlCol="0">
            <a:spAutoFit/>
          </a:bodyPr>
          <a:lstStyle/>
          <a:p>
            <a:r>
              <a:rPr lang="en-US" sz="1000" dirty="0"/>
              <a:t>Source: </a:t>
            </a:r>
            <a:r>
              <a:rPr lang="en-US" sz="1000" dirty="0">
                <a:hlinkClick r:id="rId4"/>
              </a:rPr>
              <a:t>https://guide.pccat.arucc.ca/en/</a:t>
            </a:r>
            <a:endParaRPr lang="en-US" sz="1000" dirty="0"/>
          </a:p>
        </p:txBody>
      </p:sp>
      <p:pic>
        <p:nvPicPr>
          <p:cNvPr id="9" name="Picture 8">
            <a:extLst>
              <a:ext uri="{FF2B5EF4-FFF2-40B4-BE49-F238E27FC236}">
                <a16:creationId xmlns:a16="http://schemas.microsoft.com/office/drawing/2014/main" id="{CD158F4E-2D5C-4E81-A168-40905AB5E27E}"/>
              </a:ext>
            </a:extLst>
          </p:cNvPr>
          <p:cNvPicPr>
            <a:picLocks noChangeAspect="1"/>
          </p:cNvPicPr>
          <p:nvPr/>
        </p:nvPicPr>
        <p:blipFill>
          <a:blip r:embed="rId5"/>
          <a:stretch>
            <a:fillRect/>
          </a:stretch>
        </p:blipFill>
        <p:spPr>
          <a:xfrm>
            <a:off x="1690687" y="2111171"/>
            <a:ext cx="8810625" cy="4200525"/>
          </a:xfrm>
          <a:prstGeom prst="rect">
            <a:avLst/>
          </a:prstGeom>
        </p:spPr>
      </p:pic>
      <p:cxnSp>
        <p:nvCxnSpPr>
          <p:cNvPr id="11" name="Straight Arrow Connector 10">
            <a:extLst>
              <a:ext uri="{FF2B5EF4-FFF2-40B4-BE49-F238E27FC236}">
                <a16:creationId xmlns:a16="http://schemas.microsoft.com/office/drawing/2014/main" id="{8A6E1D15-BA2D-42F2-81FA-B237DF8EA20E}"/>
              </a:ext>
            </a:extLst>
          </p:cNvPr>
          <p:cNvCxnSpPr>
            <a:cxnSpLocks/>
            <a:stCxn id="16" idx="1"/>
          </p:cNvCxnSpPr>
          <p:nvPr/>
        </p:nvCxnSpPr>
        <p:spPr>
          <a:xfrm>
            <a:off x="1115736" y="5017852"/>
            <a:ext cx="3308482" cy="441513"/>
          </a:xfrm>
          <a:prstGeom prst="straightConnector1">
            <a:avLst/>
          </a:prstGeom>
          <a:ln w="444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Heptagon 15">
            <a:extLst>
              <a:ext uri="{FF2B5EF4-FFF2-40B4-BE49-F238E27FC236}">
                <a16:creationId xmlns:a16="http://schemas.microsoft.com/office/drawing/2014/main" id="{9DDC47D4-0153-4702-911D-79C3A0025B7E}"/>
              </a:ext>
            </a:extLst>
          </p:cNvPr>
          <p:cNvSpPr/>
          <p:nvPr/>
        </p:nvSpPr>
        <p:spPr>
          <a:xfrm>
            <a:off x="737608" y="4802135"/>
            <a:ext cx="378127" cy="335430"/>
          </a:xfrm>
          <a:prstGeom prst="hept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18" name="Straight Arrow Connector 17">
            <a:extLst>
              <a:ext uri="{FF2B5EF4-FFF2-40B4-BE49-F238E27FC236}">
                <a16:creationId xmlns:a16="http://schemas.microsoft.com/office/drawing/2014/main" id="{D85F19D0-007B-45A9-9492-1E0329E4AE87}"/>
              </a:ext>
            </a:extLst>
          </p:cNvPr>
          <p:cNvCxnSpPr>
            <a:cxnSpLocks/>
            <a:stCxn id="19" idx="4"/>
          </p:cNvCxnSpPr>
          <p:nvPr/>
        </p:nvCxnSpPr>
        <p:spPr>
          <a:xfrm flipH="1">
            <a:off x="9411630" y="4575877"/>
            <a:ext cx="1475568" cy="883488"/>
          </a:xfrm>
          <a:prstGeom prst="straightConnector1">
            <a:avLst/>
          </a:prstGeom>
          <a:ln w="444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Heptagon 18">
            <a:extLst>
              <a:ext uri="{FF2B5EF4-FFF2-40B4-BE49-F238E27FC236}">
                <a16:creationId xmlns:a16="http://schemas.microsoft.com/office/drawing/2014/main" id="{2F867429-0E33-4CED-9369-E763B0A574EB}"/>
              </a:ext>
            </a:extLst>
          </p:cNvPr>
          <p:cNvSpPr/>
          <p:nvPr/>
        </p:nvSpPr>
        <p:spPr>
          <a:xfrm>
            <a:off x="10887199" y="4360160"/>
            <a:ext cx="378127" cy="335430"/>
          </a:xfrm>
          <a:prstGeom prst="hept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2340164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187165"/>
            <a:ext cx="8477025" cy="820551"/>
          </a:xfrm>
        </p:spPr>
        <p:txBody>
          <a:bodyPr>
            <a:normAutofit fontScale="90000"/>
          </a:bodyPr>
          <a:lstStyle/>
          <a:p>
            <a:r>
              <a:rPr lang="en-US" b="1" dirty="0"/>
              <a:t>Bilingual (English &amp; French)</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sp>
        <p:nvSpPr>
          <p:cNvPr id="7" name="TextBox 6">
            <a:extLst>
              <a:ext uri="{FF2B5EF4-FFF2-40B4-BE49-F238E27FC236}">
                <a16:creationId xmlns:a16="http://schemas.microsoft.com/office/drawing/2014/main" id="{81CF30DD-0DC1-48F4-AB4B-665FCA44B14D}"/>
              </a:ext>
            </a:extLst>
          </p:cNvPr>
          <p:cNvSpPr txBox="1"/>
          <p:nvPr/>
        </p:nvSpPr>
        <p:spPr>
          <a:xfrm>
            <a:off x="195008" y="6380358"/>
            <a:ext cx="9914613" cy="246221"/>
          </a:xfrm>
          <a:prstGeom prst="rect">
            <a:avLst/>
          </a:prstGeom>
          <a:noFill/>
        </p:spPr>
        <p:txBody>
          <a:bodyPr wrap="square" rtlCol="0">
            <a:spAutoFit/>
          </a:bodyPr>
          <a:lstStyle/>
          <a:p>
            <a:r>
              <a:rPr lang="en-US" sz="1000" dirty="0"/>
              <a:t>Source: </a:t>
            </a:r>
            <a:r>
              <a:rPr lang="en-US" sz="1000" dirty="0">
                <a:hlinkClick r:id="rId4"/>
              </a:rPr>
              <a:t>https://guide.pccat.arucc.ca/fr/</a:t>
            </a:r>
            <a:endParaRPr lang="en-US" sz="1000" dirty="0"/>
          </a:p>
        </p:txBody>
      </p:sp>
      <p:pic>
        <p:nvPicPr>
          <p:cNvPr id="3" name="Picture 2">
            <a:extLst>
              <a:ext uri="{FF2B5EF4-FFF2-40B4-BE49-F238E27FC236}">
                <a16:creationId xmlns:a16="http://schemas.microsoft.com/office/drawing/2014/main" id="{CCB0E4AB-2718-40F8-AA80-F80FA1618E94}"/>
              </a:ext>
            </a:extLst>
          </p:cNvPr>
          <p:cNvPicPr>
            <a:picLocks noChangeAspect="1"/>
          </p:cNvPicPr>
          <p:nvPr/>
        </p:nvPicPr>
        <p:blipFill>
          <a:blip r:embed="rId5"/>
          <a:stretch>
            <a:fillRect/>
          </a:stretch>
        </p:blipFill>
        <p:spPr>
          <a:xfrm>
            <a:off x="1831043" y="2084249"/>
            <a:ext cx="8951035" cy="4296109"/>
          </a:xfrm>
          <a:prstGeom prst="rect">
            <a:avLst/>
          </a:prstGeom>
        </p:spPr>
      </p:pic>
      <p:cxnSp>
        <p:nvCxnSpPr>
          <p:cNvPr id="8" name="Straight Arrow Connector 7">
            <a:extLst>
              <a:ext uri="{FF2B5EF4-FFF2-40B4-BE49-F238E27FC236}">
                <a16:creationId xmlns:a16="http://schemas.microsoft.com/office/drawing/2014/main" id="{59376770-F1E7-48B5-9145-33695A143360}"/>
              </a:ext>
            </a:extLst>
          </p:cNvPr>
          <p:cNvCxnSpPr>
            <a:cxnSpLocks/>
            <a:stCxn id="9" idx="1"/>
          </p:cNvCxnSpPr>
          <p:nvPr/>
        </p:nvCxnSpPr>
        <p:spPr>
          <a:xfrm>
            <a:off x="1115736" y="5017852"/>
            <a:ext cx="3308482" cy="441513"/>
          </a:xfrm>
          <a:prstGeom prst="straightConnector1">
            <a:avLst/>
          </a:prstGeom>
          <a:ln w="444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Heptagon 8">
            <a:extLst>
              <a:ext uri="{FF2B5EF4-FFF2-40B4-BE49-F238E27FC236}">
                <a16:creationId xmlns:a16="http://schemas.microsoft.com/office/drawing/2014/main" id="{0329784D-54DD-4C8F-9DB4-38E533816A85}"/>
              </a:ext>
            </a:extLst>
          </p:cNvPr>
          <p:cNvSpPr/>
          <p:nvPr/>
        </p:nvSpPr>
        <p:spPr>
          <a:xfrm>
            <a:off x="737608" y="4802135"/>
            <a:ext cx="378127" cy="335430"/>
          </a:xfrm>
          <a:prstGeom prst="hept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10" name="Straight Arrow Connector 9">
            <a:extLst>
              <a:ext uri="{FF2B5EF4-FFF2-40B4-BE49-F238E27FC236}">
                <a16:creationId xmlns:a16="http://schemas.microsoft.com/office/drawing/2014/main" id="{F0F47AD3-FB4C-47FA-805F-FA77EC5F64C9}"/>
              </a:ext>
            </a:extLst>
          </p:cNvPr>
          <p:cNvCxnSpPr>
            <a:cxnSpLocks/>
            <a:stCxn id="11" idx="4"/>
          </p:cNvCxnSpPr>
          <p:nvPr/>
        </p:nvCxnSpPr>
        <p:spPr>
          <a:xfrm flipH="1">
            <a:off x="10109621" y="4575877"/>
            <a:ext cx="777577" cy="968889"/>
          </a:xfrm>
          <a:prstGeom prst="straightConnector1">
            <a:avLst/>
          </a:prstGeom>
          <a:ln w="444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Heptagon 10">
            <a:extLst>
              <a:ext uri="{FF2B5EF4-FFF2-40B4-BE49-F238E27FC236}">
                <a16:creationId xmlns:a16="http://schemas.microsoft.com/office/drawing/2014/main" id="{824C24A4-B36E-4E26-8970-D8067CC56ED9}"/>
              </a:ext>
            </a:extLst>
          </p:cNvPr>
          <p:cNvSpPr/>
          <p:nvPr/>
        </p:nvSpPr>
        <p:spPr>
          <a:xfrm>
            <a:off x="10887199" y="4360160"/>
            <a:ext cx="378127" cy="335430"/>
          </a:xfrm>
          <a:prstGeom prst="hept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860276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031517"/>
            <a:ext cx="8477025" cy="820551"/>
          </a:xfrm>
        </p:spPr>
        <p:txBody>
          <a:bodyPr>
            <a:normAutofit fontScale="90000"/>
          </a:bodyPr>
          <a:lstStyle/>
          <a:p>
            <a:r>
              <a:rPr lang="en-US" b="1" dirty="0"/>
              <a:t>  Transcript Data Elements</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sp>
        <p:nvSpPr>
          <p:cNvPr id="7" name="TextBox 6">
            <a:extLst>
              <a:ext uri="{FF2B5EF4-FFF2-40B4-BE49-F238E27FC236}">
                <a16:creationId xmlns:a16="http://schemas.microsoft.com/office/drawing/2014/main" id="{81CF30DD-0DC1-48F4-AB4B-665FCA44B14D}"/>
              </a:ext>
            </a:extLst>
          </p:cNvPr>
          <p:cNvSpPr txBox="1"/>
          <p:nvPr/>
        </p:nvSpPr>
        <p:spPr>
          <a:xfrm>
            <a:off x="195008" y="6380358"/>
            <a:ext cx="9914613" cy="246221"/>
          </a:xfrm>
          <a:prstGeom prst="rect">
            <a:avLst/>
          </a:prstGeom>
          <a:noFill/>
        </p:spPr>
        <p:txBody>
          <a:bodyPr wrap="square" rtlCol="0">
            <a:spAutoFit/>
          </a:bodyPr>
          <a:lstStyle/>
          <a:p>
            <a:r>
              <a:rPr lang="en-US" sz="1000" dirty="0"/>
              <a:t>Source: </a:t>
            </a:r>
            <a:r>
              <a:rPr lang="en-US" sz="1000" dirty="0">
                <a:hlinkClick r:id="rId4"/>
              </a:rPr>
              <a:t>https://guide.pccat.arucc.ca/en/</a:t>
            </a:r>
            <a:endParaRPr lang="en-US" sz="1000" dirty="0"/>
          </a:p>
        </p:txBody>
      </p:sp>
      <p:pic>
        <p:nvPicPr>
          <p:cNvPr id="3" name="Picture 2">
            <a:extLst>
              <a:ext uri="{FF2B5EF4-FFF2-40B4-BE49-F238E27FC236}">
                <a16:creationId xmlns:a16="http://schemas.microsoft.com/office/drawing/2014/main" id="{40AC82A0-E982-440C-AA80-3492F0DE1035}"/>
              </a:ext>
            </a:extLst>
          </p:cNvPr>
          <p:cNvPicPr>
            <a:picLocks noChangeAspect="1"/>
          </p:cNvPicPr>
          <p:nvPr/>
        </p:nvPicPr>
        <p:blipFill>
          <a:blip r:embed="rId5"/>
          <a:stretch>
            <a:fillRect/>
          </a:stretch>
        </p:blipFill>
        <p:spPr>
          <a:xfrm>
            <a:off x="2847161" y="2047302"/>
            <a:ext cx="7606561" cy="46188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Heptagon 7">
            <a:extLst>
              <a:ext uri="{FF2B5EF4-FFF2-40B4-BE49-F238E27FC236}">
                <a16:creationId xmlns:a16="http://schemas.microsoft.com/office/drawing/2014/main" id="{8A868746-50D6-468A-8498-CF81A1690FB1}"/>
              </a:ext>
            </a:extLst>
          </p:cNvPr>
          <p:cNvSpPr/>
          <p:nvPr/>
        </p:nvSpPr>
        <p:spPr>
          <a:xfrm>
            <a:off x="2566408" y="1171696"/>
            <a:ext cx="466503" cy="412660"/>
          </a:xfrm>
          <a:prstGeom prst="hept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Tree>
    <p:extLst>
      <p:ext uri="{BB962C8B-B14F-4D97-AF65-F5344CB8AC3E}">
        <p14:creationId xmlns:p14="http://schemas.microsoft.com/office/powerpoint/2010/main" val="4210978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012061"/>
            <a:ext cx="8477025" cy="820551"/>
          </a:xfrm>
        </p:spPr>
        <p:txBody>
          <a:bodyPr>
            <a:normAutofit fontScale="90000"/>
          </a:bodyPr>
          <a:lstStyle/>
          <a:p>
            <a:r>
              <a:rPr lang="en-US" b="1" dirty="0"/>
              <a:t>Transfer Terminology</a:t>
            </a:r>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sp>
        <p:nvSpPr>
          <p:cNvPr id="7" name="TextBox 6">
            <a:extLst>
              <a:ext uri="{FF2B5EF4-FFF2-40B4-BE49-F238E27FC236}">
                <a16:creationId xmlns:a16="http://schemas.microsoft.com/office/drawing/2014/main" id="{81CF30DD-0DC1-48F4-AB4B-665FCA44B14D}"/>
              </a:ext>
            </a:extLst>
          </p:cNvPr>
          <p:cNvSpPr txBox="1"/>
          <p:nvPr/>
        </p:nvSpPr>
        <p:spPr>
          <a:xfrm>
            <a:off x="195008" y="6380358"/>
            <a:ext cx="9914613" cy="246221"/>
          </a:xfrm>
          <a:prstGeom prst="rect">
            <a:avLst/>
          </a:prstGeom>
          <a:noFill/>
        </p:spPr>
        <p:txBody>
          <a:bodyPr wrap="square" rtlCol="0">
            <a:spAutoFit/>
          </a:bodyPr>
          <a:lstStyle/>
          <a:p>
            <a:r>
              <a:rPr lang="en-US" sz="1000" dirty="0"/>
              <a:t>Source: </a:t>
            </a:r>
            <a:r>
              <a:rPr lang="en-US" sz="1000" dirty="0">
                <a:hlinkClick r:id="rId4"/>
              </a:rPr>
              <a:t>https://guide.pccat.arucc.ca/en/</a:t>
            </a:r>
            <a:endParaRPr lang="en-US" sz="1000" dirty="0"/>
          </a:p>
        </p:txBody>
      </p:sp>
      <p:pic>
        <p:nvPicPr>
          <p:cNvPr id="5" name="Picture 4">
            <a:extLst>
              <a:ext uri="{FF2B5EF4-FFF2-40B4-BE49-F238E27FC236}">
                <a16:creationId xmlns:a16="http://schemas.microsoft.com/office/drawing/2014/main" id="{DFB8F586-8F50-4F2A-BAFE-95F73812D74C}"/>
              </a:ext>
            </a:extLst>
          </p:cNvPr>
          <p:cNvPicPr>
            <a:picLocks noChangeAspect="1"/>
          </p:cNvPicPr>
          <p:nvPr/>
        </p:nvPicPr>
        <p:blipFill>
          <a:blip r:embed="rId5"/>
          <a:stretch>
            <a:fillRect/>
          </a:stretch>
        </p:blipFill>
        <p:spPr>
          <a:xfrm>
            <a:off x="2584236" y="2007715"/>
            <a:ext cx="8957795" cy="46188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Heptagon 7">
            <a:extLst>
              <a:ext uri="{FF2B5EF4-FFF2-40B4-BE49-F238E27FC236}">
                <a16:creationId xmlns:a16="http://schemas.microsoft.com/office/drawing/2014/main" id="{7E0DD69B-66AD-4D74-A9D5-5440A4C63D77}"/>
              </a:ext>
            </a:extLst>
          </p:cNvPr>
          <p:cNvSpPr/>
          <p:nvPr/>
        </p:nvSpPr>
        <p:spPr>
          <a:xfrm>
            <a:off x="2924269" y="1155233"/>
            <a:ext cx="452671" cy="392910"/>
          </a:xfrm>
          <a:prstGeom prst="hept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50965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a:t>SPEEDE sessions at this conference</a:t>
            </a:r>
          </a:p>
        </p:txBody>
      </p:sp>
      <p:sp>
        <p:nvSpPr>
          <p:cNvPr id="3" name="Subtitle 2"/>
          <p:cNvSpPr>
            <a:spLocks noGrp="1"/>
          </p:cNvSpPr>
          <p:nvPr>
            <p:ph type="subTitle" idx="1"/>
          </p:nvPr>
        </p:nvSpPr>
        <p:spPr>
          <a:xfrm>
            <a:off x="193964" y="2237596"/>
            <a:ext cx="11794836" cy="4468156"/>
          </a:xfrm>
        </p:spPr>
        <p:txBody>
          <a:bodyPr>
            <a:normAutofit lnSpcReduction="10000"/>
          </a:bodyPr>
          <a:lstStyle/>
          <a:p>
            <a:pPr marL="274320" lvl="0" indent="-274320" algn="l">
              <a:lnSpc>
                <a:spcPct val="100000"/>
              </a:lnSpc>
              <a:spcBef>
                <a:spcPct val="60000"/>
              </a:spcBef>
              <a:buClr>
                <a:srgbClr val="0062AC"/>
              </a:buClr>
              <a:buFont typeface="Arial" pitchFamily="34" charset="0"/>
              <a:buChar char="•"/>
            </a:pPr>
            <a:r>
              <a:rPr lang="en-US" sz="2800" b="1" dirty="0">
                <a:solidFill>
                  <a:srgbClr val="373545"/>
                </a:solidFill>
              </a:rPr>
              <a:t>Sunday 2:15pm </a:t>
            </a:r>
            <a:r>
              <a:rPr lang="en-US" sz="2800" dirty="0">
                <a:solidFill>
                  <a:srgbClr val="373545"/>
                </a:solidFill>
              </a:rPr>
              <a:t>- The Next Big Jump in Technology and Standards</a:t>
            </a:r>
          </a:p>
          <a:p>
            <a:pPr marL="274320" lvl="0" indent="-274320" algn="l">
              <a:lnSpc>
                <a:spcPct val="100000"/>
              </a:lnSpc>
              <a:spcBef>
                <a:spcPct val="60000"/>
              </a:spcBef>
              <a:buClr>
                <a:srgbClr val="0062AC"/>
              </a:buClr>
              <a:buFont typeface="Arial" pitchFamily="34" charset="0"/>
              <a:buChar char="•"/>
            </a:pPr>
            <a:r>
              <a:rPr lang="en-US" sz="2800" b="1" dirty="0">
                <a:solidFill>
                  <a:srgbClr val="373545"/>
                </a:solidFill>
              </a:rPr>
              <a:t>Monday 8:15am </a:t>
            </a:r>
            <a:r>
              <a:rPr lang="en-US" sz="2800" dirty="0">
                <a:solidFill>
                  <a:srgbClr val="373545"/>
                </a:solidFill>
              </a:rPr>
              <a:t>- Considerations, Best Practices &amp; Recommendations in Electronic Transcript Exchange: EDI, XML, PDF</a:t>
            </a:r>
          </a:p>
          <a:p>
            <a:pPr marL="274320" lvl="0" indent="-274320" algn="l">
              <a:lnSpc>
                <a:spcPct val="100000"/>
              </a:lnSpc>
              <a:spcBef>
                <a:spcPct val="60000"/>
              </a:spcBef>
              <a:buClr>
                <a:srgbClr val="0062AC"/>
              </a:buClr>
              <a:buFont typeface="Arial" pitchFamily="34" charset="0"/>
              <a:buChar char="•"/>
            </a:pPr>
            <a:r>
              <a:rPr lang="en-US" sz="2800" b="1" dirty="0">
                <a:solidFill>
                  <a:srgbClr val="373545"/>
                </a:solidFill>
              </a:rPr>
              <a:t>Monday 11:00am </a:t>
            </a:r>
            <a:r>
              <a:rPr lang="en-US" sz="2800" dirty="0">
                <a:solidFill>
                  <a:srgbClr val="373545"/>
                </a:solidFill>
              </a:rPr>
              <a:t>- Case Studies: The Secure Electronic Exchange of PDF Student Transcripts</a:t>
            </a:r>
          </a:p>
          <a:p>
            <a:pPr marL="274320" lvl="0" indent="-274320" algn="l">
              <a:lnSpc>
                <a:spcPct val="100000"/>
              </a:lnSpc>
              <a:spcBef>
                <a:spcPct val="60000"/>
              </a:spcBef>
              <a:buClr>
                <a:srgbClr val="0062AC"/>
              </a:buClr>
              <a:buFont typeface="Arial" pitchFamily="34" charset="0"/>
              <a:buChar char="•"/>
            </a:pPr>
            <a:r>
              <a:rPr lang="en-US" sz="2800" b="1" dirty="0">
                <a:solidFill>
                  <a:srgbClr val="373545"/>
                </a:solidFill>
              </a:rPr>
              <a:t>Monday 1:45pm </a:t>
            </a:r>
            <a:r>
              <a:rPr lang="en-US" sz="2800" dirty="0">
                <a:solidFill>
                  <a:srgbClr val="373545"/>
                </a:solidFill>
              </a:rPr>
              <a:t>- What the heck is EDX? Optimize Your Admissions Document Process</a:t>
            </a:r>
          </a:p>
          <a:p>
            <a:pPr marL="274320" lvl="0" indent="-274320" algn="l">
              <a:lnSpc>
                <a:spcPct val="100000"/>
              </a:lnSpc>
              <a:spcBef>
                <a:spcPct val="60000"/>
              </a:spcBef>
              <a:buClr>
                <a:srgbClr val="0062AC"/>
              </a:buClr>
              <a:buFont typeface="Arial" pitchFamily="34" charset="0"/>
              <a:buChar char="•"/>
            </a:pPr>
            <a:r>
              <a:rPr lang="en-US" sz="2800" b="1" dirty="0">
                <a:solidFill>
                  <a:srgbClr val="373545"/>
                </a:solidFill>
              </a:rPr>
              <a:t>Tuesday 9:15am </a:t>
            </a:r>
            <a:r>
              <a:rPr lang="en-US" sz="2800" dirty="0">
                <a:solidFill>
                  <a:srgbClr val="373545"/>
                </a:solidFill>
              </a:rPr>
              <a:t>- EDX: Electronic Exchange of Student Records Roundtable</a:t>
            </a:r>
          </a:p>
          <a:p>
            <a:endParaRPr lang="en-US" dirty="0"/>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spTree>
    <p:extLst>
      <p:ext uri="{BB962C8B-B14F-4D97-AF65-F5344CB8AC3E}">
        <p14:creationId xmlns:p14="http://schemas.microsoft.com/office/powerpoint/2010/main" val="3572281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5299" y="4592325"/>
            <a:ext cx="5946579" cy="1514185"/>
          </a:xfrm>
        </p:spPr>
        <p:txBody>
          <a:bodyPr anchor="t">
            <a:normAutofit/>
          </a:bodyPr>
          <a:lstStyle/>
          <a:p>
            <a:pPr algn="r"/>
            <a:r>
              <a:rPr lang="en-US" sz="4000" b="1" dirty="0">
                <a:solidFill>
                  <a:srgbClr val="000000"/>
                </a:solidFill>
              </a:rPr>
              <a:t>EDX Resource available via </a:t>
            </a:r>
            <a:r>
              <a:rPr lang="en-US" sz="4000" b="1" dirty="0">
                <a:solidFill>
                  <a:srgbClr val="000000"/>
                </a:solidFill>
                <a:hlinkClick r:id="rId2"/>
              </a:rPr>
              <a:t>AACRAO Publications</a:t>
            </a:r>
            <a:r>
              <a:rPr lang="en-US" sz="4000" b="1" dirty="0">
                <a:solidFill>
                  <a:srgbClr val="000000"/>
                </a:solidFill>
              </a:rPr>
              <a:t>!</a:t>
            </a:r>
          </a:p>
        </p:txBody>
      </p:sp>
      <p:pic>
        <p:nvPicPr>
          <p:cNvPr id="9" name="Picture 8" descr="A picture containing coelenterate&#10;&#10;Description automatically generated">
            <a:extLst>
              <a:ext uri="{FF2B5EF4-FFF2-40B4-BE49-F238E27FC236}">
                <a16:creationId xmlns:a16="http://schemas.microsoft.com/office/drawing/2014/main" id="{8FD51DC2-BDEA-4D56-81A1-E4E013EE4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6" y="1803541"/>
            <a:ext cx="3403524" cy="4420162"/>
          </a:xfrm>
          <a:prstGeom prst="rect">
            <a:avLst/>
          </a:prstGeom>
          <a:effectLst/>
        </p:spPr>
      </p:pic>
      <p:pic>
        <p:nvPicPr>
          <p:cNvPr id="6" name="Picture 5"/>
          <p:cNvPicPr>
            <a:picLocks noChangeAspect="1"/>
          </p:cNvPicPr>
          <p:nvPr/>
        </p:nvPicPr>
        <p:blipFill>
          <a:blip r:embed="rId4"/>
          <a:stretch>
            <a:fillRect/>
          </a:stretch>
        </p:blipFill>
        <p:spPr>
          <a:xfrm>
            <a:off x="5837906" y="228600"/>
            <a:ext cx="1915626" cy="2066859"/>
          </a:xfrm>
          <a:prstGeom prst="rect">
            <a:avLst/>
          </a:prstGeom>
        </p:spPr>
      </p:pic>
      <p:pic>
        <p:nvPicPr>
          <p:cNvPr id="4" name="Picture 3"/>
          <p:cNvPicPr>
            <a:picLocks noChangeAspect="1"/>
          </p:cNvPicPr>
          <p:nvPr/>
        </p:nvPicPr>
        <p:blipFill>
          <a:blip r:embed="rId5"/>
          <a:stretch>
            <a:fillRect/>
          </a:stretch>
        </p:blipFill>
        <p:spPr>
          <a:xfrm>
            <a:off x="0" y="6705752"/>
            <a:ext cx="12192000" cy="152248"/>
          </a:xfrm>
          <a:prstGeom prst="rect">
            <a:avLst/>
          </a:prstGeom>
        </p:spPr>
      </p:pic>
    </p:spTree>
    <p:extLst>
      <p:ext uri="{BB962C8B-B14F-4D97-AF65-F5344CB8AC3E}">
        <p14:creationId xmlns:p14="http://schemas.microsoft.com/office/powerpoint/2010/main" val="950562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t>
            </a:r>
            <a:r>
              <a:rPr lang="en-US" sz="5400" b="1" dirty="0"/>
              <a:t>PESC </a:t>
            </a:r>
          </a:p>
        </p:txBody>
      </p:sp>
      <p:sp>
        <p:nvSpPr>
          <p:cNvPr id="3" name="Subtitle 2"/>
          <p:cNvSpPr>
            <a:spLocks noGrp="1"/>
          </p:cNvSpPr>
          <p:nvPr>
            <p:ph idx="1"/>
          </p:nvPr>
        </p:nvSpPr>
        <p:spPr>
          <a:xfrm>
            <a:off x="838200" y="2218735"/>
            <a:ext cx="10515600" cy="3958227"/>
          </a:xfrm>
        </p:spPr>
        <p:txBody>
          <a:bodyPr>
            <a:normAutofit fontScale="77500" lnSpcReduction="20000"/>
          </a:bodyPr>
          <a:lstStyle/>
          <a:p>
            <a:pPr marL="0" indent="0" algn="l">
              <a:buNone/>
            </a:pPr>
            <a:r>
              <a:rPr lang="en-US" b="1" dirty="0"/>
              <a:t>Postsecondary Electronic Standards Council</a:t>
            </a:r>
          </a:p>
          <a:p>
            <a:pPr lvl="0" algn="l"/>
            <a:r>
              <a:rPr lang="en-US" dirty="0"/>
              <a:t>Trusted, free &amp; open PESC Approved Standards</a:t>
            </a:r>
          </a:p>
          <a:p>
            <a:pPr lvl="0" algn="l"/>
            <a:r>
              <a:rPr lang="en-US" dirty="0"/>
              <a:t>Equal focus on Business Interoperability as Technical Interoperability</a:t>
            </a:r>
          </a:p>
          <a:p>
            <a:pPr lvl="0" algn="l"/>
            <a:r>
              <a:rPr lang="en-US" dirty="0"/>
              <a:t>Focus on common business and data challenges</a:t>
            </a:r>
          </a:p>
          <a:p>
            <a:pPr lvl="0" algn="l"/>
            <a:r>
              <a:rPr lang="en-US" dirty="0"/>
              <a:t>Partnerships &amp; collaboration are required</a:t>
            </a:r>
          </a:p>
          <a:p>
            <a:pPr marL="0" indent="0" algn="l">
              <a:buNone/>
            </a:pPr>
            <a:endParaRPr lang="en-US" dirty="0"/>
          </a:p>
          <a:p>
            <a:pPr marL="0" indent="0">
              <a:buNone/>
            </a:pPr>
            <a:r>
              <a:rPr lang="en-US" dirty="0"/>
              <a:t> </a:t>
            </a:r>
            <a:r>
              <a:rPr lang="en-US" b="1" dirty="0"/>
              <a:t>Standards, Technology &amp; Services</a:t>
            </a:r>
          </a:p>
          <a:p>
            <a:pPr lvl="0"/>
            <a:r>
              <a:rPr lang="en-US" dirty="0"/>
              <a:t>PESC is technology neutral</a:t>
            </a:r>
          </a:p>
          <a:p>
            <a:pPr lvl="0"/>
            <a:r>
              <a:rPr lang="en-US" dirty="0"/>
              <a:t>Focus on quality, integrity, secure delivery of data</a:t>
            </a:r>
          </a:p>
          <a:p>
            <a:pPr lvl="0"/>
            <a:r>
              <a:rPr lang="en-US" dirty="0"/>
              <a:t>Incubator, data standards-development, data standards-setting</a:t>
            </a:r>
          </a:p>
          <a:p>
            <a:pPr lvl="0"/>
            <a:r>
              <a:rPr lang="en-US" dirty="0"/>
              <a:t>Common solutions for ‘access’, ‘content’, ‘transport’</a:t>
            </a:r>
          </a:p>
          <a:p>
            <a:pPr algn="l"/>
            <a:endParaRPr lang="en-US" dirty="0"/>
          </a:p>
          <a:p>
            <a:pPr algn="l"/>
            <a:endParaRPr lang="en-US" dirty="0"/>
          </a:p>
        </p:txBody>
      </p:sp>
      <p:sp>
        <p:nvSpPr>
          <p:cNvPr id="5" name="Content Placeholder 4">
            <a:extLst>
              <a:ext uri="{FF2B5EF4-FFF2-40B4-BE49-F238E27FC236}">
                <a16:creationId xmlns:a16="http://schemas.microsoft.com/office/drawing/2014/main" id="{91C2983C-0290-4846-9D2D-0EB36B949C22}"/>
              </a:ext>
            </a:extLst>
          </p:cNvPr>
          <p:cNvSpPr>
            <a:spLocks noGrp="1"/>
          </p:cNvSpPr>
          <p:nvPr>
            <p:ph sz="half" idx="4294967295"/>
          </p:nvPr>
        </p:nvSpPr>
        <p:spPr>
          <a:xfrm>
            <a:off x="7010400" y="1909763"/>
            <a:ext cx="5181600" cy="4351337"/>
          </a:xfrm>
        </p:spPr>
        <p:txBody>
          <a:bodyPr>
            <a:normAutofit/>
          </a:bodyPr>
          <a:lstStyle/>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0" y="6705752"/>
            <a:ext cx="12192000" cy="152248"/>
          </a:xfrm>
          <a:prstGeom prst="rect">
            <a:avLst/>
          </a:prstGeom>
        </p:spPr>
      </p:pic>
      <p:pic>
        <p:nvPicPr>
          <p:cNvPr id="6" name="Picture 5"/>
          <p:cNvPicPr>
            <a:picLocks noChangeAspect="1"/>
          </p:cNvPicPr>
          <p:nvPr/>
        </p:nvPicPr>
        <p:blipFill>
          <a:blip r:embed="rId3"/>
          <a:stretch>
            <a:fillRect/>
          </a:stretch>
        </p:blipFill>
        <p:spPr>
          <a:xfrm>
            <a:off x="0" y="0"/>
            <a:ext cx="1853345" cy="1999661"/>
          </a:xfrm>
          <a:prstGeom prst="rect">
            <a:avLst/>
          </a:prstGeom>
        </p:spPr>
      </p:pic>
      <p:pic>
        <p:nvPicPr>
          <p:cNvPr id="7" name="Picture 6">
            <a:extLst>
              <a:ext uri="{FF2B5EF4-FFF2-40B4-BE49-F238E27FC236}">
                <a16:creationId xmlns:a16="http://schemas.microsoft.com/office/drawing/2014/main" id="{A743EB25-BD5E-43CF-B951-5D613740F336}"/>
              </a:ext>
            </a:extLst>
          </p:cNvPr>
          <p:cNvPicPr>
            <a:picLocks noChangeAspect="1"/>
          </p:cNvPicPr>
          <p:nvPr/>
        </p:nvPicPr>
        <p:blipFill>
          <a:blip r:embed="rId4"/>
          <a:stretch>
            <a:fillRect/>
          </a:stretch>
        </p:blipFill>
        <p:spPr>
          <a:xfrm>
            <a:off x="5755847" y="528638"/>
            <a:ext cx="4686300" cy="1543050"/>
          </a:xfrm>
          <a:prstGeom prst="rect">
            <a:avLst/>
          </a:prstGeom>
        </p:spPr>
      </p:pic>
      <p:sp>
        <p:nvSpPr>
          <p:cNvPr id="8" name="Rectangle 7">
            <a:extLst>
              <a:ext uri="{FF2B5EF4-FFF2-40B4-BE49-F238E27FC236}">
                <a16:creationId xmlns:a16="http://schemas.microsoft.com/office/drawing/2014/main" id="{240EDD93-9E80-4E94-93F9-73424FFC3AFC}"/>
              </a:ext>
            </a:extLst>
          </p:cNvPr>
          <p:cNvSpPr/>
          <p:nvPr/>
        </p:nvSpPr>
        <p:spPr>
          <a:xfrm>
            <a:off x="10096049" y="6072870"/>
            <a:ext cx="1390317" cy="646331"/>
          </a:xfrm>
          <a:prstGeom prst="rect">
            <a:avLst/>
          </a:prstGeom>
        </p:spPr>
        <p:txBody>
          <a:bodyPr wrap="none">
            <a:spAutoFit/>
          </a:bodyPr>
          <a:lstStyle/>
          <a:p>
            <a:r>
              <a:rPr lang="en-US" dirty="0">
                <a:hlinkClick r:id="rId5"/>
              </a:rPr>
              <a:t>learn more...</a:t>
            </a:r>
            <a:endParaRPr lang="en-US" dirty="0"/>
          </a:p>
          <a:p>
            <a:endParaRPr lang="en-US" dirty="0"/>
          </a:p>
        </p:txBody>
      </p:sp>
    </p:spTree>
    <p:extLst>
      <p:ext uri="{BB962C8B-B14F-4D97-AF65-F5344CB8AC3E}">
        <p14:creationId xmlns:p14="http://schemas.microsoft.com/office/powerpoint/2010/main" val="557400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015" y="1254071"/>
            <a:ext cx="8477025" cy="820551"/>
          </a:xfrm>
        </p:spPr>
        <p:txBody>
          <a:bodyPr>
            <a:normAutofit fontScale="90000"/>
          </a:bodyPr>
          <a:lstStyle/>
          <a:p>
            <a:r>
              <a:rPr lang="en-US" b="1" dirty="0" err="1"/>
              <a:t>QuestionsSummary</a:t>
            </a:r>
            <a:endParaRPr lang="en-US" b="1" dirty="0"/>
          </a:p>
        </p:txBody>
      </p:sp>
      <p:pic>
        <p:nvPicPr>
          <p:cNvPr id="5" name="Picture 4">
            <a:extLst>
              <a:ext uri="{FF2B5EF4-FFF2-40B4-BE49-F238E27FC236}">
                <a16:creationId xmlns:a16="http://schemas.microsoft.com/office/drawing/2014/main" id="{84347970-4C56-4498-A633-62936805DFC1}"/>
              </a:ext>
            </a:extLst>
          </p:cNvPr>
          <p:cNvPicPr>
            <a:picLocks noChangeAspect="1"/>
          </p:cNvPicPr>
          <p:nvPr/>
        </p:nvPicPr>
        <p:blipFill>
          <a:blip r:embed="rId2"/>
          <a:stretch>
            <a:fillRect/>
          </a:stretch>
        </p:blipFill>
        <p:spPr>
          <a:xfrm>
            <a:off x="2635318" y="439972"/>
            <a:ext cx="8695290" cy="5785030"/>
          </a:xfrm>
          <a:prstGeom prst="rect">
            <a:avLst/>
          </a:prstGeom>
        </p:spPr>
      </p:pic>
      <p:pic>
        <p:nvPicPr>
          <p:cNvPr id="4" name="Picture 3"/>
          <p:cNvPicPr>
            <a:picLocks noChangeAspect="1"/>
          </p:cNvPicPr>
          <p:nvPr/>
        </p:nvPicPr>
        <p:blipFill>
          <a:blip r:embed="rId3"/>
          <a:stretch>
            <a:fillRect/>
          </a:stretch>
        </p:blipFill>
        <p:spPr>
          <a:xfrm>
            <a:off x="0" y="6705752"/>
            <a:ext cx="12192000" cy="152248"/>
          </a:xfrm>
          <a:prstGeom prst="rect">
            <a:avLst/>
          </a:prstGeom>
        </p:spPr>
      </p:pic>
      <p:pic>
        <p:nvPicPr>
          <p:cNvPr id="7" name="Picture 6"/>
          <p:cNvPicPr>
            <a:picLocks noChangeAspect="1"/>
          </p:cNvPicPr>
          <p:nvPr/>
        </p:nvPicPr>
        <p:blipFill>
          <a:blip r:embed="rId4"/>
          <a:stretch>
            <a:fillRect/>
          </a:stretch>
        </p:blipFill>
        <p:spPr>
          <a:xfrm>
            <a:off x="0" y="0"/>
            <a:ext cx="1853345" cy="1999661"/>
          </a:xfrm>
          <a:prstGeom prst="rect">
            <a:avLst/>
          </a:prstGeom>
        </p:spPr>
      </p:pic>
    </p:spTree>
    <p:extLst>
      <p:ext uri="{BB962C8B-B14F-4D97-AF65-F5344CB8AC3E}">
        <p14:creationId xmlns:p14="http://schemas.microsoft.com/office/powerpoint/2010/main" val="1623889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8">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0">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5087866" y="3562350"/>
            <a:ext cx="6218309" cy="2580478"/>
          </a:xfrm>
        </p:spPr>
        <p:txBody>
          <a:bodyPr anchor="b">
            <a:normAutofit fontScale="85000" lnSpcReduction="20000"/>
          </a:bodyPr>
          <a:lstStyle/>
          <a:p>
            <a:pPr lvl="0" algn="r">
              <a:spcBef>
                <a:spcPct val="60000"/>
              </a:spcBef>
              <a:buClr>
                <a:srgbClr val="0062AC"/>
              </a:buClr>
            </a:pPr>
            <a:endParaRPr lang="en-US" sz="700" b="1" dirty="0">
              <a:solidFill>
                <a:srgbClr val="000000"/>
              </a:solidFill>
            </a:endParaRPr>
          </a:p>
          <a:p>
            <a:pPr lvl="0" algn="r">
              <a:spcBef>
                <a:spcPct val="60000"/>
              </a:spcBef>
              <a:buClr>
                <a:srgbClr val="0062AC"/>
              </a:buClr>
            </a:pPr>
            <a:r>
              <a:rPr lang="en-US" sz="3600" b="1" dirty="0">
                <a:solidFill>
                  <a:srgbClr val="000000"/>
                </a:solidFill>
                <a:latin typeface="Bradley Hand ITC" panose="03070402050302030203" pitchFamily="66" charset="0"/>
              </a:rPr>
              <a:t>Please send questions to </a:t>
            </a:r>
            <a:r>
              <a:rPr lang="en-US" sz="3600" b="1" dirty="0">
                <a:solidFill>
                  <a:srgbClr val="000000"/>
                </a:solidFill>
                <a:latin typeface="Bradley Hand ITC" panose="03070402050302030203" pitchFamily="66" charset="0"/>
                <a:hlinkClick r:id="rId3"/>
              </a:rPr>
              <a:t>SPEEDE@AACRAO.ORG</a:t>
            </a:r>
            <a:endParaRPr lang="en-US" sz="3600" b="1" dirty="0">
              <a:solidFill>
                <a:srgbClr val="000000"/>
              </a:solidFill>
              <a:latin typeface="Bradley Hand ITC" panose="03070402050302030203" pitchFamily="66" charset="0"/>
            </a:endParaRPr>
          </a:p>
          <a:p>
            <a:pPr lvl="0" algn="r">
              <a:spcBef>
                <a:spcPct val="60000"/>
              </a:spcBef>
              <a:buClr>
                <a:srgbClr val="0062AC"/>
              </a:buClr>
            </a:pPr>
            <a:r>
              <a:rPr lang="en-US" sz="3600" b="1" dirty="0">
                <a:solidFill>
                  <a:srgbClr val="000000"/>
                </a:solidFill>
                <a:latin typeface="Bradley Hand ITC" panose="03070402050302030203" pitchFamily="66" charset="0"/>
              </a:rPr>
              <a:t>Please complete the session evaluation using the AACRAO mobile app. (Session ID 5238)</a:t>
            </a:r>
          </a:p>
        </p:txBody>
      </p:sp>
      <p:sp>
        <p:nvSpPr>
          <p:cNvPr id="33"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8326616-F0B7-40C6-B94F-F60ABBF88CA5}"/>
              </a:ext>
            </a:extLst>
          </p:cNvPr>
          <p:cNvPicPr>
            <a:picLocks noChangeAspect="1"/>
          </p:cNvPicPr>
          <p:nvPr/>
        </p:nvPicPr>
        <p:blipFill>
          <a:blip r:embed="rId4"/>
          <a:stretch>
            <a:fillRect/>
          </a:stretch>
        </p:blipFill>
        <p:spPr>
          <a:xfrm>
            <a:off x="323181" y="2823054"/>
            <a:ext cx="3163437" cy="3195391"/>
          </a:xfrm>
          <a:prstGeom prst="rect">
            <a:avLst/>
          </a:prstGeom>
        </p:spPr>
      </p:pic>
      <p:sp>
        <p:nvSpPr>
          <p:cNvPr id="35" name="Freeform: Shape 34">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p:cNvPicPr>
            <a:picLocks noChangeAspect="1"/>
          </p:cNvPicPr>
          <p:nvPr/>
        </p:nvPicPr>
        <p:blipFill>
          <a:blip r:embed="rId5"/>
          <a:stretch>
            <a:fillRect/>
          </a:stretch>
        </p:blipFill>
        <p:spPr>
          <a:xfrm>
            <a:off x="5418595" y="934962"/>
            <a:ext cx="2754249" cy="654134"/>
          </a:xfrm>
          <a:prstGeom prst="rect">
            <a:avLst/>
          </a:prstGeom>
        </p:spPr>
      </p:pic>
      <p:pic>
        <p:nvPicPr>
          <p:cNvPr id="4" name="Picture 3"/>
          <p:cNvPicPr>
            <a:picLocks noChangeAspect="1"/>
          </p:cNvPicPr>
          <p:nvPr/>
        </p:nvPicPr>
        <p:blipFill>
          <a:blip r:embed="rId6"/>
          <a:stretch>
            <a:fillRect/>
          </a:stretch>
        </p:blipFill>
        <p:spPr>
          <a:xfrm>
            <a:off x="0" y="6705752"/>
            <a:ext cx="12192000" cy="152248"/>
          </a:xfrm>
          <a:prstGeom prst="rect">
            <a:avLst/>
          </a:prstGeom>
        </p:spPr>
      </p:pic>
    </p:spTree>
    <p:extLst>
      <p:ext uri="{BB962C8B-B14F-4D97-AF65-F5344CB8AC3E}">
        <p14:creationId xmlns:p14="http://schemas.microsoft.com/office/powerpoint/2010/main" val="84011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7765" y="431871"/>
            <a:ext cx="8477025" cy="820551"/>
          </a:xfrm>
        </p:spPr>
        <p:txBody>
          <a:bodyPr>
            <a:normAutofit fontScale="90000"/>
          </a:bodyPr>
          <a:lstStyle/>
          <a:p>
            <a:pPr algn="l"/>
            <a:r>
              <a:rPr lang="en-US" b="1" dirty="0"/>
              <a:t> PESC </a:t>
            </a:r>
          </a:p>
        </p:txBody>
      </p:sp>
      <p:graphicFrame>
        <p:nvGraphicFramePr>
          <p:cNvPr id="10" name="Diagram 9">
            <a:extLst>
              <a:ext uri="{FF2B5EF4-FFF2-40B4-BE49-F238E27FC236}">
                <a16:creationId xmlns:a16="http://schemas.microsoft.com/office/drawing/2014/main" id="{4CD4C37D-FF7B-4973-9D87-889D4DD3A256}"/>
              </a:ext>
            </a:extLst>
          </p:cNvPr>
          <p:cNvGraphicFramePr/>
          <p:nvPr>
            <p:extLst>
              <p:ext uri="{D42A27DB-BD31-4B8C-83A1-F6EECF244321}">
                <p14:modId xmlns:p14="http://schemas.microsoft.com/office/powerpoint/2010/main" val="349045145"/>
              </p:ext>
            </p:extLst>
          </p:nvPr>
        </p:nvGraphicFramePr>
        <p:xfrm>
          <a:off x="789903" y="1866901"/>
          <a:ext cx="11037345" cy="4091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0" y="6705752"/>
            <a:ext cx="12192000" cy="152248"/>
          </a:xfrm>
          <a:prstGeom prst="rect">
            <a:avLst/>
          </a:prstGeom>
        </p:spPr>
      </p:pic>
      <p:pic>
        <p:nvPicPr>
          <p:cNvPr id="6" name="Picture 5"/>
          <p:cNvPicPr>
            <a:picLocks noChangeAspect="1"/>
          </p:cNvPicPr>
          <p:nvPr/>
        </p:nvPicPr>
        <p:blipFill>
          <a:blip r:embed="rId8"/>
          <a:stretch>
            <a:fillRect/>
          </a:stretch>
        </p:blipFill>
        <p:spPr>
          <a:xfrm>
            <a:off x="0" y="0"/>
            <a:ext cx="1853345" cy="1999661"/>
          </a:xfrm>
          <a:prstGeom prst="rect">
            <a:avLst/>
          </a:prstGeom>
        </p:spPr>
      </p:pic>
      <p:pic>
        <p:nvPicPr>
          <p:cNvPr id="5" name="Picture 4">
            <a:extLst>
              <a:ext uri="{FF2B5EF4-FFF2-40B4-BE49-F238E27FC236}">
                <a16:creationId xmlns:a16="http://schemas.microsoft.com/office/drawing/2014/main" id="{5A19842E-4F0E-4647-AD1B-59BFC2E3AF08}"/>
              </a:ext>
            </a:extLst>
          </p:cNvPr>
          <p:cNvPicPr>
            <a:picLocks noChangeAspect="1"/>
          </p:cNvPicPr>
          <p:nvPr/>
        </p:nvPicPr>
        <p:blipFill>
          <a:blip r:embed="rId9"/>
          <a:stretch>
            <a:fillRect/>
          </a:stretch>
        </p:blipFill>
        <p:spPr>
          <a:xfrm>
            <a:off x="4970780" y="431871"/>
            <a:ext cx="5906770" cy="1135917"/>
          </a:xfrm>
          <a:prstGeom prst="rect">
            <a:avLst/>
          </a:prstGeom>
        </p:spPr>
      </p:pic>
      <p:sp>
        <p:nvSpPr>
          <p:cNvPr id="11" name="Rectangle 10">
            <a:extLst>
              <a:ext uri="{FF2B5EF4-FFF2-40B4-BE49-F238E27FC236}">
                <a16:creationId xmlns:a16="http://schemas.microsoft.com/office/drawing/2014/main" id="{8274CECE-7E8E-4975-97F8-A56675B4E4CD}"/>
              </a:ext>
            </a:extLst>
          </p:cNvPr>
          <p:cNvSpPr/>
          <p:nvPr/>
        </p:nvSpPr>
        <p:spPr>
          <a:xfrm>
            <a:off x="10264473" y="6135545"/>
            <a:ext cx="1390317" cy="646331"/>
          </a:xfrm>
          <a:prstGeom prst="rect">
            <a:avLst/>
          </a:prstGeom>
        </p:spPr>
        <p:txBody>
          <a:bodyPr wrap="none">
            <a:spAutoFit/>
          </a:bodyPr>
          <a:lstStyle/>
          <a:p>
            <a:r>
              <a:rPr lang="en-US" dirty="0">
                <a:hlinkClick r:id="rId10"/>
              </a:rPr>
              <a:t>learn more...</a:t>
            </a:r>
            <a:endParaRPr lang="en-US" dirty="0"/>
          </a:p>
          <a:p>
            <a:endParaRPr lang="en-US" dirty="0"/>
          </a:p>
        </p:txBody>
      </p:sp>
    </p:spTree>
    <p:extLst>
      <p:ext uri="{BB962C8B-B14F-4D97-AF65-F5344CB8AC3E}">
        <p14:creationId xmlns:p14="http://schemas.microsoft.com/office/powerpoint/2010/main" val="3955539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dirty="0"/>
              <a:t>PESC GEO Code – Overview</a:t>
            </a:r>
          </a:p>
        </p:txBody>
      </p:sp>
      <p:sp>
        <p:nvSpPr>
          <p:cNvPr id="5" name="Content Placeholder 4"/>
          <p:cNvSpPr>
            <a:spLocks noGrp="1"/>
          </p:cNvSpPr>
          <p:nvPr>
            <p:ph idx="1"/>
          </p:nvPr>
        </p:nvSpPr>
        <p:spPr>
          <a:xfrm>
            <a:off x="1878745" y="1825625"/>
            <a:ext cx="9475055" cy="4546600"/>
          </a:xfrm>
        </p:spPr>
        <p:txBody>
          <a:bodyPr>
            <a:normAutofit/>
          </a:bodyPr>
          <a:lstStyle/>
          <a:p>
            <a:r>
              <a:rPr lang="en-US" sz="2400" dirty="0"/>
              <a:t>Born out of a need to have a unique identifier for every postsecondary institution on the planet</a:t>
            </a:r>
          </a:p>
          <a:p>
            <a:r>
              <a:rPr lang="en-US" sz="2400" dirty="0"/>
              <a:t>Many code sets exist, but none were complete, and most were considered a regional or country-based index</a:t>
            </a:r>
          </a:p>
          <a:p>
            <a:r>
              <a:rPr lang="en-US" sz="2400" dirty="0"/>
              <a:t>Examples of code sets in North America alone include: APAS, ACT, ATP, CCD, CEEB, CSIS, DUNS, ESIS, FICE, IPEDS, NCHELPID, OPEID, USIS</a:t>
            </a:r>
          </a:p>
          <a:p>
            <a:r>
              <a:rPr lang="en-US" sz="2400" dirty="0"/>
              <a:t>All EDI/XML open standards require a known SOURCE ID as part of the organization’s transmission identifier</a:t>
            </a:r>
          </a:p>
          <a:p>
            <a:r>
              <a:rPr lang="en-US" sz="2400" dirty="0"/>
              <a:t>PESC members and leaders recognized the need, and in July 2016, a workgroup was formally established to begin the design, concept, use cases, and development of the PESC GEO Code</a:t>
            </a:r>
          </a:p>
        </p:txBody>
      </p:sp>
      <p:pic>
        <p:nvPicPr>
          <p:cNvPr id="2" name="Picture 1">
            <a:extLst>
              <a:ext uri="{FF2B5EF4-FFF2-40B4-BE49-F238E27FC236}">
                <a16:creationId xmlns:a16="http://schemas.microsoft.com/office/drawing/2014/main" id="{1B55FE1F-56BB-452D-9A6E-E8E5B671FB7B}"/>
              </a:ext>
            </a:extLst>
          </p:cNvPr>
          <p:cNvPicPr>
            <a:picLocks noChangeAspect="1"/>
          </p:cNvPicPr>
          <p:nvPr/>
        </p:nvPicPr>
        <p:blipFill>
          <a:blip r:embed="rId2"/>
          <a:stretch>
            <a:fillRect/>
          </a:stretch>
        </p:blipFill>
        <p:spPr>
          <a:xfrm>
            <a:off x="25400" y="28075"/>
            <a:ext cx="1853345" cy="1999661"/>
          </a:xfrm>
          <a:prstGeom prst="rect">
            <a:avLst/>
          </a:prstGeom>
        </p:spPr>
      </p:pic>
    </p:spTree>
    <p:extLst>
      <p:ext uri="{BB962C8B-B14F-4D97-AF65-F5344CB8AC3E}">
        <p14:creationId xmlns:p14="http://schemas.microsoft.com/office/powerpoint/2010/main" val="228455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120" y="436245"/>
            <a:ext cx="10515600" cy="1325563"/>
          </a:xfrm>
        </p:spPr>
        <p:txBody>
          <a:bodyPr>
            <a:normAutofit fontScale="90000"/>
          </a:bodyPr>
          <a:lstStyle/>
          <a:p>
            <a:pPr algn="ctr"/>
            <a:r>
              <a:rPr lang="en-US" sz="5400" b="1" dirty="0"/>
              <a:t>PESC GEO Code</a:t>
            </a:r>
            <a:br>
              <a:rPr lang="en-US" sz="5400" b="1" dirty="0"/>
            </a:br>
            <a:r>
              <a:rPr lang="en-US" sz="5400" b="1" dirty="0"/>
              <a:t>Early Decisions + Pilot = Success</a:t>
            </a:r>
          </a:p>
        </p:txBody>
      </p:sp>
      <p:sp>
        <p:nvSpPr>
          <p:cNvPr id="3" name="Content Placeholder 2"/>
          <p:cNvSpPr>
            <a:spLocks noGrp="1"/>
          </p:cNvSpPr>
          <p:nvPr>
            <p:ph idx="1"/>
          </p:nvPr>
        </p:nvSpPr>
        <p:spPr>
          <a:xfrm>
            <a:off x="838200" y="1487296"/>
            <a:ext cx="10515600" cy="5187823"/>
          </a:xfrm>
        </p:spPr>
        <p:txBody>
          <a:bodyPr>
            <a:normAutofit fontScale="40000" lnSpcReduction="20000"/>
          </a:bodyPr>
          <a:lstStyle/>
          <a:p>
            <a:pPr marL="0" indent="0" algn="ctr">
              <a:buNone/>
            </a:pPr>
            <a:endParaRPr lang="en-US" sz="5800" i="1" dirty="0"/>
          </a:p>
          <a:p>
            <a:pPr marL="0" indent="0">
              <a:buNone/>
            </a:pPr>
            <a:endParaRPr lang="en-US" sz="5800" i="1" dirty="0"/>
          </a:p>
          <a:p>
            <a:pPr marL="0" indent="0">
              <a:buNone/>
            </a:pPr>
            <a:r>
              <a:rPr lang="en-US" sz="5800" i="1" dirty="0"/>
              <a:t>Guiding Principles of agreement:</a:t>
            </a:r>
          </a:p>
          <a:p>
            <a:r>
              <a:rPr lang="en-US" sz="4000" dirty="0"/>
              <a:t>Each institution would be assigned a unique index value</a:t>
            </a:r>
          </a:p>
          <a:p>
            <a:r>
              <a:rPr lang="en-US" sz="4000" dirty="0"/>
              <a:t>Minimum requirements = Name and location of school </a:t>
            </a:r>
          </a:p>
          <a:p>
            <a:r>
              <a:rPr lang="en-US" sz="4000" dirty="0"/>
              <a:t>GEO Codes assigned by ISO country codes based on the </a:t>
            </a:r>
            <a:r>
              <a:rPr lang="en-US" sz="4000" u="sng" dirty="0"/>
              <a:t>location</a:t>
            </a:r>
            <a:r>
              <a:rPr lang="en-US" sz="4000" dirty="0"/>
              <a:t> of school</a:t>
            </a:r>
          </a:p>
          <a:p>
            <a:r>
              <a:rPr lang="en-US" sz="4000" dirty="0"/>
              <a:t>Index value would be big enough to handle all schools within any single country</a:t>
            </a:r>
          </a:p>
          <a:p>
            <a:endParaRPr lang="en-US" sz="4000" dirty="0"/>
          </a:p>
          <a:p>
            <a:pPr marL="0" indent="0">
              <a:buNone/>
            </a:pPr>
            <a:r>
              <a:rPr lang="en-US" sz="4000" dirty="0"/>
              <a:t>	Index =	ISO 2-character code plus 5-digit alphanumeric code</a:t>
            </a:r>
          </a:p>
          <a:p>
            <a:pPr marL="0" indent="0">
              <a:buNone/>
            </a:pPr>
            <a:r>
              <a:rPr lang="en-US" sz="4000" dirty="0"/>
              <a:t>		* Not case sensitive</a:t>
            </a:r>
          </a:p>
          <a:p>
            <a:pPr marL="0" indent="0">
              <a:buNone/>
            </a:pPr>
            <a:r>
              <a:rPr lang="en-US" sz="4000" dirty="0"/>
              <a:t>		* 0 and O = same value</a:t>
            </a:r>
          </a:p>
          <a:p>
            <a:pPr marL="0" indent="0">
              <a:buNone/>
            </a:pPr>
            <a:r>
              <a:rPr lang="en-US" sz="4000" dirty="0"/>
              <a:t>		* 1 and L = same value</a:t>
            </a:r>
          </a:p>
          <a:p>
            <a:pPr marL="0" indent="0">
              <a:buNone/>
            </a:pPr>
            <a:r>
              <a:rPr lang="en-US" sz="4000" dirty="0"/>
              <a:t>		* Total combinations  for any one country = 45 million</a:t>
            </a:r>
          </a:p>
          <a:p>
            <a:pPr marL="0" indent="0">
              <a:buNone/>
            </a:pPr>
            <a:r>
              <a:rPr lang="en-US" sz="4000" dirty="0"/>
              <a:t>		*  Example: US00528 = GEO Code for USC</a:t>
            </a:r>
          </a:p>
          <a:p>
            <a:pPr marL="0" indent="0">
              <a:buNone/>
            </a:pPr>
            <a:r>
              <a:rPr lang="en-US" sz="4000" dirty="0"/>
              <a:t>			  CH03264 = GEO Code for Central China Normal University</a:t>
            </a:r>
          </a:p>
          <a:p>
            <a:pPr marL="0" indent="0">
              <a:buNone/>
            </a:pPr>
            <a:endParaRPr lang="en-US" dirty="0"/>
          </a:p>
        </p:txBody>
      </p:sp>
      <p:pic>
        <p:nvPicPr>
          <p:cNvPr id="4" name="Picture 3">
            <a:extLst>
              <a:ext uri="{FF2B5EF4-FFF2-40B4-BE49-F238E27FC236}">
                <a16:creationId xmlns:a16="http://schemas.microsoft.com/office/drawing/2014/main" id="{8A05ED8F-9E00-4F98-9605-C8F69BDBB2E1}"/>
              </a:ext>
            </a:extLst>
          </p:cNvPr>
          <p:cNvPicPr>
            <a:picLocks noChangeAspect="1"/>
          </p:cNvPicPr>
          <p:nvPr/>
        </p:nvPicPr>
        <p:blipFill>
          <a:blip r:embed="rId2"/>
          <a:stretch>
            <a:fillRect/>
          </a:stretch>
        </p:blipFill>
        <p:spPr>
          <a:xfrm>
            <a:off x="0" y="0"/>
            <a:ext cx="1853345" cy="1999661"/>
          </a:xfrm>
          <a:prstGeom prst="rect">
            <a:avLst/>
          </a:prstGeom>
        </p:spPr>
      </p:pic>
    </p:spTree>
    <p:extLst>
      <p:ext uri="{BB962C8B-B14F-4D97-AF65-F5344CB8AC3E}">
        <p14:creationId xmlns:p14="http://schemas.microsoft.com/office/powerpoint/2010/main" val="29560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PESC  GEO Code – </a:t>
            </a:r>
            <a:br>
              <a:rPr lang="en-US" sz="5400" b="1" dirty="0"/>
            </a:br>
            <a:r>
              <a:rPr lang="en-US" sz="5400" b="1" dirty="0"/>
              <a:t>More Guiding Principles</a:t>
            </a:r>
          </a:p>
        </p:txBody>
      </p:sp>
      <p:sp>
        <p:nvSpPr>
          <p:cNvPr id="3" name="Content Placeholder 2"/>
          <p:cNvSpPr>
            <a:spLocks noGrp="1"/>
          </p:cNvSpPr>
          <p:nvPr>
            <p:ph idx="1"/>
          </p:nvPr>
        </p:nvSpPr>
        <p:spPr>
          <a:xfrm>
            <a:off x="2329814" y="2055813"/>
            <a:ext cx="9379793" cy="5002530"/>
          </a:xfrm>
        </p:spPr>
        <p:txBody>
          <a:bodyPr>
            <a:normAutofit/>
          </a:bodyPr>
          <a:lstStyle/>
          <a:p>
            <a:r>
              <a:rPr lang="en-US" sz="2400" dirty="0"/>
              <a:t>Schools would be listed with active/inactive status</a:t>
            </a:r>
          </a:p>
          <a:p>
            <a:r>
              <a:rPr lang="en-US" sz="2400" dirty="0"/>
              <a:t>Inclusion does not imply validity, accreditation, official status</a:t>
            </a:r>
          </a:p>
          <a:p>
            <a:r>
              <a:rPr lang="en-US" sz="2400" dirty="0"/>
              <a:t>A process for additions, corrections, etc. would be made available</a:t>
            </a:r>
          </a:p>
          <a:p>
            <a:r>
              <a:rPr lang="en-US" sz="2400" dirty="0"/>
              <a:t>GEO Code would be provided at NO COST to the education community</a:t>
            </a:r>
          </a:p>
          <a:p>
            <a:r>
              <a:rPr lang="en-US" sz="2400" dirty="0"/>
              <a:t>Country lists would be reviewed for additions/changes on a 5-year schedule (Country Admins may perform yearly reviews)</a:t>
            </a:r>
          </a:p>
          <a:p>
            <a:r>
              <a:rPr lang="en-US" sz="2400" dirty="0"/>
              <a:t>No re-use of GEO Code would be allowed</a:t>
            </a:r>
          </a:p>
          <a:p>
            <a:r>
              <a:rPr lang="en-US" sz="2400" dirty="0"/>
              <a:t>GEO Code would be added to PESC approved standard (completed in October 2018 to XML standard)</a:t>
            </a:r>
          </a:p>
        </p:txBody>
      </p:sp>
      <p:pic>
        <p:nvPicPr>
          <p:cNvPr id="4" name="Picture 3">
            <a:extLst>
              <a:ext uri="{FF2B5EF4-FFF2-40B4-BE49-F238E27FC236}">
                <a16:creationId xmlns:a16="http://schemas.microsoft.com/office/drawing/2014/main" id="{3B10B06A-69D9-4411-B6AA-6409589C53A7}"/>
              </a:ext>
            </a:extLst>
          </p:cNvPr>
          <p:cNvPicPr>
            <a:picLocks noChangeAspect="1"/>
          </p:cNvPicPr>
          <p:nvPr/>
        </p:nvPicPr>
        <p:blipFill>
          <a:blip r:embed="rId2"/>
          <a:stretch>
            <a:fillRect/>
          </a:stretch>
        </p:blipFill>
        <p:spPr>
          <a:xfrm>
            <a:off x="0" y="0"/>
            <a:ext cx="1853345" cy="1999661"/>
          </a:xfrm>
          <a:prstGeom prst="rect">
            <a:avLst/>
          </a:prstGeom>
        </p:spPr>
      </p:pic>
    </p:spTree>
    <p:extLst>
      <p:ext uri="{BB962C8B-B14F-4D97-AF65-F5344CB8AC3E}">
        <p14:creationId xmlns:p14="http://schemas.microsoft.com/office/powerpoint/2010/main" val="1257569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t>PESC GEO Code</a:t>
            </a:r>
            <a:br>
              <a:rPr lang="en-US" sz="5400" b="1" dirty="0"/>
            </a:br>
            <a:r>
              <a:rPr lang="en-US" sz="5400" b="1" dirty="0"/>
              <a:t>The Pilot – USC with IERF</a:t>
            </a:r>
          </a:p>
        </p:txBody>
      </p:sp>
      <p:sp>
        <p:nvSpPr>
          <p:cNvPr id="3" name="Content Placeholder 2"/>
          <p:cNvSpPr>
            <a:spLocks noGrp="1"/>
          </p:cNvSpPr>
          <p:nvPr>
            <p:ph idx="1"/>
          </p:nvPr>
        </p:nvSpPr>
        <p:spPr>
          <a:xfrm>
            <a:off x="1853344" y="1825625"/>
            <a:ext cx="9500455" cy="4351338"/>
          </a:xfrm>
        </p:spPr>
        <p:txBody>
          <a:bodyPr>
            <a:normAutofit/>
          </a:bodyPr>
          <a:lstStyle/>
          <a:p>
            <a:r>
              <a:rPr lang="en-US" sz="2400" dirty="0"/>
              <a:t>Early additions to indexed values included China, India, UK, Canada, and the US</a:t>
            </a:r>
          </a:p>
          <a:p>
            <a:r>
              <a:rPr lang="en-US" sz="2400" dirty="0"/>
              <a:t>International Education Research Foundation (IERF) began sending all prior degree certifications through PESC approved EDI standard, for these early indexed countries</a:t>
            </a:r>
          </a:p>
          <a:p>
            <a:r>
              <a:rPr lang="en-US" sz="2400" dirty="0"/>
              <a:t>Since 2013, IERF has expanded the use of PESC GEO Code for nearly all of its 3600 degree verifications sent to USC each year</a:t>
            </a:r>
          </a:p>
          <a:p>
            <a:r>
              <a:rPr lang="en-US" sz="2400" dirty="0"/>
              <a:t>All of the overhead in providing IERF internal school indexes was eliminated (i.e. manufactured code sets no longer needed to be tracked)</a:t>
            </a:r>
          </a:p>
          <a:p>
            <a:r>
              <a:rPr lang="en-US" sz="2400" dirty="0"/>
              <a:t>Pilot was a complete success – all overhead was removed from the process of recording prior degrees and notifying students</a:t>
            </a:r>
          </a:p>
        </p:txBody>
      </p:sp>
      <p:pic>
        <p:nvPicPr>
          <p:cNvPr id="4" name="Picture 3">
            <a:extLst>
              <a:ext uri="{FF2B5EF4-FFF2-40B4-BE49-F238E27FC236}">
                <a16:creationId xmlns:a16="http://schemas.microsoft.com/office/drawing/2014/main" id="{4F4938E3-8C81-44D9-956A-34A2A85B302F}"/>
              </a:ext>
            </a:extLst>
          </p:cNvPr>
          <p:cNvPicPr>
            <a:picLocks noChangeAspect="1"/>
          </p:cNvPicPr>
          <p:nvPr/>
        </p:nvPicPr>
        <p:blipFill>
          <a:blip r:embed="rId2"/>
          <a:stretch>
            <a:fillRect/>
          </a:stretch>
        </p:blipFill>
        <p:spPr>
          <a:xfrm>
            <a:off x="0" y="0"/>
            <a:ext cx="1853345" cy="1999661"/>
          </a:xfrm>
          <a:prstGeom prst="rect">
            <a:avLst/>
          </a:prstGeom>
        </p:spPr>
      </p:pic>
      <p:pic>
        <p:nvPicPr>
          <p:cNvPr id="5" name="Picture 4">
            <a:extLst>
              <a:ext uri="{FF2B5EF4-FFF2-40B4-BE49-F238E27FC236}">
                <a16:creationId xmlns:a16="http://schemas.microsoft.com/office/drawing/2014/main" id="{EE0403D8-7DC5-4874-BB69-1A4FCC6E2ED4}"/>
              </a:ext>
            </a:extLst>
          </p:cNvPr>
          <p:cNvPicPr>
            <a:picLocks noChangeAspect="1"/>
          </p:cNvPicPr>
          <p:nvPr/>
        </p:nvPicPr>
        <p:blipFill>
          <a:blip r:embed="rId3"/>
          <a:stretch>
            <a:fillRect/>
          </a:stretch>
        </p:blipFill>
        <p:spPr>
          <a:xfrm>
            <a:off x="9345930" y="146843"/>
            <a:ext cx="1270000" cy="1409700"/>
          </a:xfrm>
          <a:prstGeom prst="rect">
            <a:avLst/>
          </a:prstGeom>
        </p:spPr>
      </p:pic>
      <p:pic>
        <p:nvPicPr>
          <p:cNvPr id="6" name="Picture 5">
            <a:extLst>
              <a:ext uri="{FF2B5EF4-FFF2-40B4-BE49-F238E27FC236}">
                <a16:creationId xmlns:a16="http://schemas.microsoft.com/office/drawing/2014/main" id="{266542A9-A55C-47F7-8657-4CF3D6D7D07D}"/>
              </a:ext>
            </a:extLst>
          </p:cNvPr>
          <p:cNvPicPr>
            <a:picLocks noChangeAspect="1"/>
          </p:cNvPicPr>
          <p:nvPr/>
        </p:nvPicPr>
        <p:blipFill>
          <a:blip r:embed="rId4"/>
          <a:stretch>
            <a:fillRect/>
          </a:stretch>
        </p:blipFill>
        <p:spPr>
          <a:xfrm>
            <a:off x="10704195" y="146843"/>
            <a:ext cx="1104900" cy="1409700"/>
          </a:xfrm>
          <a:prstGeom prst="rect">
            <a:avLst/>
          </a:prstGeom>
        </p:spPr>
      </p:pic>
    </p:spTree>
    <p:extLst>
      <p:ext uri="{BB962C8B-B14F-4D97-AF65-F5344CB8AC3E}">
        <p14:creationId xmlns:p14="http://schemas.microsoft.com/office/powerpoint/2010/main" val="2108088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2003</Words>
  <Application>Microsoft Office PowerPoint</Application>
  <PresentationFormat>Widescreen</PresentationFormat>
  <Paragraphs>321</Paragraphs>
  <Slides>41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Bradley Hand ITC</vt:lpstr>
      <vt:lpstr>Broadway</vt:lpstr>
      <vt:lpstr>Calibri</vt:lpstr>
      <vt:lpstr>Calibri Light</vt:lpstr>
      <vt:lpstr>Courier New</vt:lpstr>
      <vt:lpstr>Franklin Gothic Heavy</vt:lpstr>
      <vt:lpstr>Office Theme</vt:lpstr>
      <vt:lpstr>The Next Big Jump in Technology and Standards</vt:lpstr>
      <vt:lpstr>Etiquette</vt:lpstr>
      <vt:lpstr>Introduction</vt:lpstr>
      <vt:lpstr>              PESC </vt:lpstr>
      <vt:lpstr> PESC </vt:lpstr>
      <vt:lpstr>PESC GEO Code – Overview</vt:lpstr>
      <vt:lpstr>PESC GEO Code Early Decisions + Pilot = Success</vt:lpstr>
      <vt:lpstr>PESC  GEO Code –  More Guiding Principles</vt:lpstr>
      <vt:lpstr>PESC GEO Code The Pilot – USC with IERF</vt:lpstr>
      <vt:lpstr>PESC GEO Code –  Where we are today</vt:lpstr>
      <vt:lpstr>        PESC GEO Code –         Web Services features </vt:lpstr>
      <vt:lpstr>PESC GEO Code –  Where we are going</vt:lpstr>
      <vt:lpstr>What is JSON?</vt:lpstr>
      <vt:lpstr>Technology is a Tool</vt:lpstr>
      <vt:lpstr>JSON/XML Comparison</vt:lpstr>
      <vt:lpstr>PESC Compliant JSON</vt:lpstr>
      <vt:lpstr>PESC Compliant JSON</vt:lpstr>
      <vt:lpstr>PESC EdExchange</vt:lpstr>
      <vt:lpstr>EdExchange Pilot –  University of Phoenix</vt:lpstr>
      <vt:lpstr>EdExchange Pilot –  UOPX Current State </vt:lpstr>
      <vt:lpstr>EdExchange  Pilot -  UOPX Scope of Work</vt:lpstr>
      <vt:lpstr>PowerPoint Presentation</vt:lpstr>
      <vt:lpstr>PESC EdExchange –   Active Participants</vt:lpstr>
      <vt:lpstr>PESC in Canada</vt:lpstr>
      <vt:lpstr>Canadian Implementations of PESC Standards</vt:lpstr>
      <vt:lpstr>Enabling Additional Initiatives</vt:lpstr>
      <vt:lpstr>ARUCC Groningen &amp; Student Mobility Project</vt:lpstr>
      <vt:lpstr>ARUCC Groningen &amp; Student Mobility Project</vt:lpstr>
      <vt:lpstr>Education in Canada</vt:lpstr>
      <vt:lpstr>Current Canadian Data Exchange Landscape: Strengths</vt:lpstr>
      <vt:lpstr>Current Canadian Data Exchange Landscape: Gaps</vt:lpstr>
      <vt:lpstr>Canadian Data Exchange: Future Direction</vt:lpstr>
      <vt:lpstr>CanPESC’s Institutional Code Survey</vt:lpstr>
      <vt:lpstr>Standardizing Nomenclature</vt:lpstr>
      <vt:lpstr>Bilingual (English &amp; French)</vt:lpstr>
      <vt:lpstr>  Transcript Data Elements</vt:lpstr>
      <vt:lpstr>Transfer Terminology</vt:lpstr>
      <vt:lpstr>SPEEDE sessions at this conference</vt:lpstr>
      <vt:lpstr>EDX Resource available via AACRAO Publications!</vt:lpstr>
      <vt:lpstr>QuestionsSummary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Big Jump in Technology and Standards</dc:title>
  <dc:creator>Monterey Sims</dc:creator>
  <cp:lastModifiedBy>Monterey Sims</cp:lastModifiedBy>
  <cp:revision>15</cp:revision>
  <dcterms:created xsi:type="dcterms:W3CDTF">2019-07-10T23:03:54Z</dcterms:created>
  <dcterms:modified xsi:type="dcterms:W3CDTF">2019-07-17T22:24:49Z</dcterms:modified>
</cp:coreProperties>
</file>