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embeddedFontLst>
    <p:embeddedFont>
      <p:font typeface="Century Gothic" panose="020B0502020202020204" pitchFamily="34" charset="0"/>
      <p:regular r:id="rId15"/>
      <p:bold r:id="rId16"/>
      <p:italic r:id="rId17"/>
      <p:boldItalic r:id="rId18"/>
    </p:embeddedFont>
    <p:embeddedFont>
      <p:font typeface="Georgia" panose="02040502050405020303" pitchFamily="18" charset="0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3" roundtripDataSignature="AMtx7mhzJ9FXgHQUu3C9+q7bwjb2K4Ryk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360" y="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aption">
  <p:cSld name="Title and Caption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4"/>
          <p:cNvSpPr txBox="1"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Font typeface="Century Gothic"/>
              <a:buNone/>
              <a:defRPr sz="48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4"/>
          <p:cNvSpPr txBox="1">
            <a:spLocks noGrp="1"/>
          </p:cNvSpPr>
          <p:nvPr>
            <p:ph type="body" idx="1"/>
          </p:nvPr>
        </p:nvSpPr>
        <p:spPr>
          <a:xfrm>
            <a:off x="1154954" y="3657600"/>
            <a:ext cx="8825659" cy="23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24" name="Google Shape;24;p14"/>
          <p:cNvSpPr txBox="1">
            <a:spLocks noGrp="1"/>
          </p:cNvSpPr>
          <p:nvPr>
            <p:ph type="dt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4"/>
          <p:cNvSpPr txBox="1">
            <a:spLocks noGrp="1"/>
          </p:cNvSpPr>
          <p:nvPr>
            <p:ph type="ft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4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icture with Caption" type="picTx">
  <p:cSld name="PICTURE_WITH_CAPTION_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3"/>
          <p:cNvSpPr txBox="1"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  <a:defRPr sz="36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3"/>
          <p:cNvSpPr>
            <a:spLocks noGrp="1"/>
          </p:cNvSpPr>
          <p:nvPr>
            <p:ph type="pic" idx="2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noFill/>
          <a:ln>
            <a:noFill/>
          </a:ln>
          <a:effectLst>
            <a:outerShdw blurRad="50800" dist="50800" dir="5400000" algn="tl" rotWithShape="0">
              <a:srgbClr val="000000">
                <a:alpha val="42745"/>
              </a:srgbClr>
            </a:outerShdw>
          </a:effectLst>
        </p:spPr>
      </p:sp>
      <p:sp>
        <p:nvSpPr>
          <p:cNvPr id="80" name="Google Shape;80;p23"/>
          <p:cNvSpPr txBox="1">
            <a:spLocks noGrp="1"/>
          </p:cNvSpPr>
          <p:nvPr>
            <p:ph type="body" idx="1"/>
          </p:nvPr>
        </p:nvSpPr>
        <p:spPr>
          <a:xfrm>
            <a:off x="1154954" y="3657600"/>
            <a:ext cx="5084979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81" name="Google Shape;81;p23"/>
          <p:cNvSpPr txBox="1">
            <a:spLocks noGrp="1"/>
          </p:cNvSpPr>
          <p:nvPr>
            <p:ph type="dt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3"/>
          <p:cNvSpPr txBox="1">
            <a:spLocks noGrp="1"/>
          </p:cNvSpPr>
          <p:nvPr>
            <p:ph type="ft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3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anoramic Picture with Caption">
  <p:cSld name="Panoramic Picture with Caption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4"/>
          <p:cNvSpPr txBox="1"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entury Gothic"/>
              <a:buNone/>
              <a:defRPr sz="24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24"/>
          <p:cNvSpPr>
            <a:spLocks noGrp="1"/>
          </p:cNvSpPr>
          <p:nvPr>
            <p:ph type="pic" idx="2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noFill/>
          <a:ln>
            <a:noFill/>
          </a:ln>
          <a:effectLst>
            <a:outerShdw blurRad="50800" dist="50800" dir="5400000" algn="tl" rotWithShape="0">
              <a:srgbClr val="000000">
                <a:alpha val="42745"/>
              </a:srgbClr>
            </a:outerShdw>
          </a:effectLst>
        </p:spPr>
      </p:sp>
      <p:sp>
        <p:nvSpPr>
          <p:cNvPr id="87" name="Google Shape;87;p24"/>
          <p:cNvSpPr txBox="1">
            <a:spLocks noGrp="1"/>
          </p:cNvSpPr>
          <p:nvPr>
            <p:ph type="body" idx="1"/>
          </p:nvPr>
        </p:nvSpPr>
        <p:spPr>
          <a:xfrm>
            <a:off x="1154956" y="5367325"/>
            <a:ext cx="8825656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88" name="Google Shape;88;p24"/>
          <p:cNvSpPr txBox="1">
            <a:spLocks noGrp="1"/>
          </p:cNvSpPr>
          <p:nvPr>
            <p:ph type="dt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24"/>
          <p:cNvSpPr txBox="1">
            <a:spLocks noGrp="1"/>
          </p:cNvSpPr>
          <p:nvPr>
            <p:ph type="ft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24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Quote with Caption">
  <p:cSld name="Quote with Caption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5"/>
          <p:cNvSpPr txBox="1"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Font typeface="Century Gothic"/>
              <a:buNone/>
              <a:defRPr sz="48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5"/>
          <p:cNvSpPr txBox="1">
            <a:spLocks noGrp="1"/>
          </p:cNvSpPr>
          <p:nvPr>
            <p:ph type="body" idx="1"/>
          </p:nvPr>
        </p:nvSpPr>
        <p:spPr>
          <a:xfrm>
            <a:off x="1930400" y="3771174"/>
            <a:ext cx="7279649" cy="342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 b="0" i="0" cap="small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94" name="Google Shape;94;p25"/>
          <p:cNvSpPr txBox="1">
            <a:spLocks noGrp="1"/>
          </p:cNvSpPr>
          <p:nvPr>
            <p:ph type="body" idx="2"/>
          </p:nvPr>
        </p:nvSpPr>
        <p:spPr>
          <a:xfrm>
            <a:off x="1154954" y="4350657"/>
            <a:ext cx="8825659" cy="16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95" name="Google Shape;95;p25"/>
          <p:cNvSpPr txBox="1">
            <a:spLocks noGrp="1"/>
          </p:cNvSpPr>
          <p:nvPr>
            <p:ph type="dt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5"/>
          <p:cNvSpPr txBox="1">
            <a:spLocks noGrp="1"/>
          </p:cNvSpPr>
          <p:nvPr>
            <p:ph type="ft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5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8" name="Google Shape;98;p25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200" b="0" i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99" name="Google Shape;99;p25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200" b="0" i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Name Card">
  <p:cSld name="Name Card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6"/>
          <p:cNvSpPr txBox="1"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Century Gothic"/>
              <a:buNone/>
              <a:defRPr sz="40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6"/>
          <p:cNvSpPr txBox="1"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cap="none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3" name="Google Shape;103;p26"/>
          <p:cNvSpPr txBox="1">
            <a:spLocks noGrp="1"/>
          </p:cNvSpPr>
          <p:nvPr>
            <p:ph type="dt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6"/>
          <p:cNvSpPr txBox="1">
            <a:spLocks noGrp="1"/>
          </p:cNvSpPr>
          <p:nvPr>
            <p:ph type="ft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6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 Column">
  <p:cSld name="3 Column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7"/>
          <p:cNvSpPr txBox="1"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 sz="42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7"/>
          <p:cNvSpPr txBox="1"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109" name="Google Shape;109;p27"/>
          <p:cNvSpPr txBox="1">
            <a:spLocks noGrp="1"/>
          </p:cNvSpPr>
          <p:nvPr>
            <p:ph type="body" idx="2"/>
          </p:nvPr>
        </p:nvSpPr>
        <p:spPr>
          <a:xfrm>
            <a:off x="652463" y="2667000"/>
            <a:ext cx="2927350" cy="3589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110" name="Google Shape;110;p27"/>
          <p:cNvSpPr txBox="1">
            <a:spLocks noGrp="1"/>
          </p:cNvSpPr>
          <p:nvPr>
            <p:ph type="body" idx="3"/>
          </p:nvPr>
        </p:nvSpPr>
        <p:spPr>
          <a:xfrm>
            <a:off x="3883659" y="1981200"/>
            <a:ext cx="2936241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111" name="Google Shape;111;p27"/>
          <p:cNvSpPr txBox="1">
            <a:spLocks noGrp="1"/>
          </p:cNvSpPr>
          <p:nvPr>
            <p:ph type="body" idx="4"/>
          </p:nvPr>
        </p:nvSpPr>
        <p:spPr>
          <a:xfrm>
            <a:off x="3873106" y="2667000"/>
            <a:ext cx="2946794" cy="3589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112" name="Google Shape;112;p27"/>
          <p:cNvSpPr txBox="1">
            <a:spLocks noGrp="1"/>
          </p:cNvSpPr>
          <p:nvPr>
            <p:ph type="body" idx="5"/>
          </p:nvPr>
        </p:nvSpPr>
        <p:spPr>
          <a:xfrm>
            <a:off x="7124700" y="1981200"/>
            <a:ext cx="2932113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113" name="Google Shape;113;p27"/>
          <p:cNvSpPr txBox="1">
            <a:spLocks noGrp="1"/>
          </p:cNvSpPr>
          <p:nvPr>
            <p:ph type="body" idx="6"/>
          </p:nvPr>
        </p:nvSpPr>
        <p:spPr>
          <a:xfrm>
            <a:off x="7124700" y="2667000"/>
            <a:ext cx="2932113" cy="3589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cxnSp>
        <p:nvCxnSpPr>
          <p:cNvPr id="114" name="Google Shape;114;p27"/>
          <p:cNvCxnSpPr/>
          <p:nvPr/>
        </p:nvCxnSpPr>
        <p:spPr>
          <a:xfrm>
            <a:off x="3726142" y="2133600"/>
            <a:ext cx="0" cy="3962400"/>
          </a:xfrm>
          <a:prstGeom prst="straightConnector1">
            <a:avLst/>
          </a:prstGeom>
          <a:noFill/>
          <a:ln w="12700" cap="flat" cmpd="sng">
            <a:solidFill>
              <a:schemeClr val="accent1">
                <a:alpha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5" name="Google Shape;115;p27"/>
          <p:cNvCxnSpPr/>
          <p:nvPr/>
        </p:nvCxnSpPr>
        <p:spPr>
          <a:xfrm>
            <a:off x="6962227" y="2133600"/>
            <a:ext cx="0" cy="3966882"/>
          </a:xfrm>
          <a:prstGeom prst="straightConnector1">
            <a:avLst/>
          </a:prstGeom>
          <a:noFill/>
          <a:ln w="12700" cap="flat" cmpd="sng">
            <a:solidFill>
              <a:schemeClr val="accent1">
                <a:alpha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6" name="Google Shape;116;p27"/>
          <p:cNvSpPr txBox="1">
            <a:spLocks noGrp="1"/>
          </p:cNvSpPr>
          <p:nvPr>
            <p:ph type="dt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7"/>
          <p:cNvSpPr txBox="1">
            <a:spLocks noGrp="1"/>
          </p:cNvSpPr>
          <p:nvPr>
            <p:ph type="ft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7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 Picture Column">
  <p:cSld name="3 Picture Column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8"/>
          <p:cNvSpPr txBox="1"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 sz="42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8"/>
          <p:cNvSpPr txBox="1"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122" name="Google Shape;122;p28"/>
          <p:cNvSpPr>
            <a:spLocks noGrp="1"/>
          </p:cNvSpPr>
          <p:nvPr>
            <p:ph type="pic" idx="2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noFill/>
          <a:ln>
            <a:noFill/>
          </a:ln>
          <a:effectLst>
            <a:outerShdw blurRad="50800" dist="50800" dir="5400000" algn="tl" rotWithShape="0">
              <a:srgbClr val="000000">
                <a:alpha val="42745"/>
              </a:srgbClr>
            </a:outerShdw>
          </a:effectLst>
        </p:spPr>
      </p:sp>
      <p:sp>
        <p:nvSpPr>
          <p:cNvPr id="123" name="Google Shape;123;p28"/>
          <p:cNvSpPr txBox="1">
            <a:spLocks noGrp="1"/>
          </p:cNvSpPr>
          <p:nvPr>
            <p:ph type="body" idx="3"/>
          </p:nvPr>
        </p:nvSpPr>
        <p:spPr>
          <a:xfrm>
            <a:off x="652463" y="4827211"/>
            <a:ext cx="2940050" cy="659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124" name="Google Shape;124;p28"/>
          <p:cNvSpPr txBox="1">
            <a:spLocks noGrp="1"/>
          </p:cNvSpPr>
          <p:nvPr>
            <p:ph type="body" idx="4"/>
          </p:nvPr>
        </p:nvSpPr>
        <p:spPr>
          <a:xfrm>
            <a:off x="3889375" y="4250949"/>
            <a:ext cx="2930525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125" name="Google Shape;125;p28"/>
          <p:cNvSpPr>
            <a:spLocks noGrp="1"/>
          </p:cNvSpPr>
          <p:nvPr>
            <p:ph type="pic" idx="5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noFill/>
          <a:ln>
            <a:noFill/>
          </a:ln>
          <a:effectLst>
            <a:outerShdw blurRad="50800" dist="50800" dir="5400000" algn="tl" rotWithShape="0">
              <a:srgbClr val="000000">
                <a:alpha val="42745"/>
              </a:srgbClr>
            </a:outerShdw>
          </a:effectLst>
        </p:spPr>
      </p:sp>
      <p:sp>
        <p:nvSpPr>
          <p:cNvPr id="126" name="Google Shape;126;p28"/>
          <p:cNvSpPr txBox="1">
            <a:spLocks noGrp="1"/>
          </p:cNvSpPr>
          <p:nvPr>
            <p:ph type="body" idx="6"/>
          </p:nvPr>
        </p:nvSpPr>
        <p:spPr>
          <a:xfrm>
            <a:off x="3888022" y="4827210"/>
            <a:ext cx="2934406" cy="659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127" name="Google Shape;127;p28"/>
          <p:cNvSpPr txBox="1">
            <a:spLocks noGrp="1"/>
          </p:cNvSpPr>
          <p:nvPr>
            <p:ph type="body" idx="7"/>
          </p:nvPr>
        </p:nvSpPr>
        <p:spPr>
          <a:xfrm>
            <a:off x="7124700" y="4250949"/>
            <a:ext cx="2932113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128" name="Google Shape;128;p28"/>
          <p:cNvSpPr>
            <a:spLocks noGrp="1"/>
          </p:cNvSpPr>
          <p:nvPr>
            <p:ph type="pic" idx="8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noFill/>
          <a:ln>
            <a:noFill/>
          </a:ln>
          <a:effectLst>
            <a:outerShdw blurRad="50800" dist="50800" dir="5400000" algn="tl" rotWithShape="0">
              <a:srgbClr val="000000">
                <a:alpha val="42745"/>
              </a:srgbClr>
            </a:outerShdw>
          </a:effectLst>
        </p:spPr>
      </p:sp>
      <p:sp>
        <p:nvSpPr>
          <p:cNvPr id="129" name="Google Shape;129;p28"/>
          <p:cNvSpPr txBox="1">
            <a:spLocks noGrp="1"/>
          </p:cNvSpPr>
          <p:nvPr>
            <p:ph type="body" idx="9"/>
          </p:nvPr>
        </p:nvSpPr>
        <p:spPr>
          <a:xfrm>
            <a:off x="7124575" y="4827208"/>
            <a:ext cx="2935997" cy="659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cxnSp>
        <p:nvCxnSpPr>
          <p:cNvPr id="130" name="Google Shape;130;p28"/>
          <p:cNvCxnSpPr/>
          <p:nvPr/>
        </p:nvCxnSpPr>
        <p:spPr>
          <a:xfrm>
            <a:off x="3726142" y="2133600"/>
            <a:ext cx="0" cy="3962400"/>
          </a:xfrm>
          <a:prstGeom prst="straightConnector1">
            <a:avLst/>
          </a:prstGeom>
          <a:noFill/>
          <a:ln w="12700" cap="flat" cmpd="sng">
            <a:solidFill>
              <a:schemeClr val="accent1">
                <a:alpha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1" name="Google Shape;131;p28"/>
          <p:cNvCxnSpPr/>
          <p:nvPr/>
        </p:nvCxnSpPr>
        <p:spPr>
          <a:xfrm>
            <a:off x="6962227" y="2133600"/>
            <a:ext cx="0" cy="3966882"/>
          </a:xfrm>
          <a:prstGeom prst="straightConnector1">
            <a:avLst/>
          </a:prstGeom>
          <a:noFill/>
          <a:ln w="12700" cap="flat" cmpd="sng">
            <a:solidFill>
              <a:schemeClr val="accent1">
                <a:alpha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2" name="Google Shape;132;p28"/>
          <p:cNvSpPr txBox="1">
            <a:spLocks noGrp="1"/>
          </p:cNvSpPr>
          <p:nvPr>
            <p:ph type="dt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28"/>
          <p:cNvSpPr txBox="1">
            <a:spLocks noGrp="1"/>
          </p:cNvSpPr>
          <p:nvPr>
            <p:ph type="ft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28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ct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Vertical Text" type="vertTx">
  <p:cSld name="VERTICAL_TEXT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9"/>
          <p:cNvSpPr txBox="1"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29"/>
          <p:cNvSpPr txBox="1">
            <a:spLocks noGrp="1"/>
          </p:cNvSpPr>
          <p:nvPr>
            <p:ph type="body" idx="1"/>
          </p:nvPr>
        </p:nvSpPr>
        <p:spPr>
          <a:xfrm rot="5400000">
            <a:off x="3478842" y="-322612"/>
            <a:ext cx="4195481" cy="8946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38" name="Google Shape;138;p29"/>
          <p:cNvSpPr txBox="1">
            <a:spLocks noGrp="1"/>
          </p:cNvSpPr>
          <p:nvPr>
            <p:ph type="dt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9"/>
          <p:cNvSpPr txBox="1">
            <a:spLocks noGrp="1"/>
          </p:cNvSpPr>
          <p:nvPr>
            <p:ph type="ft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29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ertical Title and Text" type="vertTitleAndTx">
  <p:cSld name="VERTICAL_TITLE_AND_VERTICAL_TEXT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0"/>
          <p:cNvSpPr txBox="1">
            <a:spLocks noGrp="1"/>
          </p:cNvSpPr>
          <p:nvPr>
            <p:ph type="title"/>
          </p:nvPr>
        </p:nvSpPr>
        <p:spPr>
          <a:xfrm rot="5400000">
            <a:off x="6267450" y="2466975"/>
            <a:ext cx="5826125" cy="1752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30"/>
          <p:cNvSpPr txBox="1">
            <a:spLocks noGrp="1"/>
          </p:cNvSpPr>
          <p:nvPr>
            <p:ph type="body" idx="1"/>
          </p:nvPr>
        </p:nvSpPr>
        <p:spPr>
          <a:xfrm rot="5400000">
            <a:off x="1679576" y="-139699"/>
            <a:ext cx="5368924" cy="7423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44" name="Google Shape;144;p30"/>
          <p:cNvSpPr txBox="1">
            <a:spLocks noGrp="1"/>
          </p:cNvSpPr>
          <p:nvPr>
            <p:ph type="dt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30"/>
          <p:cNvSpPr txBox="1">
            <a:spLocks noGrp="1"/>
          </p:cNvSpPr>
          <p:nvPr>
            <p:ph type="ft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30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5"/>
          <p:cNvSpPr txBox="1"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5"/>
          <p:cNvSpPr txBox="1">
            <a:spLocks noGrp="1"/>
          </p:cNvSpPr>
          <p:nvPr>
            <p:ph type="dt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5"/>
          <p:cNvSpPr txBox="1">
            <a:spLocks noGrp="1"/>
          </p:cNvSpPr>
          <p:nvPr>
            <p:ph type="ft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5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ontent" type="obj">
  <p:cSld name="OBJEC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6"/>
          <p:cNvSpPr txBox="1"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6"/>
          <p:cNvSpPr txBox="1"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35" name="Google Shape;35;p16"/>
          <p:cNvSpPr txBox="1">
            <a:spLocks noGrp="1"/>
          </p:cNvSpPr>
          <p:nvPr>
            <p:ph type="dt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6"/>
          <p:cNvSpPr txBox="1">
            <a:spLocks noGrp="1"/>
          </p:cNvSpPr>
          <p:nvPr>
            <p:ph type="ft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6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7"/>
          <p:cNvSpPr txBox="1"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200"/>
              <a:buFont typeface="Century Gothic"/>
              <a:buNone/>
              <a:defRPr sz="72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7"/>
          <p:cNvSpPr txBox="1"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1000"/>
              </a:spcBef>
              <a:spcAft>
                <a:spcPts val="0"/>
              </a:spcAft>
              <a:buSzPts val="1600"/>
              <a:buNone/>
              <a:defRPr cap="none">
                <a:solidFill>
                  <a:schemeClr val="accent1"/>
                </a:solidFill>
              </a:defRPr>
            </a:lvl1pPr>
            <a:lvl2pPr lvl="1" algn="ctr">
              <a:spcBef>
                <a:spcPts val="1000"/>
              </a:spcBef>
              <a:spcAft>
                <a:spcPts val="0"/>
              </a:spcAft>
              <a:buSzPts val="1440"/>
              <a:buNone/>
              <a:defRPr>
                <a:solidFill>
                  <a:schemeClr val="lt1"/>
                </a:solidFill>
              </a:defRPr>
            </a:lvl2pPr>
            <a:lvl3pPr lvl="2" algn="ctr">
              <a:spcBef>
                <a:spcPts val="1000"/>
              </a:spcBef>
              <a:spcAft>
                <a:spcPts val="0"/>
              </a:spcAft>
              <a:buSzPts val="1280"/>
              <a:buNone/>
              <a:defRPr>
                <a:solidFill>
                  <a:schemeClr val="lt1"/>
                </a:solidFill>
              </a:defRPr>
            </a:lvl3pPr>
            <a:lvl4pPr lvl="3" algn="ctr"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4pPr>
            <a:lvl5pPr lvl="4" algn="ctr"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5pPr>
            <a:lvl6pPr lvl="5" algn="ctr"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6pPr>
            <a:lvl7pPr lvl="6" algn="ctr"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7pPr>
            <a:lvl8pPr lvl="7" algn="ctr"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8pPr>
            <a:lvl9pPr lvl="8" algn="ctr"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1" name="Google Shape;41;p17"/>
          <p:cNvSpPr txBox="1">
            <a:spLocks noGrp="1"/>
          </p:cNvSpPr>
          <p:nvPr>
            <p:ph type="dt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7"/>
          <p:cNvSpPr txBox="1">
            <a:spLocks noGrp="1"/>
          </p:cNvSpPr>
          <p:nvPr>
            <p:ph type="ft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7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_HEAD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8"/>
          <p:cNvSpPr txBox="1"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Century Gothic"/>
              <a:buNone/>
              <a:defRPr sz="40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8"/>
          <p:cNvSpPr txBox="1"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cap="none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18"/>
          <p:cNvSpPr txBox="1">
            <a:spLocks noGrp="1"/>
          </p:cNvSpPr>
          <p:nvPr>
            <p:ph type="dt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8"/>
          <p:cNvSpPr txBox="1">
            <a:spLocks noGrp="1"/>
          </p:cNvSpPr>
          <p:nvPr>
            <p:ph type="ft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8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wo Content" type="twoObj">
  <p:cSld name="TWO_OBJECTS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9"/>
          <p:cNvSpPr txBox="1"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9"/>
          <p:cNvSpPr txBox="1">
            <a:spLocks noGrp="1"/>
          </p:cNvSpPr>
          <p:nvPr>
            <p:ph type="body" idx="1"/>
          </p:nvPr>
        </p:nvSpPr>
        <p:spPr>
          <a:xfrm>
            <a:off x="1103312" y="2060575"/>
            <a:ext cx="4396339" cy="419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 sz="1800"/>
            </a:lvl1pPr>
            <a:lvl2pPr marL="914400" lvl="1" indent="-309880" algn="l">
              <a:spcBef>
                <a:spcPts val="1000"/>
              </a:spcBef>
              <a:spcAft>
                <a:spcPts val="0"/>
              </a:spcAft>
              <a:buSzPts val="1280"/>
              <a:buChar char="►"/>
              <a:defRPr sz="1600"/>
            </a:lvl2pPr>
            <a:lvl3pPr marL="1371600" lvl="2" indent="-299719" algn="l"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3pPr>
            <a:lvl4pPr marL="1828800" lvl="3" indent="-28956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4pPr>
            <a:lvl5pPr marL="2286000" lvl="4" indent="-28956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5pPr>
            <a:lvl6pPr marL="2743200" lvl="5" indent="-28956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6pPr>
            <a:lvl7pPr marL="3200400" lvl="6" indent="-28956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7pPr>
            <a:lvl8pPr marL="3657600" lvl="7" indent="-289559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8pPr>
            <a:lvl9pPr marL="4114800" lvl="8" indent="-289559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9pPr>
          </a:lstStyle>
          <a:p>
            <a:endParaRPr/>
          </a:p>
        </p:txBody>
      </p:sp>
      <p:sp>
        <p:nvSpPr>
          <p:cNvPr id="53" name="Google Shape;53;p19"/>
          <p:cNvSpPr txBox="1">
            <a:spLocks noGrp="1"/>
          </p:cNvSpPr>
          <p:nvPr>
            <p:ph type="body" idx="2"/>
          </p:nvPr>
        </p:nvSpPr>
        <p:spPr>
          <a:xfrm>
            <a:off x="5654493" y="2056092"/>
            <a:ext cx="4396341" cy="42002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 sz="1800"/>
            </a:lvl1pPr>
            <a:lvl2pPr marL="914400" lvl="1" indent="-309880" algn="l">
              <a:spcBef>
                <a:spcPts val="1000"/>
              </a:spcBef>
              <a:spcAft>
                <a:spcPts val="0"/>
              </a:spcAft>
              <a:buSzPts val="1280"/>
              <a:buChar char="►"/>
              <a:defRPr sz="1600"/>
            </a:lvl2pPr>
            <a:lvl3pPr marL="1371600" lvl="2" indent="-299719" algn="l"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3pPr>
            <a:lvl4pPr marL="1828800" lvl="3" indent="-28956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4pPr>
            <a:lvl5pPr marL="2286000" lvl="4" indent="-28956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5pPr>
            <a:lvl6pPr marL="2743200" lvl="5" indent="-28956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6pPr>
            <a:lvl7pPr marL="3200400" lvl="6" indent="-28956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7pPr>
            <a:lvl8pPr marL="3657600" lvl="7" indent="-289559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8pPr>
            <a:lvl9pPr marL="4114800" lvl="8" indent="-289559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9pPr>
          </a:lstStyle>
          <a:p>
            <a:endParaRPr/>
          </a:p>
        </p:txBody>
      </p:sp>
      <p:sp>
        <p:nvSpPr>
          <p:cNvPr id="54" name="Google Shape;54;p19"/>
          <p:cNvSpPr txBox="1">
            <a:spLocks noGrp="1"/>
          </p:cNvSpPr>
          <p:nvPr>
            <p:ph type="dt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9"/>
          <p:cNvSpPr txBox="1">
            <a:spLocks noGrp="1"/>
          </p:cNvSpPr>
          <p:nvPr>
            <p:ph type="ft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9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mparison" type="twoTxTwoObj">
  <p:cSld name="TWO_OBJECTS_WITH_TEX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0"/>
          <p:cNvSpPr txBox="1"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0"/>
          <p:cNvSpPr txBox="1"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20"/>
          <p:cNvSpPr txBox="1">
            <a:spLocks noGrp="1"/>
          </p:cNvSpPr>
          <p:nvPr>
            <p:ph type="body" idx="2"/>
          </p:nvPr>
        </p:nvSpPr>
        <p:spPr>
          <a:xfrm>
            <a:off x="1103312" y="2514600"/>
            <a:ext cx="4396339" cy="3741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 sz="1800"/>
            </a:lvl1pPr>
            <a:lvl2pPr marL="914400" lvl="1" indent="-309880" algn="l">
              <a:spcBef>
                <a:spcPts val="1000"/>
              </a:spcBef>
              <a:spcAft>
                <a:spcPts val="0"/>
              </a:spcAft>
              <a:buSzPts val="1280"/>
              <a:buChar char="►"/>
              <a:defRPr sz="1600"/>
            </a:lvl2pPr>
            <a:lvl3pPr marL="1371600" lvl="2" indent="-299719" algn="l"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3pPr>
            <a:lvl4pPr marL="1828800" lvl="3" indent="-28956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4pPr>
            <a:lvl5pPr marL="2286000" lvl="4" indent="-28956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5pPr>
            <a:lvl6pPr marL="2743200" lvl="5" indent="-28956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6pPr>
            <a:lvl7pPr marL="3200400" lvl="6" indent="-28956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7pPr>
            <a:lvl8pPr marL="3657600" lvl="7" indent="-289559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8pPr>
            <a:lvl9pPr marL="4114800" lvl="8" indent="-289559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9pPr>
          </a:lstStyle>
          <a:p>
            <a:endParaRPr/>
          </a:p>
        </p:txBody>
      </p:sp>
      <p:sp>
        <p:nvSpPr>
          <p:cNvPr id="61" name="Google Shape;61;p20"/>
          <p:cNvSpPr txBox="1">
            <a:spLocks noGrp="1"/>
          </p:cNvSpPr>
          <p:nvPr>
            <p:ph type="body" idx="3"/>
          </p:nvPr>
        </p:nvSpPr>
        <p:spPr>
          <a:xfrm>
            <a:off x="5654495" y="1905000"/>
            <a:ext cx="4396339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 b="1"/>
            </a:lvl9pPr>
          </a:lstStyle>
          <a:p>
            <a:endParaRPr/>
          </a:p>
        </p:txBody>
      </p:sp>
      <p:sp>
        <p:nvSpPr>
          <p:cNvPr id="62" name="Google Shape;62;p20"/>
          <p:cNvSpPr txBox="1">
            <a:spLocks noGrp="1"/>
          </p:cNvSpPr>
          <p:nvPr>
            <p:ph type="body" idx="4"/>
          </p:nvPr>
        </p:nvSpPr>
        <p:spPr>
          <a:xfrm>
            <a:off x="5654495" y="2514600"/>
            <a:ext cx="4396339" cy="3741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 sz="1800"/>
            </a:lvl1pPr>
            <a:lvl2pPr marL="914400" lvl="1" indent="-309880" algn="l">
              <a:spcBef>
                <a:spcPts val="1000"/>
              </a:spcBef>
              <a:spcAft>
                <a:spcPts val="0"/>
              </a:spcAft>
              <a:buSzPts val="1280"/>
              <a:buChar char="►"/>
              <a:defRPr sz="1600"/>
            </a:lvl2pPr>
            <a:lvl3pPr marL="1371600" lvl="2" indent="-299719" algn="l"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3pPr>
            <a:lvl4pPr marL="1828800" lvl="3" indent="-28956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4pPr>
            <a:lvl5pPr marL="2286000" lvl="4" indent="-28956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5pPr>
            <a:lvl6pPr marL="2743200" lvl="5" indent="-28956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6pPr>
            <a:lvl7pPr marL="3200400" lvl="6" indent="-28956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7pPr>
            <a:lvl8pPr marL="3657600" lvl="7" indent="-289559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8pPr>
            <a:lvl9pPr marL="4114800" lvl="8" indent="-289559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9pPr>
          </a:lstStyle>
          <a:p>
            <a:endParaRPr/>
          </a:p>
        </p:txBody>
      </p:sp>
      <p:sp>
        <p:nvSpPr>
          <p:cNvPr id="63" name="Google Shape;63;p20"/>
          <p:cNvSpPr txBox="1">
            <a:spLocks noGrp="1"/>
          </p:cNvSpPr>
          <p:nvPr>
            <p:ph type="dt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0"/>
          <p:cNvSpPr txBox="1">
            <a:spLocks noGrp="1"/>
          </p:cNvSpPr>
          <p:nvPr>
            <p:ph type="ft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0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1"/>
          <p:cNvSpPr txBox="1">
            <a:spLocks noGrp="1"/>
          </p:cNvSpPr>
          <p:nvPr>
            <p:ph type="dt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21"/>
          <p:cNvSpPr txBox="1">
            <a:spLocks noGrp="1"/>
          </p:cNvSpPr>
          <p:nvPr>
            <p:ph type="ft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21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ntent with Caption" type="objTx">
  <p:cSld name="OBJECT_WITH_CAPTION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2"/>
          <p:cNvSpPr txBox="1"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entury Gothic"/>
              <a:buNone/>
              <a:defRPr sz="24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2"/>
          <p:cNvSpPr txBox="1">
            <a:spLocks noGrp="1"/>
          </p:cNvSpPr>
          <p:nvPr>
            <p:ph type="body" idx="1"/>
          </p:nvPr>
        </p:nvSpPr>
        <p:spPr>
          <a:xfrm>
            <a:off x="4784616" y="1447800"/>
            <a:ext cx="5195997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30200" algn="l">
              <a:spcBef>
                <a:spcPts val="1000"/>
              </a:spcBef>
              <a:spcAft>
                <a:spcPts val="0"/>
              </a:spcAft>
              <a:buSzPts val="1600"/>
              <a:buChar char="►"/>
              <a:defRPr sz="2000"/>
            </a:lvl1pPr>
            <a:lvl2pPr marL="914400" lvl="1" indent="-32004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 sz="1800"/>
            </a:lvl2pPr>
            <a:lvl3pPr marL="1371600" lvl="2" indent="-309880" algn="l">
              <a:spcBef>
                <a:spcPts val="1000"/>
              </a:spcBef>
              <a:spcAft>
                <a:spcPts val="0"/>
              </a:spcAft>
              <a:buSzPts val="1280"/>
              <a:buChar char="►"/>
              <a:defRPr sz="1600"/>
            </a:lvl3pPr>
            <a:lvl4pPr marL="1828800" lvl="3" indent="-299719" algn="l"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4pPr>
            <a:lvl5pPr marL="2286000" lvl="4" indent="-299720" algn="l"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5pPr>
            <a:lvl6pPr marL="2743200" lvl="5" indent="-299720" algn="l"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6pPr>
            <a:lvl7pPr marL="3200400" lvl="6" indent="-299720" algn="l"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7pPr>
            <a:lvl8pPr marL="3657600" lvl="7" indent="-299720" algn="l"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8pPr>
            <a:lvl9pPr marL="4114800" lvl="8" indent="-299720" algn="l"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9pPr>
          </a:lstStyle>
          <a:p>
            <a:endParaRPr/>
          </a:p>
        </p:txBody>
      </p:sp>
      <p:sp>
        <p:nvSpPr>
          <p:cNvPr id="73" name="Google Shape;73;p22"/>
          <p:cNvSpPr txBox="1">
            <a:spLocks noGrp="1"/>
          </p:cNvSpPr>
          <p:nvPr>
            <p:ph type="body" idx="2"/>
          </p:nvPr>
        </p:nvSpPr>
        <p:spPr>
          <a:xfrm>
            <a:off x="1154954" y="3129280"/>
            <a:ext cx="3401063" cy="28955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marL="914400" lvl="1" indent="-228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marL="3200400" lvl="6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marL="3657600" lvl="7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marL="4114800" lvl="8" indent="-228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74" name="Google Shape;74;p22"/>
          <p:cNvSpPr txBox="1">
            <a:spLocks noGrp="1"/>
          </p:cNvSpPr>
          <p:nvPr>
            <p:ph type="dt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22"/>
          <p:cNvSpPr txBox="1">
            <a:spLocks noGrp="1"/>
          </p:cNvSpPr>
          <p:nvPr>
            <p:ph type="ft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2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9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13"/>
          <p:cNvPicPr preferRelativeResize="0"/>
          <p:nvPr/>
        </p:nvPicPr>
        <p:blipFill rotWithShape="1">
          <a:blip r:embed="rId20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13"/>
          <p:cNvPicPr preferRelativeResize="0"/>
          <p:nvPr/>
        </p:nvPicPr>
        <p:blipFill rotWithShape="1">
          <a:blip r:embed="rId21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13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>
            <a:gsLst>
              <a:gs pos="0">
                <a:srgbClr val="78C4F1">
                  <a:alpha val="6666"/>
                </a:srgbClr>
              </a:gs>
              <a:gs pos="36000">
                <a:srgbClr val="78C4F1">
                  <a:alpha val="5882"/>
                </a:srgbClr>
              </a:gs>
              <a:gs pos="69000">
                <a:srgbClr val="78C4F1">
                  <a:alpha val="0"/>
                </a:srgbClr>
              </a:gs>
              <a:gs pos="100000">
                <a:srgbClr val="78C4F1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" name="Google Shape;13;p13"/>
          <p:cNvPicPr preferRelativeResize="0"/>
          <p:nvPr/>
        </p:nvPicPr>
        <p:blipFill rotWithShape="1">
          <a:blip r:embed="rId22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812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13"/>
          <p:cNvPicPr preferRelativeResize="0"/>
          <p:nvPr/>
        </p:nvPicPr>
        <p:blipFill rotWithShape="1">
          <a:blip r:embed="rId23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5400000" rotWithShape="0">
              <a:srgbClr val="000000">
                <a:alpha val="44705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13"/>
          <p:cNvSpPr txBox="1"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 sz="4200" b="0" i="0" u="none" strike="noStrike" cap="non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13"/>
          <p:cNvSpPr txBox="1"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3020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►"/>
              <a:defRPr sz="20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200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►"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0988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►"/>
              <a:defRPr sz="16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299719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►"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29972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►"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29972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►"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29972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►"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29972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►"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29972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►"/>
              <a:defRPr sz="14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8" name="Google Shape;18;p13"/>
          <p:cNvSpPr txBox="1">
            <a:spLocks noGrp="1"/>
          </p:cNvSpPr>
          <p:nvPr>
            <p:ph type="dt" idx="10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9" name="Google Shape;19;p13"/>
          <p:cNvSpPr txBox="1">
            <a:spLocks noGrp="1"/>
          </p:cNvSpPr>
          <p:nvPr>
            <p:ph type="ftr" idx="11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0" name="Google Shape;20;p13"/>
          <p:cNvSpPr txBox="1">
            <a:spLocks noGrp="1"/>
          </p:cNvSpPr>
          <p:nvPr>
            <p:ph type="sldNum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2800" b="0" i="0" u="none" strike="noStrike" cap="non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ctr" rtl="0">
              <a:spcBef>
                <a:spcPts val="0"/>
              </a:spcBef>
              <a:buNone/>
              <a:defRPr sz="2800" b="0" i="0" u="none" strike="noStrike" cap="non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ctr" rtl="0">
              <a:spcBef>
                <a:spcPts val="0"/>
              </a:spcBef>
              <a:buNone/>
              <a:defRPr sz="2800" b="0" i="0" u="none" strike="noStrike" cap="non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ctr" rtl="0">
              <a:spcBef>
                <a:spcPts val="0"/>
              </a:spcBef>
              <a:buNone/>
              <a:defRPr sz="2800" b="0" i="0" u="none" strike="noStrike" cap="non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ctr" rtl="0">
              <a:spcBef>
                <a:spcPts val="0"/>
              </a:spcBef>
              <a:buNone/>
              <a:defRPr sz="2800" b="0" i="0" u="none" strike="noStrike" cap="non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ctr" rtl="0">
              <a:spcBef>
                <a:spcPts val="0"/>
              </a:spcBef>
              <a:buNone/>
              <a:defRPr sz="2800" b="0" i="0" u="none" strike="noStrike" cap="non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ctr" rtl="0">
              <a:spcBef>
                <a:spcPts val="0"/>
              </a:spcBef>
              <a:buNone/>
              <a:defRPr sz="2800" b="0" i="0" u="none" strike="noStrike" cap="non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ctr" rtl="0">
              <a:spcBef>
                <a:spcPts val="0"/>
              </a:spcBef>
              <a:buNone/>
              <a:defRPr sz="2800" b="0" i="0" u="none" strike="noStrike" cap="non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ctr" rtl="0">
              <a:spcBef>
                <a:spcPts val="0"/>
              </a:spcBef>
              <a:buNone/>
              <a:defRPr sz="2800" b="0" i="0" u="none" strike="noStrike" cap="non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"/>
          <p:cNvSpPr txBox="1">
            <a:spLocks noGrp="1"/>
          </p:cNvSpPr>
          <p:nvPr>
            <p:ph type="title"/>
          </p:nvPr>
        </p:nvSpPr>
        <p:spPr>
          <a:xfrm>
            <a:off x="240554" y="343619"/>
            <a:ext cx="11387854" cy="19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Georgia"/>
              <a:buNone/>
            </a:pPr>
            <a:r>
              <a:rPr lang="en-US" sz="4000">
                <a:latin typeface="Georgia"/>
                <a:ea typeface="Georgia"/>
                <a:cs typeface="Georgia"/>
                <a:sym typeface="Georgia"/>
              </a:rPr>
              <a:t>Congressional Hearings</a:t>
            </a:r>
            <a:br>
              <a:rPr lang="en-US" sz="8000">
                <a:latin typeface="Georgia"/>
                <a:ea typeface="Georgia"/>
                <a:cs typeface="Georgia"/>
                <a:sym typeface="Georgia"/>
              </a:rPr>
            </a:br>
            <a:endParaRPr sz="800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52" name="Google Shape;152;p1"/>
          <p:cNvSpPr txBox="1">
            <a:spLocks noGrp="1"/>
          </p:cNvSpPr>
          <p:nvPr>
            <p:ph type="body" idx="1"/>
          </p:nvPr>
        </p:nvSpPr>
        <p:spPr>
          <a:xfrm>
            <a:off x="493776" y="5349240"/>
            <a:ext cx="11247120" cy="1119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920"/>
              <a:buNone/>
            </a:pPr>
            <a:r>
              <a:rPr lang="en-US" sz="2400">
                <a:latin typeface="Georgia"/>
                <a:ea typeface="Georgia"/>
                <a:cs typeface="Georgia"/>
                <a:sym typeface="Georgia"/>
              </a:rPr>
              <a:t>Government Affairs Institute at Georgetown University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SzPts val="1920"/>
              <a:buNone/>
            </a:pPr>
            <a:r>
              <a:rPr lang="en-US" sz="2400">
                <a:latin typeface="Georgia"/>
                <a:ea typeface="Georgia"/>
                <a:cs typeface="Georgia"/>
                <a:sym typeface="Georgia"/>
              </a:rPr>
              <a:t>Briefing for Bureau of Land Management – September 2025</a:t>
            </a:r>
            <a:endParaRPr/>
          </a:p>
        </p:txBody>
      </p:sp>
      <p:pic>
        <p:nvPicPr>
          <p:cNvPr id="153" name="Google Shape;153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479976" y="6006713"/>
            <a:ext cx="126306" cy="117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0554" y="2003103"/>
            <a:ext cx="4447664" cy="28517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1"/>
          <p:cNvPicPr preferRelativeResize="0"/>
          <p:nvPr/>
        </p:nvPicPr>
        <p:blipFill>
          <a:blip r:embed="rId5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3775" y="2385625"/>
            <a:ext cx="3058299" cy="1605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0"/>
          <p:cNvSpPr txBox="1"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</a:pPr>
            <a:r>
              <a:rPr lang="en-US"/>
              <a:t>Generate an Idea</a:t>
            </a:r>
            <a:endParaRPr/>
          </a:p>
        </p:txBody>
      </p:sp>
      <p:sp>
        <p:nvSpPr>
          <p:cNvPr id="263" name="Google Shape;263;p10"/>
          <p:cNvSpPr txBox="1">
            <a:spLocks noGrp="1"/>
          </p:cNvSpPr>
          <p:nvPr>
            <p:ph type="body" idx="1"/>
          </p:nvPr>
        </p:nvSpPr>
        <p:spPr>
          <a:xfrm>
            <a:off x="1905000" y="2332038"/>
            <a:ext cx="8229600" cy="71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US"/>
              <a:t>Member </a:t>
            </a:r>
            <a:endParaRPr/>
          </a:p>
          <a:p>
            <a:pPr marL="342900" lvl="0" indent="-241300" algn="l" rtl="0">
              <a:spcBef>
                <a:spcPts val="1000"/>
              </a:spcBef>
              <a:spcAft>
                <a:spcPts val="0"/>
              </a:spcAft>
              <a:buSzPts val="1600"/>
              <a:buNone/>
            </a:pPr>
            <a:endParaRPr/>
          </a:p>
          <a:p>
            <a:pPr marL="342900" lvl="0" indent="-241300" algn="l" rtl="0">
              <a:spcBef>
                <a:spcPts val="1000"/>
              </a:spcBef>
              <a:spcAft>
                <a:spcPts val="0"/>
              </a:spcAft>
              <a:buSzPts val="1600"/>
              <a:buNone/>
            </a:pPr>
            <a:endParaRPr/>
          </a:p>
        </p:txBody>
      </p:sp>
      <p:pic>
        <p:nvPicPr>
          <p:cNvPr id="264" name="Google Shape;264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38431" y="163882"/>
            <a:ext cx="2677285" cy="21221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72001" y="1528395"/>
            <a:ext cx="1255124" cy="1824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10" descr="What to Do When You Think Your Boss Is Going to Lose the General Election -  Roll Call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39000" y="3207108"/>
            <a:ext cx="2667000" cy="171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343400" y="5160962"/>
            <a:ext cx="2133600" cy="142240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10"/>
          <p:cNvSpPr txBox="1"/>
          <p:nvPr/>
        </p:nvSpPr>
        <p:spPr>
          <a:xfrm>
            <a:off x="1981200" y="3680213"/>
            <a:ext cx="5029200" cy="113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Staff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69" name="Google Shape;269;p10"/>
          <p:cNvSpPr txBox="1"/>
          <p:nvPr/>
        </p:nvSpPr>
        <p:spPr>
          <a:xfrm>
            <a:off x="1905000" y="5029201"/>
            <a:ext cx="3505200" cy="113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Routine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1"/>
          <p:cNvSpPr txBox="1"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000"/>
              <a:buFont typeface="Century Gothic"/>
              <a:buNone/>
            </a:pPr>
            <a:r>
              <a:rPr lang="en-US" sz="6000"/>
              <a:t>Plan the hearing</a:t>
            </a:r>
            <a:endParaRPr/>
          </a:p>
        </p:txBody>
      </p:sp>
      <p:pic>
        <p:nvPicPr>
          <p:cNvPr id="275" name="Google Shape;275;p11" descr="Calendar icon - Free download on Iconfinder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62027" y="957278"/>
            <a:ext cx="2377614" cy="23776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56586" y="2004825"/>
            <a:ext cx="4318128" cy="28735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1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17309" y="4423381"/>
            <a:ext cx="3067050" cy="2061058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11"/>
          <p:cNvSpPr txBox="1">
            <a:spLocks noGrp="1"/>
          </p:cNvSpPr>
          <p:nvPr>
            <p:ph type="body" idx="1"/>
          </p:nvPr>
        </p:nvSpPr>
        <p:spPr>
          <a:xfrm>
            <a:off x="1011872" y="1674076"/>
            <a:ext cx="8946541" cy="9440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 sz="4000"/>
              <a:t>Date</a:t>
            </a:r>
            <a:endParaRPr/>
          </a:p>
        </p:txBody>
      </p:sp>
      <p:sp>
        <p:nvSpPr>
          <p:cNvPr id="279" name="Google Shape;279;p11"/>
          <p:cNvSpPr txBox="1"/>
          <p:nvPr/>
        </p:nvSpPr>
        <p:spPr>
          <a:xfrm>
            <a:off x="1011872" y="2879209"/>
            <a:ext cx="3775166" cy="1261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Witness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0" name="Google Shape;280;p11"/>
          <p:cNvSpPr txBox="1"/>
          <p:nvPr/>
        </p:nvSpPr>
        <p:spPr>
          <a:xfrm>
            <a:off x="1011872" y="4930240"/>
            <a:ext cx="4411334" cy="98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Script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2"/>
          <p:cNvSpPr txBox="1">
            <a:spLocks noGrp="1"/>
          </p:cNvSpPr>
          <p:nvPr>
            <p:ph type="title"/>
          </p:nvPr>
        </p:nvSpPr>
        <p:spPr>
          <a:xfrm>
            <a:off x="329938" y="105104"/>
            <a:ext cx="11660957" cy="67528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Georgia"/>
              <a:buNone/>
            </a:pPr>
            <a:r>
              <a:rPr lang="en-US">
                <a:latin typeface="Georgia"/>
                <a:ea typeface="Georgia"/>
                <a:cs typeface="Georgia"/>
                <a:sym typeface="Georgia"/>
              </a:rPr>
              <a:t>				</a:t>
            </a:r>
            <a:r>
              <a:rPr lang="en-US" sz="1600">
                <a:latin typeface="Georgia"/>
                <a:ea typeface="Georgia"/>
                <a:cs typeface="Georgia"/>
                <a:sym typeface="Georgia"/>
              </a:rPr>
              <a:t>   </a:t>
            </a:r>
            <a:r>
              <a:rPr lang="en-US" sz="2800">
                <a:latin typeface="Georgia"/>
                <a:ea typeface="Georgia"/>
                <a:cs typeface="Georgia"/>
                <a:sym typeface="Georgia"/>
              </a:rPr>
              <a:t>Characteristics common to most congressional hearings:  </a:t>
            </a:r>
            <a:br>
              <a:rPr lang="en-US" sz="1600">
                <a:latin typeface="Georgia"/>
                <a:ea typeface="Georgia"/>
                <a:cs typeface="Georgia"/>
                <a:sym typeface="Georgia"/>
              </a:rPr>
            </a:br>
            <a:br>
              <a:rPr lang="en-US" sz="1600">
                <a:latin typeface="Georgia"/>
                <a:ea typeface="Georgia"/>
                <a:cs typeface="Georgia"/>
                <a:sym typeface="Georgia"/>
              </a:rPr>
            </a:br>
            <a:br>
              <a:rPr lang="en-US" sz="1600">
                <a:latin typeface="Georgia"/>
                <a:ea typeface="Georgia"/>
                <a:cs typeface="Georgia"/>
                <a:sym typeface="Georgia"/>
              </a:rPr>
            </a:br>
            <a:br>
              <a:rPr lang="en-US">
                <a:latin typeface="Georgia"/>
                <a:ea typeface="Georgia"/>
                <a:cs typeface="Georgia"/>
                <a:sym typeface="Georgia"/>
              </a:rPr>
            </a:br>
            <a:r>
              <a:rPr lang="en-US" sz="1600">
                <a:latin typeface="Georgia"/>
                <a:ea typeface="Georgia"/>
                <a:cs typeface="Georgia"/>
                <a:sym typeface="Georgia"/>
              </a:rPr>
              <a:t>* Unlike judicial proceedings- </a:t>
            </a:r>
            <a:r>
              <a:rPr lang="en-US" sz="160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no due process</a:t>
            </a:r>
            <a:r>
              <a:rPr lang="en-US" sz="1600">
                <a:latin typeface="Georgia"/>
                <a:ea typeface="Georgia"/>
                <a:cs typeface="Georgia"/>
                <a:sym typeface="Georgia"/>
              </a:rPr>
              <a:t>! There is, however,  5</a:t>
            </a:r>
            <a:r>
              <a:rPr lang="en-US" sz="1600" baseline="30000">
                <a:latin typeface="Georgia"/>
                <a:ea typeface="Georgia"/>
                <a:cs typeface="Georgia"/>
                <a:sym typeface="Georgia"/>
              </a:rPr>
              <a:t>th </a:t>
            </a:r>
            <a:r>
              <a:rPr lang="en-US" sz="1600">
                <a:latin typeface="Georgia"/>
                <a:ea typeface="Georgia"/>
                <a:cs typeface="Georgia"/>
                <a:sym typeface="Georgia"/>
              </a:rPr>
              <a:t> Amendment right to avoid self-incrimination</a:t>
            </a:r>
            <a:br>
              <a:rPr lang="en-US" sz="16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600">
                <a:latin typeface="Georgia"/>
                <a:ea typeface="Georgia"/>
                <a:cs typeface="Georgia"/>
                <a:sym typeface="Georgia"/>
              </a:rPr>
              <a:t> </a:t>
            </a:r>
            <a:br>
              <a:rPr lang="en-US">
                <a:latin typeface="Georgia"/>
                <a:ea typeface="Georgia"/>
                <a:cs typeface="Georgia"/>
                <a:sym typeface="Georgia"/>
              </a:rPr>
            </a:br>
            <a:r>
              <a:rPr lang="en-US" sz="1600">
                <a:latin typeface="Georgia"/>
                <a:ea typeface="Georgia"/>
                <a:cs typeface="Georgia"/>
                <a:sym typeface="Georgia"/>
              </a:rPr>
              <a:t>* Hearings are </a:t>
            </a:r>
            <a:r>
              <a:rPr lang="en-US" sz="160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Congress’s show </a:t>
            </a:r>
            <a:r>
              <a:rPr lang="en-US" sz="1600">
                <a:latin typeface="Georgia"/>
                <a:ea typeface="Georgia"/>
                <a:cs typeface="Georgia"/>
                <a:sym typeface="Georgia"/>
              </a:rPr>
              <a:t>- staged and highly scripted</a:t>
            </a:r>
            <a:br>
              <a:rPr lang="en-US" sz="16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600">
                <a:latin typeface="Georgia"/>
                <a:ea typeface="Georgia"/>
                <a:cs typeface="Georgia"/>
                <a:sym typeface="Georgia"/>
              </a:rPr>
              <a:t>	</a:t>
            </a:r>
            <a:br>
              <a:rPr lang="en-US" sz="16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600">
                <a:latin typeface="Georgia"/>
                <a:ea typeface="Georgia"/>
                <a:cs typeface="Georgia"/>
                <a:sym typeface="Georgia"/>
              </a:rPr>
              <a:t>* Objective is not to elicit evidence but rather to build the committee Chair’s case. Think  </a:t>
            </a:r>
            <a:r>
              <a:rPr lang="en-US" sz="1600" b="1" i="1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fact-exposing</a:t>
            </a:r>
            <a:r>
              <a:rPr lang="en-US" sz="1600">
                <a:latin typeface="Georgia"/>
                <a:ea typeface="Georgia"/>
                <a:cs typeface="Georgia"/>
                <a:sym typeface="Georgia"/>
              </a:rPr>
              <a:t> and </a:t>
            </a:r>
            <a:r>
              <a:rPr lang="en-US" sz="1600" b="1" u="sng">
                <a:latin typeface="Georgia"/>
                <a:ea typeface="Georgia"/>
                <a:cs typeface="Georgia"/>
                <a:sym typeface="Georgia"/>
              </a:rPr>
              <a:t>NOT</a:t>
            </a:r>
            <a:r>
              <a:rPr lang="en-US" sz="1600"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1600" i="1">
                <a:latin typeface="Georgia"/>
                <a:ea typeface="Georgia"/>
                <a:cs typeface="Georgia"/>
                <a:sym typeface="Georgia"/>
              </a:rPr>
              <a:t>fact-finding!</a:t>
            </a:r>
            <a:br>
              <a:rPr lang="en-US" sz="1600" i="1">
                <a:latin typeface="Georgia"/>
                <a:ea typeface="Georgia"/>
                <a:cs typeface="Georgia"/>
                <a:sym typeface="Georgia"/>
              </a:rPr>
            </a:br>
            <a:r>
              <a:rPr lang="en-US" sz="1600">
                <a:latin typeface="Georgia"/>
                <a:ea typeface="Georgia"/>
                <a:cs typeface="Georgia"/>
                <a:sym typeface="Georgia"/>
              </a:rPr>
              <a:t>	</a:t>
            </a:r>
            <a:br>
              <a:rPr lang="en-US" sz="16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600">
                <a:latin typeface="Georgia"/>
                <a:ea typeface="Georgia"/>
                <a:cs typeface="Georgia"/>
                <a:sym typeface="Georgia"/>
              </a:rPr>
              <a:t>* Notification requirements for testifying - at least 1 week’s notice but it may be waived by majority vote</a:t>
            </a:r>
            <a:br>
              <a:rPr lang="en-US" sz="16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600">
                <a:latin typeface="Georgia"/>
                <a:ea typeface="Georgia"/>
                <a:cs typeface="Georgia"/>
                <a:sym typeface="Georgia"/>
              </a:rPr>
              <a:t>	</a:t>
            </a:r>
            <a:br>
              <a:rPr lang="en-US" sz="16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600">
                <a:latin typeface="Georgia"/>
                <a:ea typeface="Georgia"/>
                <a:cs typeface="Georgia"/>
                <a:sym typeface="Georgia"/>
              </a:rPr>
              <a:t>* Quorum requirements for taking testimony - in the House, at least 2 committee Members present, in the Senate - can be just 1</a:t>
            </a:r>
            <a:br>
              <a:rPr lang="en-US" sz="1600">
                <a:latin typeface="Georgia"/>
                <a:ea typeface="Georgia"/>
                <a:cs typeface="Georgia"/>
                <a:sym typeface="Georgia"/>
              </a:rPr>
            </a:br>
            <a:br>
              <a:rPr lang="en-US" sz="16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600">
                <a:latin typeface="Georgia"/>
                <a:ea typeface="Georgia"/>
                <a:cs typeface="Georgia"/>
                <a:sym typeface="Georgia"/>
              </a:rPr>
              <a:t>* Witnesses-chosen by committee staff; majority typically get more witnesses; composition of witness panels and schedule of appearances set by majority </a:t>
            </a:r>
            <a:br>
              <a:rPr lang="en-US" sz="16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600">
                <a:latin typeface="Georgia"/>
                <a:ea typeface="Georgia"/>
                <a:cs typeface="Georgia"/>
                <a:sym typeface="Georgia"/>
              </a:rPr>
              <a:t>			</a:t>
            </a:r>
            <a:br>
              <a:rPr lang="en-US" sz="16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600">
                <a:latin typeface="Georgia"/>
                <a:ea typeface="Georgia"/>
                <a:cs typeface="Georgia"/>
                <a:sym typeface="Georgia"/>
              </a:rPr>
              <a:t>* Most hearings are open to the public (some exceptions for national security and sensitive law enforcement information) </a:t>
            </a:r>
            <a:br>
              <a:rPr lang="en-US" sz="16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600">
                <a:latin typeface="Georgia"/>
                <a:ea typeface="Georgia"/>
                <a:cs typeface="Georgia"/>
                <a:sym typeface="Georgia"/>
              </a:rPr>
              <a:t>	</a:t>
            </a:r>
            <a:br>
              <a:rPr lang="en-US" sz="16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600">
                <a:latin typeface="Georgia"/>
                <a:ea typeface="Georgia"/>
                <a:cs typeface="Georgia"/>
                <a:sym typeface="Georgia"/>
              </a:rPr>
              <a:t>* Committees keep official transcripts of proceedings; all witnesses have to supply written testimony in advance, usually 48 hours before a hearing 					</a:t>
            </a:r>
            <a:br>
              <a:rPr lang="en-US" sz="16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3200">
                <a:latin typeface="Georgia"/>
                <a:ea typeface="Georgia"/>
                <a:cs typeface="Georgia"/>
                <a:sym typeface="Georgia"/>
              </a:rPr>
              <a:t>	</a:t>
            </a:r>
            <a:br>
              <a:rPr lang="en-US">
                <a:latin typeface="Georgia"/>
                <a:ea typeface="Georgia"/>
                <a:cs typeface="Georgia"/>
                <a:sym typeface="Georgia"/>
              </a:rPr>
            </a:br>
            <a:r>
              <a:rPr lang="en-US">
                <a:latin typeface="Georgia"/>
                <a:ea typeface="Georgia"/>
                <a:cs typeface="Georgia"/>
                <a:sym typeface="Georgia"/>
              </a:rPr>
              <a:t>		</a:t>
            </a:r>
            <a:endParaRPr/>
          </a:p>
        </p:txBody>
      </p:sp>
      <p:pic>
        <p:nvPicPr>
          <p:cNvPr id="286" name="Google Shape;286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1212" y="193881"/>
            <a:ext cx="1819330" cy="11758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"/>
          <p:cNvSpPr txBox="1">
            <a:spLocks noGrp="1"/>
          </p:cNvSpPr>
          <p:nvPr>
            <p:ph type="title"/>
          </p:nvPr>
        </p:nvSpPr>
        <p:spPr>
          <a:xfrm>
            <a:off x="1960775" y="1080346"/>
            <a:ext cx="10231225" cy="6586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Georgia"/>
              <a:buNone/>
            </a:pPr>
            <a:r>
              <a:rPr lang="en-US" sz="1800" b="1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Congressional hearings </a:t>
            </a:r>
            <a:r>
              <a:rPr lang="en-US" sz="1800">
                <a:latin typeface="Georgia"/>
                <a:ea typeface="Georgia"/>
                <a:cs typeface="Georgia"/>
                <a:sym typeface="Georgia"/>
              </a:rPr>
              <a:t>are the most familiar and classic tool for conducting oversight on Capitol Hill! </a:t>
            </a:r>
            <a:br>
              <a:rPr lang="en-US" sz="1800" u="sng">
                <a:latin typeface="Georgia"/>
                <a:ea typeface="Georgia"/>
                <a:cs typeface="Georgia"/>
                <a:sym typeface="Georgia"/>
              </a:rPr>
            </a:br>
            <a:r>
              <a:rPr lang="en-US" sz="1800">
                <a:latin typeface="Georgia"/>
                <a:ea typeface="Georgia"/>
                <a:cs typeface="Georgia"/>
                <a:sym typeface="Georgia"/>
              </a:rPr>
              <a:t>- Oversight is an inherent and an </a:t>
            </a:r>
            <a:r>
              <a:rPr lang="en-US" sz="1800" u="sng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implied</a:t>
            </a:r>
            <a:r>
              <a:rPr lang="en-US" sz="1800">
                <a:latin typeface="Georgia"/>
                <a:ea typeface="Georgia"/>
                <a:cs typeface="Georgia"/>
                <a:sym typeface="Georgia"/>
              </a:rPr>
              <a:t> power of Congress.  While it is not explicitly mentioned in the Constitution, the Supreme Court has upheld oversight power by stating that: “</a:t>
            </a:r>
            <a:r>
              <a:rPr lang="en-US" sz="180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The power of the Congress to conduct investigations is inherent in the legislative process</a:t>
            </a:r>
            <a:r>
              <a:rPr lang="en-US" sz="1800">
                <a:latin typeface="Georgia"/>
                <a:ea typeface="Georgia"/>
                <a:cs typeface="Georgia"/>
                <a:sym typeface="Georgia"/>
              </a:rPr>
              <a:t>.  A legislative body cannot legislate wisely or effectively in the absence of information respecting conditions which the legislation is intended to affect or change.”   </a:t>
            </a: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800">
                <a:latin typeface="Georgia"/>
                <a:ea typeface="Georgia"/>
                <a:cs typeface="Georgia"/>
                <a:sym typeface="Georgia"/>
              </a:rPr>
              <a:t>-Explicit in the Constitution:</a:t>
            </a: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800">
                <a:latin typeface="Georgia"/>
                <a:ea typeface="Georgia"/>
                <a:cs typeface="Georgia"/>
                <a:sym typeface="Georgia"/>
              </a:rPr>
              <a:t>	- Make Laws</a:t>
            </a: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800">
                <a:latin typeface="Georgia"/>
                <a:ea typeface="Georgia"/>
                <a:cs typeface="Georgia"/>
                <a:sym typeface="Georgia"/>
              </a:rPr>
              <a:t>	- Tax and Spend</a:t>
            </a: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800">
                <a:latin typeface="Georgia"/>
                <a:ea typeface="Georgia"/>
                <a:cs typeface="Georgia"/>
                <a:sym typeface="Georgia"/>
              </a:rPr>
              <a:t>	- Create/fund/reorganize agencies</a:t>
            </a: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800">
                <a:latin typeface="Georgia"/>
                <a:ea typeface="Georgia"/>
                <a:cs typeface="Georgia"/>
                <a:sym typeface="Georgia"/>
              </a:rPr>
              <a:t>	- Senate advice &amp; consent on nominees</a:t>
            </a: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800">
                <a:latin typeface="Georgia"/>
                <a:ea typeface="Georgia"/>
                <a:cs typeface="Georgia"/>
                <a:sym typeface="Georgia"/>
              </a:rPr>
              <a:t>	- Impeachment</a:t>
            </a: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800">
                <a:latin typeface="Georgia"/>
                <a:ea typeface="Georgia"/>
                <a:cs typeface="Georgia"/>
                <a:sym typeface="Georgia"/>
              </a:rPr>
              <a:t>	- Promote the general welfare</a:t>
            </a: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800">
                <a:latin typeface="Georgia"/>
                <a:ea typeface="Georgia"/>
                <a:cs typeface="Georgia"/>
                <a:sym typeface="Georgia"/>
              </a:rPr>
              <a:t>-Implied in the Constitution</a:t>
            </a: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800">
                <a:latin typeface="Georgia"/>
                <a:ea typeface="Georgia"/>
                <a:cs typeface="Georgia"/>
                <a:sym typeface="Georgia"/>
              </a:rPr>
              <a:t>	- Inquire, Investigate, Oversee, Adjust</a:t>
            </a: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800">
                <a:latin typeface="Georgia"/>
                <a:ea typeface="Georgia"/>
                <a:cs typeface="Georgia"/>
                <a:sym typeface="Georgia"/>
              </a:rPr>
              <a:t>“</a:t>
            </a:r>
            <a:r>
              <a:rPr lang="en-US" sz="180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The administration of a statute is, properly speaking, an extension of the legislative process</a:t>
            </a:r>
            <a:r>
              <a:rPr lang="en-US" sz="1800">
                <a:latin typeface="Georgia"/>
                <a:ea typeface="Georgia"/>
                <a:cs typeface="Georgia"/>
                <a:sym typeface="Georgia"/>
              </a:rPr>
              <a:t>”</a:t>
            </a: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br>
              <a:rPr lang="en-US" sz="1400">
                <a:latin typeface="Georgia"/>
                <a:ea typeface="Georgia"/>
                <a:cs typeface="Georgia"/>
                <a:sym typeface="Georgia"/>
              </a:rPr>
            </a:br>
            <a:br>
              <a:rPr lang="en-US" sz="20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3600">
                <a:latin typeface="Georgia"/>
                <a:ea typeface="Georgia"/>
                <a:cs typeface="Georgia"/>
                <a:sym typeface="Georgia"/>
              </a:rPr>
              <a:t>	</a:t>
            </a:r>
            <a:br>
              <a:rPr lang="en-US" sz="36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4000">
                <a:latin typeface="Georgia"/>
                <a:ea typeface="Georgia"/>
                <a:cs typeface="Georgia"/>
                <a:sym typeface="Georgia"/>
              </a:rPr>
              <a:t>	</a:t>
            </a:r>
            <a:br>
              <a:rPr lang="en-US" sz="4000">
                <a:latin typeface="Georgia"/>
                <a:ea typeface="Georgia"/>
                <a:cs typeface="Georgia"/>
                <a:sym typeface="Georgia"/>
              </a:rPr>
            </a:br>
            <a:endParaRPr sz="40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61" name="Google Shape;161;p2" descr="http://media.npr.org/assets/img/2010/10/25/constitution-3a6e5d963ceee4f7cd7ef448cb32e5ee8e86f7e0-s6-c30.jpg"/>
          <p:cNvPicPr preferRelativeResize="0"/>
          <p:nvPr/>
        </p:nvPicPr>
        <p:blipFill rotWithShape="1">
          <a:blip r:embed="rId3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734" y="84921"/>
            <a:ext cx="1890041" cy="19534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734" y="4609708"/>
            <a:ext cx="1890041" cy="197526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" descr="data:image/jpeg;base64,/9j/4AAQSkZJRgABAQAAAQABAAD/2wCEAAkGBxQREhUUEBQWFBUVGBoXFBcYFhUdGRgWFBgWGBcaFhkZHCgsGh0lIBQYITIiJyotMC4uGCEzODMsNygtLisBCgoKDg0OFA8QFywcHx83LDg3LTc3LDItKywuLCwsNDAsLCwsLCssLCwsLCwsLCwsLDgsKywsLCwsLCwsNywrLP/AABEIAOgAyAMBIgACEQEDEQH/xAAcAAEAAgIDAQAAAAAAAAAAAAAABQYEBwECAwj/xABJEAACAQMCAwQGBQgHBgcAAAABAgMABBEFIQYSMRNBUWEHFCIycYEjM0JSkRUkU2KhscHRFjRDcoKSshdUY3SDswglNUVzk9L/xAAaAQEAAwEBAQAAAAAAAAAAAAAAAQMEAgUG/8QAHxEBAAICAgMBAQAAAAAAAAAAAAECAxEEIQUSMTIi/9oADAMBAAIRAxEAPwDeNKUoFKUoFKUoIfiPU5YUAtolmmborSKgVO+R878i7Zx41QEmv9QLdjO0y83K5jzDaDB6LJtLJtvzIcVKaxokOp6lcwz8+IbZFBVipXtmJ2I8eToc5xUlZ2F/p8axwdnewxjlRHxFMB3ZcDkIHT3c4olW9Q9HiiD8+1DsVbIIJR41z3JJc5fOP1qn70xR2MDWV5LHBEAga2hSbnxtuqo3eNyBXpLxXp8rBb5ewkUbLdxlFz0bszIOWTB+0ue7xrG03V7q6JGm+owwxkjd+159+oEJUIMYODnrQRV5e6ZO/PKNSZ8YJEeoKG+KooH4CseOHSWOFGpju/8AcwB8T3Dzq2yW2rEEdtY77H6K47/+pVej4QktFMkkEVwfCK4nhx4lzI5DChDKkit4/ZttaNup/s2mgkIPxmyw+BrIvbW8RV9ZtrfVEX3GVVWbHUMRJ7J/wmqTqOpW0f0l7cvahz9HHCLG46ddxBzDHi1eLPayHtrHVIIjkENcNMJVbf7HOFAP93FEzC0wy6cSexnuNMm6jtO0jRT9pUjm+jb5A1MWWu3MakqYtShX+0t2QTKo35pUzyscdy4O3SqBacZStN6q88Vw5GQ1yIp4iyg/V9gi8hP62e6pmz1CxulWS80u7tp02PZW1xjI71aJR3+NES2LofEdvd57B8svvRsCsi/3o2wR+FStakL28nOJ21OVshoJhYzpPCQMY7RIxzjYbMD51M8P8VXsJeK8tLmeNPqbpYSGlHd2kX2W8xt5CiGw6VU148hx7VvfKe8epXJ/aExUlonFNrdkrBKDIM80TArKuOvNG2CPwoJqlKUClKUClKUClKUClKUClKGgqPDY/wDNNTPlaD8Em/nVuqn8KHOpaof17dfwjf8AnVwoPC5tEkx2iK+OnMoOM9cZFROpcH2VwQZbeMkDAIHLt/hxU7SgqZ9HGmnrap+L/wA69rbgDT4yClsgI6e9j8M1ZqUGFFpMCjCwxgf3F/lXWTRrdgVaCIg9R2afyrPrqrg9CD8KDHttOijAEcaIAMDlRRgD4CsmuaUClKUCofW+Gre7XEqANnKyJ7Mit3MrjfNTFKClQ69Npsiwam3PA20N7jAz3Jc4GEfwbYHwFXQGvG7tUlRo5VV0YYZWGQQfEVUOGp2sLo6dM2YnBksHPXkBPPAT3lMjH6vwoLtSlKBSlKBSlKBSlKBSlKCm8Ctz3OpSdxuQg/6S8tXKqX6Off1H/nZf31dKBWHq2qRWsTTXDrHGvVmO2/QeZ8qy2ON6+ftYN1xPqJhhLR2cBwSQQFAOCzL3yHBwD0HzoNq8FekC31V5UtklHZAEs6gKeYkDGCd9uhq21GcPaDBYwrDbRhEH4scYLMe8nxqToK5xmtzJGIbOMlpMkymUxrGE5erKCSxzsAMYByRtnVlpBrGgSPcSRrcWkjM88cTEqmWyWUHdDv13G29b2rrIgIIIBB2IPeD1BoMXSNSjuYUmhbmSRQynyPcfOsyo3QtEhsouytk5I+ZnC5JALnJxnoN+ndUlQKUpQKqt/wAYhpHgsIWu5k2cqQIY27hLKenf7uTtWJxXqEl3cDTbORo2ID3ky9YoSfcUjpI+4HhjNWvTdOjt41ihRURegAx8z4nzoK8thqknttdw25P9kkAlC+QkZlLfgKheJeE9TnNuReRyGGdZQ/ZCJkAUqwXlLc2Qx22rYtKBSlKBSlKBSlKBSlKBSlDQUv0dbSaiD19dkPnvuKulVDhCTF9qaHbllib5PGf/AM1b6BXjDbInMUVV5jzNgAczdMnHU7V7VWuONZkgiSK2/rNy4ig2zgnHPIR4Ip5jQc6xxasc3q9tC93cDd44yoEYPQyyMQqfAnJ8KxrfXrq3uI4tRji5Lg8sMsAk5Vkxns5eYnc9zbA4PSvKXVbHQooYbiUq0xP0jAs8jjHPJKR5sNz0zXb0lEtbQdkfpDcwGHB6vzZG/hjNBYNc1mKzhaa4YKi/izdyoPtMe4CqxpPHcnLG2o2UtlHKcJK5Vo8sfYEmN4yR94AZ2rEsJ0muLzUL917CyleG2XcrGItpZCO92JAB7sedWjtLbVLRgjLNBOpXI367dO5ge49CKCapVb9H968tmBIeZ4Xkt2bfL+ru0fMc955c/OrJQKjOI9YSytpbiX3Y1Jxndj9lR5k4FSdUz0kKT6jneP12AOvc2W9jPwbBoMzgDR3gt+0uB+c3J7a5O3vsBhRjoFGAB3VZ6ClApSlApSlApSlApSlApSlApSlBTbdRb61IBnF7bBz5NatyjHylNXKqlxknJdadN0C3DRyN4JLE+AfIuE+dW2gVSuJzyatpsjkiPluIwT7olkEfKCe5mxgeOKutYersywyNEoeRUZo1xnLgErj54oNe8fWNtql3DFHBLdy2rHtORuSBQ3KxjnlKkZ2Hsjfepl9Bvbm5tJ7p4I4bclxbornD4wuXzhivccAbnasn0XRxjTLcxnPOvPIx6tIxPOW881bKDVul2V2Y76BtP7W1nuJXQSS9lIVkbLeyQdid1ORWfpPE1vZ2pt7OyninjXMdm0bh3Yn2ihP1ig9WFbDqk8YsJdQ02GIHtkla4ZgB7ECoyPk+DM6jHlQS/BGlSWtqqXBHau8k0oX3Ved2kZV8QC2M+VT9BSgVUfSQPorTyvrT/vrVuqnek4Zgt/8AnbT/ALy0FxpSuruAMk4A3JPQDzoO1UqfiK7vJ5odKWELbPyTTzh2UyAHMcaKRkgjds7eFZVn6Q7CWcQrNjm2jlZWEMjDYrHIdmNeHo0kUw3RBGPXrsk92O2Y5z4YoJHhPiFrpJFuEENxbv2dwmfZD4yGQnqjDcVPqwPQ5rWvDXDdvqk1xqFwGdJZWSGLmPZlIcxh2UY5ixBI8AazvRtbotzqJttrUTKkSKSU50Qdoy56bnG23s0F+pSlApSlApSlApSlBVPShAX06YqCShRxjqOR1ORVohkDqGU5DAEHxB3FR/E8PPZ3C+MMn+g4rH4Jn7TT7Rs5zBHv/gA/hQTdDSlBTn4fubKWSXTGR45TzyWkp5U5z1eFwDyE/dxgmvVeMJftabfA+HIh379w+K7y6zLaXaw3ZDwXLEW8wXHJJ3QyADv+y3fuDVpoKjLxRdyYS206cOTjmnKRxKPvMylj8gDWVwvwybd3uLmU3F3MAJJSMAKCSEiX7KDPz2qde8QSLEWAkdWZVzuVQqGIHgOdfxr3oFKUoFU/0kHKWad731t+CSBj+wVcKp/Fvt6jpkWdueaVh/8AEiY/a9BcKhONdMkurG4ghIEksbKmTgZPcT3Z6VN1wTQVHSo7bULBrbso0ZI+yltyo+gl5ehXuwdwR18az+COHRY2MVsQpKr9JjJDO27nfuJNRHC2LzULi/jHLCq+rRsMYuCjHnc+IUgBT5mp3ibiWGxVDLzO8rckMSAl5H8FHz6nag51fTJPVTBYMlsSOVWCbRqfeKKO/GcVQ9b4Oh0exea2vbmGSMBlzLlJZe5TFjB5jtgeNW6x4uguFkjdzZzqCGjn5VkQnIVhzHDjvypIqncG2HrupTtdTyahFahDbTMvLCJdw4CqAruMDcZxig2dpkrPDGzjDMiswxjDMoJ27tzSsqlApSlApSlApSlB0mjDKVPQgg/A7VWPRo35iqdBFJNCPhDK6D/TVpNVH0fxtG17F1iW6d4WG4ZZvpGwe/DMR5UFvpSsLWLmWOItbw9vIMYj51TOTv7THGw3oKx6WJ1jskkY8vJc27BvArKpyfLx8s1cIJldQyMGVhlWBBBHiCOtU+z0m4vrgT6lEIYYgVgtCySZZsc0s3KSpO2FG+N/GvUcBpDtYXNxZIffSN+dT4comDdnjJ93HXyoI3jjVUs9Rs7kntCscsMsKAtKsUnK3bBFz7KlcH4irhoGtwXsIntX7SNsgNhhuDgghgCKxOHeFbeyBMal5WGJJpGLyyY+8zd3kMDyqWtrdI15Y1VF8FAA38hQe1Kitc4htrJea6mSMYJAJ9psfcXqx8gKqN16VYcgW9tcTeJKiMD/AOzFRMxH1ZTFe/5iZbDrXuln1rX7iUZ5LKBYQcHHaSnmYA9M4xWPL6VGQZfT58fqyRMfwBqsejzi25k7W3iNvbXMkzzSNdBz2plwqiJQy5YBQD3YA2pExPxN8OSn6rMN41SOMtba4Yafp0im4lOJ3Ug+rQj32Y52Y5wB18qyl4MaX+v3lxc94UP2Kq3fy9hykjyJNTum6VBarywxrGMAE95x95jux8yTUqnEUcFjbYHLFBAnedlRB3k1XeErJ7uZtRu4+Ut7NkjdYrc/aIzs8mzHvGwrFdPy1c+8Tp1q2CB7t3OCcgnvijx8GJ78VfAMUGDqGjW9wQZ4I5SBgF0ViB1wMismztEiQJEiog6KoAA+AFe1KBSlKBSlKBSlKBSlKDg1pbgfit9NLC7/AKlNcTKjAE+qSLM45JMfZbOfL8a2Dx/dy9lDbW79nLdyiFXz7qhWeQjz5UI+JFUzjzg82hM9oha0cAXtuDnZOkqg9Tjrjeol3jrFp1LbEUoYBlIYEZBByCD0INelaM0XXrixVDp8qz2x37CVtlGTnspDumc+6c9Kvum+k6zf2bktaSAAlZlIBz91hkNURaFuTi5Mf2F2pWJBqcLqGSWNgwypDruPEb16G8jHV0/zL/OumfT2rW/FPpD5pGttMZWdcie4IzHD3ez998/IY76xOPOO1uQLLSZg0kn106e5FF9rDfePl0qpmKOJBDAvKi+HViO9j3mqc2X0h63jfG25Nt26rDosah+d+a4lIPNNKSxyfug7KPgK9JJGbqT+NYktyiAmRwuNu8nOM7AVPaPw1d3nKYY/V4TuZZ19ogjIMcXeOm5IrDEZck7fT3zcTg11GkNcSpEA0jiMeJP7qk7Dhe51ZFQwCC3DArcyDEw5d/olznfbc7Vsbh/gK1tm7Vgbib9LKeYjbHsDoo+VUm39I91Hrps7oJHbl+xVAoOC31Tc/fnI8t/KtuLF6Pmef5W3J/mI1CXvJNRtJ4bJ7tEtZV5Ibto+acsuMxs3NyiTB9liuDjvIqd/oIkhBvLm6u1UHlSSXlUE9SREFz86lOLtAS/tJIH+0Mo3ekg3Rh5g14cCa015ZxvJtMuY51wRyzR7OMVe8hMadYx28axQoEjQYVR0AFZNKUClKUClKUClKUClKUClKhdc4ptrNlSd25mGQqRyyNgY3IjU8o376CH1ECXW7ZW3ENrLIB3B3dFDfHAI+dT2vaulqiNICwkkSIAYyTKwUde7fJ+FVTSNXhuNbZoZQ4NkNsHIPaAkEEbHxB3rN9KgxZpKNjDc28gPwlUH9hNBC8VejYlml03kQv8AWwPtE3mhA9g/DrVG9bwfV7hGik91o5F22HRWOxHzr6ErA1fRYLtClzEkqn7yg4Pip7j5iqsmL2+dPS4nk8mDqY9oaAl0i3P9kB5gsP41hcQ6LBHCqorLLI2xLE4jT38b7dRW3f8AZbbqX7KWZVZMBS3PyuCcOrNv8um1RWoeiAzEGS+kOFKfVRDY9eg6+dV0xWifrfyPJcTLj6x6spHo64eu7iKeeyhg7OR+RTLKykBM5AAU5HtDfyq02Xo5uW31G7igUn6uLGSo64kbGD8BVo9EVh6taS25bm7C5mjBxjIVtiR59a1P6TNB7LVlS/upvVZeaRJGJcxhuYlVXyIC9PCrppWfryI5uetfWttQ3Hp3DFlp8Mk9vEsrxo7do7c7tgFuXn38MVHafxA2taNO8GYZikiFI2yyuoOFBwPeGPxrVfoX4rS0u3hnnK2sqlVWTPLz59gkbhCQTnuq6ejCQadq19pu3Zue2gPwAOB5crAf4a7iNM8zNu5naZ9BmvNdaf2cnMZLZzGxY5JB9pev4fKqp/4h+HyrQX0Qwfq5WGxDDBibI7/eGfIVHHW/6O6zejsnkinHMiDqS55kO/cGLCrbo8V7r9ncxanCbaKQo9q4GCME+zyncgco3OM5o5c6H6YIriaytoYnd5gqzscjs3wBtt7fQknpVh4UUw6lqUAbMbdjcqv3XnDiTHkezU1i6Xw/pvD1v20nKHUHmncAyuTjKoO7OB7K1D+iXiA6nqGo3Tr2eFgjjTvEeZcc363s/toNrUpSgUpSgUpSgUpSgUpSg4JrVia0w1SefSYXv45FVLzHsiN4chOxkfAbPM2QCRWzruHnRkzjmUrnw5gR/GtZ8OX99aGPSIbeFJoU5jcOT2LxDYSBVGS5OMg9+aCf0aAm8W4fS2t5nVleYPBgKcH6QI2WbYDOD8a7+lf/ANMmHiYwOmxMigE5rNtIby3DSTzpcII2eReQIwkUZxERsE6j2snzrtw3rttq9oJECujjEsTYJVu9HH8fnQTlqnKignJCgE+OAK9a13YwR2OrRW9jJIySxubqFneRYgn1cgLE8hJJXHeK2JQK4Nc0oKbpknqurXELHCXkazwj/iRZWb8eZPwqs/8AiF0ES2cd0vv27YPnHLgEfJgp/Grpxrw612kckDCO6tm7S2kIyA2PaRv1G2B+A8KxNO1W31eGW1u4jHKoAubZ8hl80I95cjZhQfNt5DBdC3i021m7YLifcvzueUZUDPKMk77da3nBwNdeu6bdAxobe3WO6JJLMVBHKNva2OM57qtNraadpEfsCC1XG7EgMwG+7H2mqi8Tem6JTyadEZj+kkyqfIHc/PFd1pa06iBsDWOHrN50vLpEMkK4R3PsrvkEg7ZB6E9KpvFPpntIMpZA3Um+4BEakdMsR7X+Hw61pbXeIbq+fmvZmlHcgPKgGcgBVwP4+dRmD8B4CvSweLvfu/UI2mOIuI7i/l7a9k5+QewgA7OPPcqj5bmt1egfQzBYtcSD6S7bnJ8Y1zyf6mPzrS/B/DEmp3K28eVXZp3A9xB59MnuFfV1tAsaKiAKqgKoHQADAArLzK0pf0p8gh60pSsiSlKUClKUClKUClKUCoDiHQHmdZ7WbsLmMFVflDI6EglJV71yO4g1P0oKbHwpc3DE6neGWM4/N4FMULAffySzZOPtAbVAcI8I2t5NfTyRcsZuDFAsbyRqEtxyE4QjJLA/hW0a19eltEuHmCs+n3L88/Lkm2mY7yAfo2zv4Ggtmh8O21kGFrEI+c5c5ZmYgYHMzEk/DNStecEyuoZCGVgCpByCDuCK9KBSlKBUDxRwnb36YmBVwMJLGSsi58GHUeR2qepQfOXFPokv4CzR/nsajKnnIkA8OQnfu6VSL3SZ7fAmt5o87jmjNfYldXQHqAfiK0YeTfD+R8h2ei3UwDQ2s8g8RG2PkatP+zO8ijee+MdrBGnO55w0jDqUQDox6b/tr6D1nWYLKPtJ3WNegHex7lRR1J6YFViz0qbU5Uub9DFbRNzW1ow9pjtiS5wcEjGyb4qzLz8+TqbCQ9HGhQ2ljF2MJhMiiSQMQZCzD7bDqcH4CrTXAFc1jClKUClKUClKUClKUClKUClKUCuksYYFWAIIwQRkEHuINd6UFPk4UntSzaTcCFSP6vKrPBkfohzAw578ZHlXP9Jb2A4u9OkfIyrWjpKvmG7QxlT+NW+uKCqRekSxAAnkNtIesU6lHB8CBkH5E1Owa1buAyTREEZGJF6H51W+y9c1Y86gxWEY5MqCDPce8d+hVUXH941B69wrYzara2yWsKhVkuLjljUc2OVY0fA3BJYn4Cg2L+UYv0sf+df50/KUP6WP/Ov860hxdw1ajVpYI4PZMERS3t4U53Zi/MysSFiA5RzN4Hasm84NWK/0tLm0tYopGkR44uZ+dlUle1d1Bfbf40GzrrjS0UskcnbyjYRQjmdiO5eg/bisP8pajdj82t1skJx2l17Uox1IgjJBHdu4q0WtqkaqkaKiqMKqgAAeAA6V7UFb0Tg+GCTtpWe5uP007F2XPURA7RrnOwqyUpQKUpQKUpQKUpQKUpQKUpQKUpQKUpQKUrjNBzXFYeqapDbJz3Eixr0BYgZPgPE+QqryXd7qRKW4extSN53GLiQb/VRsPox5tvv0oHo5fnk1KQ4y184ODkYSONR+6u2nMBrN874HJa22Ce5SZi37v2VY9C0aKzhWG3XlRfmWJ6sx+0xO5JqJ4h4Ngu/WGYuklxEsRdXYYEfMV2Bwd2Oc9aCJ4OVr2+k1QJ2cEkQhgBz2kqoxPaMO5T3DrVh4p4cS+jQF2ilicSQSp70cg2yAeowcEHrWD6NLoPp1uuweJexkAx7MkR5WG3mKtNBTPy7f2ZK3tt6xEoH5xbbnA2JkhODnocJmpzR+Jra6+plHNnHI4ZJNv+G4DfsqXqN1TQbe4z2sSliMc4GJAP1ZB7Q+RoJHNc1Tf6LXVqc6ddtyZJ9XucyR7jflk98b79SN6ydO4wAk7G/hezlzhefeJ89OSYDlyTn2Sc0FppSlApSlApSlApSlApSlApWPfXPZoX5XfH2UXmY/Ad9UXVeNbjn7JVhtWcc0PaP2s74Oy+qoFwzbj39qDYJNQWo8YWcDMj3CdovWNTzSE+ARdyfKtb6vqczt2c8gczpjspn95+8R2SDmx0wDJXjZcHGUBl0/tygI/OW9XhjZ8ZMUOGZlGO9/hROkte+mmNpeysbSa6JBxglWyOv0fKTgVENxZrFxNHbvG0M0il444CilRkDN12isUTfuwfOsjiy4ewiSEXyLdMUitorOJI8BiBmbJcso2xgj9tbD4L4Uj06IqGMsznmnnb35X7ySSdvAZohE8D+jyOy+luX9auSSed8lY8nOIlYnHx61d8VzSgV0lkCgsxAAGST0AHUmuxNax4v1CbWIpoNOJFrF9fcBS3bMv9jCgI5x9458qDA4L4+tbMzJc5iS5nkubZ925453JGQBlCNuvj5Vt0VpW70KNY4Re9lBb4BBlkEcYkAOAbQqW+XaCo2HW7rTD2VrfiZsnkjniKQNGO62YuSzZIAGRsaJb9pWt4PSssIUaraT2TscLkc6HxOdivwIqxwcfaa5AW9gJOwHOOp+NELLWJqenR3MbRToJI3GGVhsQf3HzrvHeRsMrIhHiGXH76jNW4ssrVcz3MSbZA51JOPADqaCI4Mupobm40+4cyiBUkt5WOXaCQsAsniylcZ7xVyqn8L2cs97PqEsbQpLFHDBG3vlELMZHX7OebZauFApSlApSlApSlBg6rq8Nshe4kSNRuSx7vh31A3XGDPE8lpDzKBzLLO4ihkUe8UbDE4wT7orilE6Vppby/GYpJLleqGMm0tiDjmUyAu03hnlUda8vyNa2C9ndXqIsmeS3tE7IuejhyrMZD7qj3e/x2UoQybbiO3sSqW1lFaJITlXZRcFxtmOFA3P1GxYdaydLsbm6bOrFuwIIAdhAJD92S2DMCPPn+VKUTMaY3o8gs21XUWtVjAhWCKIIBhVxJ2nL80UH4edbOpSjkqG17ie3slBnkAZshI19qR2H2UUbkn+NKUED6hd6ofzxTaWf+7ZzNMN9p2Bwi9MoM58auEVoiII4wEUDChduUeWOlKUEHLwXaZZo4zGznMpRiDN12lO/MDk/jUbYcEdmW7JorSKRRzxW0XLIHHhcc2SBv0UUpQTulcMWtsxeKFe0YAPKRmR8d7sepPjWfdafFKpSSNHVhggqCCPPalKCAPo80z/AHGD/JWfpPClnasWtraKJiMEqgzjwzSlBMVzSlApSlApSlApSlB//9k=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4" name="Google Shape;164;p2" descr="data:image/jpeg;base64,/9j/4AAQSkZJRgABAQAAAQABAAD/2wCEAAkGBxQREhUUEBQWFBUVGBoXFBcYFhUdGRgWFBgWGBcaFhkZHCgsGh0lIBQYITIiJyotMC4uGCEzODMsNygtLisBCgoKDg0OFA8QFywcHx83LDg3LTc3LDItKywuLCwsNDAsLCwsLCssLCwsLCwsLCwsLDgsKywsLCwsLCwsNywrLP/AABEIAOgAyAMBIgACEQEDEQH/xAAcAAEAAgIDAQAAAAAAAAAAAAAABQYEBwECAwj/xABJEAACAQMCAwQGBQgHBgcAAAABAgMABBEFIQYSMRNBUWEHFCIycYEjM0JSkRUkU2KhscHRFjRDcoKSshdUY3SDswglNUVzk9L/xAAaAQEAAwEBAQAAAAAAAAAAAAAAAQMEAgUG/8QAHxEBAAICAgMBAQAAAAAAAAAAAAECAxEEIQUSMTIi/9oADAMBAAIRAxEAPwDeNKUoFKUoFKUoIfiPU5YUAtolmmborSKgVO+R878i7Zx41QEmv9QLdjO0y83K5jzDaDB6LJtLJtvzIcVKaxokOp6lcwz8+IbZFBVipXtmJ2I8eToc5xUlZ2F/p8axwdnewxjlRHxFMB3ZcDkIHT3c4olW9Q9HiiD8+1DsVbIIJR41z3JJc5fOP1qn70xR2MDWV5LHBEAga2hSbnxtuqo3eNyBXpLxXp8rBb5ewkUbLdxlFz0bszIOWTB+0ue7xrG03V7q6JGm+owwxkjd+159+oEJUIMYODnrQRV5e6ZO/PKNSZ8YJEeoKG+KooH4CseOHSWOFGpju/8AcwB8T3Dzq2yW2rEEdtY77H6K47/+pVej4QktFMkkEVwfCK4nhx4lzI5DChDKkit4/ZttaNup/s2mgkIPxmyw+BrIvbW8RV9ZtrfVEX3GVVWbHUMRJ7J/wmqTqOpW0f0l7cvahz9HHCLG46ddxBzDHi1eLPayHtrHVIIjkENcNMJVbf7HOFAP93FEzC0wy6cSexnuNMm6jtO0jRT9pUjm+jb5A1MWWu3MakqYtShX+0t2QTKo35pUzyscdy4O3SqBacZStN6q88Vw5GQ1yIp4iyg/V9gi8hP62e6pmz1CxulWS80u7tp02PZW1xjI71aJR3+NES2LofEdvd57B8svvRsCsi/3o2wR+FStakL28nOJ21OVshoJhYzpPCQMY7RIxzjYbMD51M8P8VXsJeK8tLmeNPqbpYSGlHd2kX2W8xt5CiGw6VU148hx7VvfKe8epXJ/aExUlonFNrdkrBKDIM80TArKuOvNG2CPwoJqlKUClKUClKUClKUClKUClKGgqPDY/wDNNTPlaD8Em/nVuqn8KHOpaof17dfwjf8AnVwoPC5tEkx2iK+OnMoOM9cZFROpcH2VwQZbeMkDAIHLt/hxU7SgqZ9HGmnrap+L/wA69rbgDT4yClsgI6e9j8M1ZqUGFFpMCjCwxgf3F/lXWTRrdgVaCIg9R2afyrPrqrg9CD8KDHttOijAEcaIAMDlRRgD4CsmuaUClKUCofW+Gre7XEqANnKyJ7Mit3MrjfNTFKClQ69Npsiwam3PA20N7jAz3Jc4GEfwbYHwFXQGvG7tUlRo5VV0YYZWGQQfEVUOGp2sLo6dM2YnBksHPXkBPPAT3lMjH6vwoLtSlKBSlKBSlKBSlKBSlKCm8Ctz3OpSdxuQg/6S8tXKqX6Off1H/nZf31dKBWHq2qRWsTTXDrHGvVmO2/QeZ8qy2ON6+ftYN1xPqJhhLR2cBwSQQFAOCzL3yHBwD0HzoNq8FekC31V5UtklHZAEs6gKeYkDGCd9uhq21GcPaDBYwrDbRhEH4scYLMe8nxqToK5xmtzJGIbOMlpMkymUxrGE5erKCSxzsAMYByRtnVlpBrGgSPcSRrcWkjM88cTEqmWyWUHdDv13G29b2rrIgIIIBB2IPeD1BoMXSNSjuYUmhbmSRQynyPcfOsyo3QtEhsouytk5I+ZnC5JALnJxnoN+ndUlQKUpQKqt/wAYhpHgsIWu5k2cqQIY27hLKenf7uTtWJxXqEl3cDTbORo2ID3ky9YoSfcUjpI+4HhjNWvTdOjt41ihRURegAx8z4nzoK8thqknttdw25P9kkAlC+QkZlLfgKheJeE9TnNuReRyGGdZQ/ZCJkAUqwXlLc2Qx22rYtKBSlKBSlKBSlKBSlKBSlDQUv0dbSaiD19dkPnvuKulVDhCTF9qaHbllib5PGf/AM1b6BXjDbInMUVV5jzNgAczdMnHU7V7VWuONZkgiSK2/rNy4ig2zgnHPIR4Ip5jQc6xxasc3q9tC93cDd44yoEYPQyyMQqfAnJ8KxrfXrq3uI4tRji5Lg8sMsAk5Vkxns5eYnc9zbA4PSvKXVbHQooYbiUq0xP0jAs8jjHPJKR5sNz0zXb0lEtbQdkfpDcwGHB6vzZG/hjNBYNc1mKzhaa4YKi/izdyoPtMe4CqxpPHcnLG2o2UtlHKcJK5Vo8sfYEmN4yR94AZ2rEsJ0muLzUL917CyleG2XcrGItpZCO92JAB7sedWjtLbVLRgjLNBOpXI367dO5ge49CKCapVb9H968tmBIeZ4Xkt2bfL+ru0fMc955c/OrJQKjOI9YSytpbiX3Y1Jxndj9lR5k4FSdUz0kKT6jneP12AOvc2W9jPwbBoMzgDR3gt+0uB+c3J7a5O3vsBhRjoFGAB3VZ6ClApSlApSlApSlApSlApSlApSlBTbdRb61IBnF7bBz5NatyjHylNXKqlxknJdadN0C3DRyN4JLE+AfIuE+dW2gVSuJzyatpsjkiPluIwT7olkEfKCe5mxgeOKutYersywyNEoeRUZo1xnLgErj54oNe8fWNtql3DFHBLdy2rHtORuSBQ3KxjnlKkZ2Hsjfepl9Bvbm5tJ7p4I4bclxbornD4wuXzhivccAbnasn0XRxjTLcxnPOvPIx6tIxPOW881bKDVul2V2Y76BtP7W1nuJXQSS9lIVkbLeyQdid1ORWfpPE1vZ2pt7OyninjXMdm0bh3Yn2ihP1ig9WFbDqk8YsJdQ02GIHtkla4ZgB7ECoyPk+DM6jHlQS/BGlSWtqqXBHau8k0oX3Ved2kZV8QC2M+VT9BSgVUfSQPorTyvrT/vrVuqnek4Zgt/8AnbT/ALy0FxpSuruAMk4A3JPQDzoO1UqfiK7vJ5odKWELbPyTTzh2UyAHMcaKRkgjds7eFZVn6Q7CWcQrNjm2jlZWEMjDYrHIdmNeHo0kUw3RBGPXrsk92O2Y5z4YoJHhPiFrpJFuEENxbv2dwmfZD4yGQnqjDcVPqwPQ5rWvDXDdvqk1xqFwGdJZWSGLmPZlIcxh2UY5ixBI8AazvRtbotzqJttrUTKkSKSU50Qdoy56bnG23s0F+pSlApSlApSlApSlBVPShAX06YqCShRxjqOR1ORVohkDqGU5DAEHxB3FR/E8PPZ3C+MMn+g4rH4Jn7TT7Rs5zBHv/gA/hQTdDSlBTn4fubKWSXTGR45TzyWkp5U5z1eFwDyE/dxgmvVeMJftabfA+HIh379w+K7y6zLaXaw3ZDwXLEW8wXHJJ3QyADv+y3fuDVpoKjLxRdyYS206cOTjmnKRxKPvMylj8gDWVwvwybd3uLmU3F3MAJJSMAKCSEiX7KDPz2qde8QSLEWAkdWZVzuVQqGIHgOdfxr3oFKUoFU/0kHKWad731t+CSBj+wVcKp/Fvt6jpkWdueaVh/8AEiY/a9BcKhONdMkurG4ghIEksbKmTgZPcT3Z6VN1wTQVHSo7bULBrbso0ZI+yltyo+gl5ehXuwdwR18az+COHRY2MVsQpKr9JjJDO27nfuJNRHC2LzULi/jHLCq+rRsMYuCjHnc+IUgBT5mp3ibiWGxVDLzO8rckMSAl5H8FHz6nag51fTJPVTBYMlsSOVWCbRqfeKKO/GcVQ9b4Oh0exea2vbmGSMBlzLlJZe5TFjB5jtgeNW6x4uguFkjdzZzqCGjn5VkQnIVhzHDjvypIqncG2HrupTtdTyahFahDbTMvLCJdw4CqAruMDcZxig2dpkrPDGzjDMiswxjDMoJ27tzSsqlApSlApSlApSlB0mjDKVPQgg/A7VWPRo35iqdBFJNCPhDK6D/TVpNVH0fxtG17F1iW6d4WG4ZZvpGwe/DMR5UFvpSsLWLmWOItbw9vIMYj51TOTv7THGw3oKx6WJ1jskkY8vJc27BvArKpyfLx8s1cIJldQyMGVhlWBBBHiCOtU+z0m4vrgT6lEIYYgVgtCySZZsc0s3KSpO2FG+N/GvUcBpDtYXNxZIffSN+dT4comDdnjJ93HXyoI3jjVUs9Rs7kntCscsMsKAtKsUnK3bBFz7KlcH4irhoGtwXsIntX7SNsgNhhuDgghgCKxOHeFbeyBMal5WGJJpGLyyY+8zd3kMDyqWtrdI15Y1VF8FAA38hQe1Kitc4htrJea6mSMYJAJ9psfcXqx8gKqN16VYcgW9tcTeJKiMD/AOzFRMxH1ZTFe/5iZbDrXuln1rX7iUZ5LKBYQcHHaSnmYA9M4xWPL6VGQZfT58fqyRMfwBqsejzi25k7W3iNvbXMkzzSNdBz2plwqiJQy5YBQD3YA2pExPxN8OSn6rMN41SOMtba4Yafp0im4lOJ3Ug+rQj32Y52Y5wB18qyl4MaX+v3lxc94UP2Kq3fy9hykjyJNTum6VBarywxrGMAE95x95jux8yTUqnEUcFjbYHLFBAnedlRB3k1XeErJ7uZtRu4+Ut7NkjdYrc/aIzs8mzHvGwrFdPy1c+8Tp1q2CB7t3OCcgnvijx8GJ78VfAMUGDqGjW9wQZ4I5SBgF0ViB1wMismztEiQJEiog6KoAA+AFe1KBSlKBSlKBSlKBSlKDg1pbgfit9NLC7/AKlNcTKjAE+qSLM45JMfZbOfL8a2Dx/dy9lDbW79nLdyiFXz7qhWeQjz5UI+JFUzjzg82hM9oha0cAXtuDnZOkqg9Tjrjeol3jrFp1LbEUoYBlIYEZBByCD0INelaM0XXrixVDp8qz2x37CVtlGTnspDumc+6c9Kvum+k6zf2bktaSAAlZlIBz91hkNURaFuTi5Mf2F2pWJBqcLqGSWNgwypDruPEb16G8jHV0/zL/OumfT2rW/FPpD5pGttMZWdcie4IzHD3ez998/IY76xOPOO1uQLLSZg0kn106e5FF9rDfePl0qpmKOJBDAvKi+HViO9j3mqc2X0h63jfG25Nt26rDosah+d+a4lIPNNKSxyfug7KPgK9JJGbqT+NYktyiAmRwuNu8nOM7AVPaPw1d3nKYY/V4TuZZ19ogjIMcXeOm5IrDEZck7fT3zcTg11GkNcSpEA0jiMeJP7qk7Dhe51ZFQwCC3DArcyDEw5d/olznfbc7Vsbh/gK1tm7Vgbib9LKeYjbHsDoo+VUm39I91Hrps7oJHbl+xVAoOC31Tc/fnI8t/KtuLF6Pmef5W3J/mI1CXvJNRtJ4bJ7tEtZV5Ibto+acsuMxs3NyiTB9liuDjvIqd/oIkhBvLm6u1UHlSSXlUE9SREFz86lOLtAS/tJIH+0Mo3ekg3Rh5g14cCa015ZxvJtMuY51wRyzR7OMVe8hMadYx28axQoEjQYVR0AFZNKUClKUClKUClKUClKUClKhdc4ptrNlSd25mGQqRyyNgY3IjU8o376CH1ECXW7ZW3ENrLIB3B3dFDfHAI+dT2vaulqiNICwkkSIAYyTKwUde7fJ+FVTSNXhuNbZoZQ4NkNsHIPaAkEEbHxB3rN9KgxZpKNjDc28gPwlUH9hNBC8VejYlml03kQv8AWwPtE3mhA9g/DrVG9bwfV7hGik91o5F22HRWOxHzr6ErA1fRYLtClzEkqn7yg4Pip7j5iqsmL2+dPS4nk8mDqY9oaAl0i3P9kB5gsP41hcQ6LBHCqorLLI2xLE4jT38b7dRW3f8AZbbqX7KWZVZMBS3PyuCcOrNv8um1RWoeiAzEGS+kOFKfVRDY9eg6+dV0xWifrfyPJcTLj6x6spHo64eu7iKeeyhg7OR+RTLKykBM5AAU5HtDfyq02Xo5uW31G7igUn6uLGSo64kbGD8BVo9EVh6taS25bm7C5mjBxjIVtiR59a1P6TNB7LVlS/upvVZeaRJGJcxhuYlVXyIC9PCrppWfryI5uetfWttQ3Hp3DFlp8Mk9vEsrxo7do7c7tgFuXn38MVHafxA2taNO8GYZikiFI2yyuoOFBwPeGPxrVfoX4rS0u3hnnK2sqlVWTPLz59gkbhCQTnuq6ejCQadq19pu3Zue2gPwAOB5crAf4a7iNM8zNu5naZ9BmvNdaf2cnMZLZzGxY5JB9pev4fKqp/4h+HyrQX0Qwfq5WGxDDBibI7/eGfIVHHW/6O6zejsnkinHMiDqS55kO/cGLCrbo8V7r9ncxanCbaKQo9q4GCME+zyncgco3OM5o5c6H6YIriaytoYnd5gqzscjs3wBtt7fQknpVh4UUw6lqUAbMbdjcqv3XnDiTHkezU1i6Xw/pvD1v20nKHUHmncAyuTjKoO7OB7K1D+iXiA6nqGo3Tr2eFgjjTvEeZcc363s/toNrUpSgUpSgUpSgUpSgUpSg4JrVia0w1SefSYXv45FVLzHsiN4chOxkfAbPM2QCRWzruHnRkzjmUrnw5gR/GtZ8OX99aGPSIbeFJoU5jcOT2LxDYSBVGS5OMg9+aCf0aAm8W4fS2t5nVleYPBgKcH6QI2WbYDOD8a7+lf/ANMmHiYwOmxMigE5rNtIby3DSTzpcII2eReQIwkUZxERsE6j2snzrtw3rttq9oJECujjEsTYJVu9HH8fnQTlqnKignJCgE+OAK9a13YwR2OrRW9jJIySxubqFneRYgn1cgLE8hJJXHeK2JQK4Nc0oKbpknqurXELHCXkazwj/iRZWb8eZPwqs/8AiF0ES2cd0vv27YPnHLgEfJgp/Grpxrw612kckDCO6tm7S2kIyA2PaRv1G2B+A8KxNO1W31eGW1u4jHKoAubZ8hl80I95cjZhQfNt5DBdC3i021m7YLifcvzueUZUDPKMk77da3nBwNdeu6bdAxobe3WO6JJLMVBHKNva2OM57qtNraadpEfsCC1XG7EgMwG+7H2mqi8Tem6JTyadEZj+kkyqfIHc/PFd1pa06iBsDWOHrN50vLpEMkK4R3PsrvkEg7ZB6E9KpvFPpntIMpZA3Um+4BEakdMsR7X+Hw61pbXeIbq+fmvZmlHcgPKgGcgBVwP4+dRmD8B4CvSweLvfu/UI2mOIuI7i/l7a9k5+QewgA7OPPcqj5bmt1egfQzBYtcSD6S7bnJ8Y1zyf6mPzrS/B/DEmp3K28eVXZp3A9xB59MnuFfV1tAsaKiAKqgKoHQADAArLzK0pf0p8gh60pSsiSlKUClKUClKUClKUCoDiHQHmdZ7WbsLmMFVflDI6EglJV71yO4g1P0oKbHwpc3DE6neGWM4/N4FMULAffySzZOPtAbVAcI8I2t5NfTyRcsZuDFAsbyRqEtxyE4QjJLA/hW0a19eltEuHmCs+n3L88/Lkm2mY7yAfo2zv4Ggtmh8O21kGFrEI+c5c5ZmYgYHMzEk/DNStecEyuoZCGVgCpByCDuCK9KBSlKBUDxRwnb36YmBVwMJLGSsi58GHUeR2qepQfOXFPokv4CzR/nsajKnnIkA8OQnfu6VSL3SZ7fAmt5o87jmjNfYldXQHqAfiK0YeTfD+R8h2ei3UwDQ2s8g8RG2PkatP+zO8ijee+MdrBGnO55w0jDqUQDox6b/tr6D1nWYLKPtJ3WNegHex7lRR1J6YFViz0qbU5Uub9DFbRNzW1ow9pjtiS5wcEjGyb4qzLz8+TqbCQ9HGhQ2ljF2MJhMiiSQMQZCzD7bDqcH4CrTXAFc1jClKUClKUClKUClKUClKUClKUCuksYYFWAIIwQRkEHuINd6UFPk4UntSzaTcCFSP6vKrPBkfohzAw578ZHlXP9Jb2A4u9OkfIyrWjpKvmG7QxlT+NW+uKCqRekSxAAnkNtIesU6lHB8CBkH5E1Owa1buAyTREEZGJF6H51W+y9c1Y86gxWEY5MqCDPce8d+hVUXH941B69wrYzara2yWsKhVkuLjljUc2OVY0fA3BJYn4Cg2L+UYv0sf+df50/KUP6WP/Ov860hxdw1ajVpYI4PZMERS3t4U53Zi/MysSFiA5RzN4Hasm84NWK/0tLm0tYopGkR44uZ+dlUle1d1Bfbf40GzrrjS0UskcnbyjYRQjmdiO5eg/bisP8pajdj82t1skJx2l17Uox1IgjJBHdu4q0WtqkaqkaKiqMKqgAAeAA6V7UFb0Tg+GCTtpWe5uP007F2XPURA7RrnOwqyUpQKUpQKUpQKUpQKUpQKUpQKUpQKUpQKUrjNBzXFYeqapDbJz3Eixr0BYgZPgPE+QqryXd7qRKW4extSN53GLiQb/VRsPox5tvv0oHo5fnk1KQ4y184ODkYSONR+6u2nMBrN874HJa22Ce5SZi37v2VY9C0aKzhWG3XlRfmWJ6sx+0xO5JqJ4h4Ngu/WGYuklxEsRdXYYEfMV2Bwd2Oc9aCJ4OVr2+k1QJ2cEkQhgBz2kqoxPaMO5T3DrVh4p4cS+jQF2ilicSQSp70cg2yAeowcEHrWD6NLoPp1uuweJexkAx7MkR5WG3mKtNBTPy7f2ZK3tt6xEoH5xbbnA2JkhODnocJmpzR+Jra6+plHNnHI4ZJNv+G4DfsqXqN1TQbe4z2sSliMc4GJAP1ZB7Q+RoJHNc1Tf6LXVqc6ddtyZJ9XucyR7jflk98b79SN6ydO4wAk7G/hezlzhefeJ89OSYDlyTn2Sc0FppSlApSlApSlApSlApSlApWPfXPZoX5XfH2UXmY/Ad9UXVeNbjn7JVhtWcc0PaP2s74Oy+qoFwzbj39qDYJNQWo8YWcDMj3CdovWNTzSE+ARdyfKtb6vqczt2c8gczpjspn95+8R2SDmx0wDJXjZcHGUBl0/tygI/OW9XhjZ8ZMUOGZlGO9/hROkte+mmNpeysbSa6JBxglWyOv0fKTgVENxZrFxNHbvG0M0il444CilRkDN12isUTfuwfOsjiy4ewiSEXyLdMUitorOJI8BiBmbJcso2xgj9tbD4L4Uj06IqGMsznmnnb35X7ySSdvAZohE8D+jyOy+luX9auSSed8lY8nOIlYnHx61d8VzSgV0lkCgsxAAGST0AHUmuxNax4v1CbWIpoNOJFrF9fcBS3bMv9jCgI5x9458qDA4L4+tbMzJc5iS5nkubZ925453JGQBlCNuvj5Vt0VpW70KNY4Re9lBb4BBlkEcYkAOAbQqW+XaCo2HW7rTD2VrfiZsnkjniKQNGO62YuSzZIAGRsaJb9pWt4PSssIUaraT2TscLkc6HxOdivwIqxwcfaa5AW9gJOwHOOp+NELLWJqenR3MbRToJI3GGVhsQf3HzrvHeRsMrIhHiGXH76jNW4ssrVcz3MSbZA51JOPADqaCI4Mupobm40+4cyiBUkt5WOXaCQsAsniylcZ7xVyqn8L2cs97PqEsbQpLFHDBG3vlELMZHX7OebZauFApSlApSlApSlBg6rq8Nshe4kSNRuSx7vh31A3XGDPE8lpDzKBzLLO4ihkUe8UbDE4wT7orilE6Vppby/GYpJLleqGMm0tiDjmUyAu03hnlUda8vyNa2C9ndXqIsmeS3tE7IuejhyrMZD7qj3e/x2UoQybbiO3sSqW1lFaJITlXZRcFxtmOFA3P1GxYdaydLsbm6bOrFuwIIAdhAJD92S2DMCPPn+VKUTMaY3o8gs21XUWtVjAhWCKIIBhVxJ2nL80UH4edbOpSjkqG17ie3slBnkAZshI19qR2H2UUbkn+NKUED6hd6ofzxTaWf+7ZzNMN9p2Bwi9MoM58auEVoiII4wEUDChduUeWOlKUEHLwXaZZo4zGznMpRiDN12lO/MDk/jUbYcEdmW7JorSKRRzxW0XLIHHhcc2SBv0UUpQTulcMWtsxeKFe0YAPKRmR8d7sepPjWfdafFKpSSNHVhggqCCPPalKCAPo80z/AHGD/JWfpPClnasWtraKJiMEqgzjwzSlBMVzSlApSlApSlApSlB//9k=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65" name="Google Shape;165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0734" y="2139884"/>
            <a:ext cx="1890041" cy="2307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638348" y="3631183"/>
            <a:ext cx="2206493" cy="1484783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2"/>
          <p:cNvSpPr txBox="1"/>
          <p:nvPr/>
        </p:nvSpPr>
        <p:spPr>
          <a:xfrm>
            <a:off x="2838449" y="312738"/>
            <a:ext cx="6515101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u="sng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Congressional Hearings</a:t>
            </a:r>
            <a:endParaRPr sz="32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"/>
          <p:cNvSpPr txBox="1">
            <a:spLocks noGrp="1"/>
          </p:cNvSpPr>
          <p:nvPr>
            <p:ph type="title"/>
          </p:nvPr>
        </p:nvSpPr>
        <p:spPr>
          <a:xfrm>
            <a:off x="1960774" y="7937"/>
            <a:ext cx="10231225" cy="6586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⮚"/>
            </a:pPr>
            <a:br>
              <a:rPr lang="en-US" sz="2000" u="sng">
                <a:latin typeface="Georgia"/>
                <a:ea typeface="Georgia"/>
                <a:cs typeface="Georgia"/>
                <a:sym typeface="Georgia"/>
              </a:rPr>
            </a:br>
            <a:br>
              <a:rPr lang="en-US" sz="1400">
                <a:latin typeface="Georgia"/>
                <a:ea typeface="Georgia"/>
                <a:cs typeface="Georgia"/>
                <a:sym typeface="Georgia"/>
              </a:rPr>
            </a:br>
            <a:br>
              <a:rPr lang="en-US" sz="1400">
                <a:latin typeface="Georgia"/>
                <a:ea typeface="Georgia"/>
                <a:cs typeface="Georgia"/>
                <a:sym typeface="Georgia"/>
              </a:rPr>
            </a:br>
            <a:br>
              <a:rPr lang="en-US" sz="1400">
                <a:latin typeface="Georgia"/>
                <a:ea typeface="Georgia"/>
                <a:cs typeface="Georgia"/>
                <a:sym typeface="Georgia"/>
              </a:rPr>
            </a:br>
            <a:br>
              <a:rPr lang="en-US" sz="1400" b="1">
                <a:latin typeface="Georgia"/>
                <a:ea typeface="Georgia"/>
                <a:cs typeface="Georgia"/>
                <a:sym typeface="Georgia"/>
              </a:rPr>
            </a:br>
            <a:r>
              <a:rPr lang="en-US" sz="1800" b="1">
                <a:latin typeface="Georgia"/>
                <a:ea typeface="Georgia"/>
                <a:cs typeface="Georgia"/>
                <a:sym typeface="Georgia"/>
              </a:rPr>
              <a:t>-Reports agencies are required to file with Congress</a:t>
            </a: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800">
                <a:latin typeface="Georgia"/>
                <a:ea typeface="Georgia"/>
                <a:cs typeface="Georgia"/>
                <a:sym typeface="Georgia"/>
              </a:rPr>
              <a:t>-Briefings- more numerous, more candid, and more productive </a:t>
            </a: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800">
                <a:latin typeface="Georgia"/>
                <a:ea typeface="Georgia"/>
                <a:cs typeface="Georgia"/>
                <a:sym typeface="Georgia"/>
              </a:rPr>
              <a:t>-GAO- bipartisan agent of Congress, usually works at committees’ direction; GAO can also initiate investigations</a:t>
            </a: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800">
                <a:latin typeface="Georgia"/>
                <a:ea typeface="Georgia"/>
                <a:cs typeface="Georgia"/>
                <a:sym typeface="Georgia"/>
              </a:rPr>
              <a:t>-CBO- Congress’s equivalent of OMB, “scores” legislation and agency programs</a:t>
            </a: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800">
                <a:latin typeface="Georgia"/>
                <a:ea typeface="Georgia"/>
                <a:cs typeface="Georgia"/>
                <a:sym typeface="Georgia"/>
              </a:rPr>
              <a:t>-CRS- Congress’s “think tank”; researchers at Library of Congress who work exclusively for Congress; issue briefs to educate Members, prepare confidential memos</a:t>
            </a: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800">
                <a:latin typeface="Georgia"/>
                <a:ea typeface="Georgia"/>
                <a:cs typeface="Georgia"/>
                <a:sym typeface="Georgia"/>
              </a:rPr>
              <a:t>-IGs- answer to Congress</a:t>
            </a: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800">
                <a:latin typeface="Georgia"/>
                <a:ea typeface="Georgia"/>
                <a:cs typeface="Georgia"/>
                <a:sym typeface="Georgia"/>
              </a:rPr>
              <a:t>-Congressional delegations or Staff Delegations (CODELS/StaffDels)- Congress visits agencies, “sees with their own eyes”</a:t>
            </a: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br>
              <a:rPr lang="en-US" sz="18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1800">
                <a:latin typeface="Georgia"/>
                <a:ea typeface="Georgia"/>
                <a:cs typeface="Georgia"/>
                <a:sym typeface="Georgia"/>
              </a:rPr>
              <a:t>-Phone calls, e-mails, social media</a:t>
            </a:r>
            <a:endParaRPr/>
          </a:p>
        </p:txBody>
      </p:sp>
      <p:pic>
        <p:nvPicPr>
          <p:cNvPr id="173" name="Google Shape;173;p3" descr="http://media.npr.org/assets/img/2010/10/25/constitution-3a6e5d963ceee4f7cd7ef448cb32e5ee8e86f7e0-s6-c30.jpg"/>
          <p:cNvPicPr preferRelativeResize="0"/>
          <p:nvPr/>
        </p:nvPicPr>
        <p:blipFill rotWithShape="1">
          <a:blip r:embed="rId3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734" y="84921"/>
            <a:ext cx="1890041" cy="19534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734" y="4609708"/>
            <a:ext cx="1890041" cy="197526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3" descr="data:image/jpeg;base64,/9j/4AAQSkZJRgABAQAAAQABAAD/2wCEAAkGBxQREhUUEBQWFBUVGBoXFBcYFhUdGRgWFBgWGBcaFhkZHCgsGh0lIBQYITIiJyotMC4uGCEzODMsNygtLisBCgoKDg0OFA8QFywcHx83LDg3LTc3LDItKywuLCwsNDAsLCwsLCssLCwsLCwsLCwsLDgsKywsLCwsLCwsNywrLP/AABEIAOgAyAMBIgACEQEDEQH/xAAcAAEAAgIDAQAAAAAAAAAAAAAABQYEBwECAwj/xABJEAACAQMCAwQGBQgHBgcAAAABAgMABBEFIQYSMRNBUWEHFCIycYEjM0JSkRUkU2KhscHRFjRDcoKSshdUY3SDswglNUVzk9L/xAAaAQEAAwEBAQAAAAAAAAAAAAAAAQMEAgUG/8QAHxEBAAICAgMBAQAAAAAAAAAAAAECAxEEIQUSMTIi/9oADAMBAAIRAxEAPwDeNKUoFKUoFKUoIfiPU5YUAtolmmborSKgVO+R878i7Zx41QEmv9QLdjO0y83K5jzDaDB6LJtLJtvzIcVKaxokOp6lcwz8+IbZFBVipXtmJ2I8eToc5xUlZ2F/p8axwdnewxjlRHxFMB3ZcDkIHT3c4olW9Q9HiiD8+1DsVbIIJR41z3JJc5fOP1qn70xR2MDWV5LHBEAga2hSbnxtuqo3eNyBXpLxXp8rBb5ewkUbLdxlFz0bszIOWTB+0ue7xrG03V7q6JGm+owwxkjd+159+oEJUIMYODnrQRV5e6ZO/PKNSZ8YJEeoKG+KooH4CseOHSWOFGpju/8AcwB8T3Dzq2yW2rEEdtY77H6K47/+pVej4QktFMkkEVwfCK4nhx4lzI5DChDKkit4/ZttaNup/s2mgkIPxmyw+BrIvbW8RV9ZtrfVEX3GVVWbHUMRJ7J/wmqTqOpW0f0l7cvahz9HHCLG46ddxBzDHi1eLPayHtrHVIIjkENcNMJVbf7HOFAP93FEzC0wy6cSexnuNMm6jtO0jRT9pUjm+jb5A1MWWu3MakqYtShX+0t2QTKo35pUzyscdy4O3SqBacZStN6q88Vw5GQ1yIp4iyg/V9gi8hP62e6pmz1CxulWS80u7tp02PZW1xjI71aJR3+NES2LofEdvd57B8svvRsCsi/3o2wR+FStakL28nOJ21OVshoJhYzpPCQMY7RIxzjYbMD51M8P8VXsJeK8tLmeNPqbpYSGlHd2kX2W8xt5CiGw6VU148hx7VvfKe8epXJ/aExUlonFNrdkrBKDIM80TArKuOvNG2CPwoJqlKUClKUClKUClKUClKUClKGgqPDY/wDNNTPlaD8Em/nVuqn8KHOpaof17dfwjf8AnVwoPC5tEkx2iK+OnMoOM9cZFROpcH2VwQZbeMkDAIHLt/hxU7SgqZ9HGmnrap+L/wA69rbgDT4yClsgI6e9j8M1ZqUGFFpMCjCwxgf3F/lXWTRrdgVaCIg9R2afyrPrqrg9CD8KDHttOijAEcaIAMDlRRgD4CsmuaUClKUCofW+Gre7XEqANnKyJ7Mit3MrjfNTFKClQ69Npsiwam3PA20N7jAz3Jc4GEfwbYHwFXQGvG7tUlRo5VV0YYZWGQQfEVUOGp2sLo6dM2YnBksHPXkBPPAT3lMjH6vwoLtSlKBSlKBSlKBSlKBSlKCm8Ctz3OpSdxuQg/6S8tXKqX6Off1H/nZf31dKBWHq2qRWsTTXDrHGvVmO2/QeZ8qy2ON6+ftYN1xPqJhhLR2cBwSQQFAOCzL3yHBwD0HzoNq8FekC31V5UtklHZAEs6gKeYkDGCd9uhq21GcPaDBYwrDbRhEH4scYLMe8nxqToK5xmtzJGIbOMlpMkymUxrGE5erKCSxzsAMYByRtnVlpBrGgSPcSRrcWkjM88cTEqmWyWUHdDv13G29b2rrIgIIIBB2IPeD1BoMXSNSjuYUmhbmSRQynyPcfOsyo3QtEhsouytk5I+ZnC5JALnJxnoN+ndUlQKUpQKqt/wAYhpHgsIWu5k2cqQIY27hLKenf7uTtWJxXqEl3cDTbORo2ID3ky9YoSfcUjpI+4HhjNWvTdOjt41ihRURegAx8z4nzoK8thqknttdw25P9kkAlC+QkZlLfgKheJeE9TnNuReRyGGdZQ/ZCJkAUqwXlLc2Qx22rYtKBSlKBSlKBSlKBSlKBSlDQUv0dbSaiD19dkPnvuKulVDhCTF9qaHbllib5PGf/AM1b6BXjDbInMUVV5jzNgAczdMnHU7V7VWuONZkgiSK2/rNy4ig2zgnHPIR4Ip5jQc6xxasc3q9tC93cDd44yoEYPQyyMQqfAnJ8KxrfXrq3uI4tRji5Lg8sMsAk5Vkxns5eYnc9zbA4PSvKXVbHQooYbiUq0xP0jAs8jjHPJKR5sNz0zXb0lEtbQdkfpDcwGHB6vzZG/hjNBYNc1mKzhaa4YKi/izdyoPtMe4CqxpPHcnLG2o2UtlHKcJK5Vo8sfYEmN4yR94AZ2rEsJ0muLzUL917CyleG2XcrGItpZCO92JAB7sedWjtLbVLRgjLNBOpXI367dO5ge49CKCapVb9H968tmBIeZ4Xkt2bfL+ru0fMc955c/OrJQKjOI9YSytpbiX3Y1Jxndj9lR5k4FSdUz0kKT6jneP12AOvc2W9jPwbBoMzgDR3gt+0uB+c3J7a5O3vsBhRjoFGAB3VZ6ClApSlApSlApSlApSlApSlApSlBTbdRb61IBnF7bBz5NatyjHylNXKqlxknJdadN0C3DRyN4JLE+AfIuE+dW2gVSuJzyatpsjkiPluIwT7olkEfKCe5mxgeOKutYersywyNEoeRUZo1xnLgErj54oNe8fWNtql3DFHBLdy2rHtORuSBQ3KxjnlKkZ2Hsjfepl9Bvbm5tJ7p4I4bclxbornD4wuXzhivccAbnasn0XRxjTLcxnPOvPIx6tIxPOW881bKDVul2V2Y76BtP7W1nuJXQSS9lIVkbLeyQdid1ORWfpPE1vZ2pt7OyninjXMdm0bh3Yn2ihP1ig9WFbDqk8YsJdQ02GIHtkla4ZgB7ECoyPk+DM6jHlQS/BGlSWtqqXBHau8k0oX3Ved2kZV8QC2M+VT9BSgVUfSQPorTyvrT/vrVuqnek4Zgt/8AnbT/ALy0FxpSuruAMk4A3JPQDzoO1UqfiK7vJ5odKWELbPyTTzh2UyAHMcaKRkgjds7eFZVn6Q7CWcQrNjm2jlZWEMjDYrHIdmNeHo0kUw3RBGPXrsk92O2Y5z4YoJHhPiFrpJFuEENxbv2dwmfZD4yGQnqjDcVPqwPQ5rWvDXDdvqk1xqFwGdJZWSGLmPZlIcxh2UY5ixBI8AazvRtbotzqJttrUTKkSKSU50Qdoy56bnG23s0F+pSlApSlApSlApSlBVPShAX06YqCShRxjqOR1ORVohkDqGU5DAEHxB3FR/E8PPZ3C+MMn+g4rH4Jn7TT7Rs5zBHv/gA/hQTdDSlBTn4fubKWSXTGR45TzyWkp5U5z1eFwDyE/dxgmvVeMJftabfA+HIh379w+K7y6zLaXaw3ZDwXLEW8wXHJJ3QyADv+y3fuDVpoKjLxRdyYS206cOTjmnKRxKPvMylj8gDWVwvwybd3uLmU3F3MAJJSMAKCSEiX7KDPz2qde8QSLEWAkdWZVzuVQqGIHgOdfxr3oFKUoFU/0kHKWad731t+CSBj+wVcKp/Fvt6jpkWdueaVh/8AEiY/a9BcKhONdMkurG4ghIEksbKmTgZPcT3Z6VN1wTQVHSo7bULBrbso0ZI+yltyo+gl5ehXuwdwR18az+COHRY2MVsQpKr9JjJDO27nfuJNRHC2LzULi/jHLCq+rRsMYuCjHnc+IUgBT5mp3ibiWGxVDLzO8rckMSAl5H8FHz6nag51fTJPVTBYMlsSOVWCbRqfeKKO/GcVQ9b4Oh0exea2vbmGSMBlzLlJZe5TFjB5jtgeNW6x4uguFkjdzZzqCGjn5VkQnIVhzHDjvypIqncG2HrupTtdTyahFahDbTMvLCJdw4CqAruMDcZxig2dpkrPDGzjDMiswxjDMoJ27tzSsqlApSlApSlApSlB0mjDKVPQgg/A7VWPRo35iqdBFJNCPhDK6D/TVpNVH0fxtG17F1iW6d4WG4ZZvpGwe/DMR5UFvpSsLWLmWOItbw9vIMYj51TOTv7THGw3oKx6WJ1jskkY8vJc27BvArKpyfLx8s1cIJldQyMGVhlWBBBHiCOtU+z0m4vrgT6lEIYYgVgtCySZZsc0s3KSpO2FG+N/GvUcBpDtYXNxZIffSN+dT4comDdnjJ93HXyoI3jjVUs9Rs7kntCscsMsKAtKsUnK3bBFz7KlcH4irhoGtwXsIntX7SNsgNhhuDgghgCKxOHeFbeyBMal5WGJJpGLyyY+8zd3kMDyqWtrdI15Y1VF8FAA38hQe1Kitc4htrJea6mSMYJAJ9psfcXqx8gKqN16VYcgW9tcTeJKiMD/AOzFRMxH1ZTFe/5iZbDrXuln1rX7iUZ5LKBYQcHHaSnmYA9M4xWPL6VGQZfT58fqyRMfwBqsejzi25k7W3iNvbXMkzzSNdBz2plwqiJQy5YBQD3YA2pExPxN8OSn6rMN41SOMtba4Yafp0im4lOJ3Ug+rQj32Y52Y5wB18qyl4MaX+v3lxc94UP2Kq3fy9hykjyJNTum6VBarywxrGMAE95x95jux8yTUqnEUcFjbYHLFBAnedlRB3k1XeErJ7uZtRu4+Ut7NkjdYrc/aIzs8mzHvGwrFdPy1c+8Tp1q2CB7t3OCcgnvijx8GJ78VfAMUGDqGjW9wQZ4I5SBgF0ViB1wMismztEiQJEiog6KoAA+AFe1KBSlKBSlKBSlKBSlKDg1pbgfit9NLC7/AKlNcTKjAE+qSLM45JMfZbOfL8a2Dx/dy9lDbW79nLdyiFXz7qhWeQjz5UI+JFUzjzg82hM9oha0cAXtuDnZOkqg9Tjrjeol3jrFp1LbEUoYBlIYEZBByCD0INelaM0XXrixVDp8qz2x37CVtlGTnspDumc+6c9Kvum+k6zf2bktaSAAlZlIBz91hkNURaFuTi5Mf2F2pWJBqcLqGSWNgwypDruPEb16G8jHV0/zL/OumfT2rW/FPpD5pGttMZWdcie4IzHD3ez998/IY76xOPOO1uQLLSZg0kn106e5FF9rDfePl0qpmKOJBDAvKi+HViO9j3mqc2X0h63jfG25Nt26rDosah+d+a4lIPNNKSxyfug7KPgK9JJGbqT+NYktyiAmRwuNu8nOM7AVPaPw1d3nKYY/V4TuZZ19ogjIMcXeOm5IrDEZck7fT3zcTg11GkNcSpEA0jiMeJP7qk7Dhe51ZFQwCC3DArcyDEw5d/olznfbc7Vsbh/gK1tm7Vgbib9LKeYjbHsDoo+VUm39I91Hrps7oJHbl+xVAoOC31Tc/fnI8t/KtuLF6Pmef5W3J/mI1CXvJNRtJ4bJ7tEtZV5Ibto+acsuMxs3NyiTB9liuDjvIqd/oIkhBvLm6u1UHlSSXlUE9SREFz86lOLtAS/tJIH+0Mo3ekg3Rh5g14cCa015ZxvJtMuY51wRyzR7OMVe8hMadYx28axQoEjQYVR0AFZNKUClKUClKUClKUClKUClKhdc4ptrNlSd25mGQqRyyNgY3IjU8o376CH1ECXW7ZW3ENrLIB3B3dFDfHAI+dT2vaulqiNICwkkSIAYyTKwUde7fJ+FVTSNXhuNbZoZQ4NkNsHIPaAkEEbHxB3rN9KgxZpKNjDc28gPwlUH9hNBC8VejYlml03kQv8AWwPtE3mhA9g/DrVG9bwfV7hGik91o5F22HRWOxHzr6ErA1fRYLtClzEkqn7yg4Pip7j5iqsmL2+dPS4nk8mDqY9oaAl0i3P9kB5gsP41hcQ6LBHCqorLLI2xLE4jT38b7dRW3f8AZbbqX7KWZVZMBS3PyuCcOrNv8um1RWoeiAzEGS+kOFKfVRDY9eg6+dV0xWifrfyPJcTLj6x6spHo64eu7iKeeyhg7OR+RTLKykBM5AAU5HtDfyq02Xo5uW31G7igUn6uLGSo64kbGD8BVo9EVh6taS25bm7C5mjBxjIVtiR59a1P6TNB7LVlS/upvVZeaRJGJcxhuYlVXyIC9PCrppWfryI5uetfWttQ3Hp3DFlp8Mk9vEsrxo7do7c7tgFuXn38MVHafxA2taNO8GYZikiFI2yyuoOFBwPeGPxrVfoX4rS0u3hnnK2sqlVWTPLz59gkbhCQTnuq6ejCQadq19pu3Zue2gPwAOB5crAf4a7iNM8zNu5naZ9BmvNdaf2cnMZLZzGxY5JB9pev4fKqp/4h+HyrQX0Qwfq5WGxDDBibI7/eGfIVHHW/6O6zejsnkinHMiDqS55kO/cGLCrbo8V7r9ncxanCbaKQo9q4GCME+zyncgco3OM5o5c6H6YIriaytoYnd5gqzscjs3wBtt7fQknpVh4UUw6lqUAbMbdjcqv3XnDiTHkezU1i6Xw/pvD1v20nKHUHmncAyuTjKoO7OB7K1D+iXiA6nqGo3Tr2eFgjjTvEeZcc363s/toNrUpSgUpSgUpSgUpSgUpSg4JrVia0w1SefSYXv45FVLzHsiN4chOxkfAbPM2QCRWzruHnRkzjmUrnw5gR/GtZ8OX99aGPSIbeFJoU5jcOT2LxDYSBVGS5OMg9+aCf0aAm8W4fS2t5nVleYPBgKcH6QI2WbYDOD8a7+lf/ANMmHiYwOmxMigE5rNtIby3DSTzpcII2eReQIwkUZxERsE6j2snzrtw3rttq9oJECujjEsTYJVu9HH8fnQTlqnKignJCgE+OAK9a13YwR2OrRW9jJIySxubqFneRYgn1cgLE8hJJXHeK2JQK4Nc0oKbpknqurXELHCXkazwj/iRZWb8eZPwqs/8AiF0ES2cd0vv27YPnHLgEfJgp/Grpxrw612kckDCO6tm7S2kIyA2PaRv1G2B+A8KxNO1W31eGW1u4jHKoAubZ8hl80I95cjZhQfNt5DBdC3i021m7YLifcvzueUZUDPKMk77da3nBwNdeu6bdAxobe3WO6JJLMVBHKNva2OM57qtNraadpEfsCC1XG7EgMwG+7H2mqi8Tem6JTyadEZj+kkyqfIHc/PFd1pa06iBsDWOHrN50vLpEMkK4R3PsrvkEg7ZB6E9KpvFPpntIMpZA3Um+4BEakdMsR7X+Hw61pbXeIbq+fmvZmlHcgPKgGcgBVwP4+dRmD8B4CvSweLvfu/UI2mOIuI7i/l7a9k5+QewgA7OPPcqj5bmt1egfQzBYtcSD6S7bnJ8Y1zyf6mPzrS/B/DEmp3K28eVXZp3A9xB59MnuFfV1tAsaKiAKqgKoHQADAArLzK0pf0p8gh60pSsiSlKUClKUClKUClKUCoDiHQHmdZ7WbsLmMFVflDI6EglJV71yO4g1P0oKbHwpc3DE6neGWM4/N4FMULAffySzZOPtAbVAcI8I2t5NfTyRcsZuDFAsbyRqEtxyE4QjJLA/hW0a19eltEuHmCs+n3L88/Lkm2mY7yAfo2zv4Ggtmh8O21kGFrEI+c5c5ZmYgYHMzEk/DNStecEyuoZCGVgCpByCDuCK9KBSlKBUDxRwnb36YmBVwMJLGSsi58GHUeR2qepQfOXFPokv4CzR/nsajKnnIkA8OQnfu6VSL3SZ7fAmt5o87jmjNfYldXQHqAfiK0YeTfD+R8h2ei3UwDQ2s8g8RG2PkatP+zO8ijee+MdrBGnO55w0jDqUQDox6b/tr6D1nWYLKPtJ3WNegHex7lRR1J6YFViz0qbU5Uub9DFbRNzW1ow9pjtiS5wcEjGyb4qzLz8+TqbCQ9HGhQ2ljF2MJhMiiSQMQZCzD7bDqcH4CrTXAFc1jClKUClKUClKUClKUClKUClKUCuksYYFWAIIwQRkEHuINd6UFPk4UntSzaTcCFSP6vKrPBkfohzAw578ZHlXP9Jb2A4u9OkfIyrWjpKvmG7QxlT+NW+uKCqRekSxAAnkNtIesU6lHB8CBkH5E1Owa1buAyTREEZGJF6H51W+y9c1Y86gxWEY5MqCDPce8d+hVUXH941B69wrYzara2yWsKhVkuLjljUc2OVY0fA3BJYn4Cg2L+UYv0sf+df50/KUP6WP/Ov860hxdw1ajVpYI4PZMERS3t4U53Zi/MysSFiA5RzN4Hasm84NWK/0tLm0tYopGkR44uZ+dlUle1d1Bfbf40GzrrjS0UskcnbyjYRQjmdiO5eg/bisP8pajdj82t1skJx2l17Uox1IgjJBHdu4q0WtqkaqkaKiqMKqgAAeAA6V7UFb0Tg+GCTtpWe5uP007F2XPURA7RrnOwqyUpQKUpQKUpQKUpQKUpQKUpQKUpQKUpQKUrjNBzXFYeqapDbJz3Eixr0BYgZPgPE+QqryXd7qRKW4extSN53GLiQb/VRsPox5tvv0oHo5fnk1KQ4y184ODkYSONR+6u2nMBrN874HJa22Ce5SZi37v2VY9C0aKzhWG3XlRfmWJ6sx+0xO5JqJ4h4Ngu/WGYuklxEsRdXYYEfMV2Bwd2Oc9aCJ4OVr2+k1QJ2cEkQhgBz2kqoxPaMO5T3DrVh4p4cS+jQF2ilicSQSp70cg2yAeowcEHrWD6NLoPp1uuweJexkAx7MkR5WG3mKtNBTPy7f2ZK3tt6xEoH5xbbnA2JkhODnocJmpzR+Jra6+plHNnHI4ZJNv+G4DfsqXqN1TQbe4z2sSliMc4GJAP1ZB7Q+RoJHNc1Tf6LXVqc6ddtyZJ9XucyR7jflk98b79SN6ydO4wAk7G/hezlzhefeJ89OSYDlyTn2Sc0FppSlApSlApSlApSlApSlApWPfXPZoX5XfH2UXmY/Ad9UXVeNbjn7JVhtWcc0PaP2s74Oy+qoFwzbj39qDYJNQWo8YWcDMj3CdovWNTzSE+ARdyfKtb6vqczt2c8gczpjspn95+8R2SDmx0wDJXjZcHGUBl0/tygI/OW9XhjZ8ZMUOGZlGO9/hROkte+mmNpeysbSa6JBxglWyOv0fKTgVENxZrFxNHbvG0M0il444CilRkDN12isUTfuwfOsjiy4ewiSEXyLdMUitorOJI8BiBmbJcso2xgj9tbD4L4Uj06IqGMsznmnnb35X7ySSdvAZohE8D+jyOy+luX9auSSed8lY8nOIlYnHx61d8VzSgV0lkCgsxAAGST0AHUmuxNax4v1CbWIpoNOJFrF9fcBS3bMv9jCgI5x9458qDA4L4+tbMzJc5iS5nkubZ925453JGQBlCNuvj5Vt0VpW70KNY4Re9lBb4BBlkEcYkAOAbQqW+XaCo2HW7rTD2VrfiZsnkjniKQNGO62YuSzZIAGRsaJb9pWt4PSssIUaraT2TscLkc6HxOdivwIqxwcfaa5AW9gJOwHOOp+NELLWJqenR3MbRToJI3GGVhsQf3HzrvHeRsMrIhHiGXH76jNW4ssrVcz3MSbZA51JOPADqaCI4Mupobm40+4cyiBUkt5WOXaCQsAsniylcZ7xVyqn8L2cs97PqEsbQpLFHDBG3vlELMZHX7OebZauFApSlApSlApSlBg6rq8Nshe4kSNRuSx7vh31A3XGDPE8lpDzKBzLLO4ihkUe8UbDE4wT7orilE6Vppby/GYpJLleqGMm0tiDjmUyAu03hnlUda8vyNa2C9ndXqIsmeS3tE7IuejhyrMZD7qj3e/x2UoQybbiO3sSqW1lFaJITlXZRcFxtmOFA3P1GxYdaydLsbm6bOrFuwIIAdhAJD92S2DMCPPn+VKUTMaY3o8gs21XUWtVjAhWCKIIBhVxJ2nL80UH4edbOpSjkqG17ie3slBnkAZshI19qR2H2UUbkn+NKUED6hd6ofzxTaWf+7ZzNMN9p2Bwi9MoM58auEVoiII4wEUDChduUeWOlKUEHLwXaZZo4zGznMpRiDN12lO/MDk/jUbYcEdmW7JorSKRRzxW0XLIHHhcc2SBv0UUpQTulcMWtsxeKFe0YAPKRmR8d7sepPjWfdafFKpSSNHVhggqCCPPalKCAPo80z/AHGD/JWfpPClnasWtraKJiMEqgzjwzSlBMVzSlApSlApSlApSlB//9k=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6" name="Google Shape;176;p3" descr="data:image/jpeg;base64,/9j/4AAQSkZJRgABAQAAAQABAAD/2wCEAAkGBxQREhUUEBQWFBUVGBoXFBcYFhUdGRgWFBgWGBcaFhkZHCgsGh0lIBQYITIiJyotMC4uGCEzODMsNygtLisBCgoKDg0OFA8QFywcHx83LDg3LTc3LDItKywuLCwsNDAsLCwsLCssLCwsLCwsLCwsLDgsKywsLCwsLCwsNywrLP/AABEIAOgAyAMBIgACEQEDEQH/xAAcAAEAAgIDAQAAAAAAAAAAAAAABQYEBwECAwj/xABJEAACAQMCAwQGBQgHBgcAAAABAgMABBEFIQYSMRNBUWEHFCIycYEjM0JSkRUkU2KhscHRFjRDcoKSshdUY3SDswglNUVzk9L/xAAaAQEAAwEBAQAAAAAAAAAAAAAAAQMEAgUG/8QAHxEBAAICAgMBAQAAAAAAAAAAAAECAxEEIQUSMTIi/9oADAMBAAIRAxEAPwDeNKUoFKUoFKUoIfiPU5YUAtolmmborSKgVO+R878i7Zx41QEmv9QLdjO0y83K5jzDaDB6LJtLJtvzIcVKaxokOp6lcwz8+IbZFBVipXtmJ2I8eToc5xUlZ2F/p8axwdnewxjlRHxFMB3ZcDkIHT3c4olW9Q9HiiD8+1DsVbIIJR41z3JJc5fOP1qn70xR2MDWV5LHBEAga2hSbnxtuqo3eNyBXpLxXp8rBb5ewkUbLdxlFz0bszIOWTB+0ue7xrG03V7q6JGm+owwxkjd+159+oEJUIMYODnrQRV5e6ZO/PKNSZ8YJEeoKG+KooH4CseOHSWOFGpju/8AcwB8T3Dzq2yW2rEEdtY77H6K47/+pVej4QktFMkkEVwfCK4nhx4lzI5DChDKkit4/ZttaNup/s2mgkIPxmyw+BrIvbW8RV9ZtrfVEX3GVVWbHUMRJ7J/wmqTqOpW0f0l7cvahz9HHCLG46ddxBzDHi1eLPayHtrHVIIjkENcNMJVbf7HOFAP93FEzC0wy6cSexnuNMm6jtO0jRT9pUjm+jb5A1MWWu3MakqYtShX+0t2QTKo35pUzyscdy4O3SqBacZStN6q88Vw5GQ1yIp4iyg/V9gi8hP62e6pmz1CxulWS80u7tp02PZW1xjI71aJR3+NES2LofEdvd57B8svvRsCsi/3o2wR+FStakL28nOJ21OVshoJhYzpPCQMY7RIxzjYbMD51M8P8VXsJeK8tLmeNPqbpYSGlHd2kX2W8xt5CiGw6VU148hx7VvfKe8epXJ/aExUlonFNrdkrBKDIM80TArKuOvNG2CPwoJqlKUClKUClKUClKUClKUClKGgqPDY/wDNNTPlaD8Em/nVuqn8KHOpaof17dfwjf8AnVwoPC5tEkx2iK+OnMoOM9cZFROpcH2VwQZbeMkDAIHLt/hxU7SgqZ9HGmnrap+L/wA69rbgDT4yClsgI6e9j8M1ZqUGFFpMCjCwxgf3F/lXWTRrdgVaCIg9R2afyrPrqrg9CD8KDHttOijAEcaIAMDlRRgD4CsmuaUClKUCofW+Gre7XEqANnKyJ7Mit3MrjfNTFKClQ69Npsiwam3PA20N7jAz3Jc4GEfwbYHwFXQGvG7tUlRo5VV0YYZWGQQfEVUOGp2sLo6dM2YnBksHPXkBPPAT3lMjH6vwoLtSlKBSlKBSlKBSlKBSlKCm8Ctz3OpSdxuQg/6S8tXKqX6Off1H/nZf31dKBWHq2qRWsTTXDrHGvVmO2/QeZ8qy2ON6+ftYN1xPqJhhLR2cBwSQQFAOCzL3yHBwD0HzoNq8FekC31V5UtklHZAEs6gKeYkDGCd9uhq21GcPaDBYwrDbRhEH4scYLMe8nxqToK5xmtzJGIbOMlpMkymUxrGE5erKCSxzsAMYByRtnVlpBrGgSPcSRrcWkjM88cTEqmWyWUHdDv13G29b2rrIgIIIBB2IPeD1BoMXSNSjuYUmhbmSRQynyPcfOsyo3QtEhsouytk5I+ZnC5JALnJxnoN+ndUlQKUpQKqt/wAYhpHgsIWu5k2cqQIY27hLKenf7uTtWJxXqEl3cDTbORo2ID3ky9YoSfcUjpI+4HhjNWvTdOjt41ihRURegAx8z4nzoK8thqknttdw25P9kkAlC+QkZlLfgKheJeE9TnNuReRyGGdZQ/ZCJkAUqwXlLc2Qx22rYtKBSlKBSlKBSlKBSlKBSlDQUv0dbSaiD19dkPnvuKulVDhCTF9qaHbllib5PGf/AM1b6BXjDbInMUVV5jzNgAczdMnHU7V7VWuONZkgiSK2/rNy4ig2zgnHPIR4Ip5jQc6xxasc3q9tC93cDd44yoEYPQyyMQqfAnJ8KxrfXrq3uI4tRji5Lg8sMsAk5Vkxns5eYnc9zbA4PSvKXVbHQooYbiUq0xP0jAs8jjHPJKR5sNz0zXb0lEtbQdkfpDcwGHB6vzZG/hjNBYNc1mKzhaa4YKi/izdyoPtMe4CqxpPHcnLG2o2UtlHKcJK5Vo8sfYEmN4yR94AZ2rEsJ0muLzUL917CyleG2XcrGItpZCO92JAB7sedWjtLbVLRgjLNBOpXI367dO5ge49CKCapVb9H968tmBIeZ4Xkt2bfL+ru0fMc955c/OrJQKjOI9YSytpbiX3Y1Jxndj9lR5k4FSdUz0kKT6jneP12AOvc2W9jPwbBoMzgDR3gt+0uB+c3J7a5O3vsBhRjoFGAB3VZ6ClApSlApSlApSlApSlApSlApSlBTbdRb61IBnF7bBz5NatyjHylNXKqlxknJdadN0C3DRyN4JLE+AfIuE+dW2gVSuJzyatpsjkiPluIwT7olkEfKCe5mxgeOKutYersywyNEoeRUZo1xnLgErj54oNe8fWNtql3DFHBLdy2rHtORuSBQ3KxjnlKkZ2Hsjfepl9Bvbm5tJ7p4I4bclxbornD4wuXzhivccAbnasn0XRxjTLcxnPOvPIx6tIxPOW881bKDVul2V2Y76BtP7W1nuJXQSS9lIVkbLeyQdid1ORWfpPE1vZ2pt7OyninjXMdm0bh3Yn2ihP1ig9WFbDqk8YsJdQ02GIHtkla4ZgB7ECoyPk+DM6jHlQS/BGlSWtqqXBHau8k0oX3Ved2kZV8QC2M+VT9BSgVUfSQPorTyvrT/vrVuqnek4Zgt/8AnbT/ALy0FxpSuruAMk4A3JPQDzoO1UqfiK7vJ5odKWELbPyTTzh2UyAHMcaKRkgjds7eFZVn6Q7CWcQrNjm2jlZWEMjDYrHIdmNeHo0kUw3RBGPXrsk92O2Y5z4YoJHhPiFrpJFuEENxbv2dwmfZD4yGQnqjDcVPqwPQ5rWvDXDdvqk1xqFwGdJZWSGLmPZlIcxh2UY5ixBI8AazvRtbotzqJttrUTKkSKSU50Qdoy56bnG23s0F+pSlApSlApSlApSlBVPShAX06YqCShRxjqOR1ORVohkDqGU5DAEHxB3FR/E8PPZ3C+MMn+g4rH4Jn7TT7Rs5zBHv/gA/hQTdDSlBTn4fubKWSXTGR45TzyWkp5U5z1eFwDyE/dxgmvVeMJftabfA+HIh379w+K7y6zLaXaw3ZDwXLEW8wXHJJ3QyADv+y3fuDVpoKjLxRdyYS206cOTjmnKRxKPvMylj8gDWVwvwybd3uLmU3F3MAJJSMAKCSEiX7KDPz2qde8QSLEWAkdWZVzuVQqGIHgOdfxr3oFKUoFU/0kHKWad731t+CSBj+wVcKp/Fvt6jpkWdueaVh/8AEiY/a9BcKhONdMkurG4ghIEksbKmTgZPcT3Z6VN1wTQVHSo7bULBrbso0ZI+yltyo+gl5ehXuwdwR18az+COHRY2MVsQpKr9JjJDO27nfuJNRHC2LzULi/jHLCq+rRsMYuCjHnc+IUgBT5mp3ibiWGxVDLzO8rckMSAl5H8FHz6nag51fTJPVTBYMlsSOVWCbRqfeKKO/GcVQ9b4Oh0exea2vbmGSMBlzLlJZe5TFjB5jtgeNW6x4uguFkjdzZzqCGjn5VkQnIVhzHDjvypIqncG2HrupTtdTyahFahDbTMvLCJdw4CqAruMDcZxig2dpkrPDGzjDMiswxjDMoJ27tzSsqlApSlApSlApSlB0mjDKVPQgg/A7VWPRo35iqdBFJNCPhDK6D/TVpNVH0fxtG17F1iW6d4WG4ZZvpGwe/DMR5UFvpSsLWLmWOItbw9vIMYj51TOTv7THGw3oKx6WJ1jskkY8vJc27BvArKpyfLx8s1cIJldQyMGVhlWBBBHiCOtU+z0m4vrgT6lEIYYgVgtCySZZsc0s3KSpO2FG+N/GvUcBpDtYXNxZIffSN+dT4comDdnjJ93HXyoI3jjVUs9Rs7kntCscsMsKAtKsUnK3bBFz7KlcH4irhoGtwXsIntX7SNsgNhhuDgghgCKxOHeFbeyBMal5WGJJpGLyyY+8zd3kMDyqWtrdI15Y1VF8FAA38hQe1Kitc4htrJea6mSMYJAJ9psfcXqx8gKqN16VYcgW9tcTeJKiMD/AOzFRMxH1ZTFe/5iZbDrXuln1rX7iUZ5LKBYQcHHaSnmYA9M4xWPL6VGQZfT58fqyRMfwBqsejzi25k7W3iNvbXMkzzSNdBz2plwqiJQy5YBQD3YA2pExPxN8OSn6rMN41SOMtba4Yafp0im4lOJ3Ug+rQj32Y52Y5wB18qyl4MaX+v3lxc94UP2Kq3fy9hykjyJNTum6VBarywxrGMAE95x95jux8yTUqnEUcFjbYHLFBAnedlRB3k1XeErJ7uZtRu4+Ut7NkjdYrc/aIzs8mzHvGwrFdPy1c+8Tp1q2CB7t3OCcgnvijx8GJ78VfAMUGDqGjW9wQZ4I5SBgF0ViB1wMismztEiQJEiog6KoAA+AFe1KBSlKBSlKBSlKBSlKDg1pbgfit9NLC7/AKlNcTKjAE+qSLM45JMfZbOfL8a2Dx/dy9lDbW79nLdyiFXz7qhWeQjz5UI+JFUzjzg82hM9oha0cAXtuDnZOkqg9Tjrjeol3jrFp1LbEUoYBlIYEZBByCD0INelaM0XXrixVDp8qz2x37CVtlGTnspDumc+6c9Kvum+k6zf2bktaSAAlZlIBz91hkNURaFuTi5Mf2F2pWJBqcLqGSWNgwypDruPEb16G8jHV0/zL/OumfT2rW/FPpD5pGttMZWdcie4IzHD3ez998/IY76xOPOO1uQLLSZg0kn106e5FF9rDfePl0qpmKOJBDAvKi+HViO9j3mqc2X0h63jfG25Nt26rDosah+d+a4lIPNNKSxyfug7KPgK9JJGbqT+NYktyiAmRwuNu8nOM7AVPaPw1d3nKYY/V4TuZZ19ogjIMcXeOm5IrDEZck7fT3zcTg11GkNcSpEA0jiMeJP7qk7Dhe51ZFQwCC3DArcyDEw5d/olznfbc7Vsbh/gK1tm7Vgbib9LKeYjbHsDoo+VUm39I91Hrps7oJHbl+xVAoOC31Tc/fnI8t/KtuLF6Pmef5W3J/mI1CXvJNRtJ4bJ7tEtZV5Ibto+acsuMxs3NyiTB9liuDjvIqd/oIkhBvLm6u1UHlSSXlUE9SREFz86lOLtAS/tJIH+0Mo3ekg3Rh5g14cCa015ZxvJtMuY51wRyzR7OMVe8hMadYx28axQoEjQYVR0AFZNKUClKUClKUClKUClKUClKhdc4ptrNlSd25mGQqRyyNgY3IjU8o376CH1ECXW7ZW3ENrLIB3B3dFDfHAI+dT2vaulqiNICwkkSIAYyTKwUde7fJ+FVTSNXhuNbZoZQ4NkNsHIPaAkEEbHxB3rN9KgxZpKNjDc28gPwlUH9hNBC8VejYlml03kQv8AWwPtE3mhA9g/DrVG9bwfV7hGik91o5F22HRWOxHzr6ErA1fRYLtClzEkqn7yg4Pip7j5iqsmL2+dPS4nk8mDqY9oaAl0i3P9kB5gsP41hcQ6LBHCqorLLI2xLE4jT38b7dRW3f8AZbbqX7KWZVZMBS3PyuCcOrNv8um1RWoeiAzEGS+kOFKfVRDY9eg6+dV0xWifrfyPJcTLj6x6spHo64eu7iKeeyhg7OR+RTLKykBM5AAU5HtDfyq02Xo5uW31G7igUn6uLGSo64kbGD8BVo9EVh6taS25bm7C5mjBxjIVtiR59a1P6TNB7LVlS/upvVZeaRJGJcxhuYlVXyIC9PCrppWfryI5uetfWttQ3Hp3DFlp8Mk9vEsrxo7do7c7tgFuXn38MVHafxA2taNO8GYZikiFI2yyuoOFBwPeGPxrVfoX4rS0u3hnnK2sqlVWTPLz59gkbhCQTnuq6ejCQadq19pu3Zue2gPwAOB5crAf4a7iNM8zNu5naZ9BmvNdaf2cnMZLZzGxY5JB9pev4fKqp/4h+HyrQX0Qwfq5WGxDDBibI7/eGfIVHHW/6O6zejsnkinHMiDqS55kO/cGLCrbo8V7r9ncxanCbaKQo9q4GCME+zyncgco3OM5o5c6H6YIriaytoYnd5gqzscjs3wBtt7fQknpVh4UUw6lqUAbMbdjcqv3XnDiTHkezU1i6Xw/pvD1v20nKHUHmncAyuTjKoO7OB7K1D+iXiA6nqGo3Tr2eFgjjTvEeZcc363s/toNrUpSgUpSgUpSgUpSgUpSg4JrVia0w1SefSYXv45FVLzHsiN4chOxkfAbPM2QCRWzruHnRkzjmUrnw5gR/GtZ8OX99aGPSIbeFJoU5jcOT2LxDYSBVGS5OMg9+aCf0aAm8W4fS2t5nVleYPBgKcH6QI2WbYDOD8a7+lf/ANMmHiYwOmxMigE5rNtIby3DSTzpcII2eReQIwkUZxERsE6j2snzrtw3rttq9oJECujjEsTYJVu9HH8fnQTlqnKignJCgE+OAK9a13YwR2OrRW9jJIySxubqFneRYgn1cgLE8hJJXHeK2JQK4Nc0oKbpknqurXELHCXkazwj/iRZWb8eZPwqs/8AiF0ES2cd0vv27YPnHLgEfJgp/Grpxrw612kckDCO6tm7S2kIyA2PaRv1G2B+A8KxNO1W31eGW1u4jHKoAubZ8hl80I95cjZhQfNt5DBdC3i021m7YLifcvzueUZUDPKMk77da3nBwNdeu6bdAxobe3WO6JJLMVBHKNva2OM57qtNraadpEfsCC1XG7EgMwG+7H2mqi8Tem6JTyadEZj+kkyqfIHc/PFd1pa06iBsDWOHrN50vLpEMkK4R3PsrvkEg7ZB6E9KpvFPpntIMpZA3Um+4BEakdMsR7X+Hw61pbXeIbq+fmvZmlHcgPKgGcgBVwP4+dRmD8B4CvSweLvfu/UI2mOIuI7i/l7a9k5+QewgA7OPPcqj5bmt1egfQzBYtcSD6S7bnJ8Y1zyf6mPzrS/B/DEmp3K28eVXZp3A9xB59MnuFfV1tAsaKiAKqgKoHQADAArLzK0pf0p8gh60pSsiSlKUClKUClKUClKUCoDiHQHmdZ7WbsLmMFVflDI6EglJV71yO4g1P0oKbHwpc3DE6neGWM4/N4FMULAffySzZOPtAbVAcI8I2t5NfTyRcsZuDFAsbyRqEtxyE4QjJLA/hW0a19eltEuHmCs+n3L88/Lkm2mY7yAfo2zv4Ggtmh8O21kGFrEI+c5c5ZmYgYHMzEk/DNStecEyuoZCGVgCpByCDuCK9KBSlKBUDxRwnb36YmBVwMJLGSsi58GHUeR2qepQfOXFPokv4CzR/nsajKnnIkA8OQnfu6VSL3SZ7fAmt5o87jmjNfYldXQHqAfiK0YeTfD+R8h2ei3UwDQ2s8g8RG2PkatP+zO8ijee+MdrBGnO55w0jDqUQDox6b/tr6D1nWYLKPtJ3WNegHex7lRR1J6YFViz0qbU5Uub9DFbRNzW1ow9pjtiS5wcEjGyb4qzLz8+TqbCQ9HGhQ2ljF2MJhMiiSQMQZCzD7bDqcH4CrTXAFc1jClKUClKUClKUClKUClKUClKUCuksYYFWAIIwQRkEHuINd6UFPk4UntSzaTcCFSP6vKrPBkfohzAw578ZHlXP9Jb2A4u9OkfIyrWjpKvmG7QxlT+NW+uKCqRekSxAAnkNtIesU6lHB8CBkH5E1Owa1buAyTREEZGJF6H51W+y9c1Y86gxWEY5MqCDPce8d+hVUXH941B69wrYzara2yWsKhVkuLjljUc2OVY0fA3BJYn4Cg2L+UYv0sf+df50/KUP6WP/Ov860hxdw1ajVpYI4PZMERS3t4U53Zi/MysSFiA5RzN4Hasm84NWK/0tLm0tYopGkR44uZ+dlUle1d1Bfbf40GzrrjS0UskcnbyjYRQjmdiO5eg/bisP8pajdj82t1skJx2l17Uox1IgjJBHdu4q0WtqkaqkaKiqMKqgAAeAA6V7UFb0Tg+GCTtpWe5uP007F2XPURA7RrnOwqyUpQKUpQKUpQKUpQKUpQKUpQKUpQKUpQKUrjNBzXFYeqapDbJz3Eixr0BYgZPgPE+QqryXd7qRKW4extSN53GLiQb/VRsPox5tvv0oHo5fnk1KQ4y184ODkYSONR+6u2nMBrN874HJa22Ce5SZi37v2VY9C0aKzhWG3XlRfmWJ6sx+0xO5JqJ4h4Ngu/WGYuklxEsRdXYYEfMV2Bwd2Oc9aCJ4OVr2+k1QJ2cEkQhgBz2kqoxPaMO5T3DrVh4p4cS+jQF2ilicSQSp70cg2yAeowcEHrWD6NLoPp1uuweJexkAx7MkR5WG3mKtNBTPy7f2ZK3tt6xEoH5xbbnA2JkhODnocJmpzR+Jra6+plHNnHI4ZJNv+G4DfsqXqN1TQbe4z2sSliMc4GJAP1ZB7Q+RoJHNc1Tf6LXVqc6ddtyZJ9XucyR7jflk98b79SN6ydO4wAk7G/hezlzhefeJ89OSYDlyTn2Sc0FppSlApSlApSlApSlApSlApWPfXPZoX5XfH2UXmY/Ad9UXVeNbjn7JVhtWcc0PaP2s74Oy+qoFwzbj39qDYJNQWo8YWcDMj3CdovWNTzSE+ARdyfKtb6vqczt2c8gczpjspn95+8R2SDmx0wDJXjZcHGUBl0/tygI/OW9XhjZ8ZMUOGZlGO9/hROkte+mmNpeysbSa6JBxglWyOv0fKTgVENxZrFxNHbvG0M0il444CilRkDN12isUTfuwfOsjiy4ewiSEXyLdMUitorOJI8BiBmbJcso2xgj9tbD4L4Uj06IqGMsznmnnb35X7ySSdvAZohE8D+jyOy+luX9auSSed8lY8nOIlYnHx61d8VzSgV0lkCgsxAAGST0AHUmuxNax4v1CbWIpoNOJFrF9fcBS3bMv9jCgI5x9458qDA4L4+tbMzJc5iS5nkubZ925453JGQBlCNuvj5Vt0VpW70KNY4Re9lBb4BBlkEcYkAOAbQqW+XaCo2HW7rTD2VrfiZsnkjniKQNGO62YuSzZIAGRsaJb9pWt4PSssIUaraT2TscLkc6HxOdivwIqxwcfaa5AW9gJOwHOOp+NELLWJqenR3MbRToJI3GGVhsQf3HzrvHeRsMrIhHiGXH76jNW4ssrVcz3MSbZA51JOPADqaCI4Mupobm40+4cyiBUkt5WOXaCQsAsniylcZ7xVyqn8L2cs97PqEsbQpLFHDBG3vlELMZHX7OebZauFApSlApSlApSlBg6rq8Nshe4kSNRuSx7vh31A3XGDPE8lpDzKBzLLO4ihkUe8UbDE4wT7orilE6Vppby/GYpJLleqGMm0tiDjmUyAu03hnlUda8vyNa2C9ndXqIsmeS3tE7IuejhyrMZD7qj3e/x2UoQybbiO3sSqW1lFaJITlXZRcFxtmOFA3P1GxYdaydLsbm6bOrFuwIIAdhAJD92S2DMCPPn+VKUTMaY3o8gs21XUWtVjAhWCKIIBhVxJ2nL80UH4edbOpSjkqG17ie3slBnkAZshI19qR2H2UUbkn+NKUED6hd6ofzxTaWf+7ZzNMN9p2Bwi9MoM58auEVoiII4wEUDChduUeWOlKUEHLwXaZZo4zGznMpRiDN12lO/MDk/jUbYcEdmW7JorSKRRzxW0XLIHHhcc2SBv0UUpQTulcMWtsxeKFe0YAPKRmR8d7sepPjWfdafFKpSSNHVhggqCCPPalKCAPo80z/AHGD/JWfpPClnasWtraKJiMEqgzjwzSlBMVzSlApSlApSlApSlB//9k=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77" name="Google Shape;177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0734" y="2139884"/>
            <a:ext cx="1890041" cy="2307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352598" y="553631"/>
            <a:ext cx="2206493" cy="1484783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3"/>
          <p:cNvSpPr txBox="1"/>
          <p:nvPr/>
        </p:nvSpPr>
        <p:spPr>
          <a:xfrm>
            <a:off x="2952750" y="242480"/>
            <a:ext cx="62865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-US" sz="2800" b="1" u="sng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Other tools for oversight</a:t>
            </a:r>
            <a:endParaRPr sz="2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4"/>
          <p:cNvSpPr txBox="1">
            <a:spLocks noGrp="1"/>
          </p:cNvSpPr>
          <p:nvPr>
            <p:ph type="title"/>
          </p:nvPr>
        </p:nvSpPr>
        <p:spPr>
          <a:xfrm>
            <a:off x="113121" y="0"/>
            <a:ext cx="11934334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Georgia"/>
              <a:buNone/>
            </a:pPr>
            <a:r>
              <a:rPr lang="en-US" sz="4000" u="sng">
                <a:latin typeface="Georgia"/>
                <a:ea typeface="Georgia"/>
                <a:cs typeface="Georgia"/>
                <a:sym typeface="Georgia"/>
              </a:rPr>
              <a:t>CRS’s 4 types of congressional hearings:</a:t>
            </a:r>
            <a:br>
              <a:rPr lang="en-US" sz="4000">
                <a:latin typeface="Georgia"/>
                <a:ea typeface="Georgia"/>
                <a:cs typeface="Georgia"/>
                <a:sym typeface="Georgia"/>
              </a:rPr>
            </a:br>
            <a:br>
              <a:rPr lang="en-US" sz="40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4000">
                <a:latin typeface="Georgia"/>
                <a:ea typeface="Georgia"/>
                <a:cs typeface="Georgia"/>
                <a:sym typeface="Georgia"/>
              </a:rPr>
              <a:t>1. Legislative – draft bill under consideration</a:t>
            </a:r>
            <a:br>
              <a:rPr lang="en-US" sz="4000">
                <a:latin typeface="Georgia"/>
                <a:ea typeface="Georgia"/>
                <a:cs typeface="Georgia"/>
                <a:sym typeface="Georgia"/>
              </a:rPr>
            </a:br>
            <a:br>
              <a:rPr lang="en-US" sz="40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4000">
                <a:latin typeface="Georgia"/>
                <a:ea typeface="Georgia"/>
                <a:cs typeface="Georgia"/>
                <a:sym typeface="Georgia"/>
              </a:rPr>
              <a:t>2. Investigative – there’s a problem, but no bill yet</a:t>
            </a:r>
            <a:br>
              <a:rPr lang="en-US" sz="4000">
                <a:latin typeface="Georgia"/>
                <a:ea typeface="Georgia"/>
                <a:cs typeface="Georgia"/>
                <a:sym typeface="Georgia"/>
              </a:rPr>
            </a:br>
            <a:br>
              <a:rPr lang="en-US" sz="40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4000">
                <a:latin typeface="Georgia"/>
                <a:ea typeface="Georgia"/>
                <a:cs typeface="Georgia"/>
                <a:sym typeface="Georgia"/>
              </a:rPr>
              <a:t>3. Oversight – ostensibly for accountability</a:t>
            </a:r>
            <a:br>
              <a:rPr lang="en-US" sz="4000">
                <a:latin typeface="Georgia"/>
                <a:ea typeface="Georgia"/>
                <a:cs typeface="Georgia"/>
                <a:sym typeface="Georgia"/>
              </a:rPr>
            </a:br>
            <a:br>
              <a:rPr lang="en-US" sz="40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4000">
                <a:latin typeface="Georgia"/>
                <a:ea typeface="Georgia"/>
                <a:cs typeface="Georgia"/>
                <a:sym typeface="Georgia"/>
              </a:rPr>
              <a:t>4. Nomination – usually friendly Senate photo op</a:t>
            </a:r>
            <a:br>
              <a:rPr lang="en-US" sz="4000">
                <a:latin typeface="Georgia"/>
                <a:ea typeface="Georgia"/>
                <a:cs typeface="Georgia"/>
                <a:sym typeface="Georgia"/>
              </a:rPr>
            </a:br>
            <a:endParaRPr sz="4000" u="sng"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5"/>
          <p:cNvSpPr txBox="1">
            <a:spLocks noGrp="1"/>
          </p:cNvSpPr>
          <p:nvPr>
            <p:ph type="title"/>
          </p:nvPr>
        </p:nvSpPr>
        <p:spPr>
          <a:xfrm>
            <a:off x="75414" y="0"/>
            <a:ext cx="4468305" cy="67684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Georgia"/>
              <a:buNone/>
            </a:pPr>
            <a:r>
              <a:rPr lang="en-US" sz="3600">
                <a:latin typeface="Georgia"/>
                <a:ea typeface="Georgia"/>
                <a:cs typeface="Georgia"/>
                <a:sym typeface="Georgia"/>
              </a:rPr>
              <a:t>It’s their stage…</a:t>
            </a:r>
            <a:br>
              <a:rPr lang="en-US" sz="36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3200" u="sng">
                <a:solidFill>
                  <a:srgbClr val="EBEBEB"/>
                </a:solidFill>
                <a:latin typeface="Georgia"/>
                <a:ea typeface="Georgia"/>
                <a:cs typeface="Georgia"/>
                <a:sym typeface="Georgia"/>
              </a:rPr>
              <a:t>Chairman</a:t>
            </a:r>
            <a:r>
              <a:rPr lang="en-US" sz="3200">
                <a:solidFill>
                  <a:srgbClr val="EBEBEB"/>
                </a:solidFill>
                <a:latin typeface="Georgia"/>
                <a:ea typeface="Georgia"/>
                <a:cs typeface="Georgia"/>
                <a:sym typeface="Georgia"/>
              </a:rPr>
              <a:t> = director</a:t>
            </a:r>
            <a:br>
              <a:rPr lang="en-US" sz="3200">
                <a:solidFill>
                  <a:srgbClr val="EBEBEB"/>
                </a:solidFill>
                <a:latin typeface="Georgia"/>
                <a:ea typeface="Georgia"/>
                <a:cs typeface="Georgia"/>
                <a:sym typeface="Georgia"/>
              </a:rPr>
            </a:br>
            <a:r>
              <a:rPr lang="en-US" sz="3200" u="sng">
                <a:latin typeface="Georgia"/>
                <a:ea typeface="Georgia"/>
                <a:cs typeface="Georgia"/>
                <a:sym typeface="Georgia"/>
              </a:rPr>
              <a:t>Committee</a:t>
            </a:r>
            <a:r>
              <a:rPr lang="en-US" sz="3200">
                <a:latin typeface="Georgia"/>
                <a:ea typeface="Georgia"/>
                <a:cs typeface="Georgia"/>
                <a:sym typeface="Georgia"/>
              </a:rPr>
              <a:t> = producer</a:t>
            </a:r>
            <a:br>
              <a:rPr lang="en-US" sz="32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3200" u="sng">
                <a:latin typeface="Georgia"/>
                <a:ea typeface="Georgia"/>
                <a:cs typeface="Georgia"/>
                <a:sym typeface="Georgia"/>
              </a:rPr>
              <a:t>Staff</a:t>
            </a:r>
            <a:r>
              <a:rPr lang="en-US" sz="3200">
                <a:latin typeface="Georgia"/>
                <a:ea typeface="Georgia"/>
                <a:cs typeface="Georgia"/>
                <a:sym typeface="Georgia"/>
              </a:rPr>
              <a:t> = production assts</a:t>
            </a:r>
            <a:br>
              <a:rPr lang="en-US" sz="32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3200" u="sng">
                <a:latin typeface="Georgia"/>
                <a:ea typeface="Georgia"/>
                <a:cs typeface="Georgia"/>
                <a:sym typeface="Georgia"/>
              </a:rPr>
              <a:t>Members</a:t>
            </a:r>
            <a:r>
              <a:rPr lang="en-US" sz="3200">
                <a:latin typeface="Georgia"/>
                <a:ea typeface="Georgia"/>
                <a:cs typeface="Georgia"/>
                <a:sym typeface="Georgia"/>
              </a:rPr>
              <a:t> = stars</a:t>
            </a:r>
            <a:br>
              <a:rPr lang="en-US" sz="3200">
                <a:latin typeface="Georgia"/>
                <a:ea typeface="Georgia"/>
                <a:cs typeface="Georgia"/>
                <a:sym typeface="Georgia"/>
              </a:rPr>
            </a:br>
            <a:br>
              <a:rPr lang="en-US" sz="32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3200">
                <a:latin typeface="Georgia"/>
                <a:ea typeface="Georgia"/>
                <a:cs typeface="Georgia"/>
                <a:sym typeface="Georgia"/>
              </a:rPr>
              <a:t>The </a:t>
            </a:r>
            <a:r>
              <a:rPr lang="en-US" sz="3200" u="sng">
                <a:latin typeface="Georgia"/>
                <a:ea typeface="Georgia"/>
                <a:cs typeface="Georgia"/>
                <a:sym typeface="Georgia"/>
              </a:rPr>
              <a:t>witnesses</a:t>
            </a:r>
            <a:r>
              <a:rPr lang="en-US" sz="3200">
                <a:latin typeface="Georgia"/>
                <a:ea typeface="Georgia"/>
                <a:cs typeface="Georgia"/>
                <a:sym typeface="Georgia"/>
              </a:rPr>
              <a:t>? Sometimes not even supporting actors but just props, or targets.  </a:t>
            </a:r>
            <a:br>
              <a:rPr lang="en-US" sz="3200">
                <a:latin typeface="Georgia"/>
                <a:ea typeface="Georgia"/>
                <a:cs typeface="Georgia"/>
                <a:sym typeface="Georgia"/>
              </a:rPr>
            </a:br>
            <a:r>
              <a:rPr lang="en-US" sz="3200">
                <a:latin typeface="Georgia"/>
                <a:ea typeface="Georgia"/>
                <a:cs typeface="Georgia"/>
                <a:sym typeface="Georgia"/>
              </a:rPr>
              <a:t>Often the top officials, who have to answer for their agencies.</a:t>
            </a:r>
            <a:br>
              <a:rPr lang="en-US" sz="3200">
                <a:latin typeface="Georgia"/>
                <a:ea typeface="Georgia"/>
                <a:cs typeface="Georgia"/>
                <a:sym typeface="Georgia"/>
              </a:rPr>
            </a:br>
            <a:endParaRPr sz="36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90" name="Google Shape;190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24866" y="782425"/>
            <a:ext cx="7522590" cy="5420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6"/>
          <p:cNvSpPr txBox="1">
            <a:spLocks noGrp="1"/>
          </p:cNvSpPr>
          <p:nvPr>
            <p:ph type="title"/>
          </p:nvPr>
        </p:nvSpPr>
        <p:spPr>
          <a:xfrm>
            <a:off x="150830" y="103927"/>
            <a:ext cx="11811784" cy="1400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Georgia"/>
              <a:buNone/>
            </a:pPr>
            <a:r>
              <a:rPr lang="en-US">
                <a:latin typeface="Georgia"/>
                <a:ea typeface="Georgia"/>
                <a:cs typeface="Georgia"/>
                <a:sym typeface="Georgia"/>
              </a:rPr>
              <a:t>Members love the spotlight.  Executive Branch witnesses, not so much…</a:t>
            </a:r>
            <a:endParaRPr/>
          </a:p>
        </p:txBody>
      </p:sp>
      <p:pic>
        <p:nvPicPr>
          <p:cNvPr id="196" name="Google Shape;196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70819" y="1450534"/>
            <a:ext cx="2857500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92340" y="4597012"/>
            <a:ext cx="2857500" cy="19540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717410" y="2432461"/>
            <a:ext cx="3245204" cy="2164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25848" y="2556356"/>
            <a:ext cx="5077401" cy="29148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7"/>
          <p:cNvSpPr txBox="1">
            <a:spLocks noGrp="1"/>
          </p:cNvSpPr>
          <p:nvPr>
            <p:ph type="title"/>
          </p:nvPr>
        </p:nvSpPr>
        <p:spPr>
          <a:xfrm>
            <a:off x="1981199" y="32795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</a:pPr>
            <a:r>
              <a:rPr lang="en-US"/>
              <a:t>House Staffing</a:t>
            </a:r>
            <a:endParaRPr/>
          </a:p>
        </p:txBody>
      </p:sp>
      <p:pic>
        <p:nvPicPr>
          <p:cNvPr id="205" name="Google Shape;205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61051" y="990600"/>
            <a:ext cx="7069897" cy="5159114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7"/>
          <p:cNvSpPr/>
          <p:nvPr/>
        </p:nvSpPr>
        <p:spPr>
          <a:xfrm>
            <a:off x="1266093" y="6400801"/>
            <a:ext cx="940190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CRS Report R43947, House of Representatives Staff Levels in Member, Committee, Leadership, and Other Offices, 1977-2021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8"/>
          <p:cNvSpPr txBox="1">
            <a:spLocks noGrp="1"/>
          </p:cNvSpPr>
          <p:nvPr>
            <p:ph type="title"/>
          </p:nvPr>
        </p:nvSpPr>
        <p:spPr>
          <a:xfrm>
            <a:off x="1981199" y="32795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</a:pPr>
            <a:r>
              <a:rPr lang="en-US"/>
              <a:t>Senate Staffing</a:t>
            </a:r>
            <a:endParaRPr/>
          </a:p>
        </p:txBody>
      </p:sp>
      <p:sp>
        <p:nvSpPr>
          <p:cNvPr id="212" name="Google Shape;212;p8"/>
          <p:cNvSpPr/>
          <p:nvPr/>
        </p:nvSpPr>
        <p:spPr>
          <a:xfrm>
            <a:off x="1266093" y="6400801"/>
            <a:ext cx="940190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CRS Report R43946, Senate Staff Levels in Member, Committee, Leadership, and Other Offices, 1977-2021</a:t>
            </a:r>
            <a:endParaRPr/>
          </a:p>
        </p:txBody>
      </p:sp>
      <p:pic>
        <p:nvPicPr>
          <p:cNvPr id="213" name="Google Shape;213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52205" y="787504"/>
            <a:ext cx="6703189" cy="56132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9"/>
          <p:cNvSpPr txBox="1"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Arial Rounded"/>
              <a:buNone/>
            </a:pPr>
            <a:r>
              <a:rPr lang="en-US" b="1">
                <a:latin typeface="Arial Rounded"/>
                <a:ea typeface="Arial Rounded"/>
                <a:cs typeface="Arial Rounded"/>
                <a:sym typeface="Arial Rounded"/>
              </a:rPr>
              <a:t>Committee Staff Structure</a:t>
            </a:r>
            <a:endParaRPr/>
          </a:p>
        </p:txBody>
      </p:sp>
      <p:grpSp>
        <p:nvGrpSpPr>
          <p:cNvPr id="219" name="Google Shape;219;p9"/>
          <p:cNvGrpSpPr/>
          <p:nvPr/>
        </p:nvGrpSpPr>
        <p:grpSpPr>
          <a:xfrm>
            <a:off x="2463007" y="1601621"/>
            <a:ext cx="6580184" cy="4848556"/>
            <a:chOff x="24607" y="1421"/>
            <a:chExt cx="6580184" cy="4848556"/>
          </a:xfrm>
        </p:grpSpPr>
        <p:sp>
          <p:nvSpPr>
            <p:cNvPr id="220" name="Google Shape;220;p9"/>
            <p:cNvSpPr/>
            <p:nvPr/>
          </p:nvSpPr>
          <p:spPr>
            <a:xfrm>
              <a:off x="24607" y="1178555"/>
              <a:ext cx="1731627" cy="1498602"/>
            </a:xfrm>
            <a:prstGeom prst="roundRect">
              <a:avLst>
                <a:gd name="adj" fmla="val 10000"/>
              </a:avLst>
            </a:prstGeom>
            <a:solidFill>
              <a:srgbClr val="E5C131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9"/>
            <p:cNvSpPr txBox="1"/>
            <p:nvPr/>
          </p:nvSpPr>
          <p:spPr>
            <a:xfrm>
              <a:off x="68500" y="1222448"/>
              <a:ext cx="1643841" cy="14108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775" tIns="17775" rIns="17775" bIns="177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Arial Rounded"/>
                <a:buNone/>
              </a:pPr>
              <a:r>
                <a:rPr lang="en-US" sz="2800" b="1">
                  <a:solidFill>
                    <a:schemeClr val="lt1"/>
                  </a:solidFill>
                  <a:latin typeface="Arial Rounded"/>
                  <a:ea typeface="Arial Rounded"/>
                  <a:cs typeface="Arial Rounded"/>
                  <a:sym typeface="Arial Rounded"/>
                </a:rPr>
                <a:t>Staff Director</a:t>
              </a:r>
              <a:endParaRPr/>
            </a:p>
          </p:txBody>
        </p:sp>
        <p:sp>
          <p:nvSpPr>
            <p:cNvPr id="222" name="Google Shape;222;p9"/>
            <p:cNvSpPr/>
            <p:nvPr/>
          </p:nvSpPr>
          <p:spPr>
            <a:xfrm rot="-3907178">
              <a:off x="1279396" y="1165030"/>
              <a:ext cx="1646327" cy="3212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19050" cap="rnd" cmpd="sng">
              <a:solidFill>
                <a:srgbClr val="59A0F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9"/>
            <p:cNvSpPr txBox="1"/>
            <p:nvPr/>
          </p:nvSpPr>
          <p:spPr>
            <a:xfrm rot="-3907178">
              <a:off x="2061402" y="1139934"/>
              <a:ext cx="82316" cy="823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"/>
                <a:buFont typeface="Century Gothic"/>
                <a:buNone/>
              </a:pPr>
              <a:endParaRPr sz="600" b="1">
                <a:solidFill>
                  <a:schemeClr val="lt1"/>
                </a:solidFill>
                <a:latin typeface="Arial Rounded"/>
                <a:ea typeface="Arial Rounded"/>
                <a:cs typeface="Arial Rounded"/>
                <a:sym typeface="Arial Rounded"/>
              </a:endParaRPr>
            </a:p>
          </p:txBody>
        </p:sp>
        <p:sp>
          <p:nvSpPr>
            <p:cNvPr id="224" name="Google Shape;224;p9"/>
            <p:cNvSpPr/>
            <p:nvPr/>
          </p:nvSpPr>
          <p:spPr>
            <a:xfrm>
              <a:off x="2448886" y="1421"/>
              <a:ext cx="1731627" cy="865813"/>
            </a:xfrm>
            <a:prstGeom prst="roundRect">
              <a:avLst>
                <a:gd name="adj" fmla="val 10000"/>
              </a:avLst>
            </a:prstGeom>
            <a:solidFill>
              <a:srgbClr val="59A0F5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9"/>
            <p:cNvSpPr txBox="1"/>
            <p:nvPr/>
          </p:nvSpPr>
          <p:spPr>
            <a:xfrm>
              <a:off x="2474245" y="26780"/>
              <a:ext cx="1680909" cy="8150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12700" rIns="1270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Arial Rounded"/>
                <a:buNone/>
              </a:pPr>
              <a:r>
                <a:rPr lang="en-US" sz="2000" b="1">
                  <a:solidFill>
                    <a:schemeClr val="lt1"/>
                  </a:solidFill>
                  <a:latin typeface="Arial Rounded"/>
                  <a:ea typeface="Arial Rounded"/>
                  <a:cs typeface="Arial Rounded"/>
                  <a:sym typeface="Arial Rounded"/>
                </a:rPr>
                <a:t>Admin/ Outreach</a:t>
              </a:r>
              <a:endParaRPr sz="2000" b="1">
                <a:solidFill>
                  <a:schemeClr val="lt1"/>
                </a:solidFill>
                <a:latin typeface="Arial Rounded"/>
                <a:ea typeface="Arial Rounded"/>
                <a:cs typeface="Arial Rounded"/>
                <a:sym typeface="Arial Rounded"/>
              </a:endParaRPr>
            </a:p>
          </p:txBody>
        </p:sp>
        <p:sp>
          <p:nvSpPr>
            <p:cNvPr id="226" name="Google Shape;226;p9"/>
            <p:cNvSpPr/>
            <p:nvPr/>
          </p:nvSpPr>
          <p:spPr>
            <a:xfrm rot="-2142401">
              <a:off x="1676059" y="1662873"/>
              <a:ext cx="853002" cy="3212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19050" cap="rnd" cmpd="sng">
              <a:solidFill>
                <a:srgbClr val="59A0F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9"/>
            <p:cNvSpPr txBox="1"/>
            <p:nvPr/>
          </p:nvSpPr>
          <p:spPr>
            <a:xfrm rot="-2142401">
              <a:off x="2081235" y="1657610"/>
              <a:ext cx="42650" cy="426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500"/>
                <a:buFont typeface="Century Gothic"/>
                <a:buNone/>
              </a:pPr>
              <a:endParaRPr sz="5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28" name="Google Shape;228;p9"/>
            <p:cNvSpPr/>
            <p:nvPr/>
          </p:nvSpPr>
          <p:spPr>
            <a:xfrm>
              <a:off x="2448886" y="997107"/>
              <a:ext cx="1731627" cy="865813"/>
            </a:xfrm>
            <a:prstGeom prst="roundRect">
              <a:avLst>
                <a:gd name="adj" fmla="val 10000"/>
              </a:avLst>
            </a:prstGeom>
            <a:solidFill>
              <a:srgbClr val="59A0F5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9"/>
            <p:cNvSpPr txBox="1"/>
            <p:nvPr/>
          </p:nvSpPr>
          <p:spPr>
            <a:xfrm>
              <a:off x="2474245" y="1022466"/>
              <a:ext cx="1680909" cy="8150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25" tIns="11425" rIns="114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 Rounded"/>
                <a:buNone/>
              </a:pPr>
              <a:r>
                <a:rPr lang="en-US" sz="1800" b="1">
                  <a:solidFill>
                    <a:schemeClr val="lt1"/>
                  </a:solidFill>
                  <a:latin typeface="Arial Rounded"/>
                  <a:ea typeface="Arial Rounded"/>
                  <a:cs typeface="Arial Rounded"/>
                  <a:sym typeface="Arial Rounded"/>
                </a:rPr>
                <a:t>Counsel</a:t>
              </a:r>
              <a:endParaRPr/>
            </a:p>
          </p:txBody>
        </p:sp>
        <p:sp>
          <p:nvSpPr>
            <p:cNvPr id="230" name="Google Shape;230;p9"/>
            <p:cNvSpPr/>
            <p:nvPr/>
          </p:nvSpPr>
          <p:spPr>
            <a:xfrm rot="2142401">
              <a:off x="1676059" y="2160716"/>
              <a:ext cx="853002" cy="3212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19050" cap="rnd" cmpd="sng">
              <a:solidFill>
                <a:srgbClr val="59A0F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9"/>
            <p:cNvSpPr txBox="1"/>
            <p:nvPr/>
          </p:nvSpPr>
          <p:spPr>
            <a:xfrm rot="2142401">
              <a:off x="2081235" y="2155453"/>
              <a:ext cx="42650" cy="426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500"/>
                <a:buFont typeface="Century Gothic"/>
                <a:buNone/>
              </a:pPr>
              <a:endParaRPr sz="5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32" name="Google Shape;232;p9"/>
            <p:cNvSpPr/>
            <p:nvPr/>
          </p:nvSpPr>
          <p:spPr>
            <a:xfrm>
              <a:off x="2448886" y="1992793"/>
              <a:ext cx="1731627" cy="865813"/>
            </a:xfrm>
            <a:prstGeom prst="roundRect">
              <a:avLst>
                <a:gd name="adj" fmla="val 10000"/>
              </a:avLst>
            </a:prstGeom>
            <a:solidFill>
              <a:srgbClr val="59A0F5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9"/>
            <p:cNvSpPr txBox="1"/>
            <p:nvPr/>
          </p:nvSpPr>
          <p:spPr>
            <a:xfrm>
              <a:off x="2474245" y="2018152"/>
              <a:ext cx="1680909" cy="8150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12700" rIns="1270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Arial Rounded"/>
                <a:buNone/>
              </a:pPr>
              <a:r>
                <a:rPr lang="en-US" sz="2000" b="1">
                  <a:solidFill>
                    <a:schemeClr val="lt1"/>
                  </a:solidFill>
                  <a:latin typeface="Arial Rounded"/>
                  <a:ea typeface="Arial Rounded"/>
                  <a:cs typeface="Arial Rounded"/>
                  <a:sym typeface="Arial Rounded"/>
                </a:rPr>
                <a:t>Deputy Staff Director</a:t>
              </a:r>
              <a:endParaRPr/>
            </a:p>
          </p:txBody>
        </p:sp>
        <p:sp>
          <p:nvSpPr>
            <p:cNvPr id="234" name="Google Shape;234;p9"/>
            <p:cNvSpPr/>
            <p:nvPr/>
          </p:nvSpPr>
          <p:spPr>
            <a:xfrm rot="-4249260">
              <a:off x="3472642" y="1413952"/>
              <a:ext cx="2108394" cy="3212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19050" cap="rnd" cmpd="sng">
              <a:solidFill>
                <a:srgbClr val="74CDEA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9"/>
            <p:cNvSpPr txBox="1"/>
            <p:nvPr/>
          </p:nvSpPr>
          <p:spPr>
            <a:xfrm rot="-4249260">
              <a:off x="4474129" y="1377304"/>
              <a:ext cx="105419" cy="1054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Century Gothic"/>
                <a:buNone/>
              </a:pPr>
              <a:endParaRPr sz="700" b="1">
                <a:solidFill>
                  <a:schemeClr val="lt1"/>
                </a:solidFill>
                <a:latin typeface="Arial Rounded"/>
                <a:ea typeface="Arial Rounded"/>
                <a:cs typeface="Arial Rounded"/>
                <a:sym typeface="Arial Rounded"/>
              </a:endParaRPr>
            </a:p>
          </p:txBody>
        </p:sp>
        <p:sp>
          <p:nvSpPr>
            <p:cNvPr id="236" name="Google Shape;236;p9"/>
            <p:cNvSpPr/>
            <p:nvPr/>
          </p:nvSpPr>
          <p:spPr>
            <a:xfrm>
              <a:off x="4873164" y="1421"/>
              <a:ext cx="1731627" cy="865813"/>
            </a:xfrm>
            <a:prstGeom prst="roundRect">
              <a:avLst>
                <a:gd name="adj" fmla="val 10000"/>
              </a:avLst>
            </a:prstGeom>
            <a:solidFill>
              <a:srgbClr val="74CDEA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9"/>
            <p:cNvSpPr txBox="1"/>
            <p:nvPr/>
          </p:nvSpPr>
          <p:spPr>
            <a:xfrm>
              <a:off x="4898523" y="26780"/>
              <a:ext cx="1680909" cy="8150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25" tIns="11425" rIns="114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 Rounded"/>
                <a:buNone/>
              </a:pPr>
              <a:r>
                <a:rPr lang="en-US" sz="1800" b="1">
                  <a:solidFill>
                    <a:schemeClr val="lt1"/>
                  </a:solidFill>
                  <a:latin typeface="Arial Rounded"/>
                  <a:ea typeface="Arial Rounded"/>
                  <a:cs typeface="Arial Rounded"/>
                  <a:sym typeface="Arial Rounded"/>
                </a:rPr>
                <a:t>Subcommittee Lead/PSMs</a:t>
              </a:r>
              <a:endParaRPr/>
            </a:p>
          </p:txBody>
        </p:sp>
        <p:sp>
          <p:nvSpPr>
            <p:cNvPr id="238" name="Google Shape;238;p9"/>
            <p:cNvSpPr/>
            <p:nvPr/>
          </p:nvSpPr>
          <p:spPr>
            <a:xfrm rot="-3310531">
              <a:off x="3920383" y="1911795"/>
              <a:ext cx="1212912" cy="3212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19050" cap="rnd" cmpd="sng">
              <a:solidFill>
                <a:srgbClr val="74CDEA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9"/>
            <p:cNvSpPr txBox="1"/>
            <p:nvPr/>
          </p:nvSpPr>
          <p:spPr>
            <a:xfrm rot="-3310531">
              <a:off x="4496516" y="1897534"/>
              <a:ext cx="60645" cy="606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500"/>
                <a:buFont typeface="Century Gothic"/>
                <a:buNone/>
              </a:pPr>
              <a:endParaRPr sz="500" b="1">
                <a:solidFill>
                  <a:schemeClr val="lt1"/>
                </a:solidFill>
                <a:latin typeface="Arial Rounded"/>
                <a:ea typeface="Arial Rounded"/>
                <a:cs typeface="Arial Rounded"/>
                <a:sym typeface="Arial Rounded"/>
              </a:endParaRPr>
            </a:p>
          </p:txBody>
        </p:sp>
        <p:sp>
          <p:nvSpPr>
            <p:cNvPr id="240" name="Google Shape;240;p9"/>
            <p:cNvSpPr/>
            <p:nvPr/>
          </p:nvSpPr>
          <p:spPr>
            <a:xfrm>
              <a:off x="4873164" y="997107"/>
              <a:ext cx="1731627" cy="865813"/>
            </a:xfrm>
            <a:prstGeom prst="roundRect">
              <a:avLst>
                <a:gd name="adj" fmla="val 10000"/>
              </a:avLst>
            </a:prstGeom>
            <a:solidFill>
              <a:srgbClr val="74CDEA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9"/>
            <p:cNvSpPr txBox="1"/>
            <p:nvPr/>
          </p:nvSpPr>
          <p:spPr>
            <a:xfrm>
              <a:off x="4898523" y="1022466"/>
              <a:ext cx="1680909" cy="8150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25" tIns="11425" rIns="114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 Rounded"/>
                <a:buNone/>
              </a:pPr>
              <a:r>
                <a:rPr lang="en-US" sz="1800" b="1">
                  <a:solidFill>
                    <a:schemeClr val="lt1"/>
                  </a:solidFill>
                  <a:latin typeface="Arial Rounded"/>
                  <a:ea typeface="Arial Rounded"/>
                  <a:cs typeface="Arial Rounded"/>
                  <a:sym typeface="Arial Rounded"/>
                </a:rPr>
                <a:t>Subcommittee Lead/PSMs</a:t>
              </a:r>
              <a:endParaRPr/>
            </a:p>
          </p:txBody>
        </p:sp>
        <p:sp>
          <p:nvSpPr>
            <p:cNvPr id="242" name="Google Shape;242;p9"/>
            <p:cNvSpPr/>
            <p:nvPr/>
          </p:nvSpPr>
          <p:spPr>
            <a:xfrm>
              <a:off x="4180513" y="2409637"/>
              <a:ext cx="692651" cy="3212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19050" cap="rnd" cmpd="sng">
              <a:solidFill>
                <a:srgbClr val="74CDEA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9"/>
            <p:cNvSpPr txBox="1"/>
            <p:nvPr/>
          </p:nvSpPr>
          <p:spPr>
            <a:xfrm>
              <a:off x="4509523" y="2408383"/>
              <a:ext cx="34632" cy="346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500"/>
                <a:buFont typeface="Century Gothic"/>
                <a:buNone/>
              </a:pPr>
              <a:endParaRPr sz="5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44" name="Google Shape;244;p9"/>
            <p:cNvSpPr/>
            <p:nvPr/>
          </p:nvSpPr>
          <p:spPr>
            <a:xfrm>
              <a:off x="4873164" y="1992793"/>
              <a:ext cx="1731627" cy="865813"/>
            </a:xfrm>
            <a:prstGeom prst="roundRect">
              <a:avLst>
                <a:gd name="adj" fmla="val 10000"/>
              </a:avLst>
            </a:prstGeom>
            <a:solidFill>
              <a:srgbClr val="74CDEA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9"/>
            <p:cNvSpPr txBox="1"/>
            <p:nvPr/>
          </p:nvSpPr>
          <p:spPr>
            <a:xfrm>
              <a:off x="4898523" y="2018152"/>
              <a:ext cx="1680909" cy="8150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25" tIns="11425" rIns="114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 Rounded"/>
                <a:buNone/>
              </a:pPr>
              <a:r>
                <a:rPr lang="en-US" sz="1800" b="1">
                  <a:solidFill>
                    <a:schemeClr val="lt1"/>
                  </a:solidFill>
                  <a:latin typeface="Arial Rounded"/>
                  <a:ea typeface="Arial Rounded"/>
                  <a:cs typeface="Arial Rounded"/>
                  <a:sym typeface="Arial Rounded"/>
                </a:rPr>
                <a:t>Subcommittee Lead/PSMs</a:t>
              </a:r>
              <a:endParaRPr sz="1800" b="1">
                <a:solidFill>
                  <a:schemeClr val="lt1"/>
                </a:solidFill>
                <a:latin typeface="Arial Rounded"/>
                <a:ea typeface="Arial Rounded"/>
                <a:cs typeface="Arial Rounded"/>
                <a:sym typeface="Arial Rounded"/>
              </a:endParaRPr>
            </a:p>
          </p:txBody>
        </p:sp>
        <p:sp>
          <p:nvSpPr>
            <p:cNvPr id="246" name="Google Shape;246;p9"/>
            <p:cNvSpPr/>
            <p:nvPr/>
          </p:nvSpPr>
          <p:spPr>
            <a:xfrm rot="3310531">
              <a:off x="3920383" y="2907480"/>
              <a:ext cx="1212912" cy="3212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19050" cap="rnd" cmpd="sng">
              <a:solidFill>
                <a:srgbClr val="74CDEA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9"/>
            <p:cNvSpPr txBox="1"/>
            <p:nvPr/>
          </p:nvSpPr>
          <p:spPr>
            <a:xfrm rot="3310531">
              <a:off x="4496516" y="2893220"/>
              <a:ext cx="60645" cy="606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500"/>
                <a:buFont typeface="Century Gothic"/>
                <a:buNone/>
              </a:pPr>
              <a:endParaRPr sz="5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48" name="Google Shape;248;p9"/>
            <p:cNvSpPr/>
            <p:nvPr/>
          </p:nvSpPr>
          <p:spPr>
            <a:xfrm>
              <a:off x="4873164" y="2988478"/>
              <a:ext cx="1731627" cy="865813"/>
            </a:xfrm>
            <a:prstGeom prst="roundRect">
              <a:avLst>
                <a:gd name="adj" fmla="val 10000"/>
              </a:avLst>
            </a:prstGeom>
            <a:solidFill>
              <a:srgbClr val="74CDEA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9"/>
            <p:cNvSpPr txBox="1"/>
            <p:nvPr/>
          </p:nvSpPr>
          <p:spPr>
            <a:xfrm>
              <a:off x="4898523" y="3013837"/>
              <a:ext cx="1680909" cy="8150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25" tIns="11425" rIns="114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 Rounded"/>
                <a:buNone/>
              </a:pPr>
              <a:r>
                <a:rPr lang="en-US" sz="1800" b="1">
                  <a:solidFill>
                    <a:schemeClr val="lt1"/>
                  </a:solidFill>
                  <a:latin typeface="Arial Rounded"/>
                  <a:ea typeface="Arial Rounded"/>
                  <a:cs typeface="Arial Rounded"/>
                  <a:sym typeface="Arial Rounded"/>
                </a:rPr>
                <a:t>Subcommittee Lead/PSMs</a:t>
              </a:r>
              <a:endParaRPr/>
            </a:p>
          </p:txBody>
        </p:sp>
        <p:sp>
          <p:nvSpPr>
            <p:cNvPr id="250" name="Google Shape;250;p9"/>
            <p:cNvSpPr/>
            <p:nvPr/>
          </p:nvSpPr>
          <p:spPr>
            <a:xfrm rot="4249260">
              <a:off x="3472642" y="3405323"/>
              <a:ext cx="2108394" cy="3212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19050" cap="rnd" cmpd="sng">
              <a:solidFill>
                <a:srgbClr val="74CDEA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9"/>
            <p:cNvSpPr txBox="1"/>
            <p:nvPr/>
          </p:nvSpPr>
          <p:spPr>
            <a:xfrm rot="4249260">
              <a:off x="4474129" y="3368676"/>
              <a:ext cx="105419" cy="1054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700"/>
                <a:buFont typeface="Century Gothic"/>
                <a:buNone/>
              </a:pPr>
              <a:endParaRPr sz="7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52" name="Google Shape;252;p9"/>
            <p:cNvSpPr/>
            <p:nvPr/>
          </p:nvSpPr>
          <p:spPr>
            <a:xfrm>
              <a:off x="4873164" y="3984164"/>
              <a:ext cx="1731627" cy="865813"/>
            </a:xfrm>
            <a:prstGeom prst="roundRect">
              <a:avLst>
                <a:gd name="adj" fmla="val 10000"/>
              </a:avLst>
            </a:prstGeom>
            <a:solidFill>
              <a:srgbClr val="74CDEA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9"/>
            <p:cNvSpPr txBox="1"/>
            <p:nvPr/>
          </p:nvSpPr>
          <p:spPr>
            <a:xfrm>
              <a:off x="4898523" y="4009523"/>
              <a:ext cx="1680909" cy="8150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25" tIns="11425" rIns="114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Arial Rounded"/>
                <a:buNone/>
              </a:pPr>
              <a:r>
                <a:rPr lang="en-US" sz="1800" b="1">
                  <a:solidFill>
                    <a:schemeClr val="lt1"/>
                  </a:solidFill>
                  <a:latin typeface="Arial Rounded"/>
                  <a:ea typeface="Arial Rounded"/>
                  <a:cs typeface="Arial Rounded"/>
                  <a:sym typeface="Arial Rounded"/>
                </a:rPr>
                <a:t>Subcommittee Lead/PSMs</a:t>
              </a:r>
              <a:endParaRPr sz="1800" b="1">
                <a:solidFill>
                  <a:schemeClr val="lt1"/>
                </a:solidFill>
                <a:latin typeface="Arial Rounded"/>
                <a:ea typeface="Arial Rounded"/>
                <a:cs typeface="Arial Rounded"/>
                <a:sym typeface="Arial Rounded"/>
              </a:endParaRPr>
            </a:p>
          </p:txBody>
        </p:sp>
        <p:sp>
          <p:nvSpPr>
            <p:cNvPr id="254" name="Google Shape;254;p9"/>
            <p:cNvSpPr/>
            <p:nvPr/>
          </p:nvSpPr>
          <p:spPr>
            <a:xfrm rot="3907178">
              <a:off x="1279396" y="2658559"/>
              <a:ext cx="1646327" cy="3212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60000"/>
                  </a:moveTo>
                  <a:lnTo>
                    <a:pt x="120000" y="60000"/>
                  </a:lnTo>
                </a:path>
              </a:pathLst>
            </a:custGeom>
            <a:noFill/>
            <a:ln w="19050" cap="rnd" cmpd="sng">
              <a:solidFill>
                <a:srgbClr val="59A0F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9"/>
            <p:cNvSpPr txBox="1"/>
            <p:nvPr/>
          </p:nvSpPr>
          <p:spPr>
            <a:xfrm rot="3907178">
              <a:off x="2061402" y="2633463"/>
              <a:ext cx="82316" cy="823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0" rIns="1270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"/>
                <a:buFont typeface="Century Gothic"/>
                <a:buNone/>
              </a:pPr>
              <a:endParaRPr sz="600" b="1">
                <a:solidFill>
                  <a:schemeClr val="lt1"/>
                </a:solidFill>
                <a:latin typeface="Arial Rounded"/>
                <a:ea typeface="Arial Rounded"/>
                <a:cs typeface="Arial Rounded"/>
                <a:sym typeface="Arial Rounded"/>
              </a:endParaRPr>
            </a:p>
          </p:txBody>
        </p:sp>
        <p:sp>
          <p:nvSpPr>
            <p:cNvPr id="256" name="Google Shape;256;p9"/>
            <p:cNvSpPr/>
            <p:nvPr/>
          </p:nvSpPr>
          <p:spPr>
            <a:xfrm>
              <a:off x="2448886" y="2988478"/>
              <a:ext cx="1731627" cy="865813"/>
            </a:xfrm>
            <a:prstGeom prst="roundRect">
              <a:avLst>
                <a:gd name="adj" fmla="val 10000"/>
              </a:avLst>
            </a:prstGeom>
            <a:solidFill>
              <a:srgbClr val="59A0F5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9"/>
            <p:cNvSpPr txBox="1"/>
            <p:nvPr/>
          </p:nvSpPr>
          <p:spPr>
            <a:xfrm>
              <a:off x="2474245" y="3013837"/>
              <a:ext cx="1680909" cy="8150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12700" rIns="1270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Arial Rounded"/>
                <a:buNone/>
              </a:pPr>
              <a:r>
                <a:rPr lang="en-US" sz="2000" b="1">
                  <a:solidFill>
                    <a:schemeClr val="lt1"/>
                  </a:solidFill>
                  <a:latin typeface="Arial Rounded"/>
                  <a:ea typeface="Arial Rounded"/>
                  <a:cs typeface="Arial Rounded"/>
                  <a:sym typeface="Arial Rounded"/>
                </a:rPr>
                <a:t>Comms Team</a:t>
              </a: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Ion">
  <a:themeElements>
    <a:clrScheme name="Ion">
      <a:dk1>
        <a:srgbClr val="000000"/>
      </a:dk1>
      <a:lt1>
        <a:srgbClr val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761</Words>
  <Application>Microsoft Office PowerPoint</Application>
  <PresentationFormat>Widescreen</PresentationFormat>
  <Paragraphs>36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Century Gothic</vt:lpstr>
      <vt:lpstr>Noto Sans Symbols</vt:lpstr>
      <vt:lpstr>Calibri</vt:lpstr>
      <vt:lpstr>Arial</vt:lpstr>
      <vt:lpstr>Georgia</vt:lpstr>
      <vt:lpstr>Arial Rounded</vt:lpstr>
      <vt:lpstr>Ion</vt:lpstr>
      <vt:lpstr>Congressional Hearings </vt:lpstr>
      <vt:lpstr>Congressional hearings are the most familiar and classic tool for conducting oversight on Capitol Hill!  - Oversight is an inherent and an implied power of Congress.  While it is not explicitly mentioned in the Constitution, the Supreme Court has upheld oversight power by stating that: “The power of the Congress to conduct investigations is inherent in the legislative process.  A legislative body cannot legislate wisely or effectively in the absence of information respecting conditions which the legislation is intended to affect or change.”     -Explicit in the Constitution:  - Make Laws  - Tax and Spend  - Create/fund/reorganize agencies  - Senate advice &amp; consent on nominees  - Impeachment  - Promote the general welfare  -Implied in the Constitution  - Inquire, Investigate, Oversee, Adjust  “The administration of a statute is, properly speaking, an extension of the legislative process”       </vt:lpstr>
      <vt:lpstr>     -Reports agencies are required to file with Congress  -Briefings- more numerous, more candid, and more productive   -GAO- bipartisan agent of Congress, usually works at committees’ direction; GAO can also initiate investigations  -CBO- Congress’s equivalent of OMB, “scores” legislation and agency programs  -CRS- Congress’s “think tank”; researchers at Library of Congress who work exclusively for Congress; issue briefs to educate Members, prepare confidential memos  -IGs- answer to Congress  -Congressional delegations or Staff Delegations (CODELS/StaffDels)- Congress visits agencies, “sees with their own eyes”  -Phone calls, e-mails, social media</vt:lpstr>
      <vt:lpstr>CRS’s 4 types of congressional hearings:  1. Legislative – draft bill under consideration  2. Investigative – there’s a problem, but no bill yet  3. Oversight – ostensibly for accountability  4. Nomination – usually friendly Senate photo op </vt:lpstr>
      <vt:lpstr>It’s their stage… Chairman = director Committee = producer Staff = production assts Members = stars  The witnesses? Sometimes not even supporting actors but just props, or targets.   Often the top officials, who have to answer for their agencies. </vt:lpstr>
      <vt:lpstr>Members love the spotlight.  Executive Branch witnesses, not so much…</vt:lpstr>
      <vt:lpstr>House Staffing</vt:lpstr>
      <vt:lpstr>Senate Staffing</vt:lpstr>
      <vt:lpstr>Committee Staff Structure</vt:lpstr>
      <vt:lpstr>Generate an Idea</vt:lpstr>
      <vt:lpstr>Plan the hearing</vt:lpstr>
      <vt:lpstr>       Characteristics common to most congressional hearings:      * Unlike judicial proceedings- no due process! There is, however,  5th  Amendment right to avoid self-incrimination   * Hearings are Congress’s show - staged and highly scripted   * Objective is not to elicit evidence but rather to build the committee Chair’s case. Think  fact-exposing and NOT fact-finding!   * Notification requirements for testifying - at least 1 week’s notice but it may be waived by majority vote   * Quorum requirements for taking testimony - in the House, at least 2 committee Members present, in the Senate - can be just 1  * Witnesses-chosen by committee staff; majority typically get more witnesses; composition of witness panels and schedule of appearances set by majority      * Most hearings are open to the public (some exceptions for national security and sensitive law enforcement information)    * Committees keep official transcripts of proceedings; all witnesses have to supply written testimony in advance, usually 48 hours before a hearing      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Susan Lagon</dc:creator>
  <cp:lastModifiedBy>Scott M IMPACt Inc.</cp:lastModifiedBy>
  <cp:revision>1</cp:revision>
  <dcterms:created xsi:type="dcterms:W3CDTF">2013-09-01T21:45:33Z</dcterms:created>
  <dcterms:modified xsi:type="dcterms:W3CDTF">2025-09-16T11:36:42Z</dcterms:modified>
</cp:coreProperties>
</file>