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6858000" cx="9144000"/>
  <p:notesSz cx="7019925" cy="9305925"/>
  <p:embeddedFontLst>
    <p:embeddedFont>
      <p:font typeface="Century Schoolbook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9" roundtripDataSignature="AMtx7mhXDWKkQLLB8iBfPXtORVRKzPka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enturySchoolbook-bold.fntdata"/><Relationship Id="rId25" Type="http://schemas.openxmlformats.org/officeDocument/2006/relationships/font" Target="fonts/CenturySchoolbook-regular.fntdata"/><Relationship Id="rId28" Type="http://schemas.openxmlformats.org/officeDocument/2006/relationships/font" Target="fonts/CenturySchoolbook-boldItalic.fntdata"/><Relationship Id="rId27" Type="http://schemas.openxmlformats.org/officeDocument/2006/relationships/font" Target="fonts/CenturySchoolbook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6688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4e3049973_0_0:notes"/>
          <p:cNvSpPr/>
          <p:nvPr>
            <p:ph idx="2" type="sldImg"/>
          </p:nvPr>
        </p:nvSpPr>
        <p:spPr>
          <a:xfrm>
            <a:off x="1169988" y="697944"/>
            <a:ext cx="4680000" cy="3489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g354e3049973_0_0:notes"/>
          <p:cNvSpPr txBox="1"/>
          <p:nvPr>
            <p:ph idx="1" type="body"/>
          </p:nvPr>
        </p:nvSpPr>
        <p:spPr>
          <a:xfrm>
            <a:off x="701836" y="4420361"/>
            <a:ext cx="5616300" cy="41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6700" lIns="93400" spcFirstLastPara="1" rIns="93400" wrap="square" tIns="46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354e3049973_0_0:notes"/>
          <p:cNvSpPr txBox="1"/>
          <p:nvPr>
            <p:ph idx="12" type="sldNum"/>
          </p:nvPr>
        </p:nvSpPr>
        <p:spPr>
          <a:xfrm>
            <a:off x="3976333" y="8839014"/>
            <a:ext cx="30420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6700" lIns="93400" spcFirstLastPara="1" rIns="93400" wrap="square" tIns="46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6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6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7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4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5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6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7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8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8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8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9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0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1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2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3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4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:notes"/>
          <p:cNvSpPr txBox="1"/>
          <p:nvPr>
            <p:ph idx="1" type="body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5:notes"/>
          <p:cNvSpPr/>
          <p:nvPr>
            <p:ph idx="2" type="sldImg"/>
          </p:nvPr>
        </p:nvSpPr>
        <p:spPr>
          <a:xfrm>
            <a:off x="1416050" y="1163638"/>
            <a:ext cx="4187825" cy="3140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0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0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9"/>
          <p:cNvSpPr txBox="1"/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 rot="5400000">
            <a:off x="1754124" y="303276"/>
            <a:ext cx="4873752" cy="74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p29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>
            <p:ph type="title"/>
          </p:nvPr>
        </p:nvSpPr>
        <p:spPr>
          <a:xfrm rot="5400000">
            <a:off x="4541838" y="2362202"/>
            <a:ext cx="5851525" cy="16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3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30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30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0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1"/>
          <p:cNvSpPr txBox="1"/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1"/>
          <p:cNvSpPr txBox="1"/>
          <p:nvPr>
            <p:ph idx="1" type="body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1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21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/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2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2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22"/>
          <p:cNvSpPr txBox="1"/>
          <p:nvPr>
            <p:ph idx="1" type="body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2"/>
          <p:cNvSpPr txBox="1"/>
          <p:nvPr>
            <p:ph idx="2" type="body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bg>
      <p:bgPr>
        <a:solidFill>
          <a:schemeClr val="lt1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3"/>
          <p:cNvSpPr txBox="1"/>
          <p:nvPr>
            <p:ph type="ctrTitle"/>
          </p:nvPr>
        </p:nvSpPr>
        <p:spPr>
          <a:xfrm>
            <a:off x="2286000" y="3124200"/>
            <a:ext cx="6172200" cy="18943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3"/>
          <p:cNvSpPr txBox="1"/>
          <p:nvPr>
            <p:ph idx="1" type="subTitle"/>
          </p:nvPr>
        </p:nvSpPr>
        <p:spPr>
          <a:xfrm>
            <a:off x="2286000" y="5003322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600"/>
              </a:spcBef>
              <a:spcAft>
                <a:spcPts val="0"/>
              </a:spcAft>
              <a:buSzPts val="1260"/>
              <a:buNone/>
              <a:defRPr b="1" sz="1800">
                <a:solidFill>
                  <a:schemeClr val="dk2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224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08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41" name="Google Shape;41;p23"/>
          <p:cNvSpPr txBox="1"/>
          <p:nvPr>
            <p:ph idx="10" type="dt"/>
          </p:nvPr>
        </p:nvSpPr>
        <p:spPr>
          <a:xfrm rot="5400000">
            <a:off x="7764621" y="1174097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3"/>
          <p:cNvSpPr txBox="1"/>
          <p:nvPr>
            <p:ph idx="11" type="ftr"/>
          </p:nvPr>
        </p:nvSpPr>
        <p:spPr>
          <a:xfrm rot="5400000">
            <a:off x="7077269" y="4181669"/>
            <a:ext cx="365760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3"/>
          <p:cNvSpPr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FEC2AC">
              <a:alpha val="5372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44" name="Google Shape;44;p23"/>
          <p:cNvSpPr/>
          <p:nvPr/>
        </p:nvSpPr>
        <p:spPr>
          <a:xfrm>
            <a:off x="276336" y="0"/>
            <a:ext cx="104664" cy="6858000"/>
          </a:xfrm>
          <a:prstGeom prst="rect">
            <a:avLst/>
          </a:prstGeom>
          <a:solidFill>
            <a:srgbClr val="FFD8CC">
              <a:alpha val="3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45" name="Google Shape;45;p23"/>
          <p:cNvSpPr/>
          <p:nvPr/>
        </p:nvSpPr>
        <p:spPr>
          <a:xfrm>
            <a:off x="990600" y="0"/>
            <a:ext cx="181872" cy="6858000"/>
          </a:xfrm>
          <a:prstGeom prst="rect">
            <a:avLst/>
          </a:prstGeom>
          <a:solidFill>
            <a:srgbClr val="FFD8CC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46" name="Google Shape;46;p23"/>
          <p:cNvSpPr/>
          <p:nvPr/>
        </p:nvSpPr>
        <p:spPr>
          <a:xfrm>
            <a:off x="1141320" y="0"/>
            <a:ext cx="230280" cy="6858000"/>
          </a:xfrm>
          <a:prstGeom prst="rect">
            <a:avLst/>
          </a:prstGeom>
          <a:solidFill>
            <a:srgbClr val="FFEDE7">
              <a:alpha val="7098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47" name="Google Shape;47;p23"/>
          <p:cNvCxnSpPr/>
          <p:nvPr/>
        </p:nvCxnSpPr>
        <p:spPr>
          <a:xfrm>
            <a:off x="106344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EC2AC">
                <a:alpha val="7294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8" name="Google Shape;48;p23"/>
          <p:cNvCxnSpPr/>
          <p:nvPr/>
        </p:nvCxnSpPr>
        <p:spPr>
          <a:xfrm>
            <a:off x="914400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FEDE7">
                <a:alpha val="82745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3"/>
          <p:cNvCxnSpPr/>
          <p:nvPr/>
        </p:nvCxnSpPr>
        <p:spPr>
          <a:xfrm>
            <a:off x="854112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3"/>
          <p:cNvCxnSpPr/>
          <p:nvPr/>
        </p:nvCxnSpPr>
        <p:spPr>
          <a:xfrm>
            <a:off x="1726640" y="0"/>
            <a:ext cx="0" cy="6858000"/>
          </a:xfrm>
          <a:prstGeom prst="straightConnector1">
            <a:avLst/>
          </a:prstGeom>
          <a:noFill/>
          <a:ln cap="flat" cmpd="sng" w="28575">
            <a:solidFill>
              <a:srgbClr val="FEC2AC">
                <a:alpha val="8196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23"/>
          <p:cNvCxnSpPr/>
          <p:nvPr/>
        </p:nvCxnSpPr>
        <p:spPr>
          <a:xfrm>
            <a:off x="10668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2" name="Google Shape;52;p23"/>
          <p:cNvCxnSpPr/>
          <p:nvPr/>
        </p:nvCxnSpPr>
        <p:spPr>
          <a:xfrm>
            <a:off x="9113856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3" name="Google Shape;53;p23"/>
          <p:cNvSpPr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FEC2AC">
              <a:alpha val="5098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4" name="Google Shape;54;p23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5" name="Google Shape;55;p23"/>
          <p:cNvSpPr/>
          <p:nvPr/>
        </p:nvSpPr>
        <p:spPr>
          <a:xfrm>
            <a:off x="1309632" y="4866752"/>
            <a:ext cx="641424" cy="641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6" name="Google Shape;56;p23"/>
          <p:cNvSpPr/>
          <p:nvPr/>
        </p:nvSpPr>
        <p:spPr>
          <a:xfrm>
            <a:off x="1091080" y="5500632"/>
            <a:ext cx="137160" cy="1371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7" name="Google Shape;57;p23"/>
          <p:cNvSpPr/>
          <p:nvPr/>
        </p:nvSpPr>
        <p:spPr>
          <a:xfrm>
            <a:off x="1664208" y="5788152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8" name="Google Shape;58;p23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59" name="Google Shape;59;p23"/>
          <p:cNvSpPr txBox="1"/>
          <p:nvPr>
            <p:ph idx="12" type="sldNum"/>
          </p:nvPr>
        </p:nvSpPr>
        <p:spPr>
          <a:xfrm>
            <a:off x="1325544" y="4928702"/>
            <a:ext cx="609600" cy="517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bg>
      <p:bgPr>
        <a:solidFill>
          <a:schemeClr val="dk2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4"/>
          <p:cNvSpPr txBox="1"/>
          <p:nvPr>
            <p:ph type="title"/>
          </p:nvPr>
        </p:nvSpPr>
        <p:spPr>
          <a:xfrm>
            <a:off x="2286000" y="2895600"/>
            <a:ext cx="6172200" cy="20535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Century Schoolbook"/>
              <a:buNone/>
              <a:defRPr b="1" sz="3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4"/>
          <p:cNvSpPr txBox="1"/>
          <p:nvPr>
            <p:ph idx="1" type="body"/>
          </p:nvPr>
        </p:nvSpPr>
        <p:spPr>
          <a:xfrm>
            <a:off x="2286000" y="5010150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SzPts val="1260"/>
              <a:buNone/>
              <a:defRPr b="1" sz="1800">
                <a:solidFill>
                  <a:schemeClr val="lt2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96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84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952"/>
              <a:buNone/>
              <a:defRPr sz="14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0" type="dt"/>
          </p:nvPr>
        </p:nvSpPr>
        <p:spPr>
          <a:xfrm rot="5400000">
            <a:off x="7763256" y="1170432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1" type="ftr"/>
          </p:nvPr>
        </p:nvSpPr>
        <p:spPr>
          <a:xfrm rot="5400000">
            <a:off x="7077456" y="4178808"/>
            <a:ext cx="365760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4"/>
          <p:cNvSpPr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FEC2AC">
              <a:alpha val="5372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66" name="Google Shape;66;p24"/>
          <p:cNvSpPr/>
          <p:nvPr/>
        </p:nvSpPr>
        <p:spPr>
          <a:xfrm>
            <a:off x="276336" y="0"/>
            <a:ext cx="104664" cy="6858000"/>
          </a:xfrm>
          <a:prstGeom prst="rect">
            <a:avLst/>
          </a:prstGeom>
          <a:solidFill>
            <a:srgbClr val="FFD8CC">
              <a:alpha val="3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67" name="Google Shape;67;p24"/>
          <p:cNvSpPr/>
          <p:nvPr/>
        </p:nvSpPr>
        <p:spPr>
          <a:xfrm>
            <a:off x="990600" y="0"/>
            <a:ext cx="181872" cy="6858000"/>
          </a:xfrm>
          <a:prstGeom prst="rect">
            <a:avLst/>
          </a:prstGeom>
          <a:solidFill>
            <a:srgbClr val="FFD8CC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68" name="Google Shape;68;p24"/>
          <p:cNvSpPr/>
          <p:nvPr/>
        </p:nvSpPr>
        <p:spPr>
          <a:xfrm>
            <a:off x="1141320" y="0"/>
            <a:ext cx="230280" cy="6858000"/>
          </a:xfrm>
          <a:prstGeom prst="rect">
            <a:avLst/>
          </a:prstGeom>
          <a:solidFill>
            <a:srgbClr val="FFEDE7">
              <a:alpha val="7098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69" name="Google Shape;69;p24"/>
          <p:cNvCxnSpPr/>
          <p:nvPr/>
        </p:nvCxnSpPr>
        <p:spPr>
          <a:xfrm>
            <a:off x="106344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EC2AC">
                <a:alpha val="7294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0" name="Google Shape;70;p24"/>
          <p:cNvCxnSpPr/>
          <p:nvPr/>
        </p:nvCxnSpPr>
        <p:spPr>
          <a:xfrm>
            <a:off x="914400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FEDE7">
                <a:alpha val="82745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1" name="Google Shape;71;p24"/>
          <p:cNvCxnSpPr/>
          <p:nvPr/>
        </p:nvCxnSpPr>
        <p:spPr>
          <a:xfrm>
            <a:off x="854112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" name="Google Shape;72;p24"/>
          <p:cNvCxnSpPr/>
          <p:nvPr/>
        </p:nvCxnSpPr>
        <p:spPr>
          <a:xfrm>
            <a:off x="1726640" y="0"/>
            <a:ext cx="0" cy="6858000"/>
          </a:xfrm>
          <a:prstGeom prst="straightConnector1">
            <a:avLst/>
          </a:prstGeom>
          <a:noFill/>
          <a:ln cap="flat" cmpd="sng" w="28575">
            <a:solidFill>
              <a:srgbClr val="FEC2AC">
                <a:alpha val="8196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3" name="Google Shape;73;p24"/>
          <p:cNvCxnSpPr/>
          <p:nvPr/>
        </p:nvCxnSpPr>
        <p:spPr>
          <a:xfrm>
            <a:off x="10668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4" name="Google Shape;74;p24"/>
          <p:cNvSpPr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FEC2AC">
              <a:alpha val="5098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5" name="Google Shape;75;p24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6" name="Google Shape;76;p24"/>
          <p:cNvSpPr/>
          <p:nvPr/>
        </p:nvSpPr>
        <p:spPr>
          <a:xfrm>
            <a:off x="1324704" y="4866752"/>
            <a:ext cx="641424" cy="641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7" name="Google Shape;77;p24"/>
          <p:cNvSpPr/>
          <p:nvPr/>
        </p:nvSpPr>
        <p:spPr>
          <a:xfrm>
            <a:off x="1091080" y="5500632"/>
            <a:ext cx="137160" cy="1371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8" name="Google Shape;78;p24"/>
          <p:cNvSpPr/>
          <p:nvPr/>
        </p:nvSpPr>
        <p:spPr>
          <a:xfrm>
            <a:off x="1664208" y="5791200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79" name="Google Shape;79;p24"/>
          <p:cNvSpPr/>
          <p:nvPr/>
        </p:nvSpPr>
        <p:spPr>
          <a:xfrm>
            <a:off x="1879040" y="4479888"/>
            <a:ext cx="365760" cy="3657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80" name="Google Shape;80;p24"/>
          <p:cNvCxnSpPr/>
          <p:nvPr/>
        </p:nvCxnSpPr>
        <p:spPr>
          <a:xfrm>
            <a:off x="9097944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1" name="Google Shape;81;p24"/>
          <p:cNvSpPr txBox="1"/>
          <p:nvPr>
            <p:ph idx="12" type="sldNum"/>
          </p:nvPr>
        </p:nvSpPr>
        <p:spPr>
          <a:xfrm>
            <a:off x="1340616" y="4928702"/>
            <a:ext cx="609600" cy="517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/>
          <p:nvPr>
            <p:ph type="title"/>
          </p:nvPr>
        </p:nvSpPr>
        <p:spPr>
          <a:xfrm>
            <a:off x="457200" y="273050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5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5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5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25"/>
          <p:cNvSpPr txBox="1"/>
          <p:nvPr>
            <p:ph idx="1" type="body"/>
          </p:nvPr>
        </p:nvSpPr>
        <p:spPr>
          <a:xfrm>
            <a:off x="457200" y="2362200"/>
            <a:ext cx="3657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25"/>
          <p:cNvSpPr txBox="1"/>
          <p:nvPr>
            <p:ph idx="2" type="body"/>
          </p:nvPr>
        </p:nvSpPr>
        <p:spPr>
          <a:xfrm>
            <a:off x="4371975" y="2362200"/>
            <a:ext cx="3657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25"/>
          <p:cNvSpPr/>
          <p:nvPr>
            <p:ph idx="3" type="body"/>
          </p:nvPr>
        </p:nvSpPr>
        <p:spPr>
          <a:xfrm>
            <a:off x="457200" y="1569720"/>
            <a:ext cx="3657600" cy="658368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SzPts val="1400"/>
              <a:buFont typeface="Century Schoolbook"/>
              <a:buNone/>
              <a:defRPr b="1" sz="2000">
                <a:solidFill>
                  <a:srgbClr val="FFFFFF"/>
                </a:solidFill>
              </a:defRPr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5"/>
          <p:cNvSpPr/>
          <p:nvPr>
            <p:ph idx="4" type="body"/>
          </p:nvPr>
        </p:nvSpPr>
        <p:spPr>
          <a:xfrm>
            <a:off x="4343400" y="1569720"/>
            <a:ext cx="3657600" cy="658368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SzPts val="1400"/>
              <a:buFont typeface="Century Schoolbook"/>
              <a:buNone/>
              <a:defRPr b="1" sz="2000">
                <a:solidFill>
                  <a:srgbClr val="FFFFFF"/>
                </a:solidFill>
              </a:defRPr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6"/>
          <p:cNvSpPr txBox="1"/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6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6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" name="Google Shape;95;p26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showMasterSp="0" type="objTx">
  <p:cSld name="OBJECT_WITH_CAPTION_TEXT"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Google Shape;97;p27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FEC2AC">
                <a:alpha val="9294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8" name="Google Shape;98;p27"/>
          <p:cNvSpPr txBox="1"/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entury Schoolbook"/>
              <a:buNone/>
              <a:defRPr b="1" sz="2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" type="body"/>
          </p:nvPr>
        </p:nvSpPr>
        <p:spPr>
          <a:xfrm>
            <a:off x="6812280" y="274320"/>
            <a:ext cx="1527048" cy="4983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84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6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54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612"/>
              <a:buNone/>
              <a:defRPr sz="9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cxnSp>
        <p:nvCxnSpPr>
          <p:cNvPr id="100" name="Google Shape;100;p27"/>
          <p:cNvCxnSpPr/>
          <p:nvPr/>
        </p:nvCxnSpPr>
        <p:spPr>
          <a:xfrm>
            <a:off x="62484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27"/>
          <p:cNvCxnSpPr/>
          <p:nvPr/>
        </p:nvCxnSpPr>
        <p:spPr>
          <a:xfrm>
            <a:off x="6192296" y="0"/>
            <a:ext cx="0" cy="6858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27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27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2AC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104" name="Google Shape;104;p27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5" name="Google Shape;105;p27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304800" y="274320"/>
            <a:ext cx="5638800" cy="63276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8610" lvl="0" marL="457200" algn="l">
              <a:spcBef>
                <a:spcPts val="600"/>
              </a:spcBef>
              <a:spcAft>
                <a:spcPts val="0"/>
              </a:spcAft>
              <a:buSzPts val="1260"/>
              <a:buChar char="🞆"/>
              <a:defRPr/>
            </a:lvl1pPr>
            <a:lvl2pPr indent="-320040" lvl="1" marL="914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2pPr>
            <a:lvl3pPr indent="-297180" lvl="2" marL="13716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3pPr>
            <a:lvl4pPr indent="-297180" lvl="3" marL="1828800" algn="l">
              <a:spcBef>
                <a:spcPts val="360"/>
              </a:spcBef>
              <a:spcAft>
                <a:spcPts val="0"/>
              </a:spcAft>
              <a:buSzPts val="1080"/>
              <a:buChar char="🞆"/>
              <a:defRPr/>
            </a:lvl4pPr>
            <a:lvl5pPr indent="-306323" lvl="4" marL="2286000" algn="l">
              <a:spcBef>
                <a:spcPts val="360"/>
              </a:spcBef>
              <a:spcAft>
                <a:spcPts val="0"/>
              </a:spcAft>
              <a:buSzPts val="1224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27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7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9" name="Google Shape;109;p27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1" name="Google Shape;111;p28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" name="Google Shape;112;p28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113" name="Google Shape;113;p28"/>
          <p:cNvSpPr txBox="1"/>
          <p:nvPr>
            <p:ph type="title"/>
          </p:nvPr>
        </p:nvSpPr>
        <p:spPr>
          <a:xfrm rot="5400000">
            <a:off x="3350133" y="3200400"/>
            <a:ext cx="63093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entury Schoolbook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8"/>
          <p:cNvSpPr/>
          <p:nvPr>
            <p:ph idx="2" type="pic"/>
          </p:nvPr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115" name="Google Shape;115;p28"/>
          <p:cNvSpPr txBox="1"/>
          <p:nvPr>
            <p:ph idx="1" type="body"/>
          </p:nvPr>
        </p:nvSpPr>
        <p:spPr>
          <a:xfrm>
            <a:off x="6765798" y="264795"/>
            <a:ext cx="1524000" cy="49560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SzPts val="840"/>
              <a:buFont typeface="Century Schoolbook"/>
              <a:buNone/>
              <a:defRPr sz="1200"/>
            </a:lvl1pPr>
            <a:lvl2pPr indent="-289560" lvl="1" marL="914400" algn="l">
              <a:spcBef>
                <a:spcPts val="400"/>
              </a:spcBef>
              <a:spcAft>
                <a:spcPts val="0"/>
              </a:spcAft>
              <a:buSzPts val="960"/>
              <a:buChar char="⚫"/>
              <a:defRPr sz="1200"/>
            </a:lvl2pPr>
            <a:lvl3pPr indent="-266700" lvl="2" marL="1371600" algn="l">
              <a:spcBef>
                <a:spcPts val="200"/>
              </a:spcBef>
              <a:spcAft>
                <a:spcPts val="0"/>
              </a:spcAft>
              <a:buSzPts val="600"/>
              <a:buChar char="🞆"/>
              <a:defRPr sz="1000"/>
            </a:lvl3pPr>
            <a:lvl4pPr indent="-262889" lvl="3" marL="1828800" algn="l">
              <a:spcBef>
                <a:spcPts val="180"/>
              </a:spcBef>
              <a:spcAft>
                <a:spcPts val="0"/>
              </a:spcAft>
              <a:buSzPts val="540"/>
              <a:buChar char="🞆"/>
              <a:defRPr sz="900"/>
            </a:lvl4pPr>
            <a:lvl5pPr indent="-267461" lvl="4" marL="2286000" algn="l">
              <a:spcBef>
                <a:spcPts val="180"/>
              </a:spcBef>
              <a:spcAft>
                <a:spcPts val="0"/>
              </a:spcAft>
              <a:buSzPts val="612"/>
              <a:buChar char="⚫"/>
              <a:defRPr sz="9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297179" lvl="6" marL="3200400" algn="l">
              <a:spcBef>
                <a:spcPts val="360"/>
              </a:spcBef>
              <a:spcAft>
                <a:spcPts val="0"/>
              </a:spcAft>
              <a:buSzPts val="1080"/>
              <a:buChar char="⚪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cxnSp>
        <p:nvCxnSpPr>
          <p:cNvPr id="116" name="Google Shape;116;p28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7" name="Google Shape;117;p28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2A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118" name="Google Shape;118;p28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9" name="Google Shape;119;p28"/>
          <p:cNvCxnSpPr/>
          <p:nvPr/>
        </p:nvCxnSpPr>
        <p:spPr>
          <a:xfrm>
            <a:off x="62484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0" name="Google Shape;120;p28"/>
          <p:cNvCxnSpPr/>
          <p:nvPr/>
        </p:nvCxnSpPr>
        <p:spPr>
          <a:xfrm>
            <a:off x="6192296" y="0"/>
            <a:ext cx="0" cy="6858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1" name="Google Shape;121;p28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8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28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19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FEC2AC">
                <a:alpha val="92941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19"/>
          <p:cNvSpPr txBox="1"/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  <a:defRPr b="0" i="0" sz="3000" u="none" cap="small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9"/>
          <p:cNvSpPr txBox="1"/>
          <p:nvPr>
            <p:ph idx="1" type="body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528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🞆"/>
              <a:defRPr b="0" i="0" sz="24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-33528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-29718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DE7530"/>
              </a:buClr>
              <a:buSzPts val="1080"/>
              <a:buFont typeface="Noto Sans Symbols"/>
              <a:buChar char="🞆"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-29718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FEC2AC"/>
              </a:buClr>
              <a:buSzPts val="1080"/>
              <a:buFont typeface="Noto Sans Symbols"/>
              <a:buChar char="🞆"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-297688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BBC9E9"/>
              </a:buClr>
              <a:buSzPts val="1088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entury Schoolbook"/>
              <a:buChar char="•"/>
              <a:defRPr b="0" i="0" sz="1600" u="none" cap="none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-281939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FEC2AC"/>
              </a:buClr>
              <a:buSzPts val="840"/>
              <a:buFont typeface="Noto Sans Symbols"/>
              <a:buChar char="⚪"/>
              <a:defRPr b="0" i="0" sz="1400" u="none" cap="none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Century Schoolbook"/>
              <a:buChar char="•"/>
              <a:defRPr b="0" i="0" sz="1400" u="none" cap="small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DE7530"/>
              </a:buClr>
              <a:buSzPts val="1400"/>
              <a:buFont typeface="Century Schoolbook"/>
              <a:buChar char="•"/>
              <a:defRPr b="0" i="0" sz="1400" u="none" cap="none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3" name="Google Shape;13;p19"/>
          <p:cNvSpPr txBox="1"/>
          <p:nvPr>
            <p:ph idx="10" type="dt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sp>
        <p:nvSpPr>
          <p:cNvPr id="14" name="Google Shape;14;p19"/>
          <p:cNvSpPr txBox="1"/>
          <p:nvPr>
            <p:ph idx="11" type="ftr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/>
        </p:txBody>
      </p:sp>
      <p:cxnSp>
        <p:nvCxnSpPr>
          <p:cNvPr id="15" name="Google Shape;15;p19"/>
          <p:cNvCxnSpPr/>
          <p:nvPr/>
        </p:nvCxnSpPr>
        <p:spPr>
          <a:xfrm>
            <a:off x="76200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FEC2A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" name="Google Shape;16;p19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19"/>
          <p:cNvSpPr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FEC2AC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cxnSp>
        <p:nvCxnSpPr>
          <p:cNvPr id="18" name="Google Shape;18;p19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19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20" name="Google Shape;20;p19"/>
          <p:cNvSpPr txBox="1"/>
          <p:nvPr>
            <p:ph idx="12" type="sldNum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1pPr>
            <a:lvl2pPr indent="0" lvl="1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2pPr>
            <a:lvl3pPr indent="0" lvl="2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3pPr>
            <a:lvl4pPr indent="0" lvl="3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4pPr>
            <a:lvl5pPr indent="0" lvl="4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5pPr>
            <a:lvl6pPr indent="0" lvl="5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6pPr>
            <a:lvl7pPr indent="0" lvl="6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7pPr>
            <a:lvl8pPr indent="0" lvl="7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8pPr>
            <a:lvl9pPr indent="0" lvl="8" marL="0" marR="0" rt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entury Schoolbook"/>
                <a:ea typeface="Century Schoolbook"/>
                <a:cs typeface="Century Schoolbook"/>
                <a:sym typeface="Century Schoolbook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g"/><Relationship Id="rId4" Type="http://schemas.openxmlformats.org/officeDocument/2006/relationships/image" Target="../media/image4.jpg"/><Relationship Id="rId5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Relationship Id="rId5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Relationship Id="rId4" Type="http://schemas.openxmlformats.org/officeDocument/2006/relationships/image" Target="../media/image13.png"/><Relationship Id="rId5" Type="http://schemas.openxmlformats.org/officeDocument/2006/relationships/image" Target="../media/image17.png"/><Relationship Id="rId6" Type="http://schemas.openxmlformats.org/officeDocument/2006/relationships/image" Target="../media/image16.png"/><Relationship Id="rId7" Type="http://schemas.openxmlformats.org/officeDocument/2006/relationships/image" Target="../media/image1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Relationship Id="rId4" Type="http://schemas.openxmlformats.org/officeDocument/2006/relationships/image" Target="../media/image19.png"/><Relationship Id="rId5" Type="http://schemas.openxmlformats.org/officeDocument/2006/relationships/image" Target="../media/image9.jpg"/><Relationship Id="rId6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54e3049973_0_0"/>
          <p:cNvSpPr txBox="1"/>
          <p:nvPr>
            <p:ph type="ctrTitle"/>
          </p:nvPr>
        </p:nvSpPr>
        <p:spPr>
          <a:xfrm>
            <a:off x="342900" y="804227"/>
            <a:ext cx="86298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Briefing on Congressional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Leadership and Organization</a:t>
            </a:r>
            <a:br>
              <a:rPr lang="en-US"/>
            </a:br>
            <a:r>
              <a:rPr lang="en-US"/>
              <a:t>for CIGIE</a:t>
            </a:r>
            <a:endParaRPr/>
          </a:p>
        </p:txBody>
      </p:sp>
      <p:sp>
        <p:nvSpPr>
          <p:cNvPr id="142" name="Google Shape;142;g354e3049973_0_0"/>
          <p:cNvSpPr txBox="1"/>
          <p:nvPr>
            <p:ph idx="1" type="subTitle"/>
          </p:nvPr>
        </p:nvSpPr>
        <p:spPr>
          <a:xfrm>
            <a:off x="2171700" y="4343400"/>
            <a:ext cx="4800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Presented by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Mark Harkins, Senior Fellow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Government Affairs Institute 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at Georgetown University</a:t>
            </a:r>
            <a:endParaRPr/>
          </a:p>
          <a:p>
            <a:pPr indent="0" lvl="0" marL="0" rtl="0" algn="ctr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/>
              <a:t>Mark.Harkins@georgetown.edu</a:t>
            </a:r>
            <a:endParaRPr/>
          </a:p>
        </p:txBody>
      </p:sp>
      <p:sp>
        <p:nvSpPr>
          <p:cNvPr id="143" name="Google Shape;143;g354e3049973_0_0"/>
          <p:cNvSpPr txBox="1"/>
          <p:nvPr/>
        </p:nvSpPr>
        <p:spPr>
          <a:xfrm>
            <a:off x="3600450" y="2971801"/>
            <a:ext cx="1943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"/>
          <p:cNvSpPr txBox="1"/>
          <p:nvPr>
            <p:ph type="title"/>
          </p:nvPr>
        </p:nvSpPr>
        <p:spPr>
          <a:xfrm>
            <a:off x="1143000" y="29817"/>
            <a:ext cx="7239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u="sng">
                <a:solidFill>
                  <a:schemeClr val="dk1"/>
                </a:solidFill>
              </a:rPr>
              <a:t>Stats about the 119</a:t>
            </a:r>
            <a:r>
              <a:rPr baseline="30000" lang="en-US" u="sng">
                <a:solidFill>
                  <a:schemeClr val="dk1"/>
                </a:solidFill>
              </a:rPr>
              <a:t>th</a:t>
            </a:r>
            <a:r>
              <a:rPr lang="en-US" u="sng">
                <a:solidFill>
                  <a:schemeClr val="dk1"/>
                </a:solidFill>
              </a:rPr>
              <a:t> Congress </a:t>
            </a:r>
            <a:endParaRPr/>
          </a:p>
        </p:txBody>
      </p:sp>
      <p:sp>
        <p:nvSpPr>
          <p:cNvPr id="204" name="Google Shape;204;p16"/>
          <p:cNvSpPr txBox="1"/>
          <p:nvPr>
            <p:ph idx="1" type="body"/>
          </p:nvPr>
        </p:nvSpPr>
        <p:spPr>
          <a:xfrm>
            <a:off x="381000" y="639417"/>
            <a:ext cx="8382000" cy="62185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282987" lvl="0" marL="274320" rtl="0" algn="l">
              <a:spcBef>
                <a:spcPts val="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Average size of House District = 782,000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Most diverse Congress ever, 29% H, 16% Sen BIPOC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Women: 129 House, 26 Senate, record #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Veterans: about 20%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Average length of service:</a:t>
            </a:r>
            <a:endParaRPr/>
          </a:p>
          <a:p>
            <a:pPr indent="-283464" lvl="1" marL="640080" rtl="0" algn="l">
              <a:spcBef>
                <a:spcPts val="444"/>
              </a:spcBef>
              <a:spcAft>
                <a:spcPts val="0"/>
              </a:spcAft>
              <a:buSzPts val="1920"/>
              <a:buChar char="⚫"/>
            </a:pPr>
            <a:r>
              <a:rPr lang="en-US" sz="2400"/>
              <a:t>House: 8.6 years (decreasing since 2007)</a:t>
            </a:r>
            <a:endParaRPr/>
          </a:p>
          <a:p>
            <a:pPr indent="-283464" lvl="1" marL="640080" rtl="0" algn="l">
              <a:spcBef>
                <a:spcPts val="444"/>
              </a:spcBef>
              <a:spcAft>
                <a:spcPts val="0"/>
              </a:spcAft>
              <a:buSzPts val="1920"/>
              <a:buChar char="⚫"/>
            </a:pPr>
            <a:r>
              <a:rPr lang="en-US" sz="2400"/>
              <a:t>Senate: 11.2 years (increasing since 2017)</a:t>
            </a:r>
            <a:endParaRPr sz="2600"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Average age:</a:t>
            </a:r>
            <a:endParaRPr/>
          </a:p>
          <a:p>
            <a:pPr indent="-284226" lvl="1" marL="640080" rtl="0" algn="l">
              <a:spcBef>
                <a:spcPts val="481"/>
              </a:spcBef>
              <a:spcAft>
                <a:spcPts val="0"/>
              </a:spcAft>
              <a:buSzPts val="2080"/>
              <a:buChar char="⚫"/>
            </a:pPr>
            <a:r>
              <a:rPr lang="en-US" sz="2600"/>
              <a:t>House: 57.5</a:t>
            </a:r>
            <a:endParaRPr/>
          </a:p>
          <a:p>
            <a:pPr indent="-284226" lvl="1" marL="640080" rtl="0" algn="l">
              <a:spcBef>
                <a:spcPts val="481"/>
              </a:spcBef>
              <a:spcAft>
                <a:spcPts val="0"/>
              </a:spcAft>
              <a:buSzPts val="2080"/>
              <a:buChar char="⚫"/>
            </a:pPr>
            <a:r>
              <a:rPr lang="en-US" sz="2600"/>
              <a:t>Senate: 64.7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Incumbents House who lost: 15 reps (9 R, 6 D), Senate 3 all D</a:t>
            </a:r>
            <a:endParaRPr/>
          </a:p>
          <a:p>
            <a:pPr indent="-282987" lvl="0" marL="274320" rtl="0" algn="l">
              <a:spcBef>
                <a:spcPts val="600"/>
              </a:spcBef>
              <a:spcAft>
                <a:spcPts val="0"/>
              </a:spcAft>
              <a:buSzPts val="1820"/>
              <a:buChar char="🞆"/>
            </a:pPr>
            <a:r>
              <a:rPr lang="en-US" sz="2600"/>
              <a:t>New Members:</a:t>
            </a:r>
            <a:endParaRPr/>
          </a:p>
          <a:p>
            <a:pPr indent="-284226" lvl="1" marL="640080" rtl="0" algn="l">
              <a:spcBef>
                <a:spcPts val="481"/>
              </a:spcBef>
              <a:spcAft>
                <a:spcPts val="0"/>
              </a:spcAft>
              <a:buSzPts val="2080"/>
              <a:buChar char="⚫"/>
            </a:pPr>
            <a:r>
              <a:rPr lang="en-US" sz="2600"/>
              <a:t>House: 63 (33 R, 30 D)</a:t>
            </a:r>
            <a:endParaRPr/>
          </a:p>
          <a:p>
            <a:pPr indent="-284226" lvl="1" marL="640080" rtl="0" algn="l">
              <a:spcBef>
                <a:spcPts val="481"/>
              </a:spcBef>
              <a:spcAft>
                <a:spcPts val="0"/>
              </a:spcAft>
              <a:buSzPts val="2080"/>
              <a:buChar char="⚫"/>
            </a:pPr>
            <a:r>
              <a:rPr lang="en-US" sz="2600"/>
              <a:t>Senate: 12 (8 R, 4 D)</a:t>
            </a:r>
            <a:endParaRPr sz="3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"/>
          <p:cNvSpPr txBox="1"/>
          <p:nvPr>
            <p:ph type="title"/>
          </p:nvPr>
        </p:nvSpPr>
        <p:spPr>
          <a:xfrm>
            <a:off x="457200" y="274638"/>
            <a:ext cx="7467600" cy="28495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Members not seeking reelection:</a:t>
            </a:r>
            <a:br>
              <a:rPr lang="en-US"/>
            </a:br>
            <a:br>
              <a:rPr lang="en-US"/>
            </a:br>
            <a:r>
              <a:rPr lang="en-US"/>
              <a:t>Senate: __5_ D,  _6__ R</a:t>
            </a:r>
            <a:br>
              <a:rPr lang="en-US"/>
            </a:br>
            <a:br>
              <a:rPr lang="en-US"/>
            </a:br>
            <a:r>
              <a:rPr lang="en-US"/>
              <a:t>House: _14__D,  _17__ R</a:t>
            </a:r>
            <a:br>
              <a:rPr lang="en-US"/>
            </a:br>
            <a:endParaRPr/>
          </a:p>
        </p:txBody>
      </p:sp>
      <p:pic>
        <p:nvPicPr>
          <p:cNvPr descr="Rats linger aboard sinking ships" id="210" name="Google Shape;210;p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76800" y="4332249"/>
            <a:ext cx="2743200" cy="22511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parture Lounge Sale - Randolph Sunglasses – Randolph USA" id="211" name="Google Shape;211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7283" y="3357562"/>
            <a:ext cx="3810000" cy="3225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xperience English: Expression: To Throw In The Towel" id="212" name="Google Shape;212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67507" y="1905000"/>
            <a:ext cx="2676293" cy="231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 txBox="1"/>
          <p:nvPr>
            <p:ph type="title"/>
          </p:nvPr>
        </p:nvSpPr>
        <p:spPr>
          <a:xfrm>
            <a:off x="206829" y="66675"/>
            <a:ext cx="8658225" cy="15335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eorgia"/>
              <a:buNone/>
            </a:pPr>
            <a:r>
              <a:rPr lang="en-US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Article I allows both chambers to Determine their own rules. Both rely on the </a:t>
            </a:r>
            <a:r>
              <a:rPr lang="en-US" u="sng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committee system</a:t>
            </a:r>
            <a:r>
              <a:rPr lang="en-US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and </a:t>
            </a:r>
            <a:r>
              <a:rPr lang="en-US" u="sng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political party structure</a:t>
            </a:r>
            <a:r>
              <a:rPr lang="en-US">
                <a:latin typeface="Georgia"/>
                <a:ea typeface="Georgia"/>
                <a:cs typeface="Georgia"/>
                <a:sym typeface="Georgia"/>
              </a:rPr>
              <a:t>.</a:t>
            </a:r>
            <a:endParaRPr/>
          </a:p>
        </p:txBody>
      </p:sp>
      <p:sp>
        <p:nvSpPr>
          <p:cNvPr id="218" name="Google Shape;218;p2"/>
          <p:cNvSpPr txBox="1"/>
          <p:nvPr>
            <p:ph idx="1" type="body"/>
          </p:nvPr>
        </p:nvSpPr>
        <p:spPr>
          <a:xfrm>
            <a:off x="0" y="1600200"/>
            <a:ext cx="8763000" cy="5191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b="1" lang="en-US"/>
              <a:t>Committee System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All committees comprised of both Democrats and Republicans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Size varies, but unlikely to change much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Full committees are further divided into subcommittees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Ratios generally reflect those of the full chamber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Chair = majority party, “ranking member” = minority; both 	usually determined by seniority, and fundraising prowess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Republicans limit chairs/rankings to 6 years, Democrats don’t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Repositories of Member &amp; staff  expertise, institutional memory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Craft legislation, hold hearings, conduct oversight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Committee assignments = huge part of Members’ identity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Jurisdiction is power, turf battles are frequent and fierce</a:t>
            </a:r>
            <a:endParaRPr/>
          </a:p>
          <a:p>
            <a:pPr indent="0" lvl="1" marL="365760" rtl="0" algn="l">
              <a:spcBef>
                <a:spcPts val="42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1" marL="640080" rtl="0" algn="l">
              <a:spcBef>
                <a:spcPts val="42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1" marL="640080" rtl="0" algn="l">
              <a:spcBef>
                <a:spcPts val="42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1" marL="640080" rtl="0" algn="l">
              <a:spcBef>
                <a:spcPts val="42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"/>
          <p:cNvSpPr txBox="1"/>
          <p:nvPr>
            <p:ph type="title"/>
          </p:nvPr>
        </p:nvSpPr>
        <p:spPr>
          <a:xfrm>
            <a:off x="762000" y="76200"/>
            <a:ext cx="7467600" cy="7318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/>
              <a:t>Committees in the 119</a:t>
            </a:r>
            <a:r>
              <a:rPr baseline="30000" lang="en-US"/>
              <a:t>th</a:t>
            </a:r>
            <a:r>
              <a:rPr lang="en-US"/>
              <a:t> Congress</a:t>
            </a:r>
            <a:endParaRPr/>
          </a:p>
        </p:txBody>
      </p:sp>
      <p:sp>
        <p:nvSpPr>
          <p:cNvPr id="224" name="Google Shape;224;p3"/>
          <p:cNvSpPr txBox="1"/>
          <p:nvPr>
            <p:ph idx="1" type="body"/>
          </p:nvPr>
        </p:nvSpPr>
        <p:spPr>
          <a:xfrm>
            <a:off x="457200" y="808038"/>
            <a:ext cx="3657600" cy="5973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70000"/>
              <a:buNone/>
            </a:pPr>
            <a:r>
              <a:rPr lang="en-US" sz="2800"/>
              <a:t>House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Agriculture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Appropriations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Armed Services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Budget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Education &amp; the Workforce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Energy &amp; Commerce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Financial Services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Foreign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Homeland Security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House Administration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Judiciary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Natural Resources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Oversight &amp; Accountability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Science, Space, and Technology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Small Business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Transportation &amp; Infrastructure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Veterans’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Ways &amp; Means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Ethics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Intelligence (HPSCI)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Rules</a:t>
            </a:r>
            <a:endParaRPr/>
          </a:p>
          <a:p>
            <a:pPr indent="-199644" lvl="0" marL="27432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</p:txBody>
      </p:sp>
      <p:sp>
        <p:nvSpPr>
          <p:cNvPr id="225" name="Google Shape;225;p3"/>
          <p:cNvSpPr txBox="1"/>
          <p:nvPr>
            <p:ph idx="2" type="body"/>
          </p:nvPr>
        </p:nvSpPr>
        <p:spPr>
          <a:xfrm>
            <a:off x="4572000" y="808039"/>
            <a:ext cx="4114800" cy="59672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70000"/>
              <a:buNone/>
            </a:pPr>
            <a:r>
              <a:rPr lang="en-US" sz="2800"/>
              <a:t>Senate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Agriculture, Nutrition, &amp; Forestry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Appropriations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Armed Services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Banking, Housing, &amp; Urban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Budget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Commerce, Science, &amp; Transportation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Energy &amp; Natural Resources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Environment &amp; Public Works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Finance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Foreign Relations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Health, Education, Labor, &amp; Pensions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Homeland Security &amp; Governmental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Indian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Judiciary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Rules &amp; Administration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Small Business &amp; Entrepreneurship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Veterans’ Affairs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Ethics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Intelligence (SSCI)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2600">
                <a:latin typeface="Calibri"/>
                <a:ea typeface="Calibri"/>
                <a:cs typeface="Calibri"/>
                <a:sym typeface="Calibri"/>
              </a:rPr>
              <a:t>Aging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"/>
          <p:cNvSpPr txBox="1"/>
          <p:nvPr>
            <p:ph type="title"/>
          </p:nvPr>
        </p:nvSpPr>
        <p:spPr>
          <a:xfrm>
            <a:off x="581025" y="82121"/>
            <a:ext cx="7953375" cy="10037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br>
              <a:rPr lang="en-US"/>
            </a:br>
            <a:r>
              <a:rPr lang="en-US"/>
              <a:t>			</a:t>
            </a:r>
            <a:br>
              <a:rPr lang="en-US"/>
            </a:br>
            <a:r>
              <a:rPr lang="en-US"/>
              <a:t>      </a:t>
            </a:r>
            <a:r>
              <a:rPr lang="en-US">
                <a:solidFill>
                  <a:schemeClr val="dk1"/>
                </a:solidFill>
              </a:rPr>
              <a:t>how do members get on committees?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  <p:sp>
        <p:nvSpPr>
          <p:cNvPr id="231" name="Google Shape;231;p4"/>
          <p:cNvSpPr txBox="1"/>
          <p:nvPr>
            <p:ph idx="1" type="body"/>
          </p:nvPr>
        </p:nvSpPr>
        <p:spPr>
          <a:xfrm>
            <a:off x="304800" y="3097942"/>
            <a:ext cx="8382000" cy="36838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House: Party </a:t>
            </a:r>
            <a:r>
              <a:rPr b="1" lang="en-US"/>
              <a:t>Steering Committees </a:t>
            </a:r>
            <a:r>
              <a:rPr lang="en-US"/>
              <a:t>confer committee assignments. Subcommittees are comprised of Members on the full committee. A Member’s tenure on a committee parallels their tenure in the chamber. Representatives typically serve on 2 or 3 committees.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Senate: Assignments are based on </a:t>
            </a:r>
            <a:r>
              <a:rPr b="1" lang="en-US"/>
              <a:t>seniority</a:t>
            </a:r>
            <a:r>
              <a:rPr lang="en-US"/>
              <a:t> in the chamber, leaders have less influence. Most senators serve on 4 or 5 committees. </a:t>
            </a:r>
            <a:endParaRPr/>
          </a:p>
        </p:txBody>
      </p:sp>
      <p:pic>
        <p:nvPicPr>
          <p:cNvPr id="232" name="Google Shape;23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125" y="583985"/>
            <a:ext cx="2809875" cy="2290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19800" y="898479"/>
            <a:ext cx="2628900" cy="1975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"/>
          <p:cNvSpPr txBox="1"/>
          <p:nvPr>
            <p:ph type="title"/>
          </p:nvPr>
        </p:nvSpPr>
        <p:spPr>
          <a:xfrm>
            <a:off x="0" y="9525"/>
            <a:ext cx="86868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entury Schoolbook"/>
              <a:buNone/>
            </a:pPr>
            <a:r>
              <a:rPr lang="en-US">
                <a:solidFill>
                  <a:schemeClr val="dk1"/>
                </a:solidFill>
              </a:rPr>
              <a:t>Considerations when demand exceeds supply</a:t>
            </a:r>
            <a:endParaRPr/>
          </a:p>
        </p:txBody>
      </p:sp>
      <p:sp>
        <p:nvSpPr>
          <p:cNvPr id="240" name="Google Shape;240;p5"/>
          <p:cNvSpPr txBox="1"/>
          <p:nvPr>
            <p:ph idx="1" type="body"/>
          </p:nvPr>
        </p:nvSpPr>
        <p:spPr>
          <a:xfrm>
            <a:off x="457200" y="1600200"/>
            <a:ext cx="3657600" cy="4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67640" lvl="0" marL="274320" rtl="0" algn="l">
              <a:spcBef>
                <a:spcPts val="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</p:txBody>
      </p:sp>
      <p:sp>
        <p:nvSpPr>
          <p:cNvPr id="241" name="Google Shape;241;p5"/>
          <p:cNvSpPr txBox="1"/>
          <p:nvPr>
            <p:ph idx="2" type="body"/>
          </p:nvPr>
        </p:nvSpPr>
        <p:spPr>
          <a:xfrm>
            <a:off x="4270248" y="771525"/>
            <a:ext cx="3959352" cy="5781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14313" lvl="0" marL="214313" rtl="0" algn="l">
              <a:spcBef>
                <a:spcPts val="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Personal experience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Legislative experience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Endorsements 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Lobbyists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Pre-Election promises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Fundraising prowess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Diversity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Geographic Representation</a:t>
            </a:r>
            <a:endParaRPr/>
          </a:p>
          <a:p>
            <a:pPr indent="-21431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/>
              <a:t>Constituent involvement</a:t>
            </a:r>
            <a:endParaRPr/>
          </a:p>
          <a:p>
            <a:pPr indent="-107633" lvl="0" marL="214313" rtl="0" algn="l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None/>
            </a:pPr>
            <a:r>
              <a:t/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Counterintuitively, Electoral Vulnerability</a:t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</p:txBody>
      </p:sp>
      <p:pic>
        <p:nvPicPr>
          <p:cNvPr descr="Amazon.com: Harry Potter Costume Accessory, Child's Sorting Hat ..." id="242" name="Google Shape;24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771525"/>
            <a:ext cx="3657600" cy="532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6"/>
          <p:cNvSpPr txBox="1"/>
          <p:nvPr>
            <p:ph type="title"/>
          </p:nvPr>
        </p:nvSpPr>
        <p:spPr>
          <a:xfrm>
            <a:off x="533400" y="0"/>
            <a:ext cx="8001000" cy="8080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>
                <a:solidFill>
                  <a:schemeClr val="dk1"/>
                </a:solidFill>
              </a:rPr>
              <a:t>All Committees are not created equal!</a:t>
            </a:r>
            <a:endParaRPr/>
          </a:p>
        </p:txBody>
      </p:sp>
      <p:sp>
        <p:nvSpPr>
          <p:cNvPr id="248" name="Google Shape;248;p6"/>
          <p:cNvSpPr txBox="1"/>
          <p:nvPr>
            <p:ph idx="1" type="body"/>
          </p:nvPr>
        </p:nvSpPr>
        <p:spPr>
          <a:xfrm>
            <a:off x="228600" y="808038"/>
            <a:ext cx="83058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But appeal varies, beauty is in the eye of the beholder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House “</a:t>
            </a:r>
            <a:r>
              <a:rPr lang="en-US" u="sng"/>
              <a:t>exclusive</a:t>
            </a:r>
            <a:r>
              <a:rPr lang="en-US"/>
              <a:t>” committees: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Appropriations, Ways &amp; Means, Energy &amp; Commerce, Rules, Financial Services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Authorizers (permission) vs. Appropriators ($)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But Appropriations ain’t what it used to be…</a:t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“Super A” committees in the Senate: Appropriations, 	Finance, Armed Services. Rs (but not Ds) treat 	Foreign Relations as a “Super A” as well.</a:t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  <a:p>
            <a:pPr indent="-167640" lvl="0" marL="274320" rtl="0" algn="l">
              <a:spcBef>
                <a:spcPts val="600"/>
              </a:spcBef>
              <a:spcAft>
                <a:spcPts val="0"/>
              </a:spcAft>
              <a:buSzPts val="1680"/>
              <a:buNone/>
            </a:pPr>
            <a:r>
              <a:t/>
            </a:r>
            <a:endParaRPr/>
          </a:p>
        </p:txBody>
      </p:sp>
      <p:pic>
        <p:nvPicPr>
          <p:cNvPr id="249" name="Google Shape;24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39966" y="3740809"/>
            <a:ext cx="3200400" cy="14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6844" y="3751960"/>
            <a:ext cx="2667000" cy="188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"/>
          <p:cNvSpPr txBox="1"/>
          <p:nvPr>
            <p:ph type="title"/>
          </p:nvPr>
        </p:nvSpPr>
        <p:spPr>
          <a:xfrm>
            <a:off x="457200" y="80169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What about </a:t>
            </a:r>
            <a:r>
              <a:rPr lang="en-US" u="sng"/>
              <a:t>“Select” Committees</a:t>
            </a:r>
            <a:r>
              <a:rPr lang="en-US"/>
              <a:t>?</a:t>
            </a:r>
            <a:br>
              <a:rPr lang="en-US"/>
            </a:br>
            <a:endParaRPr/>
          </a:p>
        </p:txBody>
      </p:sp>
      <p:sp>
        <p:nvSpPr>
          <p:cNvPr id="256" name="Google Shape;256;p7"/>
          <p:cNvSpPr txBox="1"/>
          <p:nvPr>
            <p:ph idx="1" type="body"/>
          </p:nvPr>
        </p:nvSpPr>
        <p:spPr>
          <a:xfrm>
            <a:off x="228600" y="1621294"/>
            <a:ext cx="7857952" cy="51783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Created by the Speaker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Designed to focus on a specific topic, e.g.,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rPr lang="en-US"/>
              <a:t>   “Mod Con,” Jan 6, Benghazi, Climate Change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rPr lang="en-US"/>
              <a:t>    ”Weaponization of Fed Govt,” COVID 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Theoretically temporary, last for just one Congress*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Members “selected” by Speaker and Minority Leader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Hold hearings, subpoena witnesses, issue press releases, make recommendations, but: CAN’T LEGISLATE.**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*Can become permanent, e.g., Homeland Security, Intelligence.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/>
              <a:t>**Intelligence Committees are the exception and DO have authority to legislate.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  <a:p>
            <a:pPr indent="-175641" lvl="0" marL="27432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  <a:p>
            <a:pPr indent="-175641" lvl="0" marL="27432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</p:txBody>
      </p:sp>
      <p:pic>
        <p:nvPicPr>
          <p:cNvPr descr="63,005 Laser Beam Illustrations &amp; Clip Art - iStock" id="257" name="Google Shape;25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15248" y="846138"/>
            <a:ext cx="2371552" cy="1563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8"/>
          <p:cNvSpPr txBox="1"/>
          <p:nvPr>
            <p:ph type="title"/>
          </p:nvPr>
        </p:nvSpPr>
        <p:spPr>
          <a:xfrm>
            <a:off x="4752977" y="274637"/>
            <a:ext cx="3933823" cy="62339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u="sng"/>
              <a:t>Caucuses</a:t>
            </a:r>
            <a:r>
              <a:rPr lang="en-US"/>
              <a:t>:</a:t>
            </a:r>
            <a:br>
              <a:rPr lang="en-US"/>
            </a:br>
            <a:r>
              <a:rPr lang="en-US"/>
              <a:t>Informal groups, vary in influence,</a:t>
            </a:r>
            <a:br>
              <a:rPr lang="en-US"/>
            </a:br>
            <a:r>
              <a:rPr lang="en-US"/>
              <a:t>membership is voluntary, advisory role only</a:t>
            </a:r>
            <a:br>
              <a:rPr lang="en-US"/>
            </a:br>
            <a:br>
              <a:rPr lang="en-US"/>
            </a:br>
            <a:r>
              <a:rPr lang="en-US"/>
              <a:t>(NB: Ds also call all their members the House or Senate D “caucus” while Rs call theirs the House or Senate R “conference.”)</a:t>
            </a:r>
            <a:br>
              <a:rPr lang="en-US"/>
            </a:br>
            <a:endParaRPr/>
          </a:p>
        </p:txBody>
      </p:sp>
      <p:pic>
        <p:nvPicPr>
          <p:cNvPr descr="Image result for cbc house logo" id="263" name="Google Shape;263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659" y="323057"/>
            <a:ext cx="1828800" cy="17827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use Freedom Caucus" id="264" name="Google Shape;26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79842" y="2807916"/>
            <a:ext cx="1673134" cy="15795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oblem Solvers Caucus - Wikipedia" id="265" name="Google Shape;265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5670" y="2691839"/>
            <a:ext cx="3059159" cy="2108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gressional Sportsmen's Foundation | Congressional Sportsmen's Foundation" id="266" name="Google Shape;266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93920" y="349425"/>
            <a:ext cx="2259058" cy="19185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gressional Veterans Caucus" id="267" name="Google Shape;267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0707" y="5390413"/>
            <a:ext cx="4532269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8"/>
          <p:cNvSpPr txBox="1"/>
          <p:nvPr>
            <p:ph type="title"/>
          </p:nvPr>
        </p:nvSpPr>
        <p:spPr>
          <a:xfrm>
            <a:off x="1752600" y="0"/>
            <a:ext cx="5410200" cy="723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>
                <a:solidFill>
                  <a:schemeClr val="dk1"/>
                </a:solidFill>
              </a:rPr>
              <a:t>Looking Ahead…</a:t>
            </a:r>
            <a:endParaRPr/>
          </a:p>
        </p:txBody>
      </p:sp>
      <p:sp>
        <p:nvSpPr>
          <p:cNvPr id="273" name="Google Shape;273;p18"/>
          <p:cNvSpPr txBox="1"/>
          <p:nvPr>
            <p:ph idx="1" type="body"/>
          </p:nvPr>
        </p:nvSpPr>
        <p:spPr>
          <a:xfrm>
            <a:off x="152400" y="76200"/>
            <a:ext cx="7785993" cy="67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-149860" lvl="0" marL="27432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960"/>
              <a:buChar char="🞆"/>
            </a:pPr>
            <a:r>
              <a:rPr lang="en-US" sz="2800"/>
              <a:t>How long will Mike Johnson remain Speaker?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960"/>
              <a:buChar char="🞆"/>
            </a:pPr>
            <a:r>
              <a:rPr lang="en-US" sz="2800"/>
              <a:t>What issues show divisions within each party?</a:t>
            </a:r>
            <a:endParaRPr/>
          </a:p>
          <a:p>
            <a:pPr indent="-149860" lvl="0" marL="27432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960"/>
              <a:buChar char="🞆"/>
            </a:pPr>
            <a:r>
              <a:rPr lang="en-US" sz="2800"/>
              <a:t>What impact will presidential campaigns have on Congress? </a:t>
            </a:r>
            <a:endParaRPr/>
          </a:p>
          <a:p>
            <a:pPr indent="-149860" lvl="0" marL="27432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960"/>
              <a:buChar char="🞆"/>
            </a:pPr>
            <a:r>
              <a:rPr lang="en-US" sz="2800"/>
              <a:t>Will the Senate abolish the filibuster?</a:t>
            </a:r>
            <a:endParaRPr/>
          </a:p>
          <a:p>
            <a:pPr indent="-149860" lvl="0" marL="27432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ts val="1960"/>
              <a:buNone/>
            </a:pPr>
            <a:r>
              <a:t/>
            </a:r>
            <a:endParaRPr sz="2800"/>
          </a:p>
        </p:txBody>
      </p:sp>
      <p:pic>
        <p:nvPicPr>
          <p:cNvPr id="274" name="Google Shape;27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23149" y="4800600"/>
            <a:ext cx="10668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" y="200025"/>
            <a:ext cx="51435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91200" y="771525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43550" y="3629025"/>
            <a:ext cx="335280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9"/>
          <p:cNvSpPr txBox="1"/>
          <p:nvPr>
            <p:ph idx="4294967295" type="body"/>
          </p:nvPr>
        </p:nvSpPr>
        <p:spPr>
          <a:xfrm>
            <a:off x="-23949" y="2362200"/>
            <a:ext cx="8686800" cy="41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b="1" lang="en-US"/>
              <a:t>Political Party Leadership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Speaker of the House = constitutional job, elected by majority of those present and voting in the full House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All other positions chosen </a:t>
            </a:r>
            <a:r>
              <a:rPr b="1" lang="en-US"/>
              <a:t>by secret ballot within parties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Senate Majority Leader more like “majority pleader”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President pro-tem subs for V.P., who can only vote to break ties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Patty Murray (D-WA) = Pres pro-tem and Approps chair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U.S. legislative leaders weaker than most of their international counterparts because candidates do NOT need party’s approval to seek reelection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/>
          <p:nvPr>
            <p:ph type="title"/>
          </p:nvPr>
        </p:nvSpPr>
        <p:spPr>
          <a:xfrm>
            <a:off x="536448" y="76200"/>
            <a:ext cx="7467600" cy="6556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/>
              <a:t>		</a:t>
            </a:r>
            <a:r>
              <a:rPr lang="en-US">
                <a:solidFill>
                  <a:schemeClr val="dk1"/>
                </a:solidFill>
              </a:rPr>
              <a:t>Role of the Speaker</a:t>
            </a:r>
            <a:endParaRPr/>
          </a:p>
        </p:txBody>
      </p:sp>
      <p:sp>
        <p:nvSpPr>
          <p:cNvPr id="162" name="Google Shape;162;p10"/>
          <p:cNvSpPr txBox="1"/>
          <p:nvPr>
            <p:ph idx="1" type="body"/>
          </p:nvPr>
        </p:nvSpPr>
        <p:spPr>
          <a:xfrm>
            <a:off x="457200" y="914400"/>
            <a:ext cx="36576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 u="sng"/>
              <a:t>Constitutional or Statutory</a:t>
            </a:r>
            <a:r>
              <a:rPr lang="en-US"/>
              <a:t>: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Preside over the chamber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Recognize those wishing to speak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Behind the Vice President in the line of succession </a:t>
            </a:r>
            <a:endParaRPr/>
          </a:p>
        </p:txBody>
      </p:sp>
      <p:sp>
        <p:nvSpPr>
          <p:cNvPr id="163" name="Google Shape;163;p10"/>
          <p:cNvSpPr txBox="1"/>
          <p:nvPr>
            <p:ph idx="2" type="body"/>
          </p:nvPr>
        </p:nvSpPr>
        <p:spPr>
          <a:xfrm>
            <a:off x="4270248" y="914400"/>
            <a:ext cx="3883152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 u="sng"/>
              <a:t>House Rules/Informal</a:t>
            </a:r>
            <a:r>
              <a:rPr lang="en-US"/>
              <a:t>: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Weighted vote on Steering Committee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Proposes roster of committee chairs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Top fundraiser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Negotiates in budget battles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Can create select committees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Appoints Members to Rules, Ethics, Intel 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Allocates office space</a:t>
            </a:r>
            <a:endParaRPr/>
          </a:p>
        </p:txBody>
      </p:sp>
      <p:pic>
        <p:nvPicPr>
          <p:cNvPr id="164" name="Google Shape;16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733925"/>
            <a:ext cx="320040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/>
          <p:nvPr>
            <p:ph type="title"/>
          </p:nvPr>
        </p:nvSpPr>
        <p:spPr>
          <a:xfrm>
            <a:off x="533400" y="76695"/>
            <a:ext cx="7589236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>
                <a:solidFill>
                  <a:schemeClr val="dk1"/>
                </a:solidFill>
              </a:rPr>
              <a:t>Political Party Top Leadership Roles</a:t>
            </a:r>
            <a:br>
              <a:rPr lang="en-US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  <p:sp>
        <p:nvSpPr>
          <p:cNvPr id="170" name="Google Shape;170;p11"/>
          <p:cNvSpPr txBox="1"/>
          <p:nvPr>
            <p:ph idx="1" type="body"/>
          </p:nvPr>
        </p:nvSpPr>
        <p:spPr>
          <a:xfrm>
            <a:off x="259364" y="837705"/>
            <a:ext cx="4408714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House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Speaker: Power from informal powers &gt; formal ones. Controls agenda via Rules Committee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Majority Leader: COO, power of timing.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Minority Leader: Shadow Speaker. “Pray, b*tch, and moan.” Rules make it tough.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Chief Whips: Count votes, corral their Members, serve as conduit between leaders and rank and file Members.</a:t>
            </a:r>
            <a:endParaRPr/>
          </a:p>
          <a:p>
            <a:pPr indent="0" lvl="2" marL="731520" rtl="0" algn="l">
              <a:spcBef>
                <a:spcPts val="360"/>
              </a:spcBef>
              <a:spcAft>
                <a:spcPts val="0"/>
              </a:spcAft>
              <a:buSzPts val="1080"/>
              <a:buNone/>
            </a:pPr>
            <a:r>
              <a:t/>
            </a:r>
            <a:endParaRPr/>
          </a:p>
        </p:txBody>
      </p:sp>
      <p:sp>
        <p:nvSpPr>
          <p:cNvPr id="171" name="Google Shape;171;p11"/>
          <p:cNvSpPr txBox="1"/>
          <p:nvPr>
            <p:ph idx="2" type="body"/>
          </p:nvPr>
        </p:nvSpPr>
        <p:spPr>
          <a:xfrm>
            <a:off x="4668078" y="804575"/>
            <a:ext cx="3657600" cy="57921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1680"/>
              <a:buChar char="🞆"/>
            </a:pPr>
            <a:r>
              <a:rPr lang="en-US"/>
              <a:t>Senate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Majority Leader: Unlike Speaker, not a constitutional office. First to be recognized on the floor by precedent.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Minority Leader: Slightly better than in the House IF party has at least 41. Extract concessions by threatening to filibuster.</a:t>
            </a:r>
            <a:endParaRPr/>
          </a:p>
          <a:p>
            <a:pPr indent="-274320" lvl="1" marL="640080" rtl="0" algn="l">
              <a:spcBef>
                <a:spcPts val="420"/>
              </a:spcBef>
              <a:spcAft>
                <a:spcPts val="0"/>
              </a:spcAft>
              <a:buSzPts val="1680"/>
              <a:buChar char="⚫"/>
            </a:pPr>
            <a:r>
              <a:rPr lang="en-US"/>
              <a:t> Whips = somewhat tougher job in Senate, fewer tools.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"/>
          <p:cNvSpPr txBox="1"/>
          <p:nvPr>
            <p:ph type="title"/>
          </p:nvPr>
        </p:nvSpPr>
        <p:spPr>
          <a:xfrm>
            <a:off x="228600" y="1497218"/>
            <a:ext cx="8458200" cy="264033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/>
              <a:t>What does the “Chief Whip” do?</a:t>
            </a:r>
            <a:br>
              <a:rPr lang="en-US"/>
            </a:br>
            <a:r>
              <a:rPr lang="en-US"/>
              <a:t>2-way communications conduit:</a:t>
            </a:r>
            <a:br>
              <a:rPr lang="en-US"/>
            </a:br>
            <a:r>
              <a:rPr lang="en-US"/>
              <a:t>	Leaders’ priorities to membership</a:t>
            </a:r>
            <a:br>
              <a:rPr lang="en-US"/>
            </a:br>
            <a:r>
              <a:rPr lang="en-US"/>
              <a:t>	Count votes and report to leadership</a:t>
            </a:r>
            <a:br>
              <a:rPr lang="en-US"/>
            </a:br>
            <a:r>
              <a:rPr lang="en-US"/>
              <a:t>Assisted by whip team</a:t>
            </a:r>
            <a:br>
              <a:rPr lang="en-US"/>
            </a:br>
            <a:r>
              <a:rPr lang="en-US"/>
              <a:t>Corrals Dem Caucus or Repub Conference</a:t>
            </a:r>
            <a:endParaRPr/>
          </a:p>
        </p:txBody>
      </p:sp>
      <p:pic>
        <p:nvPicPr>
          <p:cNvPr descr="Bonhams : John West Giles (British, fl. mid-19th Century), After R.B. Davis  George Montford and W. Derry, Huntsman, and Whipper-in, to the Melton  Hounds (S) 40.5 x 45.5cm (16 x 18in) (Together" id="177" name="Google Shape;177;p1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799" y="4223382"/>
            <a:ext cx="3657600" cy="2640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 Way Communication - Ecommerce Juice" id="178" name="Google Shape;178;p1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-20391"/>
            <a:ext cx="3124200" cy="16967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llage Of African-american Hands Counting Stock Image - Image of black,  gesture: 112488405" id="179" name="Google Shape;17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62399" y="76200"/>
            <a:ext cx="4343401" cy="13351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HW 'Calling Tree' and how to set one up in your area | Neighbourhood  Network Hull" id="180" name="Google Shape;180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43400" y="4217670"/>
            <a:ext cx="3657600" cy="2640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"/>
          <p:cNvSpPr txBox="1"/>
          <p:nvPr>
            <p:ph type="title"/>
          </p:nvPr>
        </p:nvSpPr>
        <p:spPr>
          <a:xfrm>
            <a:off x="52250" y="78366"/>
            <a:ext cx="8534399" cy="14456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entury Schoolbook"/>
              <a:buNone/>
            </a:pPr>
            <a:r>
              <a:rPr lang="en-US" sz="3500">
                <a:solidFill>
                  <a:schemeClr val="dk1"/>
                </a:solidFill>
              </a:rPr>
              <a:t>	</a:t>
            </a:r>
            <a:br>
              <a:rPr lang="en-US" sz="3500">
                <a:solidFill>
                  <a:schemeClr val="dk1"/>
                </a:solidFill>
              </a:rPr>
            </a:br>
            <a:r>
              <a:rPr lang="en-US" sz="3500">
                <a:solidFill>
                  <a:schemeClr val="dk1"/>
                </a:solidFill>
              </a:rPr>
              <a:t>  HOUSE:</a:t>
            </a:r>
            <a:br>
              <a:rPr lang="en-US" sz="3500">
                <a:solidFill>
                  <a:schemeClr val="dk1"/>
                </a:solidFill>
              </a:rPr>
            </a:br>
            <a:r>
              <a:rPr lang="en-US" sz="3500">
                <a:solidFill>
                  <a:schemeClr val="dk1"/>
                </a:solidFill>
              </a:rPr>
              <a:t>  </a:t>
            </a:r>
            <a:endParaRPr/>
          </a:p>
        </p:txBody>
      </p:sp>
      <p:sp>
        <p:nvSpPr>
          <p:cNvPr id="186" name="Google Shape;186;p13"/>
          <p:cNvSpPr txBox="1"/>
          <p:nvPr>
            <p:ph idx="1" type="body"/>
          </p:nvPr>
        </p:nvSpPr>
        <p:spPr>
          <a:xfrm>
            <a:off x="0" y="1334164"/>
            <a:ext cx="8534399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-182880" lvl="2" marL="914400" rtl="0" algn="l">
              <a:spcBef>
                <a:spcPts val="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Speaker Mike Johnson (R-LA)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Majority Leader Steve Scalise (R-LA)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Majority Whip Tom Emmer (R-MN)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Conference Chair Lisa McClain (R-MI)</a:t>
            </a:r>
            <a:endParaRPr/>
          </a:p>
          <a:p>
            <a:pPr indent="-68580" lvl="2" marL="914400" rtl="0" algn="l">
              <a:spcBef>
                <a:spcPts val="600"/>
              </a:spcBef>
              <a:spcAft>
                <a:spcPts val="0"/>
              </a:spcAft>
              <a:buSzPct val="60000"/>
              <a:buNone/>
            </a:pPr>
            <a:r>
              <a:t/>
            </a:r>
            <a:endParaRPr sz="12000"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Minority Leader Hakeem Jeffries (D-NY)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Minority Whip Katherine Clark (D-MA)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Caucus Chair Pete Aguilar (D-CA)</a:t>
            </a:r>
            <a:endParaRPr/>
          </a:p>
          <a:p>
            <a:pPr indent="-182880" lvl="2" marL="914400" rtl="0" algn="l">
              <a:spcBef>
                <a:spcPts val="600"/>
              </a:spcBef>
              <a:spcAft>
                <a:spcPts val="0"/>
              </a:spcAft>
              <a:buSzPct val="60000"/>
              <a:buChar char="🞆"/>
            </a:pPr>
            <a:r>
              <a:rPr lang="en-US" sz="12000"/>
              <a:t>Asst Minority Leader Jim Clyburn (D-SC)</a:t>
            </a:r>
            <a:endParaRPr/>
          </a:p>
          <a:p>
            <a:pPr indent="-68580" lvl="2" marL="914400" rtl="0" algn="l">
              <a:spcBef>
                <a:spcPts val="600"/>
              </a:spcBef>
              <a:spcAft>
                <a:spcPts val="0"/>
              </a:spcAft>
              <a:buSzPct val="60000"/>
              <a:buNone/>
            </a:pPr>
            <a:r>
              <a:t/>
            </a:r>
            <a:endParaRPr sz="12000"/>
          </a:p>
          <a:p>
            <a:pPr indent="-68580" lvl="2" marL="914400" rtl="0" algn="l">
              <a:spcBef>
                <a:spcPts val="600"/>
              </a:spcBef>
              <a:spcAft>
                <a:spcPts val="0"/>
              </a:spcAft>
              <a:buSzPct val="60000"/>
              <a:buNone/>
            </a:pPr>
            <a:r>
              <a:t/>
            </a:r>
            <a:endParaRPr sz="120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rPr b="1" lang="en-US" sz="2800"/>
              <a:t>  </a:t>
            </a:r>
            <a:endParaRPr/>
          </a:p>
          <a:p>
            <a:pPr indent="-247650" lvl="0" marL="27432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/>
          <p:nvPr>
            <p:ph type="title"/>
          </p:nvPr>
        </p:nvSpPr>
        <p:spPr>
          <a:xfrm>
            <a:off x="457200" y="258762"/>
            <a:ext cx="80010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>
                <a:solidFill>
                  <a:schemeClr val="dk1"/>
                </a:solidFill>
              </a:rPr>
              <a:t>SENATE:</a:t>
            </a:r>
            <a:br>
              <a:rPr lang="en-US" sz="3200">
                <a:solidFill>
                  <a:schemeClr val="dk1"/>
                </a:solidFill>
              </a:rPr>
            </a:br>
            <a:endParaRPr/>
          </a:p>
        </p:txBody>
      </p:sp>
      <p:sp>
        <p:nvSpPr>
          <p:cNvPr id="192" name="Google Shape;192;p14"/>
          <p:cNvSpPr txBox="1"/>
          <p:nvPr>
            <p:ph idx="1" type="body"/>
          </p:nvPr>
        </p:nvSpPr>
        <p:spPr>
          <a:xfrm>
            <a:off x="152400" y="1143000"/>
            <a:ext cx="8001000" cy="54562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Majority Leader </a:t>
            </a:r>
            <a:r>
              <a:rPr lang="en-US" sz="2800"/>
              <a:t>John Thune (R-SD)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Majority </a:t>
            </a:r>
            <a:r>
              <a:rPr lang="en-US" sz="2800"/>
              <a:t>Whip </a:t>
            </a:r>
            <a:r>
              <a:rPr lang="en-US" sz="2800"/>
              <a:t>John Barrasso (R-WY)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Conference Chair Tom Cotton (R-AR)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Policy Chair Shelley Capito (R-WV)</a:t>
            </a:r>
            <a:endParaRPr sz="2800"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-274320" lvl="1" marL="640080" rtl="0" algn="l">
              <a:spcBef>
                <a:spcPts val="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Democratic Leader Chuck Schumer (D-NY)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Democratic Whip Dick Durbin (D-IL)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Policy Chair Amy Klobuchar (D-MN)</a:t>
            </a:r>
            <a:endParaRPr/>
          </a:p>
          <a:p>
            <a:pPr indent="-274320" lvl="1" marL="640080" rtl="0" algn="l">
              <a:spcBef>
                <a:spcPts val="560"/>
              </a:spcBef>
              <a:spcAft>
                <a:spcPts val="0"/>
              </a:spcAft>
              <a:buSzPts val="2240"/>
              <a:buChar char="⚫"/>
            </a:pPr>
            <a:r>
              <a:rPr lang="en-US" sz="2800"/>
              <a:t>Outreach Chair Cory Booker (D-NJ</a:t>
            </a:r>
            <a:endParaRPr/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"/>
          <p:cNvSpPr txBox="1"/>
          <p:nvPr>
            <p:ph type="title"/>
          </p:nvPr>
        </p:nvSpPr>
        <p:spPr>
          <a:xfrm>
            <a:off x="190500" y="304800"/>
            <a:ext cx="85725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>
                <a:solidFill>
                  <a:schemeClr val="dk1"/>
                </a:solidFill>
              </a:rPr>
              <a:t>Leaders operate in context. </a:t>
            </a:r>
            <a:br>
              <a:rPr lang="en-US">
                <a:solidFill>
                  <a:schemeClr val="dk1"/>
                </a:solidFill>
              </a:rPr>
            </a:br>
            <a:r>
              <a:rPr lang="en-US">
                <a:solidFill>
                  <a:schemeClr val="dk1"/>
                </a:solidFill>
              </a:rPr>
              <a:t>119th Party Ratios &amp; Key Numbers today</a:t>
            </a:r>
            <a:endParaRPr/>
          </a:p>
        </p:txBody>
      </p:sp>
      <p:sp>
        <p:nvSpPr>
          <p:cNvPr id="198" name="Google Shape;198;p15"/>
          <p:cNvSpPr txBox="1"/>
          <p:nvPr>
            <p:ph idx="1" type="body"/>
          </p:nvPr>
        </p:nvSpPr>
        <p:spPr>
          <a:xfrm>
            <a:off x="190500" y="1676400"/>
            <a:ext cx="84963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52984" lvl="0" marL="274320" rtl="0" algn="l">
              <a:spcBef>
                <a:spcPts val="0"/>
              </a:spcBef>
              <a:spcAft>
                <a:spcPts val="0"/>
              </a:spcAft>
              <a:buSzPct val="70000"/>
              <a:buChar char="🞆"/>
            </a:pPr>
            <a:r>
              <a:rPr lang="en-US" sz="3200" u="sng"/>
              <a:t>House</a:t>
            </a:r>
            <a:r>
              <a:rPr lang="en-US" sz="3200"/>
              <a:t>:</a:t>
            </a:r>
            <a:endParaRPr/>
          </a:p>
          <a:p>
            <a:pPr indent="-252984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b="1" lang="en-US" sz="3200"/>
              <a:t>220 </a:t>
            </a:r>
            <a:r>
              <a:rPr b="1" lang="en-US" sz="3200"/>
              <a:t>R</a:t>
            </a:r>
            <a:r>
              <a:rPr lang="en-US" sz="3200"/>
              <a:t>epublicans, </a:t>
            </a:r>
            <a:r>
              <a:rPr b="1" lang="en-US" sz="3200"/>
              <a:t>213</a:t>
            </a:r>
            <a:r>
              <a:rPr lang="en-US" sz="3200"/>
              <a:t> </a:t>
            </a:r>
            <a:r>
              <a:rPr b="1" lang="en-US" sz="3200"/>
              <a:t>D</a:t>
            </a:r>
            <a:r>
              <a:rPr lang="en-US" sz="3200"/>
              <a:t>emocrats, _2_ </a:t>
            </a:r>
            <a:r>
              <a:rPr b="1" lang="en-US" sz="3200"/>
              <a:t>V</a:t>
            </a:r>
            <a:endParaRPr/>
          </a:p>
          <a:p>
            <a:pPr indent="-252984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 sz="3200"/>
              <a:t>Majority needed to pass legislation </a:t>
            </a:r>
            <a:r>
              <a:rPr b="1" lang="en-US" sz="3200"/>
              <a:t>IF</a:t>
            </a:r>
            <a:r>
              <a:rPr lang="en-US" sz="3200"/>
              <a:t> all are present and voting: </a:t>
            </a:r>
            <a:r>
              <a:rPr b="1" lang="en-US" sz="3200"/>
              <a:t>217</a:t>
            </a:r>
            <a:endParaRPr/>
          </a:p>
          <a:p>
            <a:pPr indent="-252984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 sz="3200" u="sng"/>
              <a:t>Senate</a:t>
            </a:r>
            <a:r>
              <a:rPr lang="en-US" sz="3200"/>
              <a:t>: </a:t>
            </a:r>
            <a:r>
              <a:rPr b="1" lang="en-US" sz="3200"/>
              <a:t>53 </a:t>
            </a:r>
            <a:r>
              <a:rPr b="1" lang="en-US" sz="3200"/>
              <a:t>R</a:t>
            </a:r>
            <a:r>
              <a:rPr lang="en-US" sz="3200"/>
              <a:t>epublicans</a:t>
            </a:r>
            <a:r>
              <a:rPr b="1" lang="en-US" sz="3200"/>
              <a:t>, 47 </a:t>
            </a:r>
            <a:r>
              <a:rPr b="1" lang="en-US" sz="3200"/>
              <a:t>D</a:t>
            </a:r>
            <a:r>
              <a:rPr lang="en-US" sz="3200"/>
              <a:t>emocrats</a:t>
            </a:r>
            <a:r>
              <a:rPr b="1" lang="en-US" sz="3200"/>
              <a:t> 	</a:t>
            </a:r>
            <a:r>
              <a:rPr lang="en-US" sz="3200"/>
              <a:t> 	(including 2 Indeps who vote w/ Ds) </a:t>
            </a:r>
            <a:endParaRPr/>
          </a:p>
          <a:p>
            <a:pPr indent="-252984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 sz="3200"/>
              <a:t>Majority required to confirm presidential appointees to judic and exec branch: </a:t>
            </a:r>
            <a:r>
              <a:rPr b="1" lang="en-US" sz="3200"/>
              <a:t>51</a:t>
            </a:r>
            <a:endParaRPr/>
          </a:p>
          <a:p>
            <a:pPr indent="-252984" lvl="0" marL="274320" rtl="0" algn="l">
              <a:spcBef>
                <a:spcPts val="600"/>
              </a:spcBef>
              <a:spcAft>
                <a:spcPts val="0"/>
              </a:spcAft>
              <a:buSzPct val="70000"/>
              <a:buChar char="🞆"/>
            </a:pPr>
            <a:r>
              <a:rPr lang="en-US" sz="3200"/>
              <a:t>Majority required to end filibuster: </a:t>
            </a:r>
            <a:r>
              <a:rPr b="1" lang="en-US" sz="3200"/>
              <a:t>60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 sz="3200"/>
          </a:p>
          <a:p>
            <a:pPr indent="-147320" lvl="1" marL="640080" rtl="0" algn="l">
              <a:spcBef>
                <a:spcPts val="50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 sz="2500"/>
          </a:p>
          <a:p>
            <a:pPr indent="-149860" lvl="0" marL="274320" rtl="0" algn="l">
              <a:spcBef>
                <a:spcPts val="600"/>
              </a:spcBef>
              <a:spcAft>
                <a:spcPts val="0"/>
              </a:spcAft>
              <a:buSzPct val="70000"/>
              <a:buNone/>
            </a:pPr>
            <a:r>
              <a:t/>
            </a:r>
            <a:endParaRPr sz="2800"/>
          </a:p>
          <a:p>
            <a:pPr indent="-132080" lvl="1" marL="640080" rtl="0" algn="l">
              <a:spcBef>
                <a:spcPts val="56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riel">
  <a:themeElements>
    <a:clrScheme name="Oriel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2014-07-25T13:01:25Z</dcterms:created>
  <dc:creator>Susan Lagon</dc:creator>
</cp:coreProperties>
</file>