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4" r:id="rId5"/>
    <p:sldMasterId id="2147483683" r:id="rId6"/>
  </p:sldMasterIdLst>
  <p:notesMasterIdLst>
    <p:notesMasterId r:id="rId68"/>
  </p:notesMasterIdLst>
  <p:sldIdLst>
    <p:sldId id="2147483381" r:id="rId7"/>
    <p:sldId id="257" r:id="rId8"/>
    <p:sldId id="259" r:id="rId9"/>
    <p:sldId id="258" r:id="rId10"/>
    <p:sldId id="2147483047" r:id="rId11"/>
    <p:sldId id="2145706779" r:id="rId12"/>
    <p:sldId id="1747256616" r:id="rId13"/>
    <p:sldId id="2147483170" r:id="rId14"/>
    <p:sldId id="2147483372" r:id="rId15"/>
    <p:sldId id="2147483382" r:id="rId16"/>
    <p:sldId id="2147483158" r:id="rId17"/>
    <p:sldId id="2147483142" r:id="rId18"/>
    <p:sldId id="2147483143" r:id="rId19"/>
    <p:sldId id="2147483153" r:id="rId20"/>
    <p:sldId id="2147483135" r:id="rId21"/>
    <p:sldId id="2147483139" r:id="rId22"/>
    <p:sldId id="2147479139" r:id="rId23"/>
    <p:sldId id="2147483144" r:id="rId24"/>
    <p:sldId id="322" r:id="rId25"/>
    <p:sldId id="264" r:id="rId26"/>
    <p:sldId id="2147483167" r:id="rId27"/>
    <p:sldId id="2147483109" r:id="rId28"/>
    <p:sldId id="2147483112" r:id="rId29"/>
    <p:sldId id="2147483104" r:id="rId30"/>
    <p:sldId id="2147483106" r:id="rId31"/>
    <p:sldId id="2147483127" r:id="rId32"/>
    <p:sldId id="2147483107" r:id="rId33"/>
    <p:sldId id="2147483108" r:id="rId34"/>
    <p:sldId id="2147483124" r:id="rId35"/>
    <p:sldId id="2147483122" r:id="rId36"/>
    <p:sldId id="2147483164" r:id="rId37"/>
    <p:sldId id="2147483373" r:id="rId38"/>
    <p:sldId id="2147483374" r:id="rId39"/>
    <p:sldId id="2147483375" r:id="rId40"/>
    <p:sldId id="2147483165" r:id="rId41"/>
    <p:sldId id="2147483105" r:id="rId42"/>
    <p:sldId id="2147483116" r:id="rId43"/>
    <p:sldId id="2147483159" r:id="rId44"/>
    <p:sldId id="2147483155" r:id="rId45"/>
    <p:sldId id="2147483110" r:id="rId46"/>
    <p:sldId id="2147483376" r:id="rId47"/>
    <p:sldId id="2147483377" r:id="rId48"/>
    <p:sldId id="2147483378" r:id="rId49"/>
    <p:sldId id="265" r:id="rId50"/>
    <p:sldId id="2147483383" r:id="rId51"/>
    <p:sldId id="266" r:id="rId52"/>
    <p:sldId id="2147483154" r:id="rId53"/>
    <p:sldId id="2147483152" r:id="rId54"/>
    <p:sldId id="2147483151" r:id="rId55"/>
    <p:sldId id="2147483131" r:id="rId56"/>
    <p:sldId id="2147483160" r:id="rId57"/>
    <p:sldId id="2147483150" r:id="rId58"/>
    <p:sldId id="2147483379" r:id="rId59"/>
    <p:sldId id="2147483380" r:id="rId60"/>
    <p:sldId id="269" r:id="rId61"/>
    <p:sldId id="270" r:id="rId62"/>
    <p:sldId id="2147483370" r:id="rId63"/>
    <p:sldId id="2147483384" r:id="rId64"/>
    <p:sldId id="307" r:id="rId65"/>
    <p:sldId id="2147471241" r:id="rId66"/>
    <p:sldId id="318" r:id="rId6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593A644-C8A3-0B4D-2FB5-CA9A5699CCA5}" name="sarazamost@gmail.com" initials="sa" userId="S::sarazamost_gmail.com#ext#@mdandersonorg.onmicrosoft.com::45c2d044-b232-4ced-ae16-678bb5ea03d3" providerId="AD"/>
  <p188:author id="{2DE0E9D9-C3CB-C771-DBD2-B87EB31B86E5}" name="Martinez,Ashley L" initials="AM" userId="S::ALMartinez1@mdanderson.org::e1e8dde6-bf83-458d-8082-48a21051bc49" providerId="AD"/>
  <p188:author id="{6059A6FF-E031-3372-DEAE-DCC9A7F9ED57}" name="Martinez,Ashley L" initials="ML" userId="S::almartinez1@mdanderson.org::e1e8dde6-bf83-458d-8082-48a21051bc4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Taryn Gross" initials="TG" lastIdx="1" clrIdx="6"/>
  <p:cmAuthor id="1" name="Nicolle Rochino" initials="NR" lastIdx="53" clrIdx="0">
    <p:extLst>
      <p:ext uri="{19B8F6BF-5375-455C-9EA6-DF929625EA0E}">
        <p15:presenceInfo xmlns:p15="http://schemas.microsoft.com/office/powerpoint/2012/main" userId="S::nrochino@cealliance.com::4c37dfe7-ad61-47f6-91fb-42a0366ac35b" providerId="AD"/>
      </p:ext>
    </p:extLst>
  </p:cmAuthor>
  <p:cmAuthor id="8" name="Timothy Quill" initials="TQ" lastIdx="70" clrIdx="7">
    <p:extLst>
      <p:ext uri="{19B8F6BF-5375-455C-9EA6-DF929625EA0E}">
        <p15:presenceInfo xmlns:p15="http://schemas.microsoft.com/office/powerpoint/2012/main" userId="S::tquill@clinicaloptions.com::b1dc6efb-2995-45e7-a306-57a2c67aa886" providerId="AD"/>
      </p:ext>
    </p:extLst>
  </p:cmAuthor>
  <p:cmAuthor id="2" name="LT Fowler" initials="LF" lastIdx="13" clrIdx="1">
    <p:extLst>
      <p:ext uri="{19B8F6BF-5375-455C-9EA6-DF929625EA0E}">
        <p15:presenceInfo xmlns:p15="http://schemas.microsoft.com/office/powerpoint/2012/main" userId="S::lfowler@practicingclinicians.com::bdc4c4d6-9ded-467c-b80c-330a0ea8ffe4" providerId="AD"/>
      </p:ext>
    </p:extLst>
  </p:cmAuthor>
  <p:cmAuthor id="9" name="Martinez,Ashley L" initials="AM" lastIdx="13" clrIdx="8">
    <p:extLst>
      <p:ext uri="{19B8F6BF-5375-455C-9EA6-DF929625EA0E}">
        <p15:presenceInfo xmlns:p15="http://schemas.microsoft.com/office/powerpoint/2012/main" userId="S::ALMartinez1@mdanderson.org::e1e8dde6-bf83-458d-8082-48a21051bc49" providerId="AD"/>
      </p:ext>
    </p:extLst>
  </p:cmAuthor>
  <p:cmAuthor id="3" name=" " initials="MAC" lastIdx="2" clrIdx="2"/>
  <p:cmAuthor id="10" name="Dussadee Royal" initials="DR" lastIdx="1" clrIdx="9">
    <p:extLst>
      <p:ext uri="{19B8F6BF-5375-455C-9EA6-DF929625EA0E}">
        <p15:presenceInfo xmlns:p15="http://schemas.microsoft.com/office/powerpoint/2012/main" userId="S::droyal@clinicaloptions.com::51beead8-6fa0-4b98-aeba-37044af35e17" providerId="AD"/>
      </p:ext>
    </p:extLst>
  </p:cmAuthor>
  <p:cmAuthor id="4" name="Andrew Bowser" initials="AB" lastIdx="1" clrIdx="3"/>
  <p:cmAuthor id="11" name="Andrea Boecler" initials="AB" lastIdx="7" clrIdx="10">
    <p:extLst>
      <p:ext uri="{19B8F6BF-5375-455C-9EA6-DF929625EA0E}">
        <p15:presenceInfo xmlns:p15="http://schemas.microsoft.com/office/powerpoint/2012/main" userId="S::aboecler@clinicaloptions.com::28e82037-1239-4052-943b-ae184e0bc2af" providerId="AD"/>
      </p:ext>
    </p:extLst>
  </p:cmAuthor>
  <p:cmAuthor id="5" name="Melanie Couton" initials="MAC" lastIdx="1" clrIdx="4"/>
  <p:cmAuthor id="6" name="Allison Weckerle" initials="AW" lastIdx="82" clrIdx="5">
    <p:extLst>
      <p:ext uri="{19B8F6BF-5375-455C-9EA6-DF929625EA0E}">
        <p15:presenceInfo xmlns:p15="http://schemas.microsoft.com/office/powerpoint/2012/main" userId="S::aweckerle@cealliance.com::2aecc5db-e215-47aa-9eb4-82d4e2a563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94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456" autoAdjust="0"/>
    <p:restoredTop sz="94118" autoAdjust="0"/>
  </p:normalViewPr>
  <p:slideViewPr>
    <p:cSldViewPr snapToGrid="0">
      <p:cViewPr varScale="1">
        <p:scale>
          <a:sx n="71" d="100"/>
          <a:sy n="71" d="100"/>
        </p:scale>
        <p:origin x="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0.xml"/><Relationship Id="rId21" Type="http://schemas.openxmlformats.org/officeDocument/2006/relationships/slide" Target="slides/slide15.xml"/><Relationship Id="rId42" Type="http://schemas.openxmlformats.org/officeDocument/2006/relationships/slide" Target="slides/slide36.xml"/><Relationship Id="rId47" Type="http://schemas.openxmlformats.org/officeDocument/2006/relationships/slide" Target="slides/slide41.xml"/><Relationship Id="rId63" Type="http://schemas.openxmlformats.org/officeDocument/2006/relationships/slide" Target="slides/slide57.xml"/><Relationship Id="rId68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9" Type="http://schemas.openxmlformats.org/officeDocument/2006/relationships/slide" Target="slides/slide2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53" Type="http://schemas.openxmlformats.org/officeDocument/2006/relationships/slide" Target="slides/slide47.xml"/><Relationship Id="rId58" Type="http://schemas.openxmlformats.org/officeDocument/2006/relationships/slide" Target="slides/slide52.xml"/><Relationship Id="rId66" Type="http://schemas.openxmlformats.org/officeDocument/2006/relationships/slide" Target="slides/slide60.xml"/><Relationship Id="rId74" Type="http://schemas.microsoft.com/office/2018/10/relationships/authors" Target="authors.xml"/><Relationship Id="rId5" Type="http://schemas.openxmlformats.org/officeDocument/2006/relationships/slideMaster" Target="slideMasters/slideMaster2.xml"/><Relationship Id="rId61" Type="http://schemas.openxmlformats.org/officeDocument/2006/relationships/slide" Target="slides/slide55.xml"/><Relationship Id="rId19" Type="http://schemas.openxmlformats.org/officeDocument/2006/relationships/slide" Target="slides/slide1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slide" Target="slides/slide42.xml"/><Relationship Id="rId56" Type="http://schemas.openxmlformats.org/officeDocument/2006/relationships/slide" Target="slides/slide50.xml"/><Relationship Id="rId64" Type="http://schemas.openxmlformats.org/officeDocument/2006/relationships/slide" Target="slides/slide58.xml"/><Relationship Id="rId69" Type="http://schemas.openxmlformats.org/officeDocument/2006/relationships/commentAuthors" Target="commentAuthors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72" Type="http://schemas.openxmlformats.org/officeDocument/2006/relationships/theme" Target="theme/theme1.xml"/><Relationship Id="rId3" Type="http://schemas.openxmlformats.org/officeDocument/2006/relationships/customXml" Target="../customXml/item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slide" Target="slides/slide40.xml"/><Relationship Id="rId59" Type="http://schemas.openxmlformats.org/officeDocument/2006/relationships/slide" Target="slides/slide53.xml"/><Relationship Id="rId67" Type="http://schemas.openxmlformats.org/officeDocument/2006/relationships/slide" Target="slides/slide61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54" Type="http://schemas.openxmlformats.org/officeDocument/2006/relationships/slide" Target="slides/slide48.xml"/><Relationship Id="rId62" Type="http://schemas.openxmlformats.org/officeDocument/2006/relationships/slide" Target="slides/slide56.xml"/><Relationship Id="rId7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slide" Target="slides/slide43.xml"/><Relationship Id="rId57" Type="http://schemas.openxmlformats.org/officeDocument/2006/relationships/slide" Target="slides/slide51.xml"/><Relationship Id="rId10" Type="http://schemas.openxmlformats.org/officeDocument/2006/relationships/slide" Target="slides/slide4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52" Type="http://schemas.openxmlformats.org/officeDocument/2006/relationships/slide" Target="slides/slide46.xml"/><Relationship Id="rId60" Type="http://schemas.openxmlformats.org/officeDocument/2006/relationships/slide" Target="slides/slide54.xml"/><Relationship Id="rId65" Type="http://schemas.openxmlformats.org/officeDocument/2006/relationships/slide" Target="slides/slide59.xml"/><Relationship Id="rId7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9" Type="http://schemas.openxmlformats.org/officeDocument/2006/relationships/slide" Target="slides/slide33.xml"/><Relationship Id="rId34" Type="http://schemas.openxmlformats.org/officeDocument/2006/relationships/slide" Target="slides/slide28.xml"/><Relationship Id="rId50" Type="http://schemas.openxmlformats.org/officeDocument/2006/relationships/slide" Target="slides/slide44.xml"/><Relationship Id="rId55" Type="http://schemas.openxmlformats.org/officeDocument/2006/relationships/slide" Target="slides/slide49.xml"/><Relationship Id="rId7" Type="http://schemas.openxmlformats.org/officeDocument/2006/relationships/slide" Target="slides/slide1.xml"/><Relationship Id="rId71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372EFE-7611-475D-97F7-3269CE89C698}" type="doc">
      <dgm:prSet loTypeId="urn:microsoft.com/office/officeart/2005/8/layout/defaul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015B1D7E-06A3-4776-B7FF-28B36583A0BC}">
      <dgm:prSet phldr="0"/>
      <dgm:spPr>
        <a:solidFill>
          <a:schemeClr val="accent2"/>
        </a:solidFill>
      </dgm:spPr>
      <dgm:t>
        <a:bodyPr/>
        <a:lstStyle/>
        <a:p>
          <a:pPr algn="ctr">
            <a:lnSpc>
              <a:spcPct val="90000"/>
            </a:lnSpc>
          </a:pPr>
          <a:r>
            <a:rPr lang="en-US" b="1">
              <a:solidFill>
                <a:schemeClr val="tx1"/>
              </a:solidFill>
              <a:latin typeface="+mn-lt"/>
            </a:rPr>
            <a:t>All recommended CDK4/6i combinations are category 2A or higher</a:t>
          </a:r>
          <a:endParaRPr lang="en-US" b="1" dirty="0">
            <a:solidFill>
              <a:schemeClr val="tx1"/>
            </a:solidFill>
            <a:latin typeface="+mn-lt"/>
          </a:endParaRPr>
        </a:p>
      </dgm:t>
    </dgm:pt>
    <dgm:pt modelId="{7E1705E8-F94E-4218-B018-4137AE696705}" type="parTrans" cxnId="{9852D03C-1E98-4498-81B0-DC8396227209}">
      <dgm:prSet/>
      <dgm:spPr/>
      <dgm:t>
        <a:bodyPr/>
        <a:lstStyle/>
        <a:p>
          <a:endParaRPr lang="en-US"/>
        </a:p>
      </dgm:t>
    </dgm:pt>
    <dgm:pt modelId="{FCDAD3BB-124F-4D27-BF1B-4BD7CC3A66E4}" type="sibTrans" cxnId="{9852D03C-1E98-4498-81B0-DC8396227209}">
      <dgm:prSet/>
      <dgm:spPr/>
      <dgm:t>
        <a:bodyPr/>
        <a:lstStyle/>
        <a:p>
          <a:endParaRPr lang="en-US"/>
        </a:p>
      </dgm:t>
    </dgm:pt>
    <dgm:pt modelId="{4A04AA09-A308-4A62-B78D-7D6D5E5FDA3E}">
      <dgm:prSet phldr="0"/>
      <dgm:spPr>
        <a:solidFill>
          <a:schemeClr val="accent1"/>
        </a:solidFill>
      </dgm:spPr>
      <dgm:t>
        <a:bodyPr/>
        <a:lstStyle/>
        <a:p>
          <a:pPr algn="ctr" rtl="0">
            <a:lnSpc>
              <a:spcPct val="90000"/>
            </a:lnSpc>
          </a:pPr>
          <a:r>
            <a:rPr lang="en-US" b="1">
              <a:latin typeface="+mn-lt"/>
            </a:rPr>
            <a:t>Ribociclib + AI is category 1 due to OS benefit in first-line setting</a:t>
          </a:r>
          <a:endParaRPr lang="en-US" b="1" dirty="0">
            <a:latin typeface="+mn-lt"/>
          </a:endParaRPr>
        </a:p>
      </dgm:t>
    </dgm:pt>
    <dgm:pt modelId="{43C6247F-0ABC-4917-8C38-7FADE088AF4C}" type="parTrans" cxnId="{DDB3242C-F5C7-4153-9B02-85026BAF8BAF}">
      <dgm:prSet/>
      <dgm:spPr/>
      <dgm:t>
        <a:bodyPr/>
        <a:lstStyle/>
        <a:p>
          <a:endParaRPr lang="en-US"/>
        </a:p>
      </dgm:t>
    </dgm:pt>
    <dgm:pt modelId="{BE9DE12F-CD9F-4408-A1A2-23D06E713531}" type="sibTrans" cxnId="{DDB3242C-F5C7-4153-9B02-85026BAF8BAF}">
      <dgm:prSet/>
      <dgm:spPr/>
      <dgm:t>
        <a:bodyPr/>
        <a:lstStyle/>
        <a:p>
          <a:endParaRPr lang="en-US"/>
        </a:p>
      </dgm:t>
    </dgm:pt>
    <dgm:pt modelId="{8537DA13-3DD2-45D8-B005-850CDA8D20C4}">
      <dgm:prSet phldr="0"/>
      <dgm:spPr>
        <a:solidFill>
          <a:schemeClr val="accent4"/>
        </a:solidFill>
      </dgm:spPr>
      <dgm:t>
        <a:bodyPr/>
        <a:lstStyle/>
        <a:p>
          <a:pPr algn="ctr" rtl="0">
            <a:lnSpc>
              <a:spcPct val="90000"/>
            </a:lnSpc>
          </a:pPr>
          <a:r>
            <a:rPr lang="en-US" b="1">
              <a:latin typeface="+mn-lt"/>
            </a:rPr>
            <a:t>Ribociclib or abemaciclib + fulvestrant is category 1 due to OS benefit in first-line setting</a:t>
          </a:r>
          <a:endParaRPr lang="en-US" b="1" dirty="0">
            <a:latin typeface="+mn-lt"/>
          </a:endParaRPr>
        </a:p>
      </dgm:t>
    </dgm:pt>
    <dgm:pt modelId="{D11AE245-9305-4CC6-9DEC-AFD051D45294}" type="parTrans" cxnId="{89DB273A-55C8-4A95-AEEE-9E0E18CEE2E3}">
      <dgm:prSet/>
      <dgm:spPr/>
      <dgm:t>
        <a:bodyPr/>
        <a:lstStyle/>
        <a:p>
          <a:endParaRPr lang="en-US"/>
        </a:p>
      </dgm:t>
    </dgm:pt>
    <dgm:pt modelId="{6CD3FE28-11DA-41D1-A719-440246D8D08C}" type="sibTrans" cxnId="{89DB273A-55C8-4A95-AEEE-9E0E18CEE2E3}">
      <dgm:prSet/>
      <dgm:spPr/>
      <dgm:t>
        <a:bodyPr/>
        <a:lstStyle/>
        <a:p>
          <a:endParaRPr lang="en-US"/>
        </a:p>
      </dgm:t>
    </dgm:pt>
    <dgm:pt modelId="{F6A4BCED-E321-4DEA-AC83-9620CC38FFFF}">
      <dgm:prSet phldr="0"/>
      <dgm:spPr>
        <a:solidFill>
          <a:schemeClr val="accent3"/>
        </a:solidFill>
      </dgm:spPr>
      <dgm:t>
        <a:bodyPr/>
        <a:lstStyle/>
        <a:p>
          <a:pPr algn="ctr" rtl="0">
            <a:lnSpc>
              <a:spcPct val="90000"/>
            </a:lnSpc>
          </a:pPr>
          <a:r>
            <a:rPr lang="en-US" b="1">
              <a:latin typeface="Calibri"/>
              <a:ea typeface="Calibri"/>
              <a:cs typeface="Calibri"/>
            </a:rPr>
            <a:t>Shared patient–provider decision-making based on risk of adverse events</a:t>
          </a:r>
          <a:endParaRPr lang="en-US" b="1" dirty="0">
            <a:latin typeface="Aptos"/>
          </a:endParaRPr>
        </a:p>
      </dgm:t>
    </dgm:pt>
    <dgm:pt modelId="{AFE62EC2-C680-427B-B553-A89430B41F87}" type="parTrans" cxnId="{1814E38D-05F5-48A1-A77A-D3859470916B}">
      <dgm:prSet/>
      <dgm:spPr/>
      <dgm:t>
        <a:bodyPr/>
        <a:lstStyle/>
        <a:p>
          <a:endParaRPr lang="en-US"/>
        </a:p>
      </dgm:t>
    </dgm:pt>
    <dgm:pt modelId="{2F92D981-0491-4A5D-A06A-EC96958E054D}" type="sibTrans" cxnId="{1814E38D-05F5-48A1-A77A-D3859470916B}">
      <dgm:prSet/>
      <dgm:spPr/>
      <dgm:t>
        <a:bodyPr/>
        <a:lstStyle/>
        <a:p>
          <a:endParaRPr lang="en-US"/>
        </a:p>
      </dgm:t>
    </dgm:pt>
    <dgm:pt modelId="{EC9B3AE1-932D-43E0-B3AE-1CECA42B22AD}" type="pres">
      <dgm:prSet presAssocID="{CE372EFE-7611-475D-97F7-3269CE89C698}" presName="diagram" presStyleCnt="0">
        <dgm:presLayoutVars>
          <dgm:dir/>
          <dgm:resizeHandles val="exact"/>
        </dgm:presLayoutVars>
      </dgm:prSet>
      <dgm:spPr/>
    </dgm:pt>
    <dgm:pt modelId="{12872CA9-940F-4479-A8A6-18C322E1C4EA}" type="pres">
      <dgm:prSet presAssocID="{F6A4BCED-E321-4DEA-AC83-9620CC38FFFF}" presName="node" presStyleLbl="node1" presStyleIdx="0" presStyleCnt="4">
        <dgm:presLayoutVars>
          <dgm:bulletEnabled val="1"/>
        </dgm:presLayoutVars>
      </dgm:prSet>
      <dgm:spPr/>
    </dgm:pt>
    <dgm:pt modelId="{20BCE7E2-BE36-4583-96C0-E031AB7BE556}" type="pres">
      <dgm:prSet presAssocID="{2F92D981-0491-4A5D-A06A-EC96958E054D}" presName="sibTrans" presStyleCnt="0"/>
      <dgm:spPr/>
    </dgm:pt>
    <dgm:pt modelId="{D13274A7-0218-4864-8572-96D08C8516B4}" type="pres">
      <dgm:prSet presAssocID="{015B1D7E-06A3-4776-B7FF-28B36583A0BC}" presName="node" presStyleLbl="node1" presStyleIdx="1" presStyleCnt="4" custLinFactNeighborX="-6907" custLinFactNeighborY="-853">
        <dgm:presLayoutVars>
          <dgm:bulletEnabled val="1"/>
        </dgm:presLayoutVars>
      </dgm:prSet>
      <dgm:spPr/>
    </dgm:pt>
    <dgm:pt modelId="{F39327A6-E857-4C98-A3EC-9386266A7E1C}" type="pres">
      <dgm:prSet presAssocID="{FCDAD3BB-124F-4D27-BF1B-4BD7CC3A66E4}" presName="sibTrans" presStyleCnt="0"/>
      <dgm:spPr/>
    </dgm:pt>
    <dgm:pt modelId="{0F249E82-4FEA-4F59-9B62-0F029681D890}" type="pres">
      <dgm:prSet presAssocID="{4A04AA09-A308-4A62-B78D-7D6D5E5FDA3E}" presName="node" presStyleLbl="node1" presStyleIdx="2" presStyleCnt="4" custLinFactNeighborY="-13636">
        <dgm:presLayoutVars>
          <dgm:bulletEnabled val="1"/>
        </dgm:presLayoutVars>
      </dgm:prSet>
      <dgm:spPr/>
    </dgm:pt>
    <dgm:pt modelId="{E727E73A-B810-4E08-8807-11C3C6A4CCBC}" type="pres">
      <dgm:prSet presAssocID="{BE9DE12F-CD9F-4408-A1A2-23D06E713531}" presName="sibTrans" presStyleCnt="0"/>
      <dgm:spPr/>
    </dgm:pt>
    <dgm:pt modelId="{0E1135B9-A3FA-46CF-B250-AA6415A7DB67}" type="pres">
      <dgm:prSet presAssocID="{8537DA13-3DD2-45D8-B005-850CDA8D20C4}" presName="node" presStyleLbl="node1" presStyleIdx="3" presStyleCnt="4" custLinFactNeighborX="-6907" custLinFactNeighborY="-14062">
        <dgm:presLayoutVars>
          <dgm:bulletEnabled val="1"/>
        </dgm:presLayoutVars>
      </dgm:prSet>
      <dgm:spPr/>
    </dgm:pt>
  </dgm:ptLst>
  <dgm:cxnLst>
    <dgm:cxn modelId="{F1A64D09-3A03-4D3A-A7EC-80A5DB559032}" type="presOf" srcId="{015B1D7E-06A3-4776-B7FF-28B36583A0BC}" destId="{D13274A7-0218-4864-8572-96D08C8516B4}" srcOrd="0" destOrd="0" presId="urn:microsoft.com/office/officeart/2005/8/layout/default"/>
    <dgm:cxn modelId="{DDB3242C-F5C7-4153-9B02-85026BAF8BAF}" srcId="{CE372EFE-7611-475D-97F7-3269CE89C698}" destId="{4A04AA09-A308-4A62-B78D-7D6D5E5FDA3E}" srcOrd="2" destOrd="0" parTransId="{43C6247F-0ABC-4917-8C38-7FADE088AF4C}" sibTransId="{BE9DE12F-CD9F-4408-A1A2-23D06E713531}"/>
    <dgm:cxn modelId="{89DB273A-55C8-4A95-AEEE-9E0E18CEE2E3}" srcId="{CE372EFE-7611-475D-97F7-3269CE89C698}" destId="{8537DA13-3DD2-45D8-B005-850CDA8D20C4}" srcOrd="3" destOrd="0" parTransId="{D11AE245-9305-4CC6-9DEC-AFD051D45294}" sibTransId="{6CD3FE28-11DA-41D1-A719-440246D8D08C}"/>
    <dgm:cxn modelId="{9852D03C-1E98-4498-81B0-DC8396227209}" srcId="{CE372EFE-7611-475D-97F7-3269CE89C698}" destId="{015B1D7E-06A3-4776-B7FF-28B36583A0BC}" srcOrd="1" destOrd="0" parTransId="{7E1705E8-F94E-4218-B018-4137AE696705}" sibTransId="{FCDAD3BB-124F-4D27-BF1B-4BD7CC3A66E4}"/>
    <dgm:cxn modelId="{76BFCE5E-9E68-4DEA-944A-0D9CBA61EF01}" type="presOf" srcId="{F6A4BCED-E321-4DEA-AC83-9620CC38FFFF}" destId="{12872CA9-940F-4479-A8A6-18C322E1C4EA}" srcOrd="0" destOrd="0" presId="urn:microsoft.com/office/officeart/2005/8/layout/default"/>
    <dgm:cxn modelId="{4B65CA79-AFD9-4217-BF47-25526206B70D}" type="presOf" srcId="{8537DA13-3DD2-45D8-B005-850CDA8D20C4}" destId="{0E1135B9-A3FA-46CF-B250-AA6415A7DB67}" srcOrd="0" destOrd="0" presId="urn:microsoft.com/office/officeart/2005/8/layout/default"/>
    <dgm:cxn modelId="{B3BA328A-D5A5-4CBB-AB4E-8ED2A3418EE5}" type="presOf" srcId="{4A04AA09-A308-4A62-B78D-7D6D5E5FDA3E}" destId="{0F249E82-4FEA-4F59-9B62-0F029681D890}" srcOrd="0" destOrd="0" presId="urn:microsoft.com/office/officeart/2005/8/layout/default"/>
    <dgm:cxn modelId="{1814E38D-05F5-48A1-A77A-D3859470916B}" srcId="{CE372EFE-7611-475D-97F7-3269CE89C698}" destId="{F6A4BCED-E321-4DEA-AC83-9620CC38FFFF}" srcOrd="0" destOrd="0" parTransId="{AFE62EC2-C680-427B-B553-A89430B41F87}" sibTransId="{2F92D981-0491-4A5D-A06A-EC96958E054D}"/>
    <dgm:cxn modelId="{2D9BF9AB-A10C-4B36-A1C3-CF07DA2A0389}" type="presOf" srcId="{CE372EFE-7611-475D-97F7-3269CE89C698}" destId="{EC9B3AE1-932D-43E0-B3AE-1CECA42B22AD}" srcOrd="0" destOrd="0" presId="urn:microsoft.com/office/officeart/2005/8/layout/default"/>
    <dgm:cxn modelId="{2838E6E5-4043-4A31-9720-B1003F1B0B6F}" type="presParOf" srcId="{EC9B3AE1-932D-43E0-B3AE-1CECA42B22AD}" destId="{12872CA9-940F-4479-A8A6-18C322E1C4EA}" srcOrd="0" destOrd="0" presId="urn:microsoft.com/office/officeart/2005/8/layout/default"/>
    <dgm:cxn modelId="{3D1D348B-A198-438C-8CDB-3E6527AC85E7}" type="presParOf" srcId="{EC9B3AE1-932D-43E0-B3AE-1CECA42B22AD}" destId="{20BCE7E2-BE36-4583-96C0-E031AB7BE556}" srcOrd="1" destOrd="0" presId="urn:microsoft.com/office/officeart/2005/8/layout/default"/>
    <dgm:cxn modelId="{E2472300-03BD-4AB5-9552-FC2FD04B5F3D}" type="presParOf" srcId="{EC9B3AE1-932D-43E0-B3AE-1CECA42B22AD}" destId="{D13274A7-0218-4864-8572-96D08C8516B4}" srcOrd="2" destOrd="0" presId="urn:microsoft.com/office/officeart/2005/8/layout/default"/>
    <dgm:cxn modelId="{C1152630-10EF-489A-98FD-66CA2F2E1917}" type="presParOf" srcId="{EC9B3AE1-932D-43E0-B3AE-1CECA42B22AD}" destId="{F39327A6-E857-4C98-A3EC-9386266A7E1C}" srcOrd="3" destOrd="0" presId="urn:microsoft.com/office/officeart/2005/8/layout/default"/>
    <dgm:cxn modelId="{2087C91E-004B-4DB2-AC94-549592D6BCFF}" type="presParOf" srcId="{EC9B3AE1-932D-43E0-B3AE-1CECA42B22AD}" destId="{0F249E82-4FEA-4F59-9B62-0F029681D890}" srcOrd="4" destOrd="0" presId="urn:microsoft.com/office/officeart/2005/8/layout/default"/>
    <dgm:cxn modelId="{E5B822CF-81AC-4E18-A7EB-0E1A83C4E2B8}" type="presParOf" srcId="{EC9B3AE1-932D-43E0-B3AE-1CECA42B22AD}" destId="{E727E73A-B810-4E08-8807-11C3C6A4CCBC}" srcOrd="5" destOrd="0" presId="urn:microsoft.com/office/officeart/2005/8/layout/default"/>
    <dgm:cxn modelId="{80EDC87D-AF9B-408F-83A0-834A5F7C9EAD}" type="presParOf" srcId="{EC9B3AE1-932D-43E0-B3AE-1CECA42B22AD}" destId="{0E1135B9-A3FA-46CF-B250-AA6415A7DB67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9EB4ECF-AA29-4F9E-BD44-6249A4228D41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05F0AC5-865F-4F47-A44A-B4DE886AC9A8}">
      <dgm:prSet phldr="0" custT="1"/>
      <dgm:spPr>
        <a:solidFill>
          <a:schemeClr val="accent3"/>
        </a:solidFill>
      </dgm:spPr>
      <dgm:t>
        <a:bodyPr/>
        <a:lstStyle/>
        <a:p>
          <a:pPr algn="ctr" rtl="0">
            <a:lnSpc>
              <a:spcPct val="90000"/>
            </a:lnSpc>
          </a:pPr>
          <a:r>
            <a:rPr lang="en-US" sz="2600" b="1">
              <a:latin typeface="+mn-lt"/>
            </a:rPr>
            <a:t>Does the patient have primary or secondary endocrine resistance?</a:t>
          </a:r>
        </a:p>
      </dgm:t>
    </dgm:pt>
    <dgm:pt modelId="{B69C2BC2-2230-4C68-8423-2FF53F615C31}" type="parTrans" cxnId="{0C8798E5-EB82-4055-937B-DD201F98B1E6}">
      <dgm:prSet/>
      <dgm:spPr/>
      <dgm:t>
        <a:bodyPr/>
        <a:lstStyle/>
        <a:p>
          <a:endParaRPr lang="en-US"/>
        </a:p>
      </dgm:t>
    </dgm:pt>
    <dgm:pt modelId="{F21FBD58-960C-4227-8F9D-EAB55D273381}" type="sibTrans" cxnId="{0C8798E5-EB82-4055-937B-DD201F98B1E6}">
      <dgm:prSet/>
      <dgm:spPr/>
      <dgm:t>
        <a:bodyPr/>
        <a:lstStyle/>
        <a:p>
          <a:endParaRPr lang="en-US"/>
        </a:p>
      </dgm:t>
    </dgm:pt>
    <dgm:pt modelId="{14A84A36-4D91-4845-BEC2-470302AC8D02}">
      <dgm:prSet phldr="0" custT="1"/>
      <dgm:spPr>
        <a:solidFill>
          <a:schemeClr val="accent1"/>
        </a:solidFill>
      </dgm:spPr>
      <dgm:t>
        <a:bodyPr/>
        <a:lstStyle/>
        <a:p>
          <a:pPr algn="ctr" rtl="0">
            <a:lnSpc>
              <a:spcPct val="90000"/>
            </a:lnSpc>
          </a:pPr>
          <a:r>
            <a:rPr lang="en-US" sz="2600" b="1">
              <a:latin typeface="+mn-lt"/>
            </a:rPr>
            <a:t>Is there evidence of active or impending visceral crisis?</a:t>
          </a:r>
        </a:p>
      </dgm:t>
    </dgm:pt>
    <dgm:pt modelId="{16947A99-63E7-4406-81C2-82529C0944AF}" type="parTrans" cxnId="{54340ECC-EB95-47C5-98D1-415629EFFD50}">
      <dgm:prSet/>
      <dgm:spPr/>
      <dgm:t>
        <a:bodyPr/>
        <a:lstStyle/>
        <a:p>
          <a:endParaRPr lang="en-US"/>
        </a:p>
      </dgm:t>
    </dgm:pt>
    <dgm:pt modelId="{1E32718B-E0A3-4207-977D-88E9B9EEE365}" type="sibTrans" cxnId="{54340ECC-EB95-47C5-98D1-415629EFFD50}">
      <dgm:prSet/>
      <dgm:spPr/>
      <dgm:t>
        <a:bodyPr/>
        <a:lstStyle/>
        <a:p>
          <a:endParaRPr lang="en-US"/>
        </a:p>
      </dgm:t>
    </dgm:pt>
    <dgm:pt modelId="{D60DB520-BA0A-460B-AA49-67C44064B6A0}">
      <dgm:prSet phldr="0" custT="1"/>
      <dgm:spPr>
        <a:solidFill>
          <a:schemeClr val="accent2"/>
        </a:solidFill>
      </dgm:spPr>
      <dgm:t>
        <a:bodyPr/>
        <a:lstStyle/>
        <a:p>
          <a:pPr algn="ctr" rtl="0">
            <a:lnSpc>
              <a:spcPct val="90000"/>
            </a:lnSpc>
            <a:buNone/>
          </a:pPr>
          <a:r>
            <a:rPr lang="en-US" sz="2600" b="1" dirty="0">
              <a:latin typeface="+mn-lt"/>
            </a:rPr>
            <a:t>Does NGS testing offer insight into targetable mutations (</a:t>
          </a:r>
          <a:r>
            <a:rPr lang="en-US" sz="2600" b="1" dirty="0" err="1">
              <a:latin typeface="+mn-lt"/>
            </a:rPr>
            <a:t>eg</a:t>
          </a:r>
          <a:r>
            <a:rPr lang="en-US" sz="2600" b="1" dirty="0">
              <a:latin typeface="+mn-lt"/>
            </a:rPr>
            <a:t>, </a:t>
          </a:r>
          <a:r>
            <a:rPr lang="en-US" sz="2600" b="1" i="1" dirty="0">
              <a:latin typeface="+mn-lt"/>
            </a:rPr>
            <a:t>ESR1, PIK3CA, AKT, PTEN</a:t>
          </a:r>
          <a:r>
            <a:rPr lang="en-US" sz="2600" b="1" i="0" dirty="0">
              <a:latin typeface="+mn-lt"/>
            </a:rPr>
            <a:t>)?</a:t>
          </a:r>
        </a:p>
      </dgm:t>
    </dgm:pt>
    <dgm:pt modelId="{79D4CD33-FDC9-494E-94AA-94A2390CE929}" type="parTrans" cxnId="{D7D36E56-9B79-4E10-9BD8-AA22CC609141}">
      <dgm:prSet/>
      <dgm:spPr/>
      <dgm:t>
        <a:bodyPr/>
        <a:lstStyle/>
        <a:p>
          <a:endParaRPr lang="en-US"/>
        </a:p>
      </dgm:t>
    </dgm:pt>
    <dgm:pt modelId="{B27CAB5F-1646-453B-88F8-D87889D107BC}" type="sibTrans" cxnId="{D7D36E56-9B79-4E10-9BD8-AA22CC609141}">
      <dgm:prSet/>
      <dgm:spPr/>
      <dgm:t>
        <a:bodyPr/>
        <a:lstStyle/>
        <a:p>
          <a:endParaRPr lang="en-US"/>
        </a:p>
      </dgm:t>
    </dgm:pt>
    <dgm:pt modelId="{C3E561AA-52FE-4D88-B1E9-FBE90BAD8734}" type="pres">
      <dgm:prSet presAssocID="{19EB4ECF-AA29-4F9E-BD44-6249A4228D41}" presName="diagram" presStyleCnt="0">
        <dgm:presLayoutVars>
          <dgm:dir/>
          <dgm:resizeHandles val="exact"/>
        </dgm:presLayoutVars>
      </dgm:prSet>
      <dgm:spPr/>
    </dgm:pt>
    <dgm:pt modelId="{DB90F065-A204-40D0-8BA3-9E9BF2D1BB09}" type="pres">
      <dgm:prSet presAssocID="{805F0AC5-865F-4F47-A44A-B4DE886AC9A8}" presName="node" presStyleLbl="node1" presStyleIdx="0" presStyleCnt="3" custLinFactNeighborX="4321" custLinFactNeighborY="409">
        <dgm:presLayoutVars>
          <dgm:bulletEnabled val="1"/>
        </dgm:presLayoutVars>
      </dgm:prSet>
      <dgm:spPr/>
    </dgm:pt>
    <dgm:pt modelId="{E1403C76-0700-4CFB-876D-EDF62EA61BEF}" type="pres">
      <dgm:prSet presAssocID="{F21FBD58-960C-4227-8F9D-EAB55D273381}" presName="sibTrans" presStyleCnt="0"/>
      <dgm:spPr/>
    </dgm:pt>
    <dgm:pt modelId="{883F2B5B-010C-4B1B-9365-E96BCB8C57EB}" type="pres">
      <dgm:prSet presAssocID="{14A84A36-4D91-4845-BEC2-470302AC8D02}" presName="node" presStyleLbl="node1" presStyleIdx="1" presStyleCnt="3" custLinFactNeighborX="-3726" custLinFactNeighborY="517">
        <dgm:presLayoutVars>
          <dgm:bulletEnabled val="1"/>
        </dgm:presLayoutVars>
      </dgm:prSet>
      <dgm:spPr/>
    </dgm:pt>
    <dgm:pt modelId="{D8C1598C-2685-4E2A-AE2C-0928E3B43CA8}" type="pres">
      <dgm:prSet presAssocID="{1E32718B-E0A3-4207-977D-88E9B9EEE365}" presName="sibTrans" presStyleCnt="0"/>
      <dgm:spPr/>
    </dgm:pt>
    <dgm:pt modelId="{A0085EB9-2B5D-4E11-9841-7A2C0FBBD7A3}" type="pres">
      <dgm:prSet presAssocID="{D60DB520-BA0A-460B-AA49-67C44064B6A0}" presName="node" presStyleLbl="node1" presStyleIdx="2" presStyleCnt="3" custLinFactNeighborX="310" custLinFactNeighborY="-10866">
        <dgm:presLayoutVars>
          <dgm:bulletEnabled val="1"/>
        </dgm:presLayoutVars>
      </dgm:prSet>
      <dgm:spPr/>
    </dgm:pt>
  </dgm:ptLst>
  <dgm:cxnLst>
    <dgm:cxn modelId="{F5F2DF04-7058-4464-9BB6-D4632832C27A}" type="presOf" srcId="{14A84A36-4D91-4845-BEC2-470302AC8D02}" destId="{883F2B5B-010C-4B1B-9365-E96BCB8C57EB}" srcOrd="0" destOrd="0" presId="urn:microsoft.com/office/officeart/2005/8/layout/default"/>
    <dgm:cxn modelId="{D7D36E56-9B79-4E10-9BD8-AA22CC609141}" srcId="{19EB4ECF-AA29-4F9E-BD44-6249A4228D41}" destId="{D60DB520-BA0A-460B-AA49-67C44064B6A0}" srcOrd="2" destOrd="0" parTransId="{79D4CD33-FDC9-494E-94AA-94A2390CE929}" sibTransId="{B27CAB5F-1646-453B-88F8-D87889D107BC}"/>
    <dgm:cxn modelId="{BD00055C-CA6D-4675-BFE2-129D013DD728}" type="presOf" srcId="{805F0AC5-865F-4F47-A44A-B4DE886AC9A8}" destId="{DB90F065-A204-40D0-8BA3-9E9BF2D1BB09}" srcOrd="0" destOrd="0" presId="urn:microsoft.com/office/officeart/2005/8/layout/default"/>
    <dgm:cxn modelId="{F9C479B6-5EEA-4DB5-B6CA-F919D6F7D9C0}" type="presOf" srcId="{D60DB520-BA0A-460B-AA49-67C44064B6A0}" destId="{A0085EB9-2B5D-4E11-9841-7A2C0FBBD7A3}" srcOrd="0" destOrd="0" presId="urn:microsoft.com/office/officeart/2005/8/layout/default"/>
    <dgm:cxn modelId="{54340ECC-EB95-47C5-98D1-415629EFFD50}" srcId="{19EB4ECF-AA29-4F9E-BD44-6249A4228D41}" destId="{14A84A36-4D91-4845-BEC2-470302AC8D02}" srcOrd="1" destOrd="0" parTransId="{16947A99-63E7-4406-81C2-82529C0944AF}" sibTransId="{1E32718B-E0A3-4207-977D-88E9B9EEE365}"/>
    <dgm:cxn modelId="{076114D0-47DE-4415-AA09-001961E0AAD1}" type="presOf" srcId="{19EB4ECF-AA29-4F9E-BD44-6249A4228D41}" destId="{C3E561AA-52FE-4D88-B1E9-FBE90BAD8734}" srcOrd="0" destOrd="0" presId="urn:microsoft.com/office/officeart/2005/8/layout/default"/>
    <dgm:cxn modelId="{0C8798E5-EB82-4055-937B-DD201F98B1E6}" srcId="{19EB4ECF-AA29-4F9E-BD44-6249A4228D41}" destId="{805F0AC5-865F-4F47-A44A-B4DE886AC9A8}" srcOrd="0" destOrd="0" parTransId="{B69C2BC2-2230-4C68-8423-2FF53F615C31}" sibTransId="{F21FBD58-960C-4227-8F9D-EAB55D273381}"/>
    <dgm:cxn modelId="{19301842-2DFB-49BF-8CF8-B44308AB2E66}" type="presParOf" srcId="{C3E561AA-52FE-4D88-B1E9-FBE90BAD8734}" destId="{DB90F065-A204-40D0-8BA3-9E9BF2D1BB09}" srcOrd="0" destOrd="0" presId="urn:microsoft.com/office/officeart/2005/8/layout/default"/>
    <dgm:cxn modelId="{3046CBDB-0043-48E1-B65C-A9C5A39925D2}" type="presParOf" srcId="{C3E561AA-52FE-4D88-B1E9-FBE90BAD8734}" destId="{E1403C76-0700-4CFB-876D-EDF62EA61BEF}" srcOrd="1" destOrd="0" presId="urn:microsoft.com/office/officeart/2005/8/layout/default"/>
    <dgm:cxn modelId="{021518D1-3E39-46C4-9870-438A7E893BBA}" type="presParOf" srcId="{C3E561AA-52FE-4D88-B1E9-FBE90BAD8734}" destId="{883F2B5B-010C-4B1B-9365-E96BCB8C57EB}" srcOrd="2" destOrd="0" presId="urn:microsoft.com/office/officeart/2005/8/layout/default"/>
    <dgm:cxn modelId="{71D51A85-3B6A-40A0-A51D-F5AD95B923E8}" type="presParOf" srcId="{C3E561AA-52FE-4D88-B1E9-FBE90BAD8734}" destId="{D8C1598C-2685-4E2A-AE2C-0928E3B43CA8}" srcOrd="3" destOrd="0" presId="urn:microsoft.com/office/officeart/2005/8/layout/default"/>
    <dgm:cxn modelId="{AFE4E3CE-0117-4E7A-B3DF-FD19E353A581}" type="presParOf" srcId="{C3E561AA-52FE-4D88-B1E9-FBE90BAD8734}" destId="{A0085EB9-2B5D-4E11-9841-7A2C0FBBD7A3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C862865-A505-4684-AAB3-9F9DBD342CFF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A3EB051-14FB-49F2-9239-B99760AFA2DD}">
      <dgm:prSet phldrT="[Text]" phldr="0" custT="1"/>
      <dgm:spPr/>
      <dgm:t>
        <a:bodyPr/>
        <a:lstStyle/>
        <a:p>
          <a:pPr rtl="0"/>
          <a:r>
            <a:rPr lang="en-US" sz="2800" b="1">
              <a:solidFill>
                <a:schemeClr val="tx1"/>
              </a:solidFill>
              <a:latin typeface="+mn-lt"/>
            </a:rPr>
            <a:t>monarchE (2021)</a:t>
          </a:r>
        </a:p>
      </dgm:t>
    </dgm:pt>
    <dgm:pt modelId="{040CF7EB-D7A1-46F7-945E-1601BE52BF7D}" type="parTrans" cxnId="{781ED3C0-857A-405A-9A8D-FD8D7EDCA94F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4C8B5423-D495-4053-A73C-8A016D2C05A1}" type="sibTrans" cxnId="{781ED3C0-857A-405A-9A8D-FD8D7EDCA94F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EB5E6A38-1D93-47E8-A9F2-A234EA3C2AF5}">
      <dgm:prSet phldrT="[Text]" phldr="0" custT="1"/>
      <dgm:spPr/>
      <dgm:t>
        <a:bodyPr/>
        <a:lstStyle/>
        <a:p>
          <a:pPr rtl="0">
            <a:buFont typeface="Wingdings" panose="05000000000000000000" pitchFamily="2" charset="2"/>
            <a:buChar char="§"/>
          </a:pPr>
          <a:r>
            <a:rPr lang="en-US" sz="2600">
              <a:solidFill>
                <a:schemeClr val="bg1"/>
              </a:solidFill>
              <a:latin typeface="+mn-lt"/>
            </a:rPr>
            <a:t>Abemaciclib + AI or tamoxifen for 2 yr</a:t>
          </a:r>
        </a:p>
      </dgm:t>
    </dgm:pt>
    <dgm:pt modelId="{FC3FAF81-DB71-42B5-9B8E-43A0F0F6C678}" type="parTrans" cxnId="{2A117240-DCCD-43A4-80B9-1663940E68A0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6B273CAF-6439-4D35-8D17-54F7A8A2AAB5}" type="sibTrans" cxnId="{2A117240-DCCD-43A4-80B9-1663940E68A0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C4682C19-FC7B-4D6F-8E9A-57A23022BA2B}">
      <dgm:prSet phldrT="[Text]" phldr="0" custT="1"/>
      <dgm:spPr/>
      <dgm:t>
        <a:bodyPr/>
        <a:lstStyle/>
        <a:p>
          <a:pPr rtl="0"/>
          <a:r>
            <a:rPr lang="en-US" sz="2800" b="1">
              <a:solidFill>
                <a:schemeClr val="tx1"/>
              </a:solidFill>
              <a:latin typeface="+mn-lt"/>
            </a:rPr>
            <a:t>NATALEE (2024)</a:t>
          </a:r>
        </a:p>
      </dgm:t>
    </dgm:pt>
    <dgm:pt modelId="{2AFFB297-4580-42DA-B8CE-D089AE2E9052}" type="parTrans" cxnId="{1293215B-15CF-4455-831D-26D116A4EA00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C59DBC92-7233-4465-A9EE-18543847D3A6}" type="sibTrans" cxnId="{1293215B-15CF-4455-831D-26D116A4EA00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27A7B249-C1CD-4893-9BC5-5B967ADD8E14}">
      <dgm:prSet phldrT="[Text]" phldr="0" custT="1"/>
      <dgm:spPr/>
      <dgm:t>
        <a:bodyPr/>
        <a:lstStyle/>
        <a:p>
          <a:pPr rtl="0">
            <a:buFont typeface="Wingdings" panose="05000000000000000000" pitchFamily="2" charset="2"/>
            <a:buChar char="§"/>
          </a:pPr>
          <a:r>
            <a:rPr lang="en-US" sz="2600">
              <a:solidFill>
                <a:schemeClr val="bg1"/>
              </a:solidFill>
              <a:latin typeface="+mn-lt"/>
            </a:rPr>
            <a:t>Ribociclib + AI for 3 yr</a:t>
          </a:r>
        </a:p>
      </dgm:t>
    </dgm:pt>
    <dgm:pt modelId="{4D1CC8AC-ABE1-4F47-9AB1-C3AF530113B3}" type="parTrans" cxnId="{79BCD7D4-3A6E-405E-9C39-B2B08A27C69A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7C5BA5DF-0F8E-421F-98F9-BD457C61A57C}" type="sibTrans" cxnId="{79BCD7D4-3A6E-405E-9C39-B2B08A27C69A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D575F524-3A4B-4384-9475-4BEC52507B2D}">
      <dgm:prSet phldrT="[Text]" phldr="0" custT="1"/>
      <dgm:spPr/>
      <dgm:t>
        <a:bodyPr/>
        <a:lstStyle/>
        <a:p>
          <a:pPr rtl="0">
            <a:buFont typeface="Wingdings" panose="05000000000000000000" pitchFamily="2" charset="2"/>
            <a:buChar char="§"/>
          </a:pPr>
          <a:endParaRPr lang="en-US" sz="2600">
            <a:solidFill>
              <a:schemeClr val="bg1"/>
            </a:solidFill>
            <a:latin typeface="+mn-lt"/>
          </a:endParaRPr>
        </a:p>
      </dgm:t>
    </dgm:pt>
    <dgm:pt modelId="{27D5F8CD-DBA6-4B29-87C2-FF91F58A2ABD}" type="parTrans" cxnId="{3A37A3C5-94C5-4025-BD6A-EC16EE27A271}">
      <dgm:prSet/>
      <dgm:spPr/>
      <dgm:t>
        <a:bodyPr/>
        <a:lstStyle/>
        <a:p>
          <a:endParaRPr lang="en-US"/>
        </a:p>
      </dgm:t>
    </dgm:pt>
    <dgm:pt modelId="{FB386F87-B91D-4B59-812F-E2242E2C49FC}" type="sibTrans" cxnId="{3A37A3C5-94C5-4025-BD6A-EC16EE27A271}">
      <dgm:prSet/>
      <dgm:spPr/>
      <dgm:t>
        <a:bodyPr/>
        <a:lstStyle/>
        <a:p>
          <a:endParaRPr lang="en-US"/>
        </a:p>
      </dgm:t>
    </dgm:pt>
    <dgm:pt modelId="{F246B5B1-ADFA-4C13-BC55-F9FA3CDDD292}" type="pres">
      <dgm:prSet presAssocID="{7C862865-A505-4684-AAB3-9F9DBD342CFF}" presName="linear" presStyleCnt="0">
        <dgm:presLayoutVars>
          <dgm:animLvl val="lvl"/>
          <dgm:resizeHandles val="exact"/>
        </dgm:presLayoutVars>
      </dgm:prSet>
      <dgm:spPr/>
    </dgm:pt>
    <dgm:pt modelId="{9CD2C8F9-9BD9-4580-85CA-88321798085B}" type="pres">
      <dgm:prSet presAssocID="{9A3EB051-14FB-49F2-9239-B99760AFA2DD}" presName="parentText" presStyleLbl="node1" presStyleIdx="0" presStyleCnt="2" custLinFactY="-9257" custLinFactNeighborX="18143" custLinFactNeighborY="-100000">
        <dgm:presLayoutVars>
          <dgm:chMax val="0"/>
          <dgm:bulletEnabled val="1"/>
        </dgm:presLayoutVars>
      </dgm:prSet>
      <dgm:spPr/>
    </dgm:pt>
    <dgm:pt modelId="{B9DDA11B-4E70-4CA2-B9F3-3CB6A6966C86}" type="pres">
      <dgm:prSet presAssocID="{9A3EB051-14FB-49F2-9239-B99760AFA2DD}" presName="childText" presStyleLbl="revTx" presStyleIdx="0" presStyleCnt="2">
        <dgm:presLayoutVars>
          <dgm:bulletEnabled val="1"/>
        </dgm:presLayoutVars>
      </dgm:prSet>
      <dgm:spPr/>
    </dgm:pt>
    <dgm:pt modelId="{DC6A6A97-1E75-4E4F-8D57-E12EF53C56FD}" type="pres">
      <dgm:prSet presAssocID="{C4682C19-FC7B-4D6F-8E9A-57A23022BA2B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A6C13744-096F-4482-8968-F8E257E2047D}" type="pres">
      <dgm:prSet presAssocID="{C4682C19-FC7B-4D6F-8E9A-57A23022BA2B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04CF4E26-AA54-4512-8A49-DC71E5C53121}" type="presOf" srcId="{27A7B249-C1CD-4893-9BC5-5B967ADD8E14}" destId="{A6C13744-096F-4482-8968-F8E257E2047D}" srcOrd="0" destOrd="0" presId="urn:microsoft.com/office/officeart/2005/8/layout/vList2"/>
    <dgm:cxn modelId="{2A117240-DCCD-43A4-80B9-1663940E68A0}" srcId="{9A3EB051-14FB-49F2-9239-B99760AFA2DD}" destId="{EB5E6A38-1D93-47E8-A9F2-A234EA3C2AF5}" srcOrd="0" destOrd="0" parTransId="{FC3FAF81-DB71-42B5-9B8E-43A0F0F6C678}" sibTransId="{6B273CAF-6439-4D35-8D17-54F7A8A2AAB5}"/>
    <dgm:cxn modelId="{77994A47-AB7C-45B0-97EF-46E0F3FC7F0E}" type="presOf" srcId="{EB5E6A38-1D93-47E8-A9F2-A234EA3C2AF5}" destId="{B9DDA11B-4E70-4CA2-B9F3-3CB6A6966C86}" srcOrd="0" destOrd="0" presId="urn:microsoft.com/office/officeart/2005/8/layout/vList2"/>
    <dgm:cxn modelId="{C95D8752-F15E-469F-9B94-944781D35729}" type="presOf" srcId="{9A3EB051-14FB-49F2-9239-B99760AFA2DD}" destId="{9CD2C8F9-9BD9-4580-85CA-88321798085B}" srcOrd="0" destOrd="0" presId="urn:microsoft.com/office/officeart/2005/8/layout/vList2"/>
    <dgm:cxn modelId="{1293215B-15CF-4455-831D-26D116A4EA00}" srcId="{7C862865-A505-4684-AAB3-9F9DBD342CFF}" destId="{C4682C19-FC7B-4D6F-8E9A-57A23022BA2B}" srcOrd="1" destOrd="0" parTransId="{2AFFB297-4580-42DA-B8CE-D089AE2E9052}" sibTransId="{C59DBC92-7233-4465-A9EE-18543847D3A6}"/>
    <dgm:cxn modelId="{3D1362BB-0E96-481B-83F5-48681090A8BA}" type="presOf" srcId="{C4682C19-FC7B-4D6F-8E9A-57A23022BA2B}" destId="{DC6A6A97-1E75-4E4F-8D57-E12EF53C56FD}" srcOrd="0" destOrd="0" presId="urn:microsoft.com/office/officeart/2005/8/layout/vList2"/>
    <dgm:cxn modelId="{781ED3C0-857A-405A-9A8D-FD8D7EDCA94F}" srcId="{7C862865-A505-4684-AAB3-9F9DBD342CFF}" destId="{9A3EB051-14FB-49F2-9239-B99760AFA2DD}" srcOrd="0" destOrd="0" parTransId="{040CF7EB-D7A1-46F7-945E-1601BE52BF7D}" sibTransId="{4C8B5423-D495-4053-A73C-8A016D2C05A1}"/>
    <dgm:cxn modelId="{3A37A3C5-94C5-4025-BD6A-EC16EE27A271}" srcId="{9A3EB051-14FB-49F2-9239-B99760AFA2DD}" destId="{D575F524-3A4B-4384-9475-4BEC52507B2D}" srcOrd="1" destOrd="0" parTransId="{27D5F8CD-DBA6-4B29-87C2-FF91F58A2ABD}" sibTransId="{FB386F87-B91D-4B59-812F-E2242E2C49FC}"/>
    <dgm:cxn modelId="{F2BF3DCF-BF23-41F3-86AE-48398575C031}" type="presOf" srcId="{7C862865-A505-4684-AAB3-9F9DBD342CFF}" destId="{F246B5B1-ADFA-4C13-BC55-F9FA3CDDD292}" srcOrd="0" destOrd="0" presId="urn:microsoft.com/office/officeart/2005/8/layout/vList2"/>
    <dgm:cxn modelId="{79BCD7D4-3A6E-405E-9C39-B2B08A27C69A}" srcId="{C4682C19-FC7B-4D6F-8E9A-57A23022BA2B}" destId="{27A7B249-C1CD-4893-9BC5-5B967ADD8E14}" srcOrd="0" destOrd="0" parTransId="{4D1CC8AC-ABE1-4F47-9AB1-C3AF530113B3}" sibTransId="{7C5BA5DF-0F8E-421F-98F9-BD457C61A57C}"/>
    <dgm:cxn modelId="{7ED8D8DF-57B3-426B-8C37-5F8289458D9C}" type="presOf" srcId="{D575F524-3A4B-4384-9475-4BEC52507B2D}" destId="{B9DDA11B-4E70-4CA2-B9F3-3CB6A6966C86}" srcOrd="0" destOrd="1" presId="urn:microsoft.com/office/officeart/2005/8/layout/vList2"/>
    <dgm:cxn modelId="{510B9A6D-BAEE-4DA9-B7BF-490733847516}" type="presParOf" srcId="{F246B5B1-ADFA-4C13-BC55-F9FA3CDDD292}" destId="{9CD2C8F9-9BD9-4580-85CA-88321798085B}" srcOrd="0" destOrd="0" presId="urn:microsoft.com/office/officeart/2005/8/layout/vList2"/>
    <dgm:cxn modelId="{2BB3F3BC-B93D-4BC1-BD49-D35AE4254A96}" type="presParOf" srcId="{F246B5B1-ADFA-4C13-BC55-F9FA3CDDD292}" destId="{B9DDA11B-4E70-4CA2-B9F3-3CB6A6966C86}" srcOrd="1" destOrd="0" presId="urn:microsoft.com/office/officeart/2005/8/layout/vList2"/>
    <dgm:cxn modelId="{979390D1-5D89-490A-BF02-576DD32D9212}" type="presParOf" srcId="{F246B5B1-ADFA-4C13-BC55-F9FA3CDDD292}" destId="{DC6A6A97-1E75-4E4F-8D57-E12EF53C56FD}" srcOrd="2" destOrd="0" presId="urn:microsoft.com/office/officeart/2005/8/layout/vList2"/>
    <dgm:cxn modelId="{7A5CAC55-E54C-47AC-B9CE-A161BC66C8E5}" type="presParOf" srcId="{F246B5B1-ADFA-4C13-BC55-F9FA3CDDD292}" destId="{A6C13744-096F-4482-8968-F8E257E2047D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935B4AD-A3E0-4AC3-A87F-9906688669D7}" type="doc">
      <dgm:prSet loTypeId="urn:microsoft.com/office/officeart/2005/8/layout/vList3" loCatId="picture" qsTypeId="urn:microsoft.com/office/officeart/2005/8/quickstyle/simple1" qsCatId="simple" csTypeId="urn:microsoft.com/office/officeart/2005/8/colors/accent1_2" csCatId="accent1" phldr="1"/>
      <dgm:spPr/>
    </dgm:pt>
    <dgm:pt modelId="{5631C8AD-77DF-4D44-AC8A-C96796323AC4}">
      <dgm:prSet phldrT="[Text]"/>
      <dgm:spPr/>
      <dgm:t>
        <a:bodyPr/>
        <a:lstStyle/>
        <a:p>
          <a:pPr>
            <a:buClrTx/>
            <a:buSzPts val="2800"/>
          </a:pPr>
          <a:r>
            <a:rPr lang="en-US" b="0" i="0" u="none" strike="noStrike">
              <a:solidFill>
                <a:schemeClr val="tx1"/>
              </a:solidFill>
              <a:effectLst/>
              <a:latin typeface="+mn-lt"/>
            </a:rPr>
            <a:t>Patient–provider shared decision-making </a:t>
          </a:r>
          <a:endParaRPr lang="en-US">
            <a:solidFill>
              <a:schemeClr val="tx1"/>
            </a:solidFill>
          </a:endParaRPr>
        </a:p>
      </dgm:t>
    </dgm:pt>
    <dgm:pt modelId="{774B82C9-1FDB-417A-B460-C9660B177878}" type="parTrans" cxnId="{733B3049-175D-4E14-BDC0-27F4C02FD6D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0D2FE2F-8AD3-41C1-B5FD-894F1691608B}" type="sibTrans" cxnId="{733B3049-175D-4E14-BDC0-27F4C02FD6D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765744D-3AA4-4977-B3F6-3196D2D8CA73}">
      <dgm:prSet phldrT="[Text]"/>
      <dgm:spPr>
        <a:solidFill>
          <a:schemeClr val="accent2"/>
        </a:solidFill>
      </dgm:spPr>
      <dgm:t>
        <a:bodyPr/>
        <a:lstStyle/>
        <a:p>
          <a:r>
            <a:rPr lang="en-US" b="0" i="0" u="none" strike="noStrike">
              <a:solidFill>
                <a:schemeClr val="tx1"/>
              </a:solidFill>
              <a:effectLst/>
              <a:latin typeface="+mn-lt"/>
            </a:rPr>
            <a:t>Evaluation of adverse effect profile relative to individual patient</a:t>
          </a:r>
          <a:endParaRPr lang="en-US" dirty="0">
            <a:solidFill>
              <a:schemeClr val="tx1"/>
            </a:solidFill>
          </a:endParaRPr>
        </a:p>
      </dgm:t>
    </dgm:pt>
    <dgm:pt modelId="{476F4D67-4CC9-4828-8946-5C21648A10FC}" type="parTrans" cxnId="{C2FF567A-09E5-4100-A353-E76DC17CBC1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5BBA34B-A5E6-4B4D-81AC-04ABA6EB261B}" type="sibTrans" cxnId="{C2FF567A-09E5-4100-A353-E76DC17CBC1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8EA6E79-9884-4D59-A548-2907B8D40AAE}">
      <dgm:prSet phldrT="[Text]"/>
      <dgm:spPr>
        <a:solidFill>
          <a:schemeClr val="accent3"/>
        </a:solidFill>
      </dgm:spPr>
      <dgm:t>
        <a:bodyPr/>
        <a:lstStyle/>
        <a:p>
          <a:r>
            <a:rPr lang="en-US" b="0" i="0" u="none" strike="noStrike">
              <a:solidFill>
                <a:schemeClr val="tx1"/>
              </a:solidFill>
              <a:effectLst/>
              <a:latin typeface="+mn-lt"/>
            </a:rPr>
            <a:t>Eligibility </a:t>
          </a:r>
          <a:endParaRPr lang="en-US">
            <a:solidFill>
              <a:schemeClr val="tx1"/>
            </a:solidFill>
          </a:endParaRPr>
        </a:p>
      </dgm:t>
    </dgm:pt>
    <dgm:pt modelId="{15F6E17F-E9A3-4A8E-B6A1-025479BD46DA}" type="parTrans" cxnId="{EB16533B-7863-4001-B904-DD1893052EF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E39FAAA-9CDD-447E-9C0C-B72502D13F37}" type="sibTrans" cxnId="{EB16533B-7863-4001-B904-DD1893052EF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78400BE-5312-473A-95D6-26A86A4B3E62}">
      <dgm:prSet phldrT="[Text]"/>
      <dgm:spPr>
        <a:solidFill>
          <a:schemeClr val="accent4"/>
        </a:solidFill>
      </dgm:spPr>
      <dgm:t>
        <a:bodyPr/>
        <a:lstStyle/>
        <a:p>
          <a:r>
            <a:rPr lang="en-US" b="0" i="0" u="none" strike="noStrike">
              <a:solidFill>
                <a:schemeClr val="tx1"/>
              </a:solidFill>
              <a:effectLst/>
              <a:latin typeface="+mn-lt"/>
            </a:rPr>
            <a:t>Evaluate the partner medication: tamoxifen vs AI</a:t>
          </a:r>
          <a:endParaRPr lang="en-US">
            <a:solidFill>
              <a:schemeClr val="tx1"/>
            </a:solidFill>
          </a:endParaRPr>
        </a:p>
      </dgm:t>
    </dgm:pt>
    <dgm:pt modelId="{24138119-E7AA-4065-BCE7-A293CC2A7FE1}" type="parTrans" cxnId="{6A8E02AE-C4BF-44D4-A52E-CFD4BF9F50D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C1D3B4D-908B-4727-9D7B-5C92D6EDA02D}" type="sibTrans" cxnId="{6A8E02AE-C4BF-44D4-A52E-CFD4BF9F50D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44D25B0-D8A0-40BD-8D29-630A0DA91BCC}">
      <dgm:prSet phldrT="[Text]"/>
      <dgm:spPr>
        <a:solidFill>
          <a:schemeClr val="accent5"/>
        </a:solidFill>
      </dgm:spPr>
      <dgm:t>
        <a:bodyPr/>
        <a:lstStyle/>
        <a:p>
          <a:r>
            <a:rPr lang="en-US" b="0" i="0" u="none" strike="noStrike">
              <a:solidFill>
                <a:schemeClr val="bg1"/>
              </a:solidFill>
              <a:effectLst/>
              <a:latin typeface="+mn-lt"/>
            </a:rPr>
            <a:t>Need for OFS</a:t>
          </a:r>
          <a:endParaRPr lang="en-US" dirty="0">
            <a:solidFill>
              <a:schemeClr val="bg1"/>
            </a:solidFill>
          </a:endParaRPr>
        </a:p>
      </dgm:t>
    </dgm:pt>
    <dgm:pt modelId="{C4B6D071-7792-409E-B043-00B744ED1D5B}" type="parTrans" cxnId="{7BA65D3C-1088-47DD-80FA-BDAF6D414D6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FEEE1DB-5F4D-4A95-B55F-39954DA8378E}" type="sibTrans" cxnId="{7BA65D3C-1088-47DD-80FA-BDAF6D414D6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A23875A-8B46-4837-B0B0-6FC280CA614A}">
      <dgm:prSet phldrT="[Text]"/>
      <dgm:spPr>
        <a:solidFill>
          <a:schemeClr val="accent6"/>
        </a:solidFill>
      </dgm:spPr>
      <dgm:t>
        <a:bodyPr/>
        <a:lstStyle/>
        <a:p>
          <a:r>
            <a:rPr lang="en-US" b="0" i="0" u="none" strike="noStrike">
              <a:solidFill>
                <a:schemeClr val="tx1"/>
              </a:solidFill>
              <a:effectLst/>
              <a:latin typeface="+mn-lt"/>
            </a:rPr>
            <a:t>It’s great to have options!</a:t>
          </a:r>
          <a:endParaRPr lang="en-US" dirty="0">
            <a:solidFill>
              <a:schemeClr val="tx1"/>
            </a:solidFill>
          </a:endParaRPr>
        </a:p>
      </dgm:t>
    </dgm:pt>
    <dgm:pt modelId="{E003E936-8199-48AC-9932-DC74D6B8B3A5}" type="parTrans" cxnId="{8027EDEC-E571-4DEA-BB8D-444656C92F7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A6D93E5-05B5-4DAE-8391-02D33A8B0044}" type="sibTrans" cxnId="{8027EDEC-E571-4DEA-BB8D-444656C92F7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AF3736C-5EFC-4242-BAD6-1EB590F53875}" type="pres">
      <dgm:prSet presAssocID="{0935B4AD-A3E0-4AC3-A87F-9906688669D7}" presName="linearFlow" presStyleCnt="0">
        <dgm:presLayoutVars>
          <dgm:dir/>
          <dgm:resizeHandles val="exact"/>
        </dgm:presLayoutVars>
      </dgm:prSet>
      <dgm:spPr/>
    </dgm:pt>
    <dgm:pt modelId="{DDFDE06F-94C7-4AAA-AD71-F152B14952ED}" type="pres">
      <dgm:prSet presAssocID="{5631C8AD-77DF-4D44-AC8A-C96796323AC4}" presName="composite" presStyleCnt="0"/>
      <dgm:spPr/>
    </dgm:pt>
    <dgm:pt modelId="{DEE05022-EBFD-49B0-9534-26618B0D7CA7}" type="pres">
      <dgm:prSet presAssocID="{5631C8AD-77DF-4D44-AC8A-C96796323AC4}" presName="imgShp" presStyleLbl="fgImgPlace1" presStyleIdx="0" presStyleCnt="6"/>
      <dgm:spPr/>
    </dgm:pt>
    <dgm:pt modelId="{89FDB45F-C3D7-48F3-8AF2-B04CF012DC1C}" type="pres">
      <dgm:prSet presAssocID="{5631C8AD-77DF-4D44-AC8A-C96796323AC4}" presName="txShp" presStyleLbl="node1" presStyleIdx="0" presStyleCnt="6">
        <dgm:presLayoutVars>
          <dgm:bulletEnabled val="1"/>
        </dgm:presLayoutVars>
      </dgm:prSet>
      <dgm:spPr/>
    </dgm:pt>
    <dgm:pt modelId="{2CF98FBE-83CA-4D07-91BD-020F8EC85868}" type="pres">
      <dgm:prSet presAssocID="{70D2FE2F-8AD3-41C1-B5FD-894F1691608B}" presName="spacing" presStyleCnt="0"/>
      <dgm:spPr/>
    </dgm:pt>
    <dgm:pt modelId="{305B7716-187B-4CEF-AB1C-323735869B4B}" type="pres">
      <dgm:prSet presAssocID="{4765744D-3AA4-4977-B3F6-3196D2D8CA73}" presName="composite" presStyleCnt="0"/>
      <dgm:spPr/>
    </dgm:pt>
    <dgm:pt modelId="{F4DE5F95-DD69-4922-A385-61B23C891235}" type="pres">
      <dgm:prSet presAssocID="{4765744D-3AA4-4977-B3F6-3196D2D8CA73}" presName="imgShp" presStyleLbl="fgImgPlace1" presStyleIdx="1" presStyleCnt="6"/>
      <dgm:spPr/>
    </dgm:pt>
    <dgm:pt modelId="{A80E1D37-BAFE-47C2-8C1F-9B2A47188B37}" type="pres">
      <dgm:prSet presAssocID="{4765744D-3AA4-4977-B3F6-3196D2D8CA73}" presName="txShp" presStyleLbl="node1" presStyleIdx="1" presStyleCnt="6">
        <dgm:presLayoutVars>
          <dgm:bulletEnabled val="1"/>
        </dgm:presLayoutVars>
      </dgm:prSet>
      <dgm:spPr/>
    </dgm:pt>
    <dgm:pt modelId="{3DF1B5D6-3D34-496F-BE79-F4F928B46FE7}" type="pres">
      <dgm:prSet presAssocID="{55BBA34B-A5E6-4B4D-81AC-04ABA6EB261B}" presName="spacing" presStyleCnt="0"/>
      <dgm:spPr/>
    </dgm:pt>
    <dgm:pt modelId="{2E9B5F75-04F7-433B-86BA-40EC83D67DB5}" type="pres">
      <dgm:prSet presAssocID="{F8EA6E79-9884-4D59-A548-2907B8D40AAE}" presName="composite" presStyleCnt="0"/>
      <dgm:spPr/>
    </dgm:pt>
    <dgm:pt modelId="{BDCBA2C1-0889-4C79-B8F9-4FBF17E1A635}" type="pres">
      <dgm:prSet presAssocID="{F8EA6E79-9884-4D59-A548-2907B8D40AAE}" presName="imgShp" presStyleLbl="fgImgPlace1" presStyleIdx="2" presStyleCnt="6"/>
      <dgm:spPr/>
    </dgm:pt>
    <dgm:pt modelId="{16B60808-7D79-4720-BAB8-DADAF643FCED}" type="pres">
      <dgm:prSet presAssocID="{F8EA6E79-9884-4D59-A548-2907B8D40AAE}" presName="txShp" presStyleLbl="node1" presStyleIdx="2" presStyleCnt="6">
        <dgm:presLayoutVars>
          <dgm:bulletEnabled val="1"/>
        </dgm:presLayoutVars>
      </dgm:prSet>
      <dgm:spPr/>
    </dgm:pt>
    <dgm:pt modelId="{205645CD-C8DF-4A83-8E7F-CADBEE1C83F0}" type="pres">
      <dgm:prSet presAssocID="{2E39FAAA-9CDD-447E-9C0C-B72502D13F37}" presName="spacing" presStyleCnt="0"/>
      <dgm:spPr/>
    </dgm:pt>
    <dgm:pt modelId="{174A0F43-7DA5-43F4-8227-A27C6817C536}" type="pres">
      <dgm:prSet presAssocID="{A78400BE-5312-473A-95D6-26A86A4B3E62}" presName="composite" presStyleCnt="0"/>
      <dgm:spPr/>
    </dgm:pt>
    <dgm:pt modelId="{DD6476E8-1533-457D-9161-5111AC4E3C95}" type="pres">
      <dgm:prSet presAssocID="{A78400BE-5312-473A-95D6-26A86A4B3E62}" presName="imgShp" presStyleLbl="fgImgPlace1" presStyleIdx="3" presStyleCnt="6"/>
      <dgm:spPr/>
    </dgm:pt>
    <dgm:pt modelId="{A34C154D-5BE2-4C35-BDCE-F3927A89FDCD}" type="pres">
      <dgm:prSet presAssocID="{A78400BE-5312-473A-95D6-26A86A4B3E62}" presName="txShp" presStyleLbl="node1" presStyleIdx="3" presStyleCnt="6">
        <dgm:presLayoutVars>
          <dgm:bulletEnabled val="1"/>
        </dgm:presLayoutVars>
      </dgm:prSet>
      <dgm:spPr/>
    </dgm:pt>
    <dgm:pt modelId="{7E068995-70AD-48CC-B55C-F9509FFEBC4E}" type="pres">
      <dgm:prSet presAssocID="{8C1D3B4D-908B-4727-9D7B-5C92D6EDA02D}" presName="spacing" presStyleCnt="0"/>
      <dgm:spPr/>
    </dgm:pt>
    <dgm:pt modelId="{A6427D19-589D-4C91-B5A9-532AA36CA9D1}" type="pres">
      <dgm:prSet presAssocID="{544D25B0-D8A0-40BD-8D29-630A0DA91BCC}" presName="composite" presStyleCnt="0"/>
      <dgm:spPr/>
    </dgm:pt>
    <dgm:pt modelId="{3AB4F48E-C8D9-4DAC-BF46-C8871B76EE9C}" type="pres">
      <dgm:prSet presAssocID="{544D25B0-D8A0-40BD-8D29-630A0DA91BCC}" presName="imgShp" presStyleLbl="fgImgPlace1" presStyleIdx="4" presStyleCnt="6"/>
      <dgm:spPr/>
    </dgm:pt>
    <dgm:pt modelId="{02142E5C-393E-46BF-A413-51ED64B25AC0}" type="pres">
      <dgm:prSet presAssocID="{544D25B0-D8A0-40BD-8D29-630A0DA91BCC}" presName="txShp" presStyleLbl="node1" presStyleIdx="4" presStyleCnt="6">
        <dgm:presLayoutVars>
          <dgm:bulletEnabled val="1"/>
        </dgm:presLayoutVars>
      </dgm:prSet>
      <dgm:spPr/>
    </dgm:pt>
    <dgm:pt modelId="{019AA42E-EBEB-43A8-B113-802A02256C37}" type="pres">
      <dgm:prSet presAssocID="{0FEEE1DB-5F4D-4A95-B55F-39954DA8378E}" presName="spacing" presStyleCnt="0"/>
      <dgm:spPr/>
    </dgm:pt>
    <dgm:pt modelId="{0CAA86F7-CFC2-4227-A7AA-677ED17A7BC4}" type="pres">
      <dgm:prSet presAssocID="{CA23875A-8B46-4837-B0B0-6FC280CA614A}" presName="composite" presStyleCnt="0"/>
      <dgm:spPr/>
    </dgm:pt>
    <dgm:pt modelId="{775907D8-90B6-4F3E-9286-528497ADEF59}" type="pres">
      <dgm:prSet presAssocID="{CA23875A-8B46-4837-B0B0-6FC280CA614A}" presName="imgShp" presStyleLbl="fgImgPlace1" presStyleIdx="5" presStyleCnt="6"/>
      <dgm:spPr/>
    </dgm:pt>
    <dgm:pt modelId="{CAF10826-F1FE-4E54-81B3-DB6D765E237E}" type="pres">
      <dgm:prSet presAssocID="{CA23875A-8B46-4837-B0B0-6FC280CA614A}" presName="txShp" presStyleLbl="node1" presStyleIdx="5" presStyleCnt="6">
        <dgm:presLayoutVars>
          <dgm:bulletEnabled val="1"/>
        </dgm:presLayoutVars>
      </dgm:prSet>
      <dgm:spPr/>
    </dgm:pt>
  </dgm:ptLst>
  <dgm:cxnLst>
    <dgm:cxn modelId="{782AD70E-7D41-44E1-A5E8-0D65E77326F2}" type="presOf" srcId="{5631C8AD-77DF-4D44-AC8A-C96796323AC4}" destId="{89FDB45F-C3D7-48F3-8AF2-B04CF012DC1C}" srcOrd="0" destOrd="0" presId="urn:microsoft.com/office/officeart/2005/8/layout/vList3"/>
    <dgm:cxn modelId="{1F16581A-40AB-4088-BCAC-675A0D1A8DFF}" type="presOf" srcId="{CA23875A-8B46-4837-B0B0-6FC280CA614A}" destId="{CAF10826-F1FE-4E54-81B3-DB6D765E237E}" srcOrd="0" destOrd="0" presId="urn:microsoft.com/office/officeart/2005/8/layout/vList3"/>
    <dgm:cxn modelId="{69A6FE1D-26BE-488A-B234-B47DADB7C0DE}" type="presOf" srcId="{544D25B0-D8A0-40BD-8D29-630A0DA91BCC}" destId="{02142E5C-393E-46BF-A413-51ED64B25AC0}" srcOrd="0" destOrd="0" presId="urn:microsoft.com/office/officeart/2005/8/layout/vList3"/>
    <dgm:cxn modelId="{8B297323-033C-480E-886A-32A990D1D47C}" type="presOf" srcId="{0935B4AD-A3E0-4AC3-A87F-9906688669D7}" destId="{5AF3736C-5EFC-4242-BAD6-1EB590F53875}" srcOrd="0" destOrd="0" presId="urn:microsoft.com/office/officeart/2005/8/layout/vList3"/>
    <dgm:cxn modelId="{71F7352E-47FF-452E-BDAE-3A9A5BDEEF61}" type="presOf" srcId="{F8EA6E79-9884-4D59-A548-2907B8D40AAE}" destId="{16B60808-7D79-4720-BAB8-DADAF643FCED}" srcOrd="0" destOrd="0" presId="urn:microsoft.com/office/officeart/2005/8/layout/vList3"/>
    <dgm:cxn modelId="{EB16533B-7863-4001-B904-DD1893052EFD}" srcId="{0935B4AD-A3E0-4AC3-A87F-9906688669D7}" destId="{F8EA6E79-9884-4D59-A548-2907B8D40AAE}" srcOrd="2" destOrd="0" parTransId="{15F6E17F-E9A3-4A8E-B6A1-025479BD46DA}" sibTransId="{2E39FAAA-9CDD-447E-9C0C-B72502D13F37}"/>
    <dgm:cxn modelId="{7BA65D3C-1088-47DD-80FA-BDAF6D414D63}" srcId="{0935B4AD-A3E0-4AC3-A87F-9906688669D7}" destId="{544D25B0-D8A0-40BD-8D29-630A0DA91BCC}" srcOrd="4" destOrd="0" parTransId="{C4B6D071-7792-409E-B043-00B744ED1D5B}" sibTransId="{0FEEE1DB-5F4D-4A95-B55F-39954DA8378E}"/>
    <dgm:cxn modelId="{733B3049-175D-4E14-BDC0-27F4C02FD6DE}" srcId="{0935B4AD-A3E0-4AC3-A87F-9906688669D7}" destId="{5631C8AD-77DF-4D44-AC8A-C96796323AC4}" srcOrd="0" destOrd="0" parTransId="{774B82C9-1FDB-417A-B460-C9660B177878}" sibTransId="{70D2FE2F-8AD3-41C1-B5FD-894F1691608B}"/>
    <dgm:cxn modelId="{A6452876-28A7-42A4-A348-907D8F8C8662}" type="presOf" srcId="{A78400BE-5312-473A-95D6-26A86A4B3E62}" destId="{A34C154D-5BE2-4C35-BDCE-F3927A89FDCD}" srcOrd="0" destOrd="0" presId="urn:microsoft.com/office/officeart/2005/8/layout/vList3"/>
    <dgm:cxn modelId="{C2FF567A-09E5-4100-A353-E76DC17CBC13}" srcId="{0935B4AD-A3E0-4AC3-A87F-9906688669D7}" destId="{4765744D-3AA4-4977-B3F6-3196D2D8CA73}" srcOrd="1" destOrd="0" parTransId="{476F4D67-4CC9-4828-8946-5C21648A10FC}" sibTransId="{55BBA34B-A5E6-4B4D-81AC-04ABA6EB261B}"/>
    <dgm:cxn modelId="{0985097C-925C-46CE-B54B-35DD7F3AAD87}" type="presOf" srcId="{4765744D-3AA4-4977-B3F6-3196D2D8CA73}" destId="{A80E1D37-BAFE-47C2-8C1F-9B2A47188B37}" srcOrd="0" destOrd="0" presId="urn:microsoft.com/office/officeart/2005/8/layout/vList3"/>
    <dgm:cxn modelId="{6A8E02AE-C4BF-44D4-A52E-CFD4BF9F50D0}" srcId="{0935B4AD-A3E0-4AC3-A87F-9906688669D7}" destId="{A78400BE-5312-473A-95D6-26A86A4B3E62}" srcOrd="3" destOrd="0" parTransId="{24138119-E7AA-4065-BCE7-A293CC2A7FE1}" sibTransId="{8C1D3B4D-908B-4727-9D7B-5C92D6EDA02D}"/>
    <dgm:cxn modelId="{8027EDEC-E571-4DEA-BB8D-444656C92F72}" srcId="{0935B4AD-A3E0-4AC3-A87F-9906688669D7}" destId="{CA23875A-8B46-4837-B0B0-6FC280CA614A}" srcOrd="5" destOrd="0" parTransId="{E003E936-8199-48AC-9932-DC74D6B8B3A5}" sibTransId="{AA6D93E5-05B5-4DAE-8391-02D33A8B0044}"/>
    <dgm:cxn modelId="{9893DBE2-0959-4DF5-89FA-CC594406D608}" type="presParOf" srcId="{5AF3736C-5EFC-4242-BAD6-1EB590F53875}" destId="{DDFDE06F-94C7-4AAA-AD71-F152B14952ED}" srcOrd="0" destOrd="0" presId="urn:microsoft.com/office/officeart/2005/8/layout/vList3"/>
    <dgm:cxn modelId="{EEE388AD-CC9C-4250-84EA-70D34B79AB2C}" type="presParOf" srcId="{DDFDE06F-94C7-4AAA-AD71-F152B14952ED}" destId="{DEE05022-EBFD-49B0-9534-26618B0D7CA7}" srcOrd="0" destOrd="0" presId="urn:microsoft.com/office/officeart/2005/8/layout/vList3"/>
    <dgm:cxn modelId="{A97FFB1B-C763-4145-87A5-BB31A5813796}" type="presParOf" srcId="{DDFDE06F-94C7-4AAA-AD71-F152B14952ED}" destId="{89FDB45F-C3D7-48F3-8AF2-B04CF012DC1C}" srcOrd="1" destOrd="0" presId="urn:microsoft.com/office/officeart/2005/8/layout/vList3"/>
    <dgm:cxn modelId="{725F5182-A889-4298-BD46-8D405B8C363E}" type="presParOf" srcId="{5AF3736C-5EFC-4242-BAD6-1EB590F53875}" destId="{2CF98FBE-83CA-4D07-91BD-020F8EC85868}" srcOrd="1" destOrd="0" presId="urn:microsoft.com/office/officeart/2005/8/layout/vList3"/>
    <dgm:cxn modelId="{44218117-9395-477D-AD96-420FC9DFE868}" type="presParOf" srcId="{5AF3736C-5EFC-4242-BAD6-1EB590F53875}" destId="{305B7716-187B-4CEF-AB1C-323735869B4B}" srcOrd="2" destOrd="0" presId="urn:microsoft.com/office/officeart/2005/8/layout/vList3"/>
    <dgm:cxn modelId="{B59D0695-345C-4832-BCD0-B8A66BA6E1BA}" type="presParOf" srcId="{305B7716-187B-4CEF-AB1C-323735869B4B}" destId="{F4DE5F95-DD69-4922-A385-61B23C891235}" srcOrd="0" destOrd="0" presId="urn:microsoft.com/office/officeart/2005/8/layout/vList3"/>
    <dgm:cxn modelId="{ABE1F62C-5912-4FEB-88CD-662A0AE499C0}" type="presParOf" srcId="{305B7716-187B-4CEF-AB1C-323735869B4B}" destId="{A80E1D37-BAFE-47C2-8C1F-9B2A47188B37}" srcOrd="1" destOrd="0" presId="urn:microsoft.com/office/officeart/2005/8/layout/vList3"/>
    <dgm:cxn modelId="{E6842E69-81B2-400C-95C4-4DDCD33D7768}" type="presParOf" srcId="{5AF3736C-5EFC-4242-BAD6-1EB590F53875}" destId="{3DF1B5D6-3D34-496F-BE79-F4F928B46FE7}" srcOrd="3" destOrd="0" presId="urn:microsoft.com/office/officeart/2005/8/layout/vList3"/>
    <dgm:cxn modelId="{84C47C51-BA63-4320-9A11-E999A0F881EE}" type="presParOf" srcId="{5AF3736C-5EFC-4242-BAD6-1EB590F53875}" destId="{2E9B5F75-04F7-433B-86BA-40EC83D67DB5}" srcOrd="4" destOrd="0" presId="urn:microsoft.com/office/officeart/2005/8/layout/vList3"/>
    <dgm:cxn modelId="{81100319-B2B6-497F-84F7-C0B903CF3E19}" type="presParOf" srcId="{2E9B5F75-04F7-433B-86BA-40EC83D67DB5}" destId="{BDCBA2C1-0889-4C79-B8F9-4FBF17E1A635}" srcOrd="0" destOrd="0" presId="urn:microsoft.com/office/officeart/2005/8/layout/vList3"/>
    <dgm:cxn modelId="{1AAB3CF9-5BE8-4E96-A2D5-159804643892}" type="presParOf" srcId="{2E9B5F75-04F7-433B-86BA-40EC83D67DB5}" destId="{16B60808-7D79-4720-BAB8-DADAF643FCED}" srcOrd="1" destOrd="0" presId="urn:microsoft.com/office/officeart/2005/8/layout/vList3"/>
    <dgm:cxn modelId="{7F1305C2-C729-4EB3-9769-262FD8531063}" type="presParOf" srcId="{5AF3736C-5EFC-4242-BAD6-1EB590F53875}" destId="{205645CD-C8DF-4A83-8E7F-CADBEE1C83F0}" srcOrd="5" destOrd="0" presId="urn:microsoft.com/office/officeart/2005/8/layout/vList3"/>
    <dgm:cxn modelId="{89FC97EE-384E-465E-B79E-6566C53EE68F}" type="presParOf" srcId="{5AF3736C-5EFC-4242-BAD6-1EB590F53875}" destId="{174A0F43-7DA5-43F4-8227-A27C6817C536}" srcOrd="6" destOrd="0" presId="urn:microsoft.com/office/officeart/2005/8/layout/vList3"/>
    <dgm:cxn modelId="{97D78034-5C6B-4073-9FEA-C67C5DC3E36A}" type="presParOf" srcId="{174A0F43-7DA5-43F4-8227-A27C6817C536}" destId="{DD6476E8-1533-457D-9161-5111AC4E3C95}" srcOrd="0" destOrd="0" presId="urn:microsoft.com/office/officeart/2005/8/layout/vList3"/>
    <dgm:cxn modelId="{FCAC7D36-34ED-4964-BA4F-9B39A9C59CD6}" type="presParOf" srcId="{174A0F43-7DA5-43F4-8227-A27C6817C536}" destId="{A34C154D-5BE2-4C35-BDCE-F3927A89FDCD}" srcOrd="1" destOrd="0" presId="urn:microsoft.com/office/officeart/2005/8/layout/vList3"/>
    <dgm:cxn modelId="{2A0782C9-73FB-42C8-B6FA-756D6232AC49}" type="presParOf" srcId="{5AF3736C-5EFC-4242-BAD6-1EB590F53875}" destId="{7E068995-70AD-48CC-B55C-F9509FFEBC4E}" srcOrd="7" destOrd="0" presId="urn:microsoft.com/office/officeart/2005/8/layout/vList3"/>
    <dgm:cxn modelId="{3EB9B304-B607-4DFB-A477-600E7C7D2D8B}" type="presParOf" srcId="{5AF3736C-5EFC-4242-BAD6-1EB590F53875}" destId="{A6427D19-589D-4C91-B5A9-532AA36CA9D1}" srcOrd="8" destOrd="0" presId="urn:microsoft.com/office/officeart/2005/8/layout/vList3"/>
    <dgm:cxn modelId="{7D1AF9BD-6F26-4B44-8E9E-A2B20A7557F8}" type="presParOf" srcId="{A6427D19-589D-4C91-B5A9-532AA36CA9D1}" destId="{3AB4F48E-C8D9-4DAC-BF46-C8871B76EE9C}" srcOrd="0" destOrd="0" presId="urn:microsoft.com/office/officeart/2005/8/layout/vList3"/>
    <dgm:cxn modelId="{8F550E88-8F51-47EC-ABB6-7BC3AFCFEBC8}" type="presParOf" srcId="{A6427D19-589D-4C91-B5A9-532AA36CA9D1}" destId="{02142E5C-393E-46BF-A413-51ED64B25AC0}" srcOrd="1" destOrd="0" presId="urn:microsoft.com/office/officeart/2005/8/layout/vList3"/>
    <dgm:cxn modelId="{7D5C2F0D-87AB-4DEE-B2A7-83343C9FF470}" type="presParOf" srcId="{5AF3736C-5EFC-4242-BAD6-1EB590F53875}" destId="{019AA42E-EBEB-43A8-B113-802A02256C37}" srcOrd="9" destOrd="0" presId="urn:microsoft.com/office/officeart/2005/8/layout/vList3"/>
    <dgm:cxn modelId="{C108E578-4111-4D3C-87EC-3D83D12ACE16}" type="presParOf" srcId="{5AF3736C-5EFC-4242-BAD6-1EB590F53875}" destId="{0CAA86F7-CFC2-4227-A7AA-677ED17A7BC4}" srcOrd="10" destOrd="0" presId="urn:microsoft.com/office/officeart/2005/8/layout/vList3"/>
    <dgm:cxn modelId="{B7C2F8B3-59CA-485B-98AE-3C7AE086222E}" type="presParOf" srcId="{0CAA86F7-CFC2-4227-A7AA-677ED17A7BC4}" destId="{775907D8-90B6-4F3E-9286-528497ADEF59}" srcOrd="0" destOrd="0" presId="urn:microsoft.com/office/officeart/2005/8/layout/vList3"/>
    <dgm:cxn modelId="{E7A05CFD-6DEC-43FD-9038-964FC565A16E}" type="presParOf" srcId="{0CAA86F7-CFC2-4227-A7AA-677ED17A7BC4}" destId="{CAF10826-F1FE-4E54-81B3-DB6D765E237E}" srcOrd="1" destOrd="0" presId="urn:microsoft.com/office/officeart/2005/8/layout/vList3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68A8430-B56A-492B-B7A3-5D4A4F1B6F04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EEBEEBF-A3BF-43C8-A675-3FA31C35E66C}">
      <dgm:prSet phldrT="[Text]" phldr="0" custT="1"/>
      <dgm:spPr>
        <a:solidFill>
          <a:schemeClr val="accent2"/>
        </a:solidFill>
      </dgm:spPr>
      <dgm:t>
        <a:bodyPr/>
        <a:lstStyle/>
        <a:p>
          <a:r>
            <a:rPr lang="en-US" sz="2800" b="1">
              <a:latin typeface="+mn-lt"/>
            </a:rPr>
            <a:t>Abemaciclib</a:t>
          </a:r>
        </a:p>
      </dgm:t>
    </dgm:pt>
    <dgm:pt modelId="{E6453F72-3856-4E4B-B793-8F2101EA53A7}" type="parTrans" cxnId="{88A13D73-F003-4E6C-9313-5BEF02291482}">
      <dgm:prSet/>
      <dgm:spPr/>
      <dgm:t>
        <a:bodyPr/>
        <a:lstStyle/>
        <a:p>
          <a:endParaRPr lang="en-US"/>
        </a:p>
      </dgm:t>
    </dgm:pt>
    <dgm:pt modelId="{28627B2B-CF77-42A6-A201-12F34348F499}" type="sibTrans" cxnId="{88A13D73-F003-4E6C-9313-5BEF02291482}">
      <dgm:prSet/>
      <dgm:spPr/>
      <dgm:t>
        <a:bodyPr/>
        <a:lstStyle/>
        <a:p>
          <a:endParaRPr lang="en-US"/>
        </a:p>
      </dgm:t>
    </dgm:pt>
    <dgm:pt modelId="{001A6DF8-5DAF-4422-90CF-674F2BA810E9}">
      <dgm:prSet phldrT="[Text]" phldr="0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2600">
              <a:solidFill>
                <a:schemeClr val="bg1"/>
              </a:solidFill>
              <a:latin typeface="+mn-lt"/>
            </a:rPr>
            <a:t>Diarrhea</a:t>
          </a:r>
        </a:p>
      </dgm:t>
    </dgm:pt>
    <dgm:pt modelId="{18021110-47A8-4FAA-BEE9-7B86210490E6}" type="parTrans" cxnId="{B8531F25-2140-43F1-AF0B-981DDBF9E19A}">
      <dgm:prSet/>
      <dgm:spPr/>
      <dgm:t>
        <a:bodyPr/>
        <a:lstStyle/>
        <a:p>
          <a:endParaRPr lang="en-US"/>
        </a:p>
      </dgm:t>
    </dgm:pt>
    <dgm:pt modelId="{371F9212-8291-492F-ADCB-AA59A4DCD9C7}" type="sibTrans" cxnId="{B8531F25-2140-43F1-AF0B-981DDBF9E19A}">
      <dgm:prSet/>
      <dgm:spPr/>
      <dgm:t>
        <a:bodyPr/>
        <a:lstStyle/>
        <a:p>
          <a:endParaRPr lang="en-US"/>
        </a:p>
      </dgm:t>
    </dgm:pt>
    <dgm:pt modelId="{5A52D788-5D71-4E3D-B941-89681F35C535}">
      <dgm:prSet phldrT="[Text]" phldr="0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2600">
              <a:solidFill>
                <a:schemeClr val="bg1"/>
              </a:solidFill>
              <a:latin typeface="+mn-lt"/>
            </a:rPr>
            <a:t>Hepatotoxicity </a:t>
          </a:r>
        </a:p>
      </dgm:t>
    </dgm:pt>
    <dgm:pt modelId="{62FFA4B2-D692-4814-A3B6-6740CE7BC935}" type="parTrans" cxnId="{E28310E6-119F-4324-A62F-FFF6571A493D}">
      <dgm:prSet/>
      <dgm:spPr/>
      <dgm:t>
        <a:bodyPr/>
        <a:lstStyle/>
        <a:p>
          <a:endParaRPr lang="en-US"/>
        </a:p>
      </dgm:t>
    </dgm:pt>
    <dgm:pt modelId="{3DA90056-66FE-4D2B-A3FE-206A9E167592}" type="sibTrans" cxnId="{E28310E6-119F-4324-A62F-FFF6571A493D}">
      <dgm:prSet/>
      <dgm:spPr/>
      <dgm:t>
        <a:bodyPr/>
        <a:lstStyle/>
        <a:p>
          <a:endParaRPr lang="en-US"/>
        </a:p>
      </dgm:t>
    </dgm:pt>
    <dgm:pt modelId="{BD6013DB-16EE-4B35-9837-CC57C43C7882}">
      <dgm:prSet phldrT="[Text]" phldr="0" custT="1"/>
      <dgm:spPr/>
      <dgm:t>
        <a:bodyPr/>
        <a:lstStyle/>
        <a:p>
          <a:r>
            <a:rPr lang="en-US" sz="2800" b="1">
              <a:latin typeface="+mn-lt"/>
            </a:rPr>
            <a:t>Palbociclib</a:t>
          </a:r>
        </a:p>
      </dgm:t>
    </dgm:pt>
    <dgm:pt modelId="{9676DD6B-852F-4458-A4F5-EBEE4CE8DEB2}" type="parTrans" cxnId="{A0F97C57-3A5B-4050-8015-4362FB68834E}">
      <dgm:prSet/>
      <dgm:spPr/>
      <dgm:t>
        <a:bodyPr/>
        <a:lstStyle/>
        <a:p>
          <a:endParaRPr lang="en-US"/>
        </a:p>
      </dgm:t>
    </dgm:pt>
    <dgm:pt modelId="{78BF6FCD-D0EC-4D25-93B4-7F108D132FA7}" type="sibTrans" cxnId="{A0F97C57-3A5B-4050-8015-4362FB68834E}">
      <dgm:prSet/>
      <dgm:spPr/>
      <dgm:t>
        <a:bodyPr/>
        <a:lstStyle/>
        <a:p>
          <a:endParaRPr lang="en-US"/>
        </a:p>
      </dgm:t>
    </dgm:pt>
    <dgm:pt modelId="{B3CCE58C-3D95-4195-8FBF-C0B1E26F4578}">
      <dgm:prSet phldrT="[Text]" phldr="0"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2600">
              <a:solidFill>
                <a:schemeClr val="bg1"/>
              </a:solidFill>
              <a:latin typeface="+mn-lt"/>
            </a:rPr>
            <a:t>Neutropenia</a:t>
          </a:r>
        </a:p>
      </dgm:t>
    </dgm:pt>
    <dgm:pt modelId="{3F9A893F-B137-46F9-8679-99A03695358F}" type="parTrans" cxnId="{59CD3C39-6D71-4F51-B91B-420572E6F1E7}">
      <dgm:prSet/>
      <dgm:spPr/>
      <dgm:t>
        <a:bodyPr/>
        <a:lstStyle/>
        <a:p>
          <a:endParaRPr lang="en-US"/>
        </a:p>
      </dgm:t>
    </dgm:pt>
    <dgm:pt modelId="{4A20878F-591E-4D31-87D2-9518A5381D37}" type="sibTrans" cxnId="{59CD3C39-6D71-4F51-B91B-420572E6F1E7}">
      <dgm:prSet/>
      <dgm:spPr/>
      <dgm:t>
        <a:bodyPr/>
        <a:lstStyle/>
        <a:p>
          <a:endParaRPr lang="en-US"/>
        </a:p>
      </dgm:t>
    </dgm:pt>
    <dgm:pt modelId="{D874B67E-B354-4203-BEAF-058BA37E2DDD}">
      <dgm:prSet phldrT="[Text]" phldr="0" custT="1"/>
      <dgm:spPr/>
      <dgm:t>
        <a:bodyPr/>
        <a:lstStyle/>
        <a:p>
          <a:pPr rtl="0">
            <a:buFont typeface="Wingdings" panose="05000000000000000000" pitchFamily="2" charset="2"/>
            <a:buChar char="§"/>
          </a:pPr>
          <a:r>
            <a:rPr lang="en-US" sz="2600">
              <a:solidFill>
                <a:schemeClr val="bg1"/>
              </a:solidFill>
              <a:latin typeface="+mn-lt"/>
            </a:rPr>
            <a:t>ILD/pneumonitis</a:t>
          </a:r>
        </a:p>
      </dgm:t>
    </dgm:pt>
    <dgm:pt modelId="{5009C750-8FC3-41CF-9D59-BE7DE27411C9}" type="parTrans" cxnId="{CDD924D0-7779-4E88-9A53-24F5CF0AED08}">
      <dgm:prSet/>
      <dgm:spPr/>
      <dgm:t>
        <a:bodyPr/>
        <a:lstStyle/>
        <a:p>
          <a:endParaRPr lang="en-US"/>
        </a:p>
      </dgm:t>
    </dgm:pt>
    <dgm:pt modelId="{E16B90B7-EAE7-48BF-B4A5-6108A701AACD}" type="sibTrans" cxnId="{CDD924D0-7779-4E88-9A53-24F5CF0AED08}">
      <dgm:prSet/>
      <dgm:spPr/>
      <dgm:t>
        <a:bodyPr/>
        <a:lstStyle/>
        <a:p>
          <a:endParaRPr lang="en-US"/>
        </a:p>
      </dgm:t>
    </dgm:pt>
    <dgm:pt modelId="{CEE6CFF0-5278-4ACF-BF94-CBF8D9159D0F}">
      <dgm:prSet phldrT="[Text]" phldr="0" custT="1"/>
      <dgm:spPr/>
      <dgm:t>
        <a:bodyPr/>
        <a:lstStyle/>
        <a:p>
          <a:r>
            <a:rPr lang="en-US" sz="2800" b="1">
              <a:latin typeface="+mn-lt"/>
            </a:rPr>
            <a:t>Ribociclib</a:t>
          </a:r>
        </a:p>
      </dgm:t>
    </dgm:pt>
    <dgm:pt modelId="{15D3C830-5E3C-476E-A4E9-CD3B02E28677}" type="parTrans" cxnId="{364FF186-1EAF-4823-BC65-BA53344D1C93}">
      <dgm:prSet/>
      <dgm:spPr/>
      <dgm:t>
        <a:bodyPr/>
        <a:lstStyle/>
        <a:p>
          <a:endParaRPr lang="en-US"/>
        </a:p>
      </dgm:t>
    </dgm:pt>
    <dgm:pt modelId="{92AAD3B0-3F9F-44EE-AA5A-06E818F1DB6A}" type="sibTrans" cxnId="{364FF186-1EAF-4823-BC65-BA53344D1C93}">
      <dgm:prSet/>
      <dgm:spPr/>
      <dgm:t>
        <a:bodyPr/>
        <a:lstStyle/>
        <a:p>
          <a:endParaRPr lang="en-US"/>
        </a:p>
      </dgm:t>
    </dgm:pt>
    <dgm:pt modelId="{0D007863-7250-4643-A2DB-A0DE7FA1F73E}">
      <dgm:prSet phldrT="[Text]" phldr="0" custT="1"/>
      <dgm:spPr/>
      <dgm:t>
        <a:bodyPr/>
        <a:lstStyle/>
        <a:p>
          <a:pPr rtl="0">
            <a:buFont typeface="Wingdings" panose="05000000000000000000" pitchFamily="2" charset="2"/>
            <a:buChar char="§"/>
          </a:pPr>
          <a:r>
            <a:rPr lang="en-US" sz="2600">
              <a:solidFill>
                <a:schemeClr val="bg1"/>
              </a:solidFill>
              <a:latin typeface="+mn-lt"/>
            </a:rPr>
            <a:t>QT interval prolongation </a:t>
          </a:r>
        </a:p>
      </dgm:t>
    </dgm:pt>
    <dgm:pt modelId="{A54FA6FE-CDB4-4AA3-B97C-57C326E3769B}" type="parTrans" cxnId="{81DCD95E-4479-4A90-B8DB-5E3281FC0608}">
      <dgm:prSet/>
      <dgm:spPr/>
      <dgm:t>
        <a:bodyPr/>
        <a:lstStyle/>
        <a:p>
          <a:endParaRPr lang="en-US"/>
        </a:p>
      </dgm:t>
    </dgm:pt>
    <dgm:pt modelId="{5A9FE4CC-D1D8-4178-88E7-7C1CADA39D58}" type="sibTrans" cxnId="{81DCD95E-4479-4A90-B8DB-5E3281FC0608}">
      <dgm:prSet/>
      <dgm:spPr/>
      <dgm:t>
        <a:bodyPr/>
        <a:lstStyle/>
        <a:p>
          <a:endParaRPr lang="en-US"/>
        </a:p>
      </dgm:t>
    </dgm:pt>
    <dgm:pt modelId="{A51FAD8E-3D95-47E6-B2F4-2D4BB489C986}">
      <dgm:prSet phldrT="[Text]" phldr="0"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2600">
              <a:solidFill>
                <a:schemeClr val="bg1"/>
              </a:solidFill>
              <a:latin typeface="+mn-lt"/>
            </a:rPr>
            <a:t>Neutropenia</a:t>
          </a:r>
        </a:p>
      </dgm:t>
    </dgm:pt>
    <dgm:pt modelId="{F0BEC547-A9FD-4860-9D0B-34DEE629D607}" type="parTrans" cxnId="{2CC39B5F-EB92-48D3-B4B0-426A3E864AC3}">
      <dgm:prSet/>
      <dgm:spPr/>
      <dgm:t>
        <a:bodyPr/>
        <a:lstStyle/>
        <a:p>
          <a:endParaRPr lang="en-US"/>
        </a:p>
      </dgm:t>
    </dgm:pt>
    <dgm:pt modelId="{1A5E659D-A1FB-4590-AF0A-5B914293C653}" type="sibTrans" cxnId="{2CC39B5F-EB92-48D3-B4B0-426A3E864AC3}">
      <dgm:prSet/>
      <dgm:spPr/>
      <dgm:t>
        <a:bodyPr/>
        <a:lstStyle/>
        <a:p>
          <a:endParaRPr lang="en-US"/>
        </a:p>
      </dgm:t>
    </dgm:pt>
    <dgm:pt modelId="{5706677A-6C8F-4568-95C3-DD743BDEED09}">
      <dgm:prSet phldr="0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2600">
              <a:solidFill>
                <a:schemeClr val="bg1"/>
              </a:solidFill>
              <a:latin typeface="+mn-lt"/>
            </a:rPr>
            <a:t>VTE</a:t>
          </a:r>
        </a:p>
      </dgm:t>
    </dgm:pt>
    <dgm:pt modelId="{40F3780E-665A-40AC-917B-9734CA20EB82}" type="parTrans" cxnId="{DD8632CD-F2C3-4BDB-904D-3ED0D54E0E98}">
      <dgm:prSet/>
      <dgm:spPr/>
      <dgm:t>
        <a:bodyPr/>
        <a:lstStyle/>
        <a:p>
          <a:endParaRPr lang="en-US"/>
        </a:p>
      </dgm:t>
    </dgm:pt>
    <dgm:pt modelId="{9532ECFD-8075-4A0B-B11F-B3A8D6AAE120}" type="sibTrans" cxnId="{DD8632CD-F2C3-4BDB-904D-3ED0D54E0E98}">
      <dgm:prSet/>
      <dgm:spPr/>
      <dgm:t>
        <a:bodyPr/>
        <a:lstStyle/>
        <a:p>
          <a:endParaRPr lang="en-US"/>
        </a:p>
      </dgm:t>
    </dgm:pt>
    <dgm:pt modelId="{6A7EE6DF-14BF-4284-A6D7-7A312105194D}">
      <dgm:prSet phldr="0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pPr rtl="0">
            <a:buFont typeface="Wingdings" panose="05000000000000000000" pitchFamily="2" charset="2"/>
            <a:buChar char="§"/>
          </a:pPr>
          <a:r>
            <a:rPr lang="en-US" sz="2600">
              <a:solidFill>
                <a:schemeClr val="bg1"/>
              </a:solidFill>
              <a:latin typeface="+mn-lt"/>
            </a:rPr>
            <a:t>Neutropenia</a:t>
          </a:r>
        </a:p>
      </dgm:t>
    </dgm:pt>
    <dgm:pt modelId="{3367F15E-4BBC-4504-B782-4496116A5394}" type="parTrans" cxnId="{BBA3684B-0E73-4A93-841A-D51579656561}">
      <dgm:prSet/>
      <dgm:spPr/>
      <dgm:t>
        <a:bodyPr/>
        <a:lstStyle/>
        <a:p>
          <a:endParaRPr lang="en-US"/>
        </a:p>
      </dgm:t>
    </dgm:pt>
    <dgm:pt modelId="{20CBAE5B-7003-4CD5-B491-475B70A8907C}" type="sibTrans" cxnId="{BBA3684B-0E73-4A93-841A-D51579656561}">
      <dgm:prSet/>
      <dgm:spPr/>
      <dgm:t>
        <a:bodyPr/>
        <a:lstStyle/>
        <a:p>
          <a:endParaRPr lang="en-US"/>
        </a:p>
      </dgm:t>
    </dgm:pt>
    <dgm:pt modelId="{A692437B-A439-4E69-8743-2B2A63619FA7}">
      <dgm:prSet phldr="0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2600">
              <a:solidFill>
                <a:schemeClr val="bg1"/>
              </a:solidFill>
              <a:latin typeface="+mn-lt"/>
            </a:rPr>
            <a:t>ILD/pneumonitis</a:t>
          </a:r>
        </a:p>
      </dgm:t>
    </dgm:pt>
    <dgm:pt modelId="{FD5A2D39-4A1E-4E6B-97C4-6A0EC4CA58B7}" type="parTrans" cxnId="{585F1009-8651-4D80-AF96-36FE9768982D}">
      <dgm:prSet/>
      <dgm:spPr/>
      <dgm:t>
        <a:bodyPr/>
        <a:lstStyle/>
        <a:p>
          <a:endParaRPr lang="en-US"/>
        </a:p>
      </dgm:t>
    </dgm:pt>
    <dgm:pt modelId="{9730D70A-3494-4F6D-87B8-119057D51515}" type="sibTrans" cxnId="{585F1009-8651-4D80-AF96-36FE9768982D}">
      <dgm:prSet/>
      <dgm:spPr/>
      <dgm:t>
        <a:bodyPr/>
        <a:lstStyle/>
        <a:p>
          <a:endParaRPr lang="en-US"/>
        </a:p>
      </dgm:t>
    </dgm:pt>
    <dgm:pt modelId="{4F0AEC0A-0CC1-4FE9-A7A0-63CE1A4CDB33}">
      <dgm:prSet phldr="0" custT="1"/>
      <dgm:spPr/>
      <dgm:t>
        <a:bodyPr/>
        <a:lstStyle/>
        <a:p>
          <a:pPr rtl="0">
            <a:buFont typeface="Wingdings" panose="05000000000000000000" pitchFamily="2" charset="2"/>
            <a:buChar char="§"/>
          </a:pPr>
          <a:r>
            <a:rPr lang="en-US" sz="2600">
              <a:solidFill>
                <a:schemeClr val="bg1"/>
              </a:solidFill>
              <a:latin typeface="+mn-lt"/>
            </a:rPr>
            <a:t>Hepatotoxicity </a:t>
          </a:r>
        </a:p>
      </dgm:t>
    </dgm:pt>
    <dgm:pt modelId="{851C2159-CA69-4882-A4AB-E86ACD875BE6}" type="parTrans" cxnId="{1F90E978-BEBC-43EE-A09E-9330783DA032}">
      <dgm:prSet/>
      <dgm:spPr/>
      <dgm:t>
        <a:bodyPr/>
        <a:lstStyle/>
        <a:p>
          <a:endParaRPr lang="en-US"/>
        </a:p>
      </dgm:t>
    </dgm:pt>
    <dgm:pt modelId="{DC836E53-1855-4479-8504-132F9567A45A}" type="sibTrans" cxnId="{1F90E978-BEBC-43EE-A09E-9330783DA032}">
      <dgm:prSet/>
      <dgm:spPr/>
      <dgm:t>
        <a:bodyPr/>
        <a:lstStyle/>
        <a:p>
          <a:endParaRPr lang="en-US"/>
        </a:p>
      </dgm:t>
    </dgm:pt>
    <dgm:pt modelId="{B54076FA-C068-4B18-95B9-655FEBDB434D}">
      <dgm:prSet phldr="0"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2600">
              <a:solidFill>
                <a:schemeClr val="bg1"/>
              </a:solidFill>
              <a:latin typeface="+mn-lt"/>
            </a:rPr>
            <a:t>ILD/pneumonitis</a:t>
          </a:r>
        </a:p>
      </dgm:t>
    </dgm:pt>
    <dgm:pt modelId="{F8B4D098-927E-40E3-8C8B-DF23F887C018}" type="parTrans" cxnId="{B2D21A6A-0A61-497E-AE3F-E207898EEE7C}">
      <dgm:prSet/>
      <dgm:spPr/>
      <dgm:t>
        <a:bodyPr/>
        <a:lstStyle/>
        <a:p>
          <a:endParaRPr lang="en-US"/>
        </a:p>
      </dgm:t>
    </dgm:pt>
    <dgm:pt modelId="{AF201FA4-0BBB-43BB-B85D-11B1045FB2A4}" type="sibTrans" cxnId="{B2D21A6A-0A61-497E-AE3F-E207898EEE7C}">
      <dgm:prSet/>
      <dgm:spPr/>
      <dgm:t>
        <a:bodyPr/>
        <a:lstStyle/>
        <a:p>
          <a:endParaRPr lang="en-US"/>
        </a:p>
      </dgm:t>
    </dgm:pt>
    <dgm:pt modelId="{A071E1BD-6E2D-4AB1-AE0D-2FB983162FA3}">
      <dgm:prSet phldrT="[Text]" phldr="0" custT="1"/>
      <dgm:spPr/>
      <dgm:t>
        <a:bodyPr/>
        <a:lstStyle/>
        <a:p>
          <a:pPr rtl="0">
            <a:buFont typeface="Wingdings" panose="05000000000000000000" pitchFamily="2" charset="2"/>
            <a:buChar char="§"/>
          </a:pPr>
          <a:r>
            <a:rPr lang="en-US" sz="2600">
              <a:solidFill>
                <a:schemeClr val="bg1"/>
              </a:solidFill>
              <a:latin typeface="+mn-lt"/>
            </a:rPr>
            <a:t>Severe cutaneous adverse reactions</a:t>
          </a:r>
        </a:p>
      </dgm:t>
    </dgm:pt>
    <dgm:pt modelId="{2D03DC80-1BB1-4F48-83E1-9322245F41D7}" type="parTrans" cxnId="{479AF6F1-1475-4EAF-AAF7-3DC85A4C15E2}">
      <dgm:prSet/>
      <dgm:spPr/>
    </dgm:pt>
    <dgm:pt modelId="{7D413334-FEB7-41A1-8B4E-097659AD971C}" type="sibTrans" cxnId="{479AF6F1-1475-4EAF-AAF7-3DC85A4C15E2}">
      <dgm:prSet/>
      <dgm:spPr/>
    </dgm:pt>
    <dgm:pt modelId="{16A56F89-FEE3-45A2-BC3F-1F71CD9C7ED1}" type="pres">
      <dgm:prSet presAssocID="{D68A8430-B56A-492B-B7A3-5D4A4F1B6F04}" presName="Name0" presStyleCnt="0">
        <dgm:presLayoutVars>
          <dgm:dir/>
          <dgm:animLvl val="lvl"/>
          <dgm:resizeHandles val="exact"/>
        </dgm:presLayoutVars>
      </dgm:prSet>
      <dgm:spPr/>
    </dgm:pt>
    <dgm:pt modelId="{4B6D52FD-E555-4B69-BFDC-C5A4DEA996DE}" type="pres">
      <dgm:prSet presAssocID="{1EEBEEBF-A3BF-43C8-A675-3FA31C35E66C}" presName="composite" presStyleCnt="0"/>
      <dgm:spPr/>
    </dgm:pt>
    <dgm:pt modelId="{6ECF197E-266B-4808-A20F-0327F05EB4C8}" type="pres">
      <dgm:prSet presAssocID="{1EEBEEBF-A3BF-43C8-A675-3FA31C35E66C}" presName="parTx" presStyleLbl="alignNode1" presStyleIdx="0" presStyleCnt="3" custScaleY="100000">
        <dgm:presLayoutVars>
          <dgm:chMax val="0"/>
          <dgm:chPref val="0"/>
          <dgm:bulletEnabled val="1"/>
        </dgm:presLayoutVars>
      </dgm:prSet>
      <dgm:spPr/>
    </dgm:pt>
    <dgm:pt modelId="{881ACC46-6166-414E-8662-CBBCFDEDA02F}" type="pres">
      <dgm:prSet presAssocID="{1EEBEEBF-A3BF-43C8-A675-3FA31C35E66C}" presName="desTx" presStyleLbl="alignAccFollowNode1" presStyleIdx="0" presStyleCnt="3">
        <dgm:presLayoutVars>
          <dgm:bulletEnabled val="1"/>
        </dgm:presLayoutVars>
      </dgm:prSet>
      <dgm:spPr/>
    </dgm:pt>
    <dgm:pt modelId="{CB1875EA-79AC-469D-9E84-F0889A66EF99}" type="pres">
      <dgm:prSet presAssocID="{28627B2B-CF77-42A6-A201-12F34348F499}" presName="space" presStyleCnt="0"/>
      <dgm:spPr/>
    </dgm:pt>
    <dgm:pt modelId="{DA17B249-2D01-4348-850C-E935A2BE13F0}" type="pres">
      <dgm:prSet presAssocID="{BD6013DB-16EE-4B35-9837-CC57C43C7882}" presName="composite" presStyleCnt="0"/>
      <dgm:spPr/>
    </dgm:pt>
    <dgm:pt modelId="{35EE2558-08FA-453F-B284-47D3136DCE7D}" type="pres">
      <dgm:prSet presAssocID="{BD6013DB-16EE-4B35-9837-CC57C43C7882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A9455F2D-FB7C-459D-819B-8963E3223296}" type="pres">
      <dgm:prSet presAssocID="{BD6013DB-16EE-4B35-9837-CC57C43C7882}" presName="desTx" presStyleLbl="alignAccFollowNode1" presStyleIdx="1" presStyleCnt="3">
        <dgm:presLayoutVars>
          <dgm:bulletEnabled val="1"/>
        </dgm:presLayoutVars>
      </dgm:prSet>
      <dgm:spPr/>
    </dgm:pt>
    <dgm:pt modelId="{7530A245-61A3-40FB-8A49-5CD9F706536F}" type="pres">
      <dgm:prSet presAssocID="{78BF6FCD-D0EC-4D25-93B4-7F108D132FA7}" presName="space" presStyleCnt="0"/>
      <dgm:spPr/>
    </dgm:pt>
    <dgm:pt modelId="{49C1916F-5835-4E18-8C7C-5E485EF32AD7}" type="pres">
      <dgm:prSet presAssocID="{CEE6CFF0-5278-4ACF-BF94-CBF8D9159D0F}" presName="composite" presStyleCnt="0"/>
      <dgm:spPr/>
    </dgm:pt>
    <dgm:pt modelId="{2EA0F78A-65B8-4F96-82B1-9BC0751EA18B}" type="pres">
      <dgm:prSet presAssocID="{CEE6CFF0-5278-4ACF-BF94-CBF8D9159D0F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02725575-BE65-4C09-AAE5-5523C41AF1B8}" type="pres">
      <dgm:prSet presAssocID="{CEE6CFF0-5278-4ACF-BF94-CBF8D9159D0F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585F1009-8651-4D80-AF96-36FE9768982D}" srcId="{1EEBEEBF-A3BF-43C8-A675-3FA31C35E66C}" destId="{A692437B-A439-4E69-8743-2B2A63619FA7}" srcOrd="3" destOrd="0" parTransId="{FD5A2D39-4A1E-4E6B-97C4-6A0EC4CA58B7}" sibTransId="{9730D70A-3494-4F6D-87B8-119057D51515}"/>
    <dgm:cxn modelId="{18915B0A-BE10-47CC-8D85-34988B7B9E2E}" type="presOf" srcId="{5706677A-6C8F-4568-95C3-DD743BDEED09}" destId="{881ACC46-6166-414E-8662-CBBCFDEDA02F}" srcOrd="0" destOrd="4" presId="urn:microsoft.com/office/officeart/2005/8/layout/hList1"/>
    <dgm:cxn modelId="{A0BDB714-97C7-4608-ACBC-DAA67F5F0FED}" type="presOf" srcId="{6A7EE6DF-14BF-4284-A6D7-7A312105194D}" destId="{881ACC46-6166-414E-8662-CBBCFDEDA02F}" srcOrd="0" destOrd="1" presId="urn:microsoft.com/office/officeart/2005/8/layout/hList1"/>
    <dgm:cxn modelId="{B8531F25-2140-43F1-AF0B-981DDBF9E19A}" srcId="{1EEBEEBF-A3BF-43C8-A675-3FA31C35E66C}" destId="{001A6DF8-5DAF-4422-90CF-674F2BA810E9}" srcOrd="0" destOrd="0" parTransId="{18021110-47A8-4FAA-BEE9-7B86210490E6}" sibTransId="{371F9212-8291-492F-ADCB-AA59A4DCD9C7}"/>
    <dgm:cxn modelId="{12F90837-E5E0-41D7-9AE9-9926258206F4}" type="presOf" srcId="{A692437B-A439-4E69-8743-2B2A63619FA7}" destId="{881ACC46-6166-414E-8662-CBBCFDEDA02F}" srcOrd="0" destOrd="3" presId="urn:microsoft.com/office/officeart/2005/8/layout/hList1"/>
    <dgm:cxn modelId="{59CD3C39-6D71-4F51-B91B-420572E6F1E7}" srcId="{BD6013DB-16EE-4B35-9837-CC57C43C7882}" destId="{B3CCE58C-3D95-4195-8FBF-C0B1E26F4578}" srcOrd="0" destOrd="0" parTransId="{3F9A893F-B137-46F9-8679-99A03695358F}" sibTransId="{4A20878F-591E-4D31-87D2-9518A5381D37}"/>
    <dgm:cxn modelId="{023B5F3E-228E-4F3B-A560-883FB3EAF338}" type="presOf" srcId="{CEE6CFF0-5278-4ACF-BF94-CBF8D9159D0F}" destId="{2EA0F78A-65B8-4F96-82B1-9BC0751EA18B}" srcOrd="0" destOrd="0" presId="urn:microsoft.com/office/officeart/2005/8/layout/hList1"/>
    <dgm:cxn modelId="{07843A43-FCAD-430F-86EB-BD7C0249A3BC}" type="presOf" srcId="{1EEBEEBF-A3BF-43C8-A675-3FA31C35E66C}" destId="{6ECF197E-266B-4808-A20F-0327F05EB4C8}" srcOrd="0" destOrd="0" presId="urn:microsoft.com/office/officeart/2005/8/layout/hList1"/>
    <dgm:cxn modelId="{BBA3684B-0E73-4A93-841A-D51579656561}" srcId="{1EEBEEBF-A3BF-43C8-A675-3FA31C35E66C}" destId="{6A7EE6DF-14BF-4284-A6D7-7A312105194D}" srcOrd="1" destOrd="0" parTransId="{3367F15E-4BBC-4504-B782-4496116A5394}" sibTransId="{20CBAE5B-7003-4CD5-B491-475B70A8907C}"/>
    <dgm:cxn modelId="{A0F97C57-3A5B-4050-8015-4362FB68834E}" srcId="{D68A8430-B56A-492B-B7A3-5D4A4F1B6F04}" destId="{BD6013DB-16EE-4B35-9837-CC57C43C7882}" srcOrd="1" destOrd="0" parTransId="{9676DD6B-852F-4458-A4F5-EBEE4CE8DEB2}" sibTransId="{78BF6FCD-D0EC-4D25-93B4-7F108D132FA7}"/>
    <dgm:cxn modelId="{8436B258-812F-450A-8994-981B69DCB25C}" type="presOf" srcId="{4F0AEC0A-0CC1-4FE9-A7A0-63CE1A4CDB33}" destId="{02725575-BE65-4C09-AAE5-5523C41AF1B8}" srcOrd="0" destOrd="3" presId="urn:microsoft.com/office/officeart/2005/8/layout/hList1"/>
    <dgm:cxn modelId="{5C02C85A-DC37-461E-8CAE-0B63D7AFECAC}" type="presOf" srcId="{A071E1BD-6E2D-4AB1-AE0D-2FB983162FA3}" destId="{02725575-BE65-4C09-AAE5-5523C41AF1B8}" srcOrd="0" destOrd="1" presId="urn:microsoft.com/office/officeart/2005/8/layout/hList1"/>
    <dgm:cxn modelId="{81DCD95E-4479-4A90-B8DB-5E3281FC0608}" srcId="{CEE6CFF0-5278-4ACF-BF94-CBF8D9159D0F}" destId="{0D007863-7250-4643-A2DB-A0DE7FA1F73E}" srcOrd="0" destOrd="0" parTransId="{A54FA6FE-CDB4-4AA3-B97C-57C326E3769B}" sibTransId="{5A9FE4CC-D1D8-4178-88E7-7C1CADA39D58}"/>
    <dgm:cxn modelId="{2CC39B5F-EB92-48D3-B4B0-426A3E864AC3}" srcId="{CEE6CFF0-5278-4ACF-BF94-CBF8D9159D0F}" destId="{A51FAD8E-3D95-47E6-B2F4-2D4BB489C986}" srcOrd="2" destOrd="0" parTransId="{F0BEC547-A9FD-4860-9D0B-34DEE629D607}" sibTransId="{1A5E659D-A1FB-4590-AF0A-5B914293C653}"/>
    <dgm:cxn modelId="{B2D21A6A-0A61-497E-AE3F-E207898EEE7C}" srcId="{CEE6CFF0-5278-4ACF-BF94-CBF8D9159D0F}" destId="{B54076FA-C068-4B18-95B9-655FEBDB434D}" srcOrd="4" destOrd="0" parTransId="{F8B4D098-927E-40E3-8C8B-DF23F887C018}" sibTransId="{AF201FA4-0BBB-43BB-B85D-11B1045FB2A4}"/>
    <dgm:cxn modelId="{3A58476E-7C05-4CE9-8B5F-AF1007D79342}" type="presOf" srcId="{0D007863-7250-4643-A2DB-A0DE7FA1F73E}" destId="{02725575-BE65-4C09-AAE5-5523C41AF1B8}" srcOrd="0" destOrd="0" presId="urn:microsoft.com/office/officeart/2005/8/layout/hList1"/>
    <dgm:cxn modelId="{88A13D73-F003-4E6C-9313-5BEF02291482}" srcId="{D68A8430-B56A-492B-B7A3-5D4A4F1B6F04}" destId="{1EEBEEBF-A3BF-43C8-A675-3FA31C35E66C}" srcOrd="0" destOrd="0" parTransId="{E6453F72-3856-4E4B-B793-8F2101EA53A7}" sibTransId="{28627B2B-CF77-42A6-A201-12F34348F499}"/>
    <dgm:cxn modelId="{1F90E978-BEBC-43EE-A09E-9330783DA032}" srcId="{CEE6CFF0-5278-4ACF-BF94-CBF8D9159D0F}" destId="{4F0AEC0A-0CC1-4FE9-A7A0-63CE1A4CDB33}" srcOrd="3" destOrd="0" parTransId="{851C2159-CA69-4882-A4AB-E86ACD875BE6}" sibTransId="{DC836E53-1855-4479-8504-132F9567A45A}"/>
    <dgm:cxn modelId="{364FF186-1EAF-4823-BC65-BA53344D1C93}" srcId="{D68A8430-B56A-492B-B7A3-5D4A4F1B6F04}" destId="{CEE6CFF0-5278-4ACF-BF94-CBF8D9159D0F}" srcOrd="2" destOrd="0" parTransId="{15D3C830-5E3C-476E-A4E9-CD3B02E28677}" sibTransId="{92AAD3B0-3F9F-44EE-AA5A-06E818F1DB6A}"/>
    <dgm:cxn modelId="{75F64489-6B5A-43D3-B3ED-FFE3B3246650}" type="presOf" srcId="{B3CCE58C-3D95-4195-8FBF-C0B1E26F4578}" destId="{A9455F2D-FB7C-459D-819B-8963E3223296}" srcOrd="0" destOrd="0" presId="urn:microsoft.com/office/officeart/2005/8/layout/hList1"/>
    <dgm:cxn modelId="{FA32548E-DFE7-4A53-BA82-32EE67914ED9}" type="presOf" srcId="{A51FAD8E-3D95-47E6-B2F4-2D4BB489C986}" destId="{02725575-BE65-4C09-AAE5-5523C41AF1B8}" srcOrd="0" destOrd="2" presId="urn:microsoft.com/office/officeart/2005/8/layout/hList1"/>
    <dgm:cxn modelId="{4D896D92-5497-4525-833C-EFD74547EE2D}" type="presOf" srcId="{001A6DF8-5DAF-4422-90CF-674F2BA810E9}" destId="{881ACC46-6166-414E-8662-CBBCFDEDA02F}" srcOrd="0" destOrd="0" presId="urn:microsoft.com/office/officeart/2005/8/layout/hList1"/>
    <dgm:cxn modelId="{D4546C9C-7AD9-47D9-9E79-2B81C59AE828}" type="presOf" srcId="{D68A8430-B56A-492B-B7A3-5D4A4F1B6F04}" destId="{16A56F89-FEE3-45A2-BC3F-1F71CD9C7ED1}" srcOrd="0" destOrd="0" presId="urn:microsoft.com/office/officeart/2005/8/layout/hList1"/>
    <dgm:cxn modelId="{99862DA6-2443-46DC-8FD0-192FD4DCA905}" type="presOf" srcId="{D874B67E-B354-4203-BEAF-058BA37E2DDD}" destId="{A9455F2D-FB7C-459D-819B-8963E3223296}" srcOrd="0" destOrd="1" presId="urn:microsoft.com/office/officeart/2005/8/layout/hList1"/>
    <dgm:cxn modelId="{60024EA9-870F-44DA-921A-BE6D6F2B8E7D}" type="presOf" srcId="{B54076FA-C068-4B18-95B9-655FEBDB434D}" destId="{02725575-BE65-4C09-AAE5-5523C41AF1B8}" srcOrd="0" destOrd="4" presId="urn:microsoft.com/office/officeart/2005/8/layout/hList1"/>
    <dgm:cxn modelId="{81CF4BBF-29B8-4C92-8CD2-B7F39D007D0D}" type="presOf" srcId="{BD6013DB-16EE-4B35-9837-CC57C43C7882}" destId="{35EE2558-08FA-453F-B284-47D3136DCE7D}" srcOrd="0" destOrd="0" presId="urn:microsoft.com/office/officeart/2005/8/layout/hList1"/>
    <dgm:cxn modelId="{DD8632CD-F2C3-4BDB-904D-3ED0D54E0E98}" srcId="{1EEBEEBF-A3BF-43C8-A675-3FA31C35E66C}" destId="{5706677A-6C8F-4568-95C3-DD743BDEED09}" srcOrd="4" destOrd="0" parTransId="{40F3780E-665A-40AC-917B-9734CA20EB82}" sibTransId="{9532ECFD-8075-4A0B-B11F-B3A8D6AAE120}"/>
    <dgm:cxn modelId="{CDD924D0-7779-4E88-9A53-24F5CF0AED08}" srcId="{BD6013DB-16EE-4B35-9837-CC57C43C7882}" destId="{D874B67E-B354-4203-BEAF-058BA37E2DDD}" srcOrd="1" destOrd="0" parTransId="{5009C750-8FC3-41CF-9D59-BE7DE27411C9}" sibTransId="{E16B90B7-EAE7-48BF-B4A5-6108A701AACD}"/>
    <dgm:cxn modelId="{E28310E6-119F-4324-A62F-FFF6571A493D}" srcId="{1EEBEEBF-A3BF-43C8-A675-3FA31C35E66C}" destId="{5A52D788-5D71-4E3D-B941-89681F35C535}" srcOrd="2" destOrd="0" parTransId="{62FFA4B2-D692-4814-A3B6-6740CE7BC935}" sibTransId="{3DA90056-66FE-4D2B-A3FE-206A9E167592}"/>
    <dgm:cxn modelId="{B64A38F1-D5BC-4539-8F46-17DA03C5C793}" type="presOf" srcId="{5A52D788-5D71-4E3D-B941-89681F35C535}" destId="{881ACC46-6166-414E-8662-CBBCFDEDA02F}" srcOrd="0" destOrd="2" presId="urn:microsoft.com/office/officeart/2005/8/layout/hList1"/>
    <dgm:cxn modelId="{479AF6F1-1475-4EAF-AAF7-3DC85A4C15E2}" srcId="{CEE6CFF0-5278-4ACF-BF94-CBF8D9159D0F}" destId="{A071E1BD-6E2D-4AB1-AE0D-2FB983162FA3}" srcOrd="1" destOrd="0" parTransId="{2D03DC80-1BB1-4F48-83E1-9322245F41D7}" sibTransId="{7D413334-FEB7-41A1-8B4E-097659AD971C}"/>
    <dgm:cxn modelId="{7C43F793-6FE8-43E2-B557-9E167F9F512B}" type="presParOf" srcId="{16A56F89-FEE3-45A2-BC3F-1F71CD9C7ED1}" destId="{4B6D52FD-E555-4B69-BFDC-C5A4DEA996DE}" srcOrd="0" destOrd="0" presId="urn:microsoft.com/office/officeart/2005/8/layout/hList1"/>
    <dgm:cxn modelId="{942DBFD7-3EE6-4ACE-B075-851D5BD70AD5}" type="presParOf" srcId="{4B6D52FD-E555-4B69-BFDC-C5A4DEA996DE}" destId="{6ECF197E-266B-4808-A20F-0327F05EB4C8}" srcOrd="0" destOrd="0" presId="urn:microsoft.com/office/officeart/2005/8/layout/hList1"/>
    <dgm:cxn modelId="{BE5258AB-D0BB-4C37-B28B-4FA0DD1AAF5B}" type="presParOf" srcId="{4B6D52FD-E555-4B69-BFDC-C5A4DEA996DE}" destId="{881ACC46-6166-414E-8662-CBBCFDEDA02F}" srcOrd="1" destOrd="0" presId="urn:microsoft.com/office/officeart/2005/8/layout/hList1"/>
    <dgm:cxn modelId="{4C3D8F94-A6C6-4EB8-AEE9-3D06323D8978}" type="presParOf" srcId="{16A56F89-FEE3-45A2-BC3F-1F71CD9C7ED1}" destId="{CB1875EA-79AC-469D-9E84-F0889A66EF99}" srcOrd="1" destOrd="0" presId="urn:microsoft.com/office/officeart/2005/8/layout/hList1"/>
    <dgm:cxn modelId="{2430ED5F-0969-4062-A34F-85556D90CDC6}" type="presParOf" srcId="{16A56F89-FEE3-45A2-BC3F-1F71CD9C7ED1}" destId="{DA17B249-2D01-4348-850C-E935A2BE13F0}" srcOrd="2" destOrd="0" presId="urn:microsoft.com/office/officeart/2005/8/layout/hList1"/>
    <dgm:cxn modelId="{FCFD7B36-EF8C-45C9-8ED7-4B3B6536F943}" type="presParOf" srcId="{DA17B249-2D01-4348-850C-E935A2BE13F0}" destId="{35EE2558-08FA-453F-B284-47D3136DCE7D}" srcOrd="0" destOrd="0" presId="urn:microsoft.com/office/officeart/2005/8/layout/hList1"/>
    <dgm:cxn modelId="{B4A1CD49-A344-4B3E-A4E5-F5DB366E20D1}" type="presParOf" srcId="{DA17B249-2D01-4348-850C-E935A2BE13F0}" destId="{A9455F2D-FB7C-459D-819B-8963E3223296}" srcOrd="1" destOrd="0" presId="urn:microsoft.com/office/officeart/2005/8/layout/hList1"/>
    <dgm:cxn modelId="{D32E9DF4-67B5-4707-8231-2B2C4C7DAAD3}" type="presParOf" srcId="{16A56F89-FEE3-45A2-BC3F-1F71CD9C7ED1}" destId="{7530A245-61A3-40FB-8A49-5CD9F706536F}" srcOrd="3" destOrd="0" presId="urn:microsoft.com/office/officeart/2005/8/layout/hList1"/>
    <dgm:cxn modelId="{08792CC5-C9D0-4A1F-A1D9-416C02E58207}" type="presParOf" srcId="{16A56F89-FEE3-45A2-BC3F-1F71CD9C7ED1}" destId="{49C1916F-5835-4E18-8C7C-5E485EF32AD7}" srcOrd="4" destOrd="0" presId="urn:microsoft.com/office/officeart/2005/8/layout/hList1"/>
    <dgm:cxn modelId="{BFFC39F5-D40F-47E4-906F-79748C067E68}" type="presParOf" srcId="{49C1916F-5835-4E18-8C7C-5E485EF32AD7}" destId="{2EA0F78A-65B8-4F96-82B1-9BC0751EA18B}" srcOrd="0" destOrd="0" presId="urn:microsoft.com/office/officeart/2005/8/layout/hList1"/>
    <dgm:cxn modelId="{22DFE960-2EAE-49C5-866A-B8BAF4D83EC8}" type="presParOf" srcId="{49C1916F-5835-4E18-8C7C-5E485EF32AD7}" destId="{02725575-BE65-4C09-AAE5-5523C41AF1B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D11556E-A124-4716-A26D-3355B97040FE}" type="doc">
      <dgm:prSet loTypeId="urn:microsoft.com/office/officeart/2005/8/layout/process2" loCatId="process" qsTypeId="urn:microsoft.com/office/officeart/2005/8/quickstyle/simple1" qsCatId="simple" csTypeId="urn:microsoft.com/office/officeart/2005/8/colors/colorful1" csCatId="colorful" phldr="1"/>
      <dgm:spPr/>
    </dgm:pt>
    <dgm:pt modelId="{2A86E22F-656B-434C-9BFD-38667A791791}">
      <dgm:prSet phldrT="[Text]" phldr="0"/>
      <dgm:spPr/>
      <dgm:t>
        <a:bodyPr/>
        <a:lstStyle/>
        <a:p>
          <a:pPr rtl="0"/>
          <a:r>
            <a:rPr lang="en-US">
              <a:solidFill>
                <a:schemeClr val="tx1"/>
              </a:solidFill>
              <a:latin typeface="+mn-lt"/>
            </a:rPr>
            <a:t>Repeat ECGs around Day 14 of first cycle and as clinically indicated</a:t>
          </a:r>
        </a:p>
      </dgm:t>
    </dgm:pt>
    <dgm:pt modelId="{CC38EBE6-78B7-4E62-B245-6A75078D2C46}" type="parTrans" cxnId="{13E81A87-D0B2-44A6-8030-FB0F7A1A9BB1}">
      <dgm:prSet/>
      <dgm:spPr/>
      <dgm:t>
        <a:bodyPr/>
        <a:lstStyle/>
        <a:p>
          <a:endParaRPr lang="en-US"/>
        </a:p>
      </dgm:t>
    </dgm:pt>
    <dgm:pt modelId="{DD320CF2-F3B0-4B32-875A-B2E8355D2E2B}" type="sibTrans" cxnId="{13E81A87-D0B2-44A6-8030-FB0F7A1A9BB1}">
      <dgm:prSet/>
      <dgm:spPr/>
      <dgm:t>
        <a:bodyPr/>
        <a:lstStyle/>
        <a:p>
          <a:endParaRPr lang="en-US"/>
        </a:p>
      </dgm:t>
    </dgm:pt>
    <dgm:pt modelId="{6EA592C8-BCFA-4E6A-8A36-E6C8C0421518}">
      <dgm:prSet phldrT="[Text]" phldr="0"/>
      <dgm:spPr/>
      <dgm:t>
        <a:bodyPr/>
        <a:lstStyle/>
        <a:p>
          <a:pPr algn="ctr" rtl="0">
            <a:lnSpc>
              <a:spcPct val="90000"/>
            </a:lnSpc>
          </a:pPr>
          <a:r>
            <a:rPr lang="en-US" dirty="0">
              <a:solidFill>
                <a:srgbClr val="000000"/>
              </a:solidFill>
              <a:latin typeface="+mn-lt"/>
            </a:rPr>
            <a:t>Avoid with drugs known to prolong QT interval and/or strong CYP3A inhibitors</a:t>
          </a:r>
          <a:endParaRPr lang="en-US" dirty="0">
            <a:latin typeface="+mn-lt"/>
          </a:endParaRPr>
        </a:p>
      </dgm:t>
    </dgm:pt>
    <dgm:pt modelId="{08363E6E-AFE2-4136-ABC2-1C125129E2A3}" type="parTrans" cxnId="{9BE26E4D-F331-442D-B39E-C115C8F6FC70}">
      <dgm:prSet/>
      <dgm:spPr/>
      <dgm:t>
        <a:bodyPr/>
        <a:lstStyle/>
        <a:p>
          <a:endParaRPr lang="en-US"/>
        </a:p>
      </dgm:t>
    </dgm:pt>
    <dgm:pt modelId="{C3898587-010D-45E4-A567-FD85296AF95B}" type="sibTrans" cxnId="{9BE26E4D-F331-442D-B39E-C115C8F6FC70}">
      <dgm:prSet/>
      <dgm:spPr/>
      <dgm:t>
        <a:bodyPr/>
        <a:lstStyle/>
        <a:p>
          <a:endParaRPr lang="en-US"/>
        </a:p>
      </dgm:t>
    </dgm:pt>
    <dgm:pt modelId="{97A5C6EF-573B-47E9-875B-1D86B27F9E5F}">
      <dgm:prSet phldr="0"/>
      <dgm:spPr/>
      <dgm:t>
        <a:bodyPr/>
        <a:lstStyle/>
        <a:p>
          <a:pPr algn="ctr" rtl="0">
            <a:lnSpc>
              <a:spcPct val="90000"/>
            </a:lnSpc>
          </a:pPr>
          <a:r>
            <a:rPr lang="en-US">
              <a:solidFill>
                <a:schemeClr val="tx1"/>
              </a:solidFill>
              <a:latin typeface="+mn-lt"/>
            </a:rPr>
            <a:t>Monitor ECGs and electrolytes prior to initiation</a:t>
          </a:r>
        </a:p>
      </dgm:t>
    </dgm:pt>
    <dgm:pt modelId="{3E7FCD9C-096F-4E4E-95DB-064ED87B7EA9}" type="parTrans" cxnId="{335E5F0A-CFD1-44BF-9796-38F390CC5AC6}">
      <dgm:prSet/>
      <dgm:spPr/>
      <dgm:t>
        <a:bodyPr/>
        <a:lstStyle/>
        <a:p>
          <a:endParaRPr lang="en-US"/>
        </a:p>
      </dgm:t>
    </dgm:pt>
    <dgm:pt modelId="{AB38DD93-576B-46C2-B676-8D1486DEB7C5}" type="sibTrans" cxnId="{335E5F0A-CFD1-44BF-9796-38F390CC5AC6}">
      <dgm:prSet/>
      <dgm:spPr/>
      <dgm:t>
        <a:bodyPr/>
        <a:lstStyle/>
        <a:p>
          <a:endParaRPr lang="en-US"/>
        </a:p>
      </dgm:t>
    </dgm:pt>
    <dgm:pt modelId="{250521E0-EB00-4A87-B407-5A81CF442CD1}">
      <dgm:prSet phldr="0"/>
      <dgm:spPr/>
      <dgm:t>
        <a:bodyPr/>
        <a:lstStyle/>
        <a:p>
          <a:pPr algn="ctr" rtl="0">
            <a:lnSpc>
              <a:spcPct val="90000"/>
            </a:lnSpc>
          </a:pPr>
          <a:r>
            <a:rPr lang="en-US">
              <a:solidFill>
                <a:schemeClr val="tx1"/>
              </a:solidFill>
              <a:latin typeface="+mn-lt"/>
            </a:rPr>
            <a:t>Monitor electrolytes at beginning of each cycle for 6 cycles and as clinically indicated </a:t>
          </a:r>
        </a:p>
      </dgm:t>
    </dgm:pt>
    <dgm:pt modelId="{B19BD19A-DAE2-4E7E-807C-AFB5C092D265}" type="parTrans" cxnId="{3035143C-FC0B-440C-81A2-853F7483AFEE}">
      <dgm:prSet/>
      <dgm:spPr/>
      <dgm:t>
        <a:bodyPr/>
        <a:lstStyle/>
        <a:p>
          <a:endParaRPr lang="en-US"/>
        </a:p>
      </dgm:t>
    </dgm:pt>
    <dgm:pt modelId="{CC4F1D32-21CE-4A16-80FF-34CB3B08C443}" type="sibTrans" cxnId="{3035143C-FC0B-440C-81A2-853F7483AFEE}">
      <dgm:prSet/>
      <dgm:spPr/>
      <dgm:t>
        <a:bodyPr/>
        <a:lstStyle/>
        <a:p>
          <a:endParaRPr lang="en-US"/>
        </a:p>
      </dgm:t>
    </dgm:pt>
    <dgm:pt modelId="{92B79ABE-5526-424D-8F37-44536724AF6F}" type="pres">
      <dgm:prSet presAssocID="{0D11556E-A124-4716-A26D-3355B97040FE}" presName="linearFlow" presStyleCnt="0">
        <dgm:presLayoutVars>
          <dgm:resizeHandles val="exact"/>
        </dgm:presLayoutVars>
      </dgm:prSet>
      <dgm:spPr/>
    </dgm:pt>
    <dgm:pt modelId="{75DA1D69-CDDF-457B-80CA-890A91A77545}" type="pres">
      <dgm:prSet presAssocID="{97A5C6EF-573B-47E9-875B-1D86B27F9E5F}" presName="node" presStyleLbl="node1" presStyleIdx="0" presStyleCnt="4">
        <dgm:presLayoutVars>
          <dgm:bulletEnabled val="1"/>
        </dgm:presLayoutVars>
      </dgm:prSet>
      <dgm:spPr/>
    </dgm:pt>
    <dgm:pt modelId="{97E7D071-E2A4-4111-95E5-06E1556FD522}" type="pres">
      <dgm:prSet presAssocID="{AB38DD93-576B-46C2-B676-8D1486DEB7C5}" presName="sibTrans" presStyleLbl="sibTrans2D1" presStyleIdx="0" presStyleCnt="3"/>
      <dgm:spPr/>
    </dgm:pt>
    <dgm:pt modelId="{12BDEC14-5F6B-48EF-A119-EDC4D95647A3}" type="pres">
      <dgm:prSet presAssocID="{AB38DD93-576B-46C2-B676-8D1486DEB7C5}" presName="connectorText" presStyleLbl="sibTrans2D1" presStyleIdx="0" presStyleCnt="3"/>
      <dgm:spPr/>
    </dgm:pt>
    <dgm:pt modelId="{175A3F1D-5679-42C8-B875-C1D098AE7CEF}" type="pres">
      <dgm:prSet presAssocID="{2A86E22F-656B-434C-9BFD-38667A791791}" presName="node" presStyleLbl="node1" presStyleIdx="1" presStyleCnt="4">
        <dgm:presLayoutVars>
          <dgm:bulletEnabled val="1"/>
        </dgm:presLayoutVars>
      </dgm:prSet>
      <dgm:spPr/>
    </dgm:pt>
    <dgm:pt modelId="{6DD2538A-C2E0-4438-ACFA-A6AC396D114E}" type="pres">
      <dgm:prSet presAssocID="{DD320CF2-F3B0-4B32-875A-B2E8355D2E2B}" presName="sibTrans" presStyleLbl="sibTrans2D1" presStyleIdx="1" presStyleCnt="3"/>
      <dgm:spPr/>
    </dgm:pt>
    <dgm:pt modelId="{F7D741C0-1ACE-43B6-B9EE-18B748824290}" type="pres">
      <dgm:prSet presAssocID="{DD320CF2-F3B0-4B32-875A-B2E8355D2E2B}" presName="connectorText" presStyleLbl="sibTrans2D1" presStyleIdx="1" presStyleCnt="3"/>
      <dgm:spPr/>
    </dgm:pt>
    <dgm:pt modelId="{1DB73B06-1024-4EEC-8000-D20A345F574D}" type="pres">
      <dgm:prSet presAssocID="{250521E0-EB00-4A87-B407-5A81CF442CD1}" presName="node" presStyleLbl="node1" presStyleIdx="2" presStyleCnt="4">
        <dgm:presLayoutVars>
          <dgm:bulletEnabled val="1"/>
        </dgm:presLayoutVars>
      </dgm:prSet>
      <dgm:spPr/>
    </dgm:pt>
    <dgm:pt modelId="{1EF40EE5-1F28-4D78-82EF-F1669C44721E}" type="pres">
      <dgm:prSet presAssocID="{CC4F1D32-21CE-4A16-80FF-34CB3B08C443}" presName="sibTrans" presStyleLbl="sibTrans2D1" presStyleIdx="2" presStyleCnt="3"/>
      <dgm:spPr/>
    </dgm:pt>
    <dgm:pt modelId="{8EE0B976-86FA-45D1-885C-3908A3300B5B}" type="pres">
      <dgm:prSet presAssocID="{CC4F1D32-21CE-4A16-80FF-34CB3B08C443}" presName="connectorText" presStyleLbl="sibTrans2D1" presStyleIdx="2" presStyleCnt="3"/>
      <dgm:spPr/>
    </dgm:pt>
    <dgm:pt modelId="{16A0A944-4B1E-4BB2-994F-7307962AF3F5}" type="pres">
      <dgm:prSet presAssocID="{6EA592C8-BCFA-4E6A-8A36-E6C8C0421518}" presName="node" presStyleLbl="node1" presStyleIdx="3" presStyleCnt="4">
        <dgm:presLayoutVars>
          <dgm:bulletEnabled val="1"/>
        </dgm:presLayoutVars>
      </dgm:prSet>
      <dgm:spPr/>
    </dgm:pt>
  </dgm:ptLst>
  <dgm:cxnLst>
    <dgm:cxn modelId="{335E5F0A-CFD1-44BF-9796-38F390CC5AC6}" srcId="{0D11556E-A124-4716-A26D-3355B97040FE}" destId="{97A5C6EF-573B-47E9-875B-1D86B27F9E5F}" srcOrd="0" destOrd="0" parTransId="{3E7FCD9C-096F-4E4E-95DB-064ED87B7EA9}" sibTransId="{AB38DD93-576B-46C2-B676-8D1486DEB7C5}"/>
    <dgm:cxn modelId="{EA4F6E1A-EFCB-4F08-9834-2CF25C69B4B5}" type="presOf" srcId="{0D11556E-A124-4716-A26D-3355B97040FE}" destId="{92B79ABE-5526-424D-8F37-44536724AF6F}" srcOrd="0" destOrd="0" presId="urn:microsoft.com/office/officeart/2005/8/layout/process2"/>
    <dgm:cxn modelId="{FCB3682C-9973-4FAE-B03D-66FE6E29EE26}" type="presOf" srcId="{2A86E22F-656B-434C-9BFD-38667A791791}" destId="{175A3F1D-5679-42C8-B875-C1D098AE7CEF}" srcOrd="0" destOrd="0" presId="urn:microsoft.com/office/officeart/2005/8/layout/process2"/>
    <dgm:cxn modelId="{3035143C-FC0B-440C-81A2-853F7483AFEE}" srcId="{0D11556E-A124-4716-A26D-3355B97040FE}" destId="{250521E0-EB00-4A87-B407-5A81CF442CD1}" srcOrd="2" destOrd="0" parTransId="{B19BD19A-DAE2-4E7E-807C-AFB5C092D265}" sibTransId="{CC4F1D32-21CE-4A16-80FF-34CB3B08C443}"/>
    <dgm:cxn modelId="{9BE26E4D-F331-442D-B39E-C115C8F6FC70}" srcId="{0D11556E-A124-4716-A26D-3355B97040FE}" destId="{6EA592C8-BCFA-4E6A-8A36-E6C8C0421518}" srcOrd="3" destOrd="0" parTransId="{08363E6E-AFE2-4136-ABC2-1C125129E2A3}" sibTransId="{C3898587-010D-45E4-A567-FD85296AF95B}"/>
    <dgm:cxn modelId="{B8C53551-F6AF-4EB4-9297-B88BE1C14BEC}" type="presOf" srcId="{250521E0-EB00-4A87-B407-5A81CF442CD1}" destId="{1DB73B06-1024-4EEC-8000-D20A345F574D}" srcOrd="0" destOrd="0" presId="urn:microsoft.com/office/officeart/2005/8/layout/process2"/>
    <dgm:cxn modelId="{221CD95B-D5D3-4914-B3C9-CE6AE6EC01AC}" type="presOf" srcId="{97A5C6EF-573B-47E9-875B-1D86B27F9E5F}" destId="{75DA1D69-CDDF-457B-80CA-890A91A77545}" srcOrd="0" destOrd="0" presId="urn:microsoft.com/office/officeart/2005/8/layout/process2"/>
    <dgm:cxn modelId="{D185D870-E904-4CA1-86C5-221033832815}" type="presOf" srcId="{AB38DD93-576B-46C2-B676-8D1486DEB7C5}" destId="{97E7D071-E2A4-4111-95E5-06E1556FD522}" srcOrd="0" destOrd="0" presId="urn:microsoft.com/office/officeart/2005/8/layout/process2"/>
    <dgm:cxn modelId="{ECEEEC74-889F-4522-99A3-0ECF401EA454}" type="presOf" srcId="{6EA592C8-BCFA-4E6A-8A36-E6C8C0421518}" destId="{16A0A944-4B1E-4BB2-994F-7307962AF3F5}" srcOrd="0" destOrd="0" presId="urn:microsoft.com/office/officeart/2005/8/layout/process2"/>
    <dgm:cxn modelId="{13E81A87-D0B2-44A6-8030-FB0F7A1A9BB1}" srcId="{0D11556E-A124-4716-A26D-3355B97040FE}" destId="{2A86E22F-656B-434C-9BFD-38667A791791}" srcOrd="1" destOrd="0" parTransId="{CC38EBE6-78B7-4E62-B245-6A75078D2C46}" sibTransId="{DD320CF2-F3B0-4B32-875A-B2E8355D2E2B}"/>
    <dgm:cxn modelId="{27D9BB9F-7E95-4A06-A0CC-13C81737D006}" type="presOf" srcId="{DD320CF2-F3B0-4B32-875A-B2E8355D2E2B}" destId="{F7D741C0-1ACE-43B6-B9EE-18B748824290}" srcOrd="1" destOrd="0" presId="urn:microsoft.com/office/officeart/2005/8/layout/process2"/>
    <dgm:cxn modelId="{F173A0B2-CC14-4DE4-839A-775B18B893FB}" type="presOf" srcId="{DD320CF2-F3B0-4B32-875A-B2E8355D2E2B}" destId="{6DD2538A-C2E0-4438-ACFA-A6AC396D114E}" srcOrd="0" destOrd="0" presId="urn:microsoft.com/office/officeart/2005/8/layout/process2"/>
    <dgm:cxn modelId="{C343F2B4-1BE6-4AEF-9790-82C626F9AD53}" type="presOf" srcId="{CC4F1D32-21CE-4A16-80FF-34CB3B08C443}" destId="{8EE0B976-86FA-45D1-885C-3908A3300B5B}" srcOrd="1" destOrd="0" presId="urn:microsoft.com/office/officeart/2005/8/layout/process2"/>
    <dgm:cxn modelId="{AC2240D5-BDAC-4360-A9C0-D2392D3D8973}" type="presOf" srcId="{CC4F1D32-21CE-4A16-80FF-34CB3B08C443}" destId="{1EF40EE5-1F28-4D78-82EF-F1669C44721E}" srcOrd="0" destOrd="0" presId="urn:microsoft.com/office/officeart/2005/8/layout/process2"/>
    <dgm:cxn modelId="{EBA5A2EF-7619-47FE-90D1-E1B514D23325}" type="presOf" srcId="{AB38DD93-576B-46C2-B676-8D1486DEB7C5}" destId="{12BDEC14-5F6B-48EF-A119-EDC4D95647A3}" srcOrd="1" destOrd="0" presId="urn:microsoft.com/office/officeart/2005/8/layout/process2"/>
    <dgm:cxn modelId="{4320BDA6-17FA-4BDC-9A9F-9E214E1859C3}" type="presParOf" srcId="{92B79ABE-5526-424D-8F37-44536724AF6F}" destId="{75DA1D69-CDDF-457B-80CA-890A91A77545}" srcOrd="0" destOrd="0" presId="urn:microsoft.com/office/officeart/2005/8/layout/process2"/>
    <dgm:cxn modelId="{382067D9-087D-4B80-B177-3B3D19EF0C97}" type="presParOf" srcId="{92B79ABE-5526-424D-8F37-44536724AF6F}" destId="{97E7D071-E2A4-4111-95E5-06E1556FD522}" srcOrd="1" destOrd="0" presId="urn:microsoft.com/office/officeart/2005/8/layout/process2"/>
    <dgm:cxn modelId="{FCE2FAE2-0721-4E50-B0A2-40D216A17BC1}" type="presParOf" srcId="{97E7D071-E2A4-4111-95E5-06E1556FD522}" destId="{12BDEC14-5F6B-48EF-A119-EDC4D95647A3}" srcOrd="0" destOrd="0" presId="urn:microsoft.com/office/officeart/2005/8/layout/process2"/>
    <dgm:cxn modelId="{CA6B472D-D6BB-45F7-92B4-9179DB43D5FA}" type="presParOf" srcId="{92B79ABE-5526-424D-8F37-44536724AF6F}" destId="{175A3F1D-5679-42C8-B875-C1D098AE7CEF}" srcOrd="2" destOrd="0" presId="urn:microsoft.com/office/officeart/2005/8/layout/process2"/>
    <dgm:cxn modelId="{3AA48D24-2389-41D6-9887-AE05FEF6DCC2}" type="presParOf" srcId="{92B79ABE-5526-424D-8F37-44536724AF6F}" destId="{6DD2538A-C2E0-4438-ACFA-A6AC396D114E}" srcOrd="3" destOrd="0" presId="urn:microsoft.com/office/officeart/2005/8/layout/process2"/>
    <dgm:cxn modelId="{5DE1A190-3968-44C1-88E8-66BD720EC27F}" type="presParOf" srcId="{6DD2538A-C2E0-4438-ACFA-A6AC396D114E}" destId="{F7D741C0-1ACE-43B6-B9EE-18B748824290}" srcOrd="0" destOrd="0" presId="urn:microsoft.com/office/officeart/2005/8/layout/process2"/>
    <dgm:cxn modelId="{0CEA0483-AAC4-4F47-A41E-7AF4AD0568DA}" type="presParOf" srcId="{92B79ABE-5526-424D-8F37-44536724AF6F}" destId="{1DB73B06-1024-4EEC-8000-D20A345F574D}" srcOrd="4" destOrd="0" presId="urn:microsoft.com/office/officeart/2005/8/layout/process2"/>
    <dgm:cxn modelId="{408A4E22-69F1-46D1-AE7C-9AB52F61723D}" type="presParOf" srcId="{92B79ABE-5526-424D-8F37-44536724AF6F}" destId="{1EF40EE5-1F28-4D78-82EF-F1669C44721E}" srcOrd="5" destOrd="0" presId="urn:microsoft.com/office/officeart/2005/8/layout/process2"/>
    <dgm:cxn modelId="{FEC4D056-E955-4BCF-8D6C-2782EF5C8AD0}" type="presParOf" srcId="{1EF40EE5-1F28-4D78-82EF-F1669C44721E}" destId="{8EE0B976-86FA-45D1-885C-3908A3300B5B}" srcOrd="0" destOrd="0" presId="urn:microsoft.com/office/officeart/2005/8/layout/process2"/>
    <dgm:cxn modelId="{E88FFC0E-036A-4D9E-B7A3-10B4A71047C2}" type="presParOf" srcId="{92B79ABE-5526-424D-8F37-44536724AF6F}" destId="{16A0A944-4B1E-4BB2-994F-7307962AF3F5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68A8430-B56A-492B-B7A3-5D4A4F1B6F04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EEBEEBF-A3BF-43C8-A675-3FA31C35E66C}">
      <dgm:prSet phldrT="[Text]" phldr="0" custT="1"/>
      <dgm:spPr>
        <a:solidFill>
          <a:schemeClr val="accent2"/>
        </a:solidFill>
      </dgm:spPr>
      <dgm:t>
        <a:bodyPr/>
        <a:lstStyle/>
        <a:p>
          <a:r>
            <a:rPr lang="en-US" sz="2800" b="1">
              <a:latin typeface="+mn-lt"/>
            </a:rPr>
            <a:t>Abemaciclib</a:t>
          </a:r>
        </a:p>
      </dgm:t>
    </dgm:pt>
    <dgm:pt modelId="{E6453F72-3856-4E4B-B793-8F2101EA53A7}" type="parTrans" cxnId="{88A13D73-F003-4E6C-9313-5BEF02291482}">
      <dgm:prSet/>
      <dgm:spPr/>
      <dgm:t>
        <a:bodyPr/>
        <a:lstStyle/>
        <a:p>
          <a:endParaRPr lang="en-US"/>
        </a:p>
      </dgm:t>
    </dgm:pt>
    <dgm:pt modelId="{28627B2B-CF77-42A6-A201-12F34348F499}" type="sibTrans" cxnId="{88A13D73-F003-4E6C-9313-5BEF02291482}">
      <dgm:prSet/>
      <dgm:spPr/>
      <dgm:t>
        <a:bodyPr/>
        <a:lstStyle/>
        <a:p>
          <a:endParaRPr lang="en-US"/>
        </a:p>
      </dgm:t>
    </dgm:pt>
    <dgm:pt modelId="{001A6DF8-5DAF-4422-90CF-674F2BA810E9}">
      <dgm:prSet phldrT="[Text]" phldr="0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2400" b="0">
              <a:solidFill>
                <a:schemeClr val="bg1"/>
              </a:solidFill>
              <a:ea typeface="+mn-lt"/>
              <a:cs typeface="+mn-lt"/>
            </a:rPr>
            <a:t>Ketoconazole</a:t>
          </a:r>
          <a:endParaRPr lang="en-US" sz="2400" b="0">
            <a:solidFill>
              <a:schemeClr val="bg1"/>
            </a:solidFill>
            <a:latin typeface="+mn-lt"/>
          </a:endParaRPr>
        </a:p>
      </dgm:t>
    </dgm:pt>
    <dgm:pt modelId="{18021110-47A8-4FAA-BEE9-7B86210490E6}" type="parTrans" cxnId="{B8531F25-2140-43F1-AF0B-981DDBF9E19A}">
      <dgm:prSet/>
      <dgm:spPr/>
      <dgm:t>
        <a:bodyPr/>
        <a:lstStyle/>
        <a:p>
          <a:endParaRPr lang="en-US"/>
        </a:p>
      </dgm:t>
    </dgm:pt>
    <dgm:pt modelId="{371F9212-8291-492F-ADCB-AA59A4DCD9C7}" type="sibTrans" cxnId="{B8531F25-2140-43F1-AF0B-981DDBF9E19A}">
      <dgm:prSet/>
      <dgm:spPr/>
      <dgm:t>
        <a:bodyPr/>
        <a:lstStyle/>
        <a:p>
          <a:endParaRPr lang="en-US"/>
        </a:p>
      </dgm:t>
    </dgm:pt>
    <dgm:pt modelId="{BD6013DB-16EE-4B35-9837-CC57C43C7882}">
      <dgm:prSet phldrT="[Text]" phldr="0" custT="1"/>
      <dgm:spPr/>
      <dgm:t>
        <a:bodyPr/>
        <a:lstStyle/>
        <a:p>
          <a:r>
            <a:rPr lang="en-US" sz="2800" b="1">
              <a:latin typeface="+mn-lt"/>
            </a:rPr>
            <a:t>Palbociclib</a:t>
          </a:r>
        </a:p>
      </dgm:t>
    </dgm:pt>
    <dgm:pt modelId="{9676DD6B-852F-4458-A4F5-EBEE4CE8DEB2}" type="parTrans" cxnId="{A0F97C57-3A5B-4050-8015-4362FB68834E}">
      <dgm:prSet/>
      <dgm:spPr/>
      <dgm:t>
        <a:bodyPr/>
        <a:lstStyle/>
        <a:p>
          <a:endParaRPr lang="en-US"/>
        </a:p>
      </dgm:t>
    </dgm:pt>
    <dgm:pt modelId="{78BF6FCD-D0EC-4D25-93B4-7F108D132FA7}" type="sibTrans" cxnId="{A0F97C57-3A5B-4050-8015-4362FB68834E}">
      <dgm:prSet/>
      <dgm:spPr/>
      <dgm:t>
        <a:bodyPr/>
        <a:lstStyle/>
        <a:p>
          <a:endParaRPr lang="en-US"/>
        </a:p>
      </dgm:t>
    </dgm:pt>
    <dgm:pt modelId="{B3CCE58C-3D95-4195-8FBF-C0B1E26F4578}">
      <dgm:prSet phldrT="[Text]" phldr="0"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2400" b="0">
              <a:solidFill>
                <a:schemeClr val="bg1"/>
              </a:solidFill>
              <a:latin typeface="+mn-lt"/>
            </a:rPr>
            <a:t>Strong </a:t>
          </a:r>
          <a:r>
            <a:rPr lang="en-US" sz="2400" b="0">
              <a:solidFill>
                <a:schemeClr val="bg1"/>
              </a:solidFill>
              <a:ea typeface="+mn-lt"/>
              <a:cs typeface="+mn-lt"/>
            </a:rPr>
            <a:t>CYP3A inhibitors</a:t>
          </a:r>
          <a:endParaRPr lang="en-US" sz="2400" b="0">
            <a:solidFill>
              <a:schemeClr val="bg1"/>
            </a:solidFill>
            <a:latin typeface="+mn-lt"/>
          </a:endParaRPr>
        </a:p>
      </dgm:t>
    </dgm:pt>
    <dgm:pt modelId="{3F9A893F-B137-46F9-8679-99A03695358F}" type="parTrans" cxnId="{59CD3C39-6D71-4F51-B91B-420572E6F1E7}">
      <dgm:prSet/>
      <dgm:spPr/>
      <dgm:t>
        <a:bodyPr/>
        <a:lstStyle/>
        <a:p>
          <a:endParaRPr lang="en-US"/>
        </a:p>
      </dgm:t>
    </dgm:pt>
    <dgm:pt modelId="{4A20878F-591E-4D31-87D2-9518A5381D37}" type="sibTrans" cxnId="{59CD3C39-6D71-4F51-B91B-420572E6F1E7}">
      <dgm:prSet/>
      <dgm:spPr/>
      <dgm:t>
        <a:bodyPr/>
        <a:lstStyle/>
        <a:p>
          <a:endParaRPr lang="en-US"/>
        </a:p>
      </dgm:t>
    </dgm:pt>
    <dgm:pt modelId="{CEE6CFF0-5278-4ACF-BF94-CBF8D9159D0F}">
      <dgm:prSet phldrT="[Text]" phldr="0" custT="1"/>
      <dgm:spPr/>
      <dgm:t>
        <a:bodyPr/>
        <a:lstStyle/>
        <a:p>
          <a:r>
            <a:rPr lang="en-US" sz="2800" b="1">
              <a:latin typeface="+mn-lt"/>
            </a:rPr>
            <a:t>Ribociclib</a:t>
          </a:r>
        </a:p>
      </dgm:t>
    </dgm:pt>
    <dgm:pt modelId="{15D3C830-5E3C-476E-A4E9-CD3B02E28677}" type="parTrans" cxnId="{364FF186-1EAF-4823-BC65-BA53344D1C93}">
      <dgm:prSet/>
      <dgm:spPr/>
      <dgm:t>
        <a:bodyPr/>
        <a:lstStyle/>
        <a:p>
          <a:endParaRPr lang="en-US"/>
        </a:p>
      </dgm:t>
    </dgm:pt>
    <dgm:pt modelId="{92AAD3B0-3F9F-44EE-AA5A-06E818F1DB6A}" type="sibTrans" cxnId="{364FF186-1EAF-4823-BC65-BA53344D1C93}">
      <dgm:prSet/>
      <dgm:spPr/>
      <dgm:t>
        <a:bodyPr/>
        <a:lstStyle/>
        <a:p>
          <a:endParaRPr lang="en-US"/>
        </a:p>
      </dgm:t>
    </dgm:pt>
    <dgm:pt modelId="{0D007863-7250-4643-A2DB-A0DE7FA1F73E}">
      <dgm:prSet phldrT="[Text]" phldr="0" custT="1"/>
      <dgm:spPr/>
      <dgm:t>
        <a:bodyPr/>
        <a:lstStyle/>
        <a:p>
          <a:pPr rtl="0">
            <a:buFont typeface="Wingdings" panose="05000000000000000000" pitchFamily="2" charset="2"/>
            <a:buChar char="§"/>
          </a:pPr>
          <a:r>
            <a:rPr lang="en-US" sz="2400" b="0">
              <a:solidFill>
                <a:schemeClr val="bg1"/>
              </a:solidFill>
              <a:ea typeface="+mn-lt"/>
              <a:cs typeface="+mn-lt"/>
            </a:rPr>
            <a:t>Strong CYP3A inhibitors</a:t>
          </a:r>
          <a:endParaRPr lang="en-US" sz="2400" b="0">
            <a:solidFill>
              <a:schemeClr val="bg1"/>
            </a:solidFill>
            <a:latin typeface="+mn-lt"/>
          </a:endParaRPr>
        </a:p>
      </dgm:t>
    </dgm:pt>
    <dgm:pt modelId="{A54FA6FE-CDB4-4AA3-B97C-57C326E3769B}" type="parTrans" cxnId="{81DCD95E-4479-4A90-B8DB-5E3281FC0608}">
      <dgm:prSet/>
      <dgm:spPr/>
      <dgm:t>
        <a:bodyPr/>
        <a:lstStyle/>
        <a:p>
          <a:endParaRPr lang="en-US"/>
        </a:p>
      </dgm:t>
    </dgm:pt>
    <dgm:pt modelId="{5A9FE4CC-D1D8-4178-88E7-7C1CADA39D58}" type="sibTrans" cxnId="{81DCD95E-4479-4A90-B8DB-5E3281FC0608}">
      <dgm:prSet/>
      <dgm:spPr/>
      <dgm:t>
        <a:bodyPr/>
        <a:lstStyle/>
        <a:p>
          <a:endParaRPr lang="en-US"/>
        </a:p>
      </dgm:t>
    </dgm:pt>
    <dgm:pt modelId="{DA44D1DC-FDF1-4E25-A390-E17ECE866F99}">
      <dgm:prSet phldrT="[Text]" phldr="0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2400" b="0">
              <a:solidFill>
                <a:schemeClr val="bg1"/>
              </a:solidFill>
              <a:ea typeface="+mn-lt"/>
              <a:cs typeface="+mn-lt"/>
            </a:rPr>
            <a:t>Strong and moderate CYP3A inhibitors</a:t>
          </a:r>
          <a:endParaRPr lang="en-US" sz="2400" b="0">
            <a:solidFill>
              <a:schemeClr val="bg1"/>
            </a:solidFill>
            <a:latin typeface="+mn-lt"/>
          </a:endParaRPr>
        </a:p>
      </dgm:t>
    </dgm:pt>
    <dgm:pt modelId="{290CE372-11F9-4D66-B109-44963DE87754}" type="parTrans" cxnId="{6EB77555-F84B-4CDA-BA0E-3271DF3A3E0C}">
      <dgm:prSet/>
      <dgm:spPr/>
      <dgm:t>
        <a:bodyPr/>
        <a:lstStyle/>
        <a:p>
          <a:endParaRPr lang="en-US"/>
        </a:p>
      </dgm:t>
    </dgm:pt>
    <dgm:pt modelId="{8234A879-5BBD-4077-81EC-9E66A04C43DF}" type="sibTrans" cxnId="{6EB77555-F84B-4CDA-BA0E-3271DF3A3E0C}">
      <dgm:prSet/>
      <dgm:spPr/>
      <dgm:t>
        <a:bodyPr/>
        <a:lstStyle/>
        <a:p>
          <a:endParaRPr lang="en-US"/>
        </a:p>
      </dgm:t>
    </dgm:pt>
    <dgm:pt modelId="{65432B7C-AA11-426A-A6CF-8689D02E871A}">
      <dgm:prSet phldrT="[Text]" phldr="0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2400" b="0">
              <a:solidFill>
                <a:schemeClr val="bg1"/>
              </a:solidFill>
              <a:ea typeface="+mn-lt"/>
              <a:cs typeface="+mn-lt"/>
            </a:rPr>
            <a:t>Strong and moderate CYP3A inducers</a:t>
          </a:r>
          <a:endParaRPr lang="en-US" sz="2400" b="0">
            <a:solidFill>
              <a:schemeClr val="bg1"/>
            </a:solidFill>
            <a:latin typeface="+mn-lt"/>
          </a:endParaRPr>
        </a:p>
      </dgm:t>
    </dgm:pt>
    <dgm:pt modelId="{4A613167-7406-4EE5-98EC-C97046B91DAA}" type="parTrans" cxnId="{DA4BCFDD-9396-41CD-ADF5-74BC022D1CE9}">
      <dgm:prSet/>
      <dgm:spPr/>
      <dgm:t>
        <a:bodyPr/>
        <a:lstStyle/>
        <a:p>
          <a:endParaRPr lang="en-US"/>
        </a:p>
      </dgm:t>
    </dgm:pt>
    <dgm:pt modelId="{28F1CB27-29E5-4E2A-8044-0E82760F3C11}" type="sibTrans" cxnId="{DA4BCFDD-9396-41CD-ADF5-74BC022D1CE9}">
      <dgm:prSet/>
      <dgm:spPr/>
      <dgm:t>
        <a:bodyPr/>
        <a:lstStyle/>
        <a:p>
          <a:endParaRPr lang="en-US"/>
        </a:p>
      </dgm:t>
    </dgm:pt>
    <dgm:pt modelId="{BCCE920E-04A2-408E-9733-EA65E7A720CE}">
      <dgm:prSet phldrT="[Text]" phldr="0"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endParaRPr lang="en-US" sz="2600" b="0">
            <a:solidFill>
              <a:schemeClr val="bg1"/>
            </a:solidFill>
            <a:latin typeface="+mn-lt"/>
          </a:endParaRPr>
        </a:p>
      </dgm:t>
    </dgm:pt>
    <dgm:pt modelId="{8303C33E-40DD-4463-9B1E-971664534309}" type="parTrans" cxnId="{13286106-54E1-4969-878F-3194E4235D30}">
      <dgm:prSet/>
      <dgm:spPr/>
      <dgm:t>
        <a:bodyPr/>
        <a:lstStyle/>
        <a:p>
          <a:endParaRPr lang="en-US"/>
        </a:p>
      </dgm:t>
    </dgm:pt>
    <dgm:pt modelId="{15C3D0DC-B88D-43CB-A2C5-FBD04DDB7CEA}" type="sibTrans" cxnId="{13286106-54E1-4969-878F-3194E4235D30}">
      <dgm:prSet/>
      <dgm:spPr/>
      <dgm:t>
        <a:bodyPr/>
        <a:lstStyle/>
        <a:p>
          <a:endParaRPr lang="en-US"/>
        </a:p>
      </dgm:t>
    </dgm:pt>
    <dgm:pt modelId="{9F1EE7A3-D9FF-43BC-8D12-4C7DA9FCE5E6}">
      <dgm:prSet phldrT="[Text]" phldr="0"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2400" b="0">
              <a:solidFill>
                <a:schemeClr val="bg1"/>
              </a:solidFill>
              <a:latin typeface="+mn-lt"/>
            </a:rPr>
            <a:t>Strong </a:t>
          </a:r>
          <a:r>
            <a:rPr lang="en-US" sz="2400" b="0">
              <a:solidFill>
                <a:schemeClr val="bg1"/>
              </a:solidFill>
              <a:ea typeface="+mn-lt"/>
              <a:cs typeface="+mn-lt"/>
            </a:rPr>
            <a:t>CYP3A inducers</a:t>
          </a:r>
          <a:endParaRPr lang="en-US" sz="2400" b="0">
            <a:solidFill>
              <a:schemeClr val="bg1"/>
            </a:solidFill>
            <a:latin typeface="+mn-lt"/>
          </a:endParaRPr>
        </a:p>
      </dgm:t>
    </dgm:pt>
    <dgm:pt modelId="{E1BF1D0C-172F-4A61-8D4E-6650C729D106}" type="parTrans" cxnId="{E9F6B76A-2B38-4A5F-8F9C-7EB0074117F0}">
      <dgm:prSet/>
      <dgm:spPr/>
      <dgm:t>
        <a:bodyPr/>
        <a:lstStyle/>
        <a:p>
          <a:endParaRPr lang="en-US"/>
        </a:p>
      </dgm:t>
    </dgm:pt>
    <dgm:pt modelId="{66378B33-1438-4B79-880E-BA28D15204CC}" type="sibTrans" cxnId="{E9F6B76A-2B38-4A5F-8F9C-7EB0074117F0}">
      <dgm:prSet/>
      <dgm:spPr/>
      <dgm:t>
        <a:bodyPr/>
        <a:lstStyle/>
        <a:p>
          <a:endParaRPr lang="en-US"/>
        </a:p>
      </dgm:t>
    </dgm:pt>
    <dgm:pt modelId="{1C80E484-71EC-48F1-AC29-9E2DDF175579}">
      <dgm:prSet phldrT="[Text]" phldr="0"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2400" b="0">
              <a:solidFill>
                <a:schemeClr val="bg1"/>
              </a:solidFill>
              <a:ea typeface="+mn-lt"/>
              <a:cs typeface="+mn-lt"/>
            </a:rPr>
            <a:t>CYP3A4 substrates </a:t>
          </a:r>
          <a:endParaRPr lang="en-US" sz="2400" b="0">
            <a:solidFill>
              <a:schemeClr val="bg1"/>
            </a:solidFill>
            <a:latin typeface="+mn-lt"/>
          </a:endParaRPr>
        </a:p>
      </dgm:t>
    </dgm:pt>
    <dgm:pt modelId="{054D398B-2E2B-4A40-8ADC-5C5C0491CBD3}" type="parTrans" cxnId="{86CA6340-3AD7-4681-84AB-04B2A42958FE}">
      <dgm:prSet/>
      <dgm:spPr/>
      <dgm:t>
        <a:bodyPr/>
        <a:lstStyle/>
        <a:p>
          <a:endParaRPr lang="en-US"/>
        </a:p>
      </dgm:t>
    </dgm:pt>
    <dgm:pt modelId="{A9167B9B-E605-44A0-9CEB-4B5B4B83BCBC}" type="sibTrans" cxnId="{86CA6340-3AD7-4681-84AB-04B2A42958FE}">
      <dgm:prSet/>
      <dgm:spPr/>
      <dgm:t>
        <a:bodyPr/>
        <a:lstStyle/>
        <a:p>
          <a:endParaRPr lang="en-US"/>
        </a:p>
      </dgm:t>
    </dgm:pt>
    <dgm:pt modelId="{A19DA906-FC71-46E1-A094-12668829678C}">
      <dgm:prSet phldrT="[Text]" phldr="0" custT="1"/>
      <dgm:spPr/>
      <dgm:t>
        <a:bodyPr/>
        <a:lstStyle/>
        <a:p>
          <a:pPr rtl="0">
            <a:buFont typeface="Wingdings" panose="05000000000000000000" pitchFamily="2" charset="2"/>
            <a:buChar char="§"/>
          </a:pPr>
          <a:r>
            <a:rPr lang="en-US" sz="2400" b="0">
              <a:solidFill>
                <a:schemeClr val="bg1"/>
              </a:solidFill>
              <a:latin typeface="+mn-lt"/>
            </a:rPr>
            <a:t>Strong </a:t>
          </a:r>
          <a:r>
            <a:rPr lang="en-US" sz="2400" b="0">
              <a:solidFill>
                <a:schemeClr val="bg1"/>
              </a:solidFill>
              <a:ea typeface="+mn-lt"/>
              <a:cs typeface="+mn-lt"/>
            </a:rPr>
            <a:t>CYP3A inducers</a:t>
          </a:r>
          <a:endParaRPr lang="en-US" sz="2400" b="0">
            <a:solidFill>
              <a:schemeClr val="bg1"/>
            </a:solidFill>
            <a:latin typeface="+mn-lt"/>
          </a:endParaRPr>
        </a:p>
      </dgm:t>
    </dgm:pt>
    <dgm:pt modelId="{7C176967-D1DE-42DC-AA25-FD743E1ACDFD}" type="parTrans" cxnId="{F4A5ADD8-C8E0-4BE4-89BE-4DCAA595FBCC}">
      <dgm:prSet/>
      <dgm:spPr/>
      <dgm:t>
        <a:bodyPr/>
        <a:lstStyle/>
        <a:p>
          <a:endParaRPr lang="en-US"/>
        </a:p>
      </dgm:t>
    </dgm:pt>
    <dgm:pt modelId="{4F2FA9FE-A77B-4D8C-BF6E-F5B4EB8DF340}" type="sibTrans" cxnId="{F4A5ADD8-C8E0-4BE4-89BE-4DCAA595FBCC}">
      <dgm:prSet/>
      <dgm:spPr/>
      <dgm:t>
        <a:bodyPr/>
        <a:lstStyle/>
        <a:p>
          <a:endParaRPr lang="en-US"/>
        </a:p>
      </dgm:t>
    </dgm:pt>
    <dgm:pt modelId="{76732EA4-411C-4EE4-8588-FCDBA31BD16B}">
      <dgm:prSet phldrT="[Text]" phldr="0"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2400" b="0">
              <a:solidFill>
                <a:schemeClr val="bg1"/>
              </a:solidFill>
              <a:ea typeface="+mn-lt"/>
              <a:cs typeface="+mn-lt"/>
            </a:rPr>
            <a:t>CYP3A substrates</a:t>
          </a:r>
          <a:endParaRPr lang="en-US" sz="2400" b="0">
            <a:solidFill>
              <a:schemeClr val="bg1"/>
            </a:solidFill>
            <a:latin typeface="+mn-lt"/>
          </a:endParaRPr>
        </a:p>
      </dgm:t>
    </dgm:pt>
    <dgm:pt modelId="{8FB38D10-0C25-479F-AA22-988FFE6FF880}" type="parTrans" cxnId="{7CD95216-9A3F-45FA-B460-C7F8A97BD68E}">
      <dgm:prSet/>
      <dgm:spPr/>
      <dgm:t>
        <a:bodyPr/>
        <a:lstStyle/>
        <a:p>
          <a:endParaRPr lang="en-US"/>
        </a:p>
      </dgm:t>
    </dgm:pt>
    <dgm:pt modelId="{BE4B16FA-0153-4A13-A1E6-6CA1116F40C0}" type="sibTrans" cxnId="{7CD95216-9A3F-45FA-B460-C7F8A97BD68E}">
      <dgm:prSet/>
      <dgm:spPr/>
      <dgm:t>
        <a:bodyPr/>
        <a:lstStyle/>
        <a:p>
          <a:endParaRPr lang="en-US"/>
        </a:p>
      </dgm:t>
    </dgm:pt>
    <dgm:pt modelId="{66459C2D-F09A-429F-B71B-C4F8608EAA67}">
      <dgm:prSet phldrT="[Text]" phldr="0"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2400" b="0">
              <a:solidFill>
                <a:schemeClr val="bg1"/>
              </a:solidFill>
              <a:ea typeface="+mn-lt"/>
              <a:cs typeface="+mn-lt"/>
            </a:rPr>
            <a:t>Agents that prolong the QT interval  </a:t>
          </a:r>
          <a:endParaRPr lang="en-US" sz="2400" b="0">
            <a:solidFill>
              <a:schemeClr val="bg1"/>
            </a:solidFill>
            <a:latin typeface="+mn-lt"/>
          </a:endParaRPr>
        </a:p>
      </dgm:t>
    </dgm:pt>
    <dgm:pt modelId="{E8ABBB17-CEAB-4DD4-A8A5-8FDBC4F10765}" type="parTrans" cxnId="{914BA5F1-BFD7-4A2D-A17A-4881292263D6}">
      <dgm:prSet/>
      <dgm:spPr/>
      <dgm:t>
        <a:bodyPr/>
        <a:lstStyle/>
        <a:p>
          <a:endParaRPr lang="en-US"/>
        </a:p>
      </dgm:t>
    </dgm:pt>
    <dgm:pt modelId="{DA0F6C0B-751A-445D-BDB7-BC0DC4B0DB45}" type="sibTrans" cxnId="{914BA5F1-BFD7-4A2D-A17A-4881292263D6}">
      <dgm:prSet/>
      <dgm:spPr/>
      <dgm:t>
        <a:bodyPr/>
        <a:lstStyle/>
        <a:p>
          <a:endParaRPr lang="en-US"/>
        </a:p>
      </dgm:t>
    </dgm:pt>
    <dgm:pt modelId="{16A56F89-FEE3-45A2-BC3F-1F71CD9C7ED1}" type="pres">
      <dgm:prSet presAssocID="{D68A8430-B56A-492B-B7A3-5D4A4F1B6F04}" presName="Name0" presStyleCnt="0">
        <dgm:presLayoutVars>
          <dgm:dir/>
          <dgm:animLvl val="lvl"/>
          <dgm:resizeHandles val="exact"/>
        </dgm:presLayoutVars>
      </dgm:prSet>
      <dgm:spPr/>
    </dgm:pt>
    <dgm:pt modelId="{4B6D52FD-E555-4B69-BFDC-C5A4DEA996DE}" type="pres">
      <dgm:prSet presAssocID="{1EEBEEBF-A3BF-43C8-A675-3FA31C35E66C}" presName="composite" presStyleCnt="0"/>
      <dgm:spPr/>
    </dgm:pt>
    <dgm:pt modelId="{6ECF197E-266B-4808-A20F-0327F05EB4C8}" type="pres">
      <dgm:prSet presAssocID="{1EEBEEBF-A3BF-43C8-A675-3FA31C35E66C}" presName="parTx" presStyleLbl="alignNode1" presStyleIdx="0" presStyleCnt="3" custScaleY="100000">
        <dgm:presLayoutVars>
          <dgm:chMax val="0"/>
          <dgm:chPref val="0"/>
          <dgm:bulletEnabled val="1"/>
        </dgm:presLayoutVars>
      </dgm:prSet>
      <dgm:spPr/>
    </dgm:pt>
    <dgm:pt modelId="{881ACC46-6166-414E-8662-CBBCFDEDA02F}" type="pres">
      <dgm:prSet presAssocID="{1EEBEEBF-A3BF-43C8-A675-3FA31C35E66C}" presName="desTx" presStyleLbl="alignAccFollowNode1" presStyleIdx="0" presStyleCnt="3">
        <dgm:presLayoutVars>
          <dgm:bulletEnabled val="1"/>
        </dgm:presLayoutVars>
      </dgm:prSet>
      <dgm:spPr/>
    </dgm:pt>
    <dgm:pt modelId="{CB1875EA-79AC-469D-9E84-F0889A66EF99}" type="pres">
      <dgm:prSet presAssocID="{28627B2B-CF77-42A6-A201-12F34348F499}" presName="space" presStyleCnt="0"/>
      <dgm:spPr/>
    </dgm:pt>
    <dgm:pt modelId="{DA17B249-2D01-4348-850C-E935A2BE13F0}" type="pres">
      <dgm:prSet presAssocID="{BD6013DB-16EE-4B35-9837-CC57C43C7882}" presName="composite" presStyleCnt="0"/>
      <dgm:spPr/>
    </dgm:pt>
    <dgm:pt modelId="{35EE2558-08FA-453F-B284-47D3136DCE7D}" type="pres">
      <dgm:prSet presAssocID="{BD6013DB-16EE-4B35-9837-CC57C43C7882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A9455F2D-FB7C-459D-819B-8963E3223296}" type="pres">
      <dgm:prSet presAssocID="{BD6013DB-16EE-4B35-9837-CC57C43C7882}" presName="desTx" presStyleLbl="alignAccFollowNode1" presStyleIdx="1" presStyleCnt="3">
        <dgm:presLayoutVars>
          <dgm:bulletEnabled val="1"/>
        </dgm:presLayoutVars>
      </dgm:prSet>
      <dgm:spPr/>
    </dgm:pt>
    <dgm:pt modelId="{7530A245-61A3-40FB-8A49-5CD9F706536F}" type="pres">
      <dgm:prSet presAssocID="{78BF6FCD-D0EC-4D25-93B4-7F108D132FA7}" presName="space" presStyleCnt="0"/>
      <dgm:spPr/>
    </dgm:pt>
    <dgm:pt modelId="{49C1916F-5835-4E18-8C7C-5E485EF32AD7}" type="pres">
      <dgm:prSet presAssocID="{CEE6CFF0-5278-4ACF-BF94-CBF8D9159D0F}" presName="composite" presStyleCnt="0"/>
      <dgm:spPr/>
    </dgm:pt>
    <dgm:pt modelId="{2EA0F78A-65B8-4F96-82B1-9BC0751EA18B}" type="pres">
      <dgm:prSet presAssocID="{CEE6CFF0-5278-4ACF-BF94-CBF8D9159D0F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02725575-BE65-4C09-AAE5-5523C41AF1B8}" type="pres">
      <dgm:prSet presAssocID="{CEE6CFF0-5278-4ACF-BF94-CBF8D9159D0F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13286106-54E1-4969-878F-3194E4235D30}" srcId="{BD6013DB-16EE-4B35-9837-CC57C43C7882}" destId="{BCCE920E-04A2-408E-9733-EA65E7A720CE}" srcOrd="3" destOrd="0" parTransId="{8303C33E-40DD-4463-9B1E-971664534309}" sibTransId="{15C3D0DC-B88D-43CB-A2C5-FBD04DDB7CEA}"/>
    <dgm:cxn modelId="{7CD95216-9A3F-45FA-B460-C7F8A97BD68E}" srcId="{CEE6CFF0-5278-4ACF-BF94-CBF8D9159D0F}" destId="{76732EA4-411C-4EE4-8588-FCDBA31BD16B}" srcOrd="2" destOrd="0" parTransId="{8FB38D10-0C25-479F-AA22-988FFE6FF880}" sibTransId="{BE4B16FA-0153-4A13-A1E6-6CA1116F40C0}"/>
    <dgm:cxn modelId="{5D41381E-9F49-4411-9A30-2BEC6FC56C3A}" type="presOf" srcId="{9F1EE7A3-D9FF-43BC-8D12-4C7DA9FCE5E6}" destId="{A9455F2D-FB7C-459D-819B-8963E3223296}" srcOrd="0" destOrd="1" presId="urn:microsoft.com/office/officeart/2005/8/layout/hList1"/>
    <dgm:cxn modelId="{40D3221F-A2E9-4E47-9C8B-B1FE1DE6A0B4}" type="presOf" srcId="{66459C2D-F09A-429F-B71B-C4F8608EAA67}" destId="{02725575-BE65-4C09-AAE5-5523C41AF1B8}" srcOrd="0" destOrd="3" presId="urn:microsoft.com/office/officeart/2005/8/layout/hList1"/>
    <dgm:cxn modelId="{B8531F25-2140-43F1-AF0B-981DDBF9E19A}" srcId="{1EEBEEBF-A3BF-43C8-A675-3FA31C35E66C}" destId="{001A6DF8-5DAF-4422-90CF-674F2BA810E9}" srcOrd="0" destOrd="0" parTransId="{18021110-47A8-4FAA-BEE9-7B86210490E6}" sibTransId="{371F9212-8291-492F-ADCB-AA59A4DCD9C7}"/>
    <dgm:cxn modelId="{59CD3C39-6D71-4F51-B91B-420572E6F1E7}" srcId="{BD6013DB-16EE-4B35-9837-CC57C43C7882}" destId="{B3CCE58C-3D95-4195-8FBF-C0B1E26F4578}" srcOrd="0" destOrd="0" parTransId="{3F9A893F-B137-46F9-8679-99A03695358F}" sibTransId="{4A20878F-591E-4D31-87D2-9518A5381D37}"/>
    <dgm:cxn modelId="{023B5F3E-228E-4F3B-A560-883FB3EAF338}" type="presOf" srcId="{CEE6CFF0-5278-4ACF-BF94-CBF8D9159D0F}" destId="{2EA0F78A-65B8-4F96-82B1-9BC0751EA18B}" srcOrd="0" destOrd="0" presId="urn:microsoft.com/office/officeart/2005/8/layout/hList1"/>
    <dgm:cxn modelId="{86CA6340-3AD7-4681-84AB-04B2A42958FE}" srcId="{BD6013DB-16EE-4B35-9837-CC57C43C7882}" destId="{1C80E484-71EC-48F1-AC29-9E2DDF175579}" srcOrd="2" destOrd="0" parTransId="{054D398B-2E2B-4A40-8ADC-5C5C0491CBD3}" sibTransId="{A9167B9B-E605-44A0-9CEB-4B5B4B83BCBC}"/>
    <dgm:cxn modelId="{07843A43-FCAD-430F-86EB-BD7C0249A3BC}" type="presOf" srcId="{1EEBEEBF-A3BF-43C8-A675-3FA31C35E66C}" destId="{6ECF197E-266B-4808-A20F-0327F05EB4C8}" srcOrd="0" destOrd="0" presId="urn:microsoft.com/office/officeart/2005/8/layout/hList1"/>
    <dgm:cxn modelId="{6EB77555-F84B-4CDA-BA0E-3271DF3A3E0C}" srcId="{1EEBEEBF-A3BF-43C8-A675-3FA31C35E66C}" destId="{DA44D1DC-FDF1-4E25-A390-E17ECE866F99}" srcOrd="1" destOrd="0" parTransId="{290CE372-11F9-4D66-B109-44963DE87754}" sibTransId="{8234A879-5BBD-4077-81EC-9E66A04C43DF}"/>
    <dgm:cxn modelId="{A0F97C57-3A5B-4050-8015-4362FB68834E}" srcId="{D68A8430-B56A-492B-B7A3-5D4A4F1B6F04}" destId="{BD6013DB-16EE-4B35-9837-CC57C43C7882}" srcOrd="1" destOrd="0" parTransId="{9676DD6B-852F-4458-A4F5-EBEE4CE8DEB2}" sibTransId="{78BF6FCD-D0EC-4D25-93B4-7F108D132FA7}"/>
    <dgm:cxn modelId="{81DCD95E-4479-4A90-B8DB-5E3281FC0608}" srcId="{CEE6CFF0-5278-4ACF-BF94-CBF8D9159D0F}" destId="{0D007863-7250-4643-A2DB-A0DE7FA1F73E}" srcOrd="0" destOrd="0" parTransId="{A54FA6FE-CDB4-4AA3-B97C-57C326E3769B}" sibTransId="{5A9FE4CC-D1D8-4178-88E7-7C1CADA39D58}"/>
    <dgm:cxn modelId="{E9F6B76A-2B38-4A5F-8F9C-7EB0074117F0}" srcId="{BD6013DB-16EE-4B35-9837-CC57C43C7882}" destId="{9F1EE7A3-D9FF-43BC-8D12-4C7DA9FCE5E6}" srcOrd="1" destOrd="0" parTransId="{E1BF1D0C-172F-4A61-8D4E-6650C729D106}" sibTransId="{66378B33-1438-4B79-880E-BA28D15204CC}"/>
    <dgm:cxn modelId="{3A58476E-7C05-4CE9-8B5F-AF1007D79342}" type="presOf" srcId="{0D007863-7250-4643-A2DB-A0DE7FA1F73E}" destId="{02725575-BE65-4C09-AAE5-5523C41AF1B8}" srcOrd="0" destOrd="0" presId="urn:microsoft.com/office/officeart/2005/8/layout/hList1"/>
    <dgm:cxn modelId="{88A13D73-F003-4E6C-9313-5BEF02291482}" srcId="{D68A8430-B56A-492B-B7A3-5D4A4F1B6F04}" destId="{1EEBEEBF-A3BF-43C8-A675-3FA31C35E66C}" srcOrd="0" destOrd="0" parTransId="{E6453F72-3856-4E4B-B793-8F2101EA53A7}" sibTransId="{28627B2B-CF77-42A6-A201-12F34348F499}"/>
    <dgm:cxn modelId="{B0676586-F40F-46E7-B667-4A4C3530DE74}" type="presOf" srcId="{65432B7C-AA11-426A-A6CF-8689D02E871A}" destId="{881ACC46-6166-414E-8662-CBBCFDEDA02F}" srcOrd="0" destOrd="2" presId="urn:microsoft.com/office/officeart/2005/8/layout/hList1"/>
    <dgm:cxn modelId="{364FF186-1EAF-4823-BC65-BA53344D1C93}" srcId="{D68A8430-B56A-492B-B7A3-5D4A4F1B6F04}" destId="{CEE6CFF0-5278-4ACF-BF94-CBF8D9159D0F}" srcOrd="2" destOrd="0" parTransId="{15D3C830-5E3C-476E-A4E9-CD3B02E28677}" sibTransId="{92AAD3B0-3F9F-44EE-AA5A-06E818F1DB6A}"/>
    <dgm:cxn modelId="{75F64489-6B5A-43D3-B3ED-FFE3B3246650}" type="presOf" srcId="{B3CCE58C-3D95-4195-8FBF-C0B1E26F4578}" destId="{A9455F2D-FB7C-459D-819B-8963E3223296}" srcOrd="0" destOrd="0" presId="urn:microsoft.com/office/officeart/2005/8/layout/hList1"/>
    <dgm:cxn modelId="{AC1AB98A-12C0-463B-9A14-5E7FE3B05D09}" type="presOf" srcId="{76732EA4-411C-4EE4-8588-FCDBA31BD16B}" destId="{02725575-BE65-4C09-AAE5-5523C41AF1B8}" srcOrd="0" destOrd="2" presId="urn:microsoft.com/office/officeart/2005/8/layout/hList1"/>
    <dgm:cxn modelId="{4D896D92-5497-4525-833C-EFD74547EE2D}" type="presOf" srcId="{001A6DF8-5DAF-4422-90CF-674F2BA810E9}" destId="{881ACC46-6166-414E-8662-CBBCFDEDA02F}" srcOrd="0" destOrd="0" presId="urn:microsoft.com/office/officeart/2005/8/layout/hList1"/>
    <dgm:cxn modelId="{D4546C9C-7AD9-47D9-9E79-2B81C59AE828}" type="presOf" srcId="{D68A8430-B56A-492B-B7A3-5D4A4F1B6F04}" destId="{16A56F89-FEE3-45A2-BC3F-1F71CD9C7ED1}" srcOrd="0" destOrd="0" presId="urn:microsoft.com/office/officeart/2005/8/layout/hList1"/>
    <dgm:cxn modelId="{A15AD7BE-85F3-4CB5-AE09-DBA8DBFF3507}" type="presOf" srcId="{1C80E484-71EC-48F1-AC29-9E2DDF175579}" destId="{A9455F2D-FB7C-459D-819B-8963E3223296}" srcOrd="0" destOrd="2" presId="urn:microsoft.com/office/officeart/2005/8/layout/hList1"/>
    <dgm:cxn modelId="{81CF4BBF-29B8-4C92-8CD2-B7F39D007D0D}" type="presOf" srcId="{BD6013DB-16EE-4B35-9837-CC57C43C7882}" destId="{35EE2558-08FA-453F-B284-47D3136DCE7D}" srcOrd="0" destOrd="0" presId="urn:microsoft.com/office/officeart/2005/8/layout/hList1"/>
    <dgm:cxn modelId="{EF9B49C5-960D-4517-A2D0-D5173681ECFF}" type="presOf" srcId="{BCCE920E-04A2-408E-9733-EA65E7A720CE}" destId="{A9455F2D-FB7C-459D-819B-8963E3223296}" srcOrd="0" destOrd="3" presId="urn:microsoft.com/office/officeart/2005/8/layout/hList1"/>
    <dgm:cxn modelId="{07C34AD5-FD8B-45F0-8875-CEA59D08F979}" type="presOf" srcId="{A19DA906-FC71-46E1-A094-12668829678C}" destId="{02725575-BE65-4C09-AAE5-5523C41AF1B8}" srcOrd="0" destOrd="1" presId="urn:microsoft.com/office/officeart/2005/8/layout/hList1"/>
    <dgm:cxn modelId="{FF55E7D5-AE3B-4C4D-AA4E-3D3D19B9C960}" type="presOf" srcId="{DA44D1DC-FDF1-4E25-A390-E17ECE866F99}" destId="{881ACC46-6166-414E-8662-CBBCFDEDA02F}" srcOrd="0" destOrd="1" presId="urn:microsoft.com/office/officeart/2005/8/layout/hList1"/>
    <dgm:cxn modelId="{F4A5ADD8-C8E0-4BE4-89BE-4DCAA595FBCC}" srcId="{CEE6CFF0-5278-4ACF-BF94-CBF8D9159D0F}" destId="{A19DA906-FC71-46E1-A094-12668829678C}" srcOrd="1" destOrd="0" parTransId="{7C176967-D1DE-42DC-AA25-FD743E1ACDFD}" sibTransId="{4F2FA9FE-A77B-4D8C-BF6E-F5B4EB8DF340}"/>
    <dgm:cxn modelId="{DA4BCFDD-9396-41CD-ADF5-74BC022D1CE9}" srcId="{1EEBEEBF-A3BF-43C8-A675-3FA31C35E66C}" destId="{65432B7C-AA11-426A-A6CF-8689D02E871A}" srcOrd="2" destOrd="0" parTransId="{4A613167-7406-4EE5-98EC-C97046B91DAA}" sibTransId="{28F1CB27-29E5-4E2A-8044-0E82760F3C11}"/>
    <dgm:cxn modelId="{914BA5F1-BFD7-4A2D-A17A-4881292263D6}" srcId="{CEE6CFF0-5278-4ACF-BF94-CBF8D9159D0F}" destId="{66459C2D-F09A-429F-B71B-C4F8608EAA67}" srcOrd="3" destOrd="0" parTransId="{E8ABBB17-CEAB-4DD4-A8A5-8FDBC4F10765}" sibTransId="{DA0F6C0B-751A-445D-BDB7-BC0DC4B0DB45}"/>
    <dgm:cxn modelId="{7C43F793-6FE8-43E2-B557-9E167F9F512B}" type="presParOf" srcId="{16A56F89-FEE3-45A2-BC3F-1F71CD9C7ED1}" destId="{4B6D52FD-E555-4B69-BFDC-C5A4DEA996DE}" srcOrd="0" destOrd="0" presId="urn:microsoft.com/office/officeart/2005/8/layout/hList1"/>
    <dgm:cxn modelId="{942DBFD7-3EE6-4ACE-B075-851D5BD70AD5}" type="presParOf" srcId="{4B6D52FD-E555-4B69-BFDC-C5A4DEA996DE}" destId="{6ECF197E-266B-4808-A20F-0327F05EB4C8}" srcOrd="0" destOrd="0" presId="urn:microsoft.com/office/officeart/2005/8/layout/hList1"/>
    <dgm:cxn modelId="{BE5258AB-D0BB-4C37-B28B-4FA0DD1AAF5B}" type="presParOf" srcId="{4B6D52FD-E555-4B69-BFDC-C5A4DEA996DE}" destId="{881ACC46-6166-414E-8662-CBBCFDEDA02F}" srcOrd="1" destOrd="0" presId="urn:microsoft.com/office/officeart/2005/8/layout/hList1"/>
    <dgm:cxn modelId="{4C3D8F94-A6C6-4EB8-AEE9-3D06323D8978}" type="presParOf" srcId="{16A56F89-FEE3-45A2-BC3F-1F71CD9C7ED1}" destId="{CB1875EA-79AC-469D-9E84-F0889A66EF99}" srcOrd="1" destOrd="0" presId="urn:microsoft.com/office/officeart/2005/8/layout/hList1"/>
    <dgm:cxn modelId="{2430ED5F-0969-4062-A34F-85556D90CDC6}" type="presParOf" srcId="{16A56F89-FEE3-45A2-BC3F-1F71CD9C7ED1}" destId="{DA17B249-2D01-4348-850C-E935A2BE13F0}" srcOrd="2" destOrd="0" presId="urn:microsoft.com/office/officeart/2005/8/layout/hList1"/>
    <dgm:cxn modelId="{FCFD7B36-EF8C-45C9-8ED7-4B3B6536F943}" type="presParOf" srcId="{DA17B249-2D01-4348-850C-E935A2BE13F0}" destId="{35EE2558-08FA-453F-B284-47D3136DCE7D}" srcOrd="0" destOrd="0" presId="urn:microsoft.com/office/officeart/2005/8/layout/hList1"/>
    <dgm:cxn modelId="{B4A1CD49-A344-4B3E-A4E5-F5DB366E20D1}" type="presParOf" srcId="{DA17B249-2D01-4348-850C-E935A2BE13F0}" destId="{A9455F2D-FB7C-459D-819B-8963E3223296}" srcOrd="1" destOrd="0" presId="urn:microsoft.com/office/officeart/2005/8/layout/hList1"/>
    <dgm:cxn modelId="{D32E9DF4-67B5-4707-8231-2B2C4C7DAAD3}" type="presParOf" srcId="{16A56F89-FEE3-45A2-BC3F-1F71CD9C7ED1}" destId="{7530A245-61A3-40FB-8A49-5CD9F706536F}" srcOrd="3" destOrd="0" presId="urn:microsoft.com/office/officeart/2005/8/layout/hList1"/>
    <dgm:cxn modelId="{08792CC5-C9D0-4A1F-A1D9-416C02E58207}" type="presParOf" srcId="{16A56F89-FEE3-45A2-BC3F-1F71CD9C7ED1}" destId="{49C1916F-5835-4E18-8C7C-5E485EF32AD7}" srcOrd="4" destOrd="0" presId="urn:microsoft.com/office/officeart/2005/8/layout/hList1"/>
    <dgm:cxn modelId="{BFFC39F5-D40F-47E4-906F-79748C067E68}" type="presParOf" srcId="{49C1916F-5835-4E18-8C7C-5E485EF32AD7}" destId="{2EA0F78A-65B8-4F96-82B1-9BC0751EA18B}" srcOrd="0" destOrd="0" presId="urn:microsoft.com/office/officeart/2005/8/layout/hList1"/>
    <dgm:cxn modelId="{22DFE960-2EAE-49C5-866A-B8BAF4D83EC8}" type="presParOf" srcId="{49C1916F-5835-4E18-8C7C-5E485EF32AD7}" destId="{02725575-BE65-4C09-AAE5-5523C41AF1B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872CA9-940F-4479-A8A6-18C322E1C4EA}">
      <dsp:nvSpPr>
        <dsp:cNvPr id="0" name=""/>
        <dsp:cNvSpPr/>
      </dsp:nvSpPr>
      <dsp:spPr>
        <a:xfrm>
          <a:off x="1685542" y="2257"/>
          <a:ext cx="3574507" cy="2144704"/>
        </a:xfrm>
        <a:prstGeom prst="rect">
          <a:avLst/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>
              <a:latin typeface="Calibri"/>
              <a:ea typeface="Calibri"/>
              <a:cs typeface="Calibri"/>
            </a:rPr>
            <a:t>Shared patient–provider decision-making based on risk of adverse events</a:t>
          </a:r>
          <a:endParaRPr lang="en-US" sz="2700" b="1" kern="1200" dirty="0">
            <a:latin typeface="Aptos"/>
          </a:endParaRPr>
        </a:p>
      </dsp:txBody>
      <dsp:txXfrm>
        <a:off x="1685542" y="2257"/>
        <a:ext cx="3574507" cy="2144704"/>
      </dsp:txXfrm>
    </dsp:sp>
    <dsp:sp modelId="{D13274A7-0218-4864-8572-96D08C8516B4}">
      <dsp:nvSpPr>
        <dsp:cNvPr id="0" name=""/>
        <dsp:cNvSpPr/>
      </dsp:nvSpPr>
      <dsp:spPr>
        <a:xfrm>
          <a:off x="5370609" y="0"/>
          <a:ext cx="3574507" cy="2144704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>
              <a:solidFill>
                <a:schemeClr val="tx1"/>
              </a:solidFill>
              <a:latin typeface="+mn-lt"/>
            </a:rPr>
            <a:t>All recommended CDK4/6i combinations are category 2A or higher</a:t>
          </a:r>
          <a:endParaRPr lang="en-US" sz="2700" b="1" kern="1200" dirty="0">
            <a:solidFill>
              <a:schemeClr val="tx1"/>
            </a:solidFill>
            <a:latin typeface="+mn-lt"/>
          </a:endParaRPr>
        </a:p>
      </dsp:txBody>
      <dsp:txXfrm>
        <a:off x="5370609" y="0"/>
        <a:ext cx="3574507" cy="2144704"/>
      </dsp:txXfrm>
    </dsp:sp>
    <dsp:sp modelId="{0F249E82-4FEA-4F59-9B62-0F029681D890}">
      <dsp:nvSpPr>
        <dsp:cNvPr id="0" name=""/>
        <dsp:cNvSpPr/>
      </dsp:nvSpPr>
      <dsp:spPr>
        <a:xfrm>
          <a:off x="1685542" y="2211960"/>
          <a:ext cx="3574507" cy="2144704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>
              <a:latin typeface="+mn-lt"/>
            </a:rPr>
            <a:t>Ribociclib + AI is category 1 due to OS benefit in first-line setting</a:t>
          </a:r>
          <a:endParaRPr lang="en-US" sz="2700" b="1" kern="1200" dirty="0">
            <a:latin typeface="+mn-lt"/>
          </a:endParaRPr>
        </a:p>
      </dsp:txBody>
      <dsp:txXfrm>
        <a:off x="1685542" y="2211960"/>
        <a:ext cx="3574507" cy="2144704"/>
      </dsp:txXfrm>
    </dsp:sp>
    <dsp:sp modelId="{0E1135B9-A3FA-46CF-B250-AA6415A7DB67}">
      <dsp:nvSpPr>
        <dsp:cNvPr id="0" name=""/>
        <dsp:cNvSpPr/>
      </dsp:nvSpPr>
      <dsp:spPr>
        <a:xfrm>
          <a:off x="5370609" y="2202824"/>
          <a:ext cx="3574507" cy="2144704"/>
        </a:xfrm>
        <a:prstGeom prst="rect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>
              <a:latin typeface="+mn-lt"/>
            </a:rPr>
            <a:t>Ribociclib or abemaciclib + fulvestrant is category 1 due to OS benefit in first-line setting</a:t>
          </a:r>
          <a:endParaRPr lang="en-US" sz="2700" b="1" kern="1200" dirty="0">
            <a:latin typeface="+mn-lt"/>
          </a:endParaRPr>
        </a:p>
      </dsp:txBody>
      <dsp:txXfrm>
        <a:off x="5370609" y="2202824"/>
        <a:ext cx="3574507" cy="21447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90F065-A204-40D0-8BA3-9E9BF2D1BB09}">
      <dsp:nvSpPr>
        <dsp:cNvPr id="0" name=""/>
        <dsp:cNvSpPr/>
      </dsp:nvSpPr>
      <dsp:spPr>
        <a:xfrm>
          <a:off x="148858" y="446573"/>
          <a:ext cx="3424668" cy="2054801"/>
        </a:xfrm>
        <a:prstGeom prst="rect">
          <a:avLst/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>
              <a:latin typeface="+mn-lt"/>
            </a:rPr>
            <a:t>Does the patient have primary or secondary endocrine resistance?</a:t>
          </a:r>
        </a:p>
      </dsp:txBody>
      <dsp:txXfrm>
        <a:off x="148858" y="446573"/>
        <a:ext cx="3424668" cy="2054801"/>
      </dsp:txXfrm>
    </dsp:sp>
    <dsp:sp modelId="{883F2B5B-010C-4B1B-9365-E96BCB8C57EB}">
      <dsp:nvSpPr>
        <dsp:cNvPr id="0" name=""/>
        <dsp:cNvSpPr/>
      </dsp:nvSpPr>
      <dsp:spPr>
        <a:xfrm>
          <a:off x="3640410" y="448792"/>
          <a:ext cx="3424668" cy="205480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>
              <a:latin typeface="+mn-lt"/>
            </a:rPr>
            <a:t>Is there evidence of active or impending visceral crisis?</a:t>
          </a:r>
        </a:p>
      </dsp:txBody>
      <dsp:txXfrm>
        <a:off x="3640410" y="448792"/>
        <a:ext cx="3424668" cy="2054801"/>
      </dsp:txXfrm>
    </dsp:sp>
    <dsp:sp modelId="{A0085EB9-2B5D-4E11-9841-7A2C0FBBD7A3}">
      <dsp:nvSpPr>
        <dsp:cNvPr id="0" name=""/>
        <dsp:cNvSpPr/>
      </dsp:nvSpPr>
      <dsp:spPr>
        <a:xfrm>
          <a:off x="1895062" y="2612162"/>
          <a:ext cx="3424668" cy="2054801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>
              <a:latin typeface="+mn-lt"/>
            </a:rPr>
            <a:t>Does NGS testing offer insight into targetable mutations (</a:t>
          </a:r>
          <a:r>
            <a:rPr lang="en-US" sz="2600" b="1" kern="1200" dirty="0" err="1">
              <a:latin typeface="+mn-lt"/>
            </a:rPr>
            <a:t>eg</a:t>
          </a:r>
          <a:r>
            <a:rPr lang="en-US" sz="2600" b="1" kern="1200" dirty="0">
              <a:latin typeface="+mn-lt"/>
            </a:rPr>
            <a:t>, </a:t>
          </a:r>
          <a:r>
            <a:rPr lang="en-US" sz="2600" b="1" i="1" kern="1200" dirty="0">
              <a:latin typeface="+mn-lt"/>
            </a:rPr>
            <a:t>ESR1, PIK3CA, AKT, PTEN</a:t>
          </a:r>
          <a:r>
            <a:rPr lang="en-US" sz="2600" b="1" i="0" kern="1200" dirty="0">
              <a:latin typeface="+mn-lt"/>
            </a:rPr>
            <a:t>)?</a:t>
          </a:r>
        </a:p>
      </dsp:txBody>
      <dsp:txXfrm>
        <a:off x="1895062" y="2612162"/>
        <a:ext cx="3424668" cy="20548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D2C8F9-9BD9-4580-85CA-88321798085B}">
      <dsp:nvSpPr>
        <dsp:cNvPr id="0" name=""/>
        <dsp:cNvSpPr/>
      </dsp:nvSpPr>
      <dsp:spPr>
        <a:xfrm>
          <a:off x="0" y="0"/>
          <a:ext cx="8534399" cy="992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>
              <a:solidFill>
                <a:schemeClr val="tx1"/>
              </a:solidFill>
              <a:latin typeface="+mn-lt"/>
            </a:rPr>
            <a:t>monarchE (2021)</a:t>
          </a:r>
        </a:p>
      </dsp:txBody>
      <dsp:txXfrm>
        <a:off x="48433" y="48433"/>
        <a:ext cx="8437533" cy="895294"/>
      </dsp:txXfrm>
    </dsp:sp>
    <dsp:sp modelId="{B9DDA11B-4E70-4CA2-B9F3-3CB6A6966C86}">
      <dsp:nvSpPr>
        <dsp:cNvPr id="0" name=""/>
        <dsp:cNvSpPr/>
      </dsp:nvSpPr>
      <dsp:spPr>
        <a:xfrm>
          <a:off x="0" y="1015288"/>
          <a:ext cx="8534399" cy="877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967" tIns="33020" rIns="184912" bIns="33020" numCol="1" spcCol="1270" anchor="t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Wingdings" panose="05000000000000000000" pitchFamily="2" charset="2"/>
            <a:buChar char="§"/>
          </a:pPr>
          <a:r>
            <a:rPr lang="en-US" sz="2600" kern="1200">
              <a:solidFill>
                <a:schemeClr val="bg1"/>
              </a:solidFill>
              <a:latin typeface="+mn-lt"/>
            </a:rPr>
            <a:t>Abemaciclib + AI or tamoxifen for 2 yr</a:t>
          </a:r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Wingdings" panose="05000000000000000000" pitchFamily="2" charset="2"/>
            <a:buChar char="§"/>
          </a:pPr>
          <a:endParaRPr lang="en-US" sz="2600" kern="1200">
            <a:solidFill>
              <a:schemeClr val="bg1"/>
            </a:solidFill>
            <a:latin typeface="+mn-lt"/>
          </a:endParaRPr>
        </a:p>
      </dsp:txBody>
      <dsp:txXfrm>
        <a:off x="0" y="1015288"/>
        <a:ext cx="8534399" cy="877680"/>
      </dsp:txXfrm>
    </dsp:sp>
    <dsp:sp modelId="{DC6A6A97-1E75-4E4F-8D57-E12EF53C56FD}">
      <dsp:nvSpPr>
        <dsp:cNvPr id="0" name=""/>
        <dsp:cNvSpPr/>
      </dsp:nvSpPr>
      <dsp:spPr>
        <a:xfrm>
          <a:off x="0" y="1892968"/>
          <a:ext cx="8534399" cy="9921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>
              <a:solidFill>
                <a:schemeClr val="tx1"/>
              </a:solidFill>
              <a:latin typeface="+mn-lt"/>
            </a:rPr>
            <a:t>NATALEE (2024)</a:t>
          </a:r>
        </a:p>
      </dsp:txBody>
      <dsp:txXfrm>
        <a:off x="48433" y="1941401"/>
        <a:ext cx="8437533" cy="895294"/>
      </dsp:txXfrm>
    </dsp:sp>
    <dsp:sp modelId="{A6C13744-096F-4482-8968-F8E257E2047D}">
      <dsp:nvSpPr>
        <dsp:cNvPr id="0" name=""/>
        <dsp:cNvSpPr/>
      </dsp:nvSpPr>
      <dsp:spPr>
        <a:xfrm>
          <a:off x="0" y="2885128"/>
          <a:ext cx="8534399" cy="877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967" tIns="33020" rIns="184912" bIns="33020" numCol="1" spcCol="1270" anchor="t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Wingdings" panose="05000000000000000000" pitchFamily="2" charset="2"/>
            <a:buChar char="§"/>
          </a:pPr>
          <a:r>
            <a:rPr lang="en-US" sz="2600" kern="1200">
              <a:solidFill>
                <a:schemeClr val="bg1"/>
              </a:solidFill>
              <a:latin typeface="+mn-lt"/>
            </a:rPr>
            <a:t>Ribociclib + AI for 3 yr</a:t>
          </a:r>
        </a:p>
      </dsp:txBody>
      <dsp:txXfrm>
        <a:off x="0" y="2885128"/>
        <a:ext cx="8534399" cy="8776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FDB45F-C3D7-48F3-8AF2-B04CF012DC1C}">
      <dsp:nvSpPr>
        <dsp:cNvPr id="0" name=""/>
        <dsp:cNvSpPr/>
      </dsp:nvSpPr>
      <dsp:spPr>
        <a:xfrm rot="10800000">
          <a:off x="2008944" y="2632"/>
          <a:ext cx="7324869" cy="65583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9205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Pts val="2800"/>
            <a:buNone/>
          </a:pPr>
          <a:r>
            <a:rPr lang="en-US" sz="2000" b="0" i="0" u="none" strike="noStrike" kern="1200">
              <a:solidFill>
                <a:schemeClr val="tx1"/>
              </a:solidFill>
              <a:effectLst/>
              <a:latin typeface="+mn-lt"/>
            </a:rPr>
            <a:t>Patient–provider shared decision-making </a:t>
          </a:r>
          <a:endParaRPr lang="en-US" sz="2000" kern="1200">
            <a:solidFill>
              <a:schemeClr val="tx1"/>
            </a:solidFill>
          </a:endParaRPr>
        </a:p>
      </dsp:txBody>
      <dsp:txXfrm rot="10800000">
        <a:off x="2172902" y="2632"/>
        <a:ext cx="7160911" cy="655834"/>
      </dsp:txXfrm>
    </dsp:sp>
    <dsp:sp modelId="{DEE05022-EBFD-49B0-9534-26618B0D7CA7}">
      <dsp:nvSpPr>
        <dsp:cNvPr id="0" name=""/>
        <dsp:cNvSpPr/>
      </dsp:nvSpPr>
      <dsp:spPr>
        <a:xfrm>
          <a:off x="1681027" y="2632"/>
          <a:ext cx="655834" cy="65583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0E1D37-BAFE-47C2-8C1F-9B2A47188B37}">
      <dsp:nvSpPr>
        <dsp:cNvPr id="0" name=""/>
        <dsp:cNvSpPr/>
      </dsp:nvSpPr>
      <dsp:spPr>
        <a:xfrm rot="10800000">
          <a:off x="2008944" y="854239"/>
          <a:ext cx="7324869" cy="655834"/>
        </a:xfrm>
        <a:prstGeom prst="homePlate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9205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u="none" strike="noStrike" kern="1200">
              <a:solidFill>
                <a:schemeClr val="tx1"/>
              </a:solidFill>
              <a:effectLst/>
              <a:latin typeface="+mn-lt"/>
            </a:rPr>
            <a:t>Evaluation of adverse effect profile relative to individual patient</a:t>
          </a:r>
          <a:endParaRPr lang="en-US" sz="2000" kern="1200" dirty="0">
            <a:solidFill>
              <a:schemeClr val="tx1"/>
            </a:solidFill>
          </a:endParaRPr>
        </a:p>
      </dsp:txBody>
      <dsp:txXfrm rot="10800000">
        <a:off x="2172902" y="854239"/>
        <a:ext cx="7160911" cy="655834"/>
      </dsp:txXfrm>
    </dsp:sp>
    <dsp:sp modelId="{F4DE5F95-DD69-4922-A385-61B23C891235}">
      <dsp:nvSpPr>
        <dsp:cNvPr id="0" name=""/>
        <dsp:cNvSpPr/>
      </dsp:nvSpPr>
      <dsp:spPr>
        <a:xfrm>
          <a:off x="1681027" y="854239"/>
          <a:ext cx="655834" cy="65583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B60808-7D79-4720-BAB8-DADAF643FCED}">
      <dsp:nvSpPr>
        <dsp:cNvPr id="0" name=""/>
        <dsp:cNvSpPr/>
      </dsp:nvSpPr>
      <dsp:spPr>
        <a:xfrm rot="10800000">
          <a:off x="2008944" y="1705845"/>
          <a:ext cx="7324869" cy="655834"/>
        </a:xfrm>
        <a:prstGeom prst="homePlate">
          <a:avLst/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9205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u="none" strike="noStrike" kern="1200">
              <a:solidFill>
                <a:schemeClr val="tx1"/>
              </a:solidFill>
              <a:effectLst/>
              <a:latin typeface="+mn-lt"/>
            </a:rPr>
            <a:t>Eligibility </a:t>
          </a:r>
          <a:endParaRPr lang="en-US" sz="2000" kern="1200">
            <a:solidFill>
              <a:schemeClr val="tx1"/>
            </a:solidFill>
          </a:endParaRPr>
        </a:p>
      </dsp:txBody>
      <dsp:txXfrm rot="10800000">
        <a:off x="2172902" y="1705845"/>
        <a:ext cx="7160911" cy="655834"/>
      </dsp:txXfrm>
    </dsp:sp>
    <dsp:sp modelId="{BDCBA2C1-0889-4C79-B8F9-4FBF17E1A635}">
      <dsp:nvSpPr>
        <dsp:cNvPr id="0" name=""/>
        <dsp:cNvSpPr/>
      </dsp:nvSpPr>
      <dsp:spPr>
        <a:xfrm>
          <a:off x="1681027" y="1705845"/>
          <a:ext cx="655834" cy="65583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4C154D-5BE2-4C35-BDCE-F3927A89FDCD}">
      <dsp:nvSpPr>
        <dsp:cNvPr id="0" name=""/>
        <dsp:cNvSpPr/>
      </dsp:nvSpPr>
      <dsp:spPr>
        <a:xfrm rot="10800000">
          <a:off x="2008944" y="2557452"/>
          <a:ext cx="7324869" cy="655834"/>
        </a:xfrm>
        <a:prstGeom prst="homePlate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9205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u="none" strike="noStrike" kern="1200">
              <a:solidFill>
                <a:schemeClr val="tx1"/>
              </a:solidFill>
              <a:effectLst/>
              <a:latin typeface="+mn-lt"/>
            </a:rPr>
            <a:t>Evaluate the partner medication: tamoxifen vs AI</a:t>
          </a:r>
          <a:endParaRPr lang="en-US" sz="2000" kern="1200">
            <a:solidFill>
              <a:schemeClr val="tx1"/>
            </a:solidFill>
          </a:endParaRPr>
        </a:p>
      </dsp:txBody>
      <dsp:txXfrm rot="10800000">
        <a:off x="2172902" y="2557452"/>
        <a:ext cx="7160911" cy="655834"/>
      </dsp:txXfrm>
    </dsp:sp>
    <dsp:sp modelId="{DD6476E8-1533-457D-9161-5111AC4E3C95}">
      <dsp:nvSpPr>
        <dsp:cNvPr id="0" name=""/>
        <dsp:cNvSpPr/>
      </dsp:nvSpPr>
      <dsp:spPr>
        <a:xfrm>
          <a:off x="1681027" y="2557452"/>
          <a:ext cx="655834" cy="65583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142E5C-393E-46BF-A413-51ED64B25AC0}">
      <dsp:nvSpPr>
        <dsp:cNvPr id="0" name=""/>
        <dsp:cNvSpPr/>
      </dsp:nvSpPr>
      <dsp:spPr>
        <a:xfrm rot="10800000">
          <a:off x="2008944" y="3409058"/>
          <a:ext cx="7324869" cy="655834"/>
        </a:xfrm>
        <a:prstGeom prst="homePlate">
          <a:avLst/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9205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u="none" strike="noStrike" kern="1200">
              <a:solidFill>
                <a:schemeClr val="bg1"/>
              </a:solidFill>
              <a:effectLst/>
              <a:latin typeface="+mn-lt"/>
            </a:rPr>
            <a:t>Need for OFS</a:t>
          </a:r>
          <a:endParaRPr lang="en-US" sz="2000" kern="1200" dirty="0">
            <a:solidFill>
              <a:schemeClr val="bg1"/>
            </a:solidFill>
          </a:endParaRPr>
        </a:p>
      </dsp:txBody>
      <dsp:txXfrm rot="10800000">
        <a:off x="2172902" y="3409058"/>
        <a:ext cx="7160911" cy="655834"/>
      </dsp:txXfrm>
    </dsp:sp>
    <dsp:sp modelId="{3AB4F48E-C8D9-4DAC-BF46-C8871B76EE9C}">
      <dsp:nvSpPr>
        <dsp:cNvPr id="0" name=""/>
        <dsp:cNvSpPr/>
      </dsp:nvSpPr>
      <dsp:spPr>
        <a:xfrm>
          <a:off x="1681027" y="3409058"/>
          <a:ext cx="655834" cy="65583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F10826-F1FE-4E54-81B3-DB6D765E237E}">
      <dsp:nvSpPr>
        <dsp:cNvPr id="0" name=""/>
        <dsp:cNvSpPr/>
      </dsp:nvSpPr>
      <dsp:spPr>
        <a:xfrm rot="10800000">
          <a:off x="2008944" y="4260665"/>
          <a:ext cx="7324869" cy="655834"/>
        </a:xfrm>
        <a:prstGeom prst="homePlate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9205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u="none" strike="noStrike" kern="1200">
              <a:solidFill>
                <a:schemeClr val="tx1"/>
              </a:solidFill>
              <a:effectLst/>
              <a:latin typeface="+mn-lt"/>
            </a:rPr>
            <a:t>It’s great to have options!</a:t>
          </a:r>
          <a:endParaRPr lang="en-US" sz="2000" kern="1200" dirty="0">
            <a:solidFill>
              <a:schemeClr val="tx1"/>
            </a:solidFill>
          </a:endParaRPr>
        </a:p>
      </dsp:txBody>
      <dsp:txXfrm rot="10800000">
        <a:off x="2172902" y="4260665"/>
        <a:ext cx="7160911" cy="655834"/>
      </dsp:txXfrm>
    </dsp:sp>
    <dsp:sp modelId="{775907D8-90B6-4F3E-9286-528497ADEF59}">
      <dsp:nvSpPr>
        <dsp:cNvPr id="0" name=""/>
        <dsp:cNvSpPr/>
      </dsp:nvSpPr>
      <dsp:spPr>
        <a:xfrm>
          <a:off x="1681027" y="4260665"/>
          <a:ext cx="655834" cy="65583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CF197E-266B-4808-A20F-0327F05EB4C8}">
      <dsp:nvSpPr>
        <dsp:cNvPr id="0" name=""/>
        <dsp:cNvSpPr/>
      </dsp:nvSpPr>
      <dsp:spPr>
        <a:xfrm>
          <a:off x="3286" y="14431"/>
          <a:ext cx="3203971" cy="1152000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>
              <a:latin typeface="+mn-lt"/>
            </a:rPr>
            <a:t>Abemaciclib</a:t>
          </a:r>
        </a:p>
      </dsp:txBody>
      <dsp:txXfrm>
        <a:off x="3286" y="14431"/>
        <a:ext cx="3203971" cy="1152000"/>
      </dsp:txXfrm>
    </dsp:sp>
    <dsp:sp modelId="{881ACC46-6166-414E-8662-CBBCFDEDA02F}">
      <dsp:nvSpPr>
        <dsp:cNvPr id="0" name=""/>
        <dsp:cNvSpPr/>
      </dsp:nvSpPr>
      <dsp:spPr>
        <a:xfrm>
          <a:off x="3286" y="1166431"/>
          <a:ext cx="3203971" cy="3170474"/>
        </a:xfrm>
        <a:prstGeom prst="rect">
          <a:avLst/>
        </a:prstGeom>
        <a:solidFill>
          <a:schemeClr val="accent2">
            <a:lumMod val="20000"/>
            <a:lumOff val="80000"/>
            <a:alpha val="9000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2600" kern="1200">
              <a:solidFill>
                <a:schemeClr val="bg1"/>
              </a:solidFill>
              <a:latin typeface="+mn-lt"/>
            </a:rPr>
            <a:t>Diarrhea</a:t>
          </a:r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2600" kern="1200">
              <a:solidFill>
                <a:schemeClr val="bg1"/>
              </a:solidFill>
              <a:latin typeface="+mn-lt"/>
            </a:rPr>
            <a:t>Neutropenia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2600" kern="1200">
              <a:solidFill>
                <a:schemeClr val="bg1"/>
              </a:solidFill>
              <a:latin typeface="+mn-lt"/>
            </a:rPr>
            <a:t>Hepatotoxicity 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2600" kern="1200">
              <a:solidFill>
                <a:schemeClr val="bg1"/>
              </a:solidFill>
              <a:latin typeface="+mn-lt"/>
            </a:rPr>
            <a:t>ILD/pneumonitis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2600" kern="1200">
              <a:solidFill>
                <a:schemeClr val="bg1"/>
              </a:solidFill>
              <a:latin typeface="+mn-lt"/>
            </a:rPr>
            <a:t>VTE</a:t>
          </a:r>
        </a:p>
      </dsp:txBody>
      <dsp:txXfrm>
        <a:off x="3286" y="1166431"/>
        <a:ext cx="3203971" cy="3170474"/>
      </dsp:txXfrm>
    </dsp:sp>
    <dsp:sp modelId="{35EE2558-08FA-453F-B284-47D3136DCE7D}">
      <dsp:nvSpPr>
        <dsp:cNvPr id="0" name=""/>
        <dsp:cNvSpPr/>
      </dsp:nvSpPr>
      <dsp:spPr>
        <a:xfrm>
          <a:off x="3655814" y="14431"/>
          <a:ext cx="3203971" cy="11520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>
              <a:latin typeface="+mn-lt"/>
            </a:rPr>
            <a:t>Palbociclib</a:t>
          </a:r>
        </a:p>
      </dsp:txBody>
      <dsp:txXfrm>
        <a:off x="3655814" y="14431"/>
        <a:ext cx="3203971" cy="1152000"/>
      </dsp:txXfrm>
    </dsp:sp>
    <dsp:sp modelId="{A9455F2D-FB7C-459D-819B-8963E3223296}">
      <dsp:nvSpPr>
        <dsp:cNvPr id="0" name=""/>
        <dsp:cNvSpPr/>
      </dsp:nvSpPr>
      <dsp:spPr>
        <a:xfrm>
          <a:off x="3655814" y="1166431"/>
          <a:ext cx="3203971" cy="3170474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2600" kern="1200">
              <a:solidFill>
                <a:schemeClr val="bg1"/>
              </a:solidFill>
              <a:latin typeface="+mn-lt"/>
            </a:rPr>
            <a:t>Neutropenia</a:t>
          </a:r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2600" kern="1200">
              <a:solidFill>
                <a:schemeClr val="bg1"/>
              </a:solidFill>
              <a:latin typeface="+mn-lt"/>
            </a:rPr>
            <a:t>ILD/pneumonitis</a:t>
          </a:r>
        </a:p>
      </dsp:txBody>
      <dsp:txXfrm>
        <a:off x="3655814" y="1166431"/>
        <a:ext cx="3203971" cy="3170474"/>
      </dsp:txXfrm>
    </dsp:sp>
    <dsp:sp modelId="{2EA0F78A-65B8-4F96-82B1-9BC0751EA18B}">
      <dsp:nvSpPr>
        <dsp:cNvPr id="0" name=""/>
        <dsp:cNvSpPr/>
      </dsp:nvSpPr>
      <dsp:spPr>
        <a:xfrm>
          <a:off x="7308342" y="14431"/>
          <a:ext cx="3203971" cy="11520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>
              <a:latin typeface="+mn-lt"/>
            </a:rPr>
            <a:t>Ribociclib</a:t>
          </a:r>
        </a:p>
      </dsp:txBody>
      <dsp:txXfrm>
        <a:off x="7308342" y="14431"/>
        <a:ext cx="3203971" cy="1152000"/>
      </dsp:txXfrm>
    </dsp:sp>
    <dsp:sp modelId="{02725575-BE65-4C09-AAE5-5523C41AF1B8}">
      <dsp:nvSpPr>
        <dsp:cNvPr id="0" name=""/>
        <dsp:cNvSpPr/>
      </dsp:nvSpPr>
      <dsp:spPr>
        <a:xfrm>
          <a:off x="7308342" y="1166431"/>
          <a:ext cx="3203971" cy="3170474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2600" kern="1200">
              <a:solidFill>
                <a:schemeClr val="bg1"/>
              </a:solidFill>
              <a:latin typeface="+mn-lt"/>
            </a:rPr>
            <a:t>QT interval prolongation </a:t>
          </a:r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2600" kern="1200">
              <a:solidFill>
                <a:schemeClr val="bg1"/>
              </a:solidFill>
              <a:latin typeface="+mn-lt"/>
            </a:rPr>
            <a:t>Severe cutaneous adverse reactions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2600" kern="1200">
              <a:solidFill>
                <a:schemeClr val="bg1"/>
              </a:solidFill>
              <a:latin typeface="+mn-lt"/>
            </a:rPr>
            <a:t>Neutropenia</a:t>
          </a:r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2600" kern="1200">
              <a:solidFill>
                <a:schemeClr val="bg1"/>
              </a:solidFill>
              <a:latin typeface="+mn-lt"/>
            </a:rPr>
            <a:t>Hepatotoxicity 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2600" kern="1200">
              <a:solidFill>
                <a:schemeClr val="bg1"/>
              </a:solidFill>
              <a:latin typeface="+mn-lt"/>
            </a:rPr>
            <a:t>ILD/pneumonitis</a:t>
          </a:r>
        </a:p>
      </dsp:txBody>
      <dsp:txXfrm>
        <a:off x="7308342" y="1166431"/>
        <a:ext cx="3203971" cy="317047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DA1D69-CDDF-457B-80CA-890A91A77545}">
      <dsp:nvSpPr>
        <dsp:cNvPr id="0" name=""/>
        <dsp:cNvSpPr/>
      </dsp:nvSpPr>
      <dsp:spPr>
        <a:xfrm>
          <a:off x="554233" y="2507"/>
          <a:ext cx="2981909" cy="93287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solidFill>
                <a:schemeClr val="tx1"/>
              </a:solidFill>
              <a:latin typeface="+mn-lt"/>
            </a:rPr>
            <a:t>Monitor ECGs and electrolytes prior to initiation</a:t>
          </a:r>
        </a:p>
      </dsp:txBody>
      <dsp:txXfrm>
        <a:off x="581556" y="29830"/>
        <a:ext cx="2927263" cy="878225"/>
      </dsp:txXfrm>
    </dsp:sp>
    <dsp:sp modelId="{97E7D071-E2A4-4111-95E5-06E1556FD522}">
      <dsp:nvSpPr>
        <dsp:cNvPr id="0" name=""/>
        <dsp:cNvSpPr/>
      </dsp:nvSpPr>
      <dsp:spPr>
        <a:xfrm rot="5400000">
          <a:off x="1870275" y="958701"/>
          <a:ext cx="349826" cy="4197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 rot="-5400000">
        <a:off x="1919250" y="993684"/>
        <a:ext cx="251876" cy="244878"/>
      </dsp:txXfrm>
    </dsp:sp>
    <dsp:sp modelId="{175A3F1D-5679-42C8-B875-C1D098AE7CEF}">
      <dsp:nvSpPr>
        <dsp:cNvPr id="0" name=""/>
        <dsp:cNvSpPr/>
      </dsp:nvSpPr>
      <dsp:spPr>
        <a:xfrm>
          <a:off x="554233" y="1401815"/>
          <a:ext cx="2981909" cy="93287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solidFill>
                <a:schemeClr val="tx1"/>
              </a:solidFill>
              <a:latin typeface="+mn-lt"/>
            </a:rPr>
            <a:t>Repeat ECGs around Day 14 of first cycle and as clinically indicated</a:t>
          </a:r>
        </a:p>
      </dsp:txBody>
      <dsp:txXfrm>
        <a:off x="581556" y="1429138"/>
        <a:ext cx="2927263" cy="878225"/>
      </dsp:txXfrm>
    </dsp:sp>
    <dsp:sp modelId="{6DD2538A-C2E0-4438-ACFA-A6AC396D114E}">
      <dsp:nvSpPr>
        <dsp:cNvPr id="0" name=""/>
        <dsp:cNvSpPr/>
      </dsp:nvSpPr>
      <dsp:spPr>
        <a:xfrm rot="5400000">
          <a:off x="1870275" y="2358008"/>
          <a:ext cx="349826" cy="4197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 rot="-5400000">
        <a:off x="1919250" y="2392991"/>
        <a:ext cx="251876" cy="244878"/>
      </dsp:txXfrm>
    </dsp:sp>
    <dsp:sp modelId="{1DB73B06-1024-4EEC-8000-D20A345F574D}">
      <dsp:nvSpPr>
        <dsp:cNvPr id="0" name=""/>
        <dsp:cNvSpPr/>
      </dsp:nvSpPr>
      <dsp:spPr>
        <a:xfrm>
          <a:off x="554233" y="2801122"/>
          <a:ext cx="2981909" cy="93287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solidFill>
                <a:schemeClr val="tx1"/>
              </a:solidFill>
              <a:latin typeface="+mn-lt"/>
            </a:rPr>
            <a:t>Monitor electrolytes at beginning of each cycle for 6 cycles and as clinically indicated </a:t>
          </a:r>
        </a:p>
      </dsp:txBody>
      <dsp:txXfrm>
        <a:off x="581556" y="2828445"/>
        <a:ext cx="2927263" cy="878225"/>
      </dsp:txXfrm>
    </dsp:sp>
    <dsp:sp modelId="{1EF40EE5-1F28-4D78-82EF-F1669C44721E}">
      <dsp:nvSpPr>
        <dsp:cNvPr id="0" name=""/>
        <dsp:cNvSpPr/>
      </dsp:nvSpPr>
      <dsp:spPr>
        <a:xfrm rot="5400000">
          <a:off x="1870275" y="3757316"/>
          <a:ext cx="349826" cy="4197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 rot="-5400000">
        <a:off x="1919250" y="3792299"/>
        <a:ext cx="251876" cy="244878"/>
      </dsp:txXfrm>
    </dsp:sp>
    <dsp:sp modelId="{16A0A944-4B1E-4BB2-994F-7307962AF3F5}">
      <dsp:nvSpPr>
        <dsp:cNvPr id="0" name=""/>
        <dsp:cNvSpPr/>
      </dsp:nvSpPr>
      <dsp:spPr>
        <a:xfrm>
          <a:off x="554233" y="4200430"/>
          <a:ext cx="2981909" cy="93287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rgbClr val="000000"/>
              </a:solidFill>
              <a:latin typeface="+mn-lt"/>
            </a:rPr>
            <a:t>Avoid with drugs known to prolong QT interval and/or strong CYP3A inhibitors</a:t>
          </a:r>
          <a:endParaRPr lang="en-US" sz="1700" kern="1200" dirty="0">
            <a:latin typeface="+mn-lt"/>
          </a:endParaRPr>
        </a:p>
      </dsp:txBody>
      <dsp:txXfrm>
        <a:off x="581556" y="4227753"/>
        <a:ext cx="2927263" cy="87822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CF197E-266B-4808-A20F-0327F05EB4C8}">
      <dsp:nvSpPr>
        <dsp:cNvPr id="0" name=""/>
        <dsp:cNvSpPr/>
      </dsp:nvSpPr>
      <dsp:spPr>
        <a:xfrm>
          <a:off x="3286" y="107474"/>
          <a:ext cx="3203971" cy="1281588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>
              <a:latin typeface="+mn-lt"/>
            </a:rPr>
            <a:t>Abemaciclib</a:t>
          </a:r>
        </a:p>
      </dsp:txBody>
      <dsp:txXfrm>
        <a:off x="3286" y="107474"/>
        <a:ext cx="3203971" cy="1281588"/>
      </dsp:txXfrm>
    </dsp:sp>
    <dsp:sp modelId="{881ACC46-6166-414E-8662-CBBCFDEDA02F}">
      <dsp:nvSpPr>
        <dsp:cNvPr id="0" name=""/>
        <dsp:cNvSpPr/>
      </dsp:nvSpPr>
      <dsp:spPr>
        <a:xfrm>
          <a:off x="3286" y="1389063"/>
          <a:ext cx="3203971" cy="2854800"/>
        </a:xfrm>
        <a:prstGeom prst="rect">
          <a:avLst/>
        </a:prstGeom>
        <a:solidFill>
          <a:schemeClr val="accent2">
            <a:lumMod val="20000"/>
            <a:lumOff val="80000"/>
            <a:alpha val="9000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2400" b="0" kern="1200">
              <a:solidFill>
                <a:schemeClr val="bg1"/>
              </a:solidFill>
              <a:ea typeface="+mn-lt"/>
              <a:cs typeface="+mn-lt"/>
            </a:rPr>
            <a:t>Ketoconazole</a:t>
          </a:r>
          <a:endParaRPr lang="en-US" sz="2400" b="0" kern="1200">
            <a:solidFill>
              <a:schemeClr val="bg1"/>
            </a:solidFill>
            <a:latin typeface="+mn-lt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2400" b="0" kern="1200">
              <a:solidFill>
                <a:schemeClr val="bg1"/>
              </a:solidFill>
              <a:ea typeface="+mn-lt"/>
              <a:cs typeface="+mn-lt"/>
            </a:rPr>
            <a:t>Strong and moderate CYP3A inhibitors</a:t>
          </a:r>
          <a:endParaRPr lang="en-US" sz="2400" b="0" kern="1200">
            <a:solidFill>
              <a:schemeClr val="bg1"/>
            </a:solidFill>
            <a:latin typeface="+mn-lt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2400" b="0" kern="1200">
              <a:solidFill>
                <a:schemeClr val="bg1"/>
              </a:solidFill>
              <a:ea typeface="+mn-lt"/>
              <a:cs typeface="+mn-lt"/>
            </a:rPr>
            <a:t>Strong and moderate CYP3A inducers</a:t>
          </a:r>
          <a:endParaRPr lang="en-US" sz="2400" b="0" kern="1200">
            <a:solidFill>
              <a:schemeClr val="bg1"/>
            </a:solidFill>
            <a:latin typeface="+mn-lt"/>
          </a:endParaRPr>
        </a:p>
      </dsp:txBody>
      <dsp:txXfrm>
        <a:off x="3286" y="1389063"/>
        <a:ext cx="3203971" cy="2854800"/>
      </dsp:txXfrm>
    </dsp:sp>
    <dsp:sp modelId="{35EE2558-08FA-453F-B284-47D3136DCE7D}">
      <dsp:nvSpPr>
        <dsp:cNvPr id="0" name=""/>
        <dsp:cNvSpPr/>
      </dsp:nvSpPr>
      <dsp:spPr>
        <a:xfrm>
          <a:off x="3655814" y="107474"/>
          <a:ext cx="3203971" cy="128158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>
              <a:latin typeface="+mn-lt"/>
            </a:rPr>
            <a:t>Palbociclib</a:t>
          </a:r>
        </a:p>
      </dsp:txBody>
      <dsp:txXfrm>
        <a:off x="3655814" y="107474"/>
        <a:ext cx="3203971" cy="1281588"/>
      </dsp:txXfrm>
    </dsp:sp>
    <dsp:sp modelId="{A9455F2D-FB7C-459D-819B-8963E3223296}">
      <dsp:nvSpPr>
        <dsp:cNvPr id="0" name=""/>
        <dsp:cNvSpPr/>
      </dsp:nvSpPr>
      <dsp:spPr>
        <a:xfrm>
          <a:off x="3655814" y="1389063"/>
          <a:ext cx="3203971" cy="285480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2400" b="0" kern="1200">
              <a:solidFill>
                <a:schemeClr val="bg1"/>
              </a:solidFill>
              <a:latin typeface="+mn-lt"/>
            </a:rPr>
            <a:t>Strong </a:t>
          </a:r>
          <a:r>
            <a:rPr lang="en-US" sz="2400" b="0" kern="1200">
              <a:solidFill>
                <a:schemeClr val="bg1"/>
              </a:solidFill>
              <a:ea typeface="+mn-lt"/>
              <a:cs typeface="+mn-lt"/>
            </a:rPr>
            <a:t>CYP3A inhibitors</a:t>
          </a:r>
          <a:endParaRPr lang="en-US" sz="2400" b="0" kern="1200">
            <a:solidFill>
              <a:schemeClr val="bg1"/>
            </a:solidFill>
            <a:latin typeface="+mn-lt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2400" b="0" kern="1200">
              <a:solidFill>
                <a:schemeClr val="bg1"/>
              </a:solidFill>
              <a:latin typeface="+mn-lt"/>
            </a:rPr>
            <a:t>Strong </a:t>
          </a:r>
          <a:r>
            <a:rPr lang="en-US" sz="2400" b="0" kern="1200">
              <a:solidFill>
                <a:schemeClr val="bg1"/>
              </a:solidFill>
              <a:ea typeface="+mn-lt"/>
              <a:cs typeface="+mn-lt"/>
            </a:rPr>
            <a:t>CYP3A inducers</a:t>
          </a:r>
          <a:endParaRPr lang="en-US" sz="2400" b="0" kern="1200">
            <a:solidFill>
              <a:schemeClr val="bg1"/>
            </a:solidFill>
            <a:latin typeface="+mn-lt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2400" b="0" kern="1200">
              <a:solidFill>
                <a:schemeClr val="bg1"/>
              </a:solidFill>
              <a:ea typeface="+mn-lt"/>
              <a:cs typeface="+mn-lt"/>
            </a:rPr>
            <a:t>CYP3A4 substrates </a:t>
          </a:r>
          <a:endParaRPr lang="en-US" sz="2400" b="0" kern="1200">
            <a:solidFill>
              <a:schemeClr val="bg1"/>
            </a:solidFill>
            <a:latin typeface="+mn-lt"/>
          </a:endParaRP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endParaRPr lang="en-US" sz="2600" b="0" kern="1200">
            <a:solidFill>
              <a:schemeClr val="bg1"/>
            </a:solidFill>
            <a:latin typeface="+mn-lt"/>
          </a:endParaRPr>
        </a:p>
      </dsp:txBody>
      <dsp:txXfrm>
        <a:off x="3655814" y="1389063"/>
        <a:ext cx="3203971" cy="2854800"/>
      </dsp:txXfrm>
    </dsp:sp>
    <dsp:sp modelId="{2EA0F78A-65B8-4F96-82B1-9BC0751EA18B}">
      <dsp:nvSpPr>
        <dsp:cNvPr id="0" name=""/>
        <dsp:cNvSpPr/>
      </dsp:nvSpPr>
      <dsp:spPr>
        <a:xfrm>
          <a:off x="7308342" y="107474"/>
          <a:ext cx="3203971" cy="128158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>
              <a:latin typeface="+mn-lt"/>
            </a:rPr>
            <a:t>Ribociclib</a:t>
          </a:r>
        </a:p>
      </dsp:txBody>
      <dsp:txXfrm>
        <a:off x="7308342" y="107474"/>
        <a:ext cx="3203971" cy="1281588"/>
      </dsp:txXfrm>
    </dsp:sp>
    <dsp:sp modelId="{02725575-BE65-4C09-AAE5-5523C41AF1B8}">
      <dsp:nvSpPr>
        <dsp:cNvPr id="0" name=""/>
        <dsp:cNvSpPr/>
      </dsp:nvSpPr>
      <dsp:spPr>
        <a:xfrm>
          <a:off x="7308342" y="1389063"/>
          <a:ext cx="3203971" cy="285480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2400" b="0" kern="1200">
              <a:solidFill>
                <a:schemeClr val="bg1"/>
              </a:solidFill>
              <a:ea typeface="+mn-lt"/>
              <a:cs typeface="+mn-lt"/>
            </a:rPr>
            <a:t>Strong CYP3A inhibitors</a:t>
          </a:r>
          <a:endParaRPr lang="en-US" sz="2400" b="0" kern="1200">
            <a:solidFill>
              <a:schemeClr val="bg1"/>
            </a:solidFill>
            <a:latin typeface="+mn-lt"/>
          </a:endParaRP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2400" b="0" kern="1200">
              <a:solidFill>
                <a:schemeClr val="bg1"/>
              </a:solidFill>
              <a:latin typeface="+mn-lt"/>
            </a:rPr>
            <a:t>Strong </a:t>
          </a:r>
          <a:r>
            <a:rPr lang="en-US" sz="2400" b="0" kern="1200">
              <a:solidFill>
                <a:schemeClr val="bg1"/>
              </a:solidFill>
              <a:ea typeface="+mn-lt"/>
              <a:cs typeface="+mn-lt"/>
            </a:rPr>
            <a:t>CYP3A inducers</a:t>
          </a:r>
          <a:endParaRPr lang="en-US" sz="2400" b="0" kern="1200">
            <a:solidFill>
              <a:schemeClr val="bg1"/>
            </a:solidFill>
            <a:latin typeface="+mn-lt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2400" b="0" kern="1200">
              <a:solidFill>
                <a:schemeClr val="bg1"/>
              </a:solidFill>
              <a:ea typeface="+mn-lt"/>
              <a:cs typeface="+mn-lt"/>
            </a:rPr>
            <a:t>CYP3A substrates</a:t>
          </a:r>
          <a:endParaRPr lang="en-US" sz="2400" b="0" kern="1200">
            <a:solidFill>
              <a:schemeClr val="bg1"/>
            </a:solidFill>
            <a:latin typeface="+mn-lt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2400" b="0" kern="1200">
              <a:solidFill>
                <a:schemeClr val="bg1"/>
              </a:solidFill>
              <a:ea typeface="+mn-lt"/>
              <a:cs typeface="+mn-lt"/>
            </a:rPr>
            <a:t>Agents that prolong the QT interval  </a:t>
          </a:r>
          <a:endParaRPr lang="en-US" sz="2400" b="0" kern="1200">
            <a:solidFill>
              <a:schemeClr val="bg1"/>
            </a:solidFill>
            <a:latin typeface="+mn-lt"/>
          </a:endParaRPr>
        </a:p>
      </dsp:txBody>
      <dsp:txXfrm>
        <a:off x="7308342" y="1389063"/>
        <a:ext cx="3203971" cy="2854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0D816C-7A1D-4DEE-8FCB-981C255FE280}" type="datetimeFigureOut">
              <a:rPr lang="en-US" smtClean="0"/>
              <a:t>9/15/25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B21FA3-5805-462A-AEA7-92A8CEC9D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537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FB72F01-6714-4A31-8C22-8E0F1B091B5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1362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/>
              <a:t>AI, aromatase inhibitor; CDK4/6i, CDK4/6 inhibitor; EBC, early breast cancer; ET, endocrine therapy.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21FA3-5805-462A-AEA7-92A8CEC9D69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4760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881261">
              <a:defRPr/>
            </a:pPr>
            <a:r>
              <a:rPr lang="en-US" i="1"/>
              <a:t>EBC, early breast cancer; ER, estrogen receptor; HR, hormone receptor; </a:t>
            </a:r>
            <a:r>
              <a:rPr lang="en-US" i="1" dirty="0"/>
              <a:t>PgR</a:t>
            </a:r>
            <a:r>
              <a:rPr lang="en-US" i="1"/>
              <a:t>, progesterone receptor.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FB72F01-6714-4A31-8C22-8E0F1B091B5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2966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/>
              <a:t>AJCC, American Joint Committee on Cancer; gBRCAmut, germline BRCA mutation; Tx, treatment.</a:t>
            </a:r>
          </a:p>
          <a:p>
            <a:endParaRPr lang="en-US" i="1"/>
          </a:p>
          <a:p>
            <a:endParaRPr lang="en-US" i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FB72F01-6714-4A31-8C22-8E0F1B091B5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3941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/>
              <a:t>AI, aromatase inhibitor; BC, breast cancer; OFS, ovarian function suppression.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21FA3-5805-462A-AEA7-92A8CEC9D69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6380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/>
              <a:t>AI, aromatase inhibitor; BC, breast cancer; </a:t>
            </a:r>
            <a:r>
              <a:rPr lang="en-US" i="1" dirty="0"/>
              <a:t>CDK4/6i, CDK4/6 inhibitor; </a:t>
            </a:r>
            <a:r>
              <a:rPr lang="en-US" i="1"/>
              <a:t>ER, estrogen receptor.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21FA3-5805-462A-AEA7-92A8CEC9D69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006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BC2A21-BAB2-2CCC-5FAA-A8969B11EA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3E33D3-9344-F816-69E3-9720644616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EF4F1C-8B89-1C68-479B-BC84124352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US" sz="2800" b="1" dirty="0">
                <a:effectLst/>
                <a:latin typeface="Calibri" panose="020F0502020204030204" pitchFamily="34" charset="0"/>
              </a:rPr>
              <a:t>Optimal answer: </a:t>
            </a:r>
            <a:r>
              <a:rPr lang="en-US" sz="5400" dirty="0"/>
              <a:t>Suspend abemaciclib until pneumonitis resolves to baseline or grade </a:t>
            </a:r>
            <a:r>
              <a:rPr lang="en-US" sz="9600" dirty="0"/>
              <a:t>≤</a:t>
            </a:r>
            <a:r>
              <a:rPr lang="en-US" sz="5400" dirty="0"/>
              <a:t>1; resume at next lower dose</a:t>
            </a:r>
            <a:endParaRPr lang="en-US" sz="2800" b="1" dirty="0">
              <a:effectLst/>
              <a:latin typeface="Calibri" panose="020F0502020204030204" pitchFamily="34" charset="0"/>
            </a:endParaRPr>
          </a:p>
          <a:p>
            <a:pPr marL="0" indent="0">
              <a:buFont typeface="+mj-lt"/>
              <a:buNone/>
            </a:pPr>
            <a:r>
              <a:rPr lang="en-US" sz="1800" b="1" dirty="0"/>
              <a:t>Moore’s Outcome Level:</a:t>
            </a:r>
            <a:r>
              <a:rPr lang="en-US" sz="1800" b="0" dirty="0"/>
              <a:t> 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LO: </a:t>
            </a:r>
            <a:r>
              <a:rPr lang="en-US" sz="4000" b="0" i="0" dirty="0">
                <a:solidFill>
                  <a:srgbClr val="0D0D0D"/>
                </a:solidFill>
                <a:effectLst/>
                <a:latin typeface="-apple-system"/>
              </a:rPr>
              <a:t>Effectively monitor and manage toxicities associated with CDK4/6 inhibitor therapy for patients with HR+/HER2- breast cancer</a:t>
            </a:r>
            <a:endParaRPr lang="en-US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800" b="1" dirty="0"/>
              <a:t>Rationale</a:t>
            </a:r>
            <a:r>
              <a:rPr lang="en-US" altLang="en-US" sz="1800" dirty="0"/>
              <a:t>:</a:t>
            </a:r>
            <a:r>
              <a:rPr lang="en-US" altLang="en-US" sz="1800" b="1" dirty="0"/>
              <a:t> </a:t>
            </a:r>
            <a:r>
              <a:rPr lang="en-US" altLang="en-US" sz="1800" b="0" dirty="0"/>
              <a:t>With grade 2 pneumonitis or ILD related to abemaciclib, HCPs should s</a:t>
            </a:r>
            <a:r>
              <a:rPr lang="en-US" sz="1800" dirty="0"/>
              <a:t>uspend abemaciclib until pneumonitis resolves to baseline or grade &lt;1 and then resume at the next lower dose. 1 dose reduction is a 50 mg/dose reduction in abemaciclib at a time.</a:t>
            </a:r>
            <a:endParaRPr lang="en-US" sz="1000" b="1" dirty="0">
              <a:effectLst/>
              <a:latin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sz="1800" b="0" dirty="0"/>
          </a:p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45D4FB-5CC3-7301-6E3E-A7B76A8760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5BA4F17-C5AA-43EB-9595-595B5645182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6838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/>
              <a:t>ILD, interstitial lung disease; VTE, venous thromboembolism.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21FA3-5805-462A-AEA7-92A8CEC9D69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4991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/>
              <a:t>AE</a:t>
            </a:r>
            <a:r>
              <a:rPr lang="en-US" i="1"/>
              <a:t>, adverse </a:t>
            </a:r>
            <a:r>
              <a:rPr lang="en-US" i="1" dirty="0"/>
              <a:t>event</a:t>
            </a:r>
            <a:r>
              <a:rPr lang="en-US" i="1"/>
              <a:t>; CDK4/6i, CDK4/6 inhibitor; ILD, interstitial lung disease; VTE, venous thromboembolism.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21FA3-5805-462A-AEA7-92A8CEC9D69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64351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85800" lvl="1" indent="0">
              <a:lnSpc>
                <a:spcPct val="90000"/>
              </a:lnSpc>
              <a:spcBef>
                <a:spcPts val="500"/>
              </a:spcBef>
              <a:buFont typeface="Arial,Sans-Serif"/>
              <a:buNone/>
            </a:pPr>
            <a:r>
              <a:rPr lang="en-US" i="1" dirty="0"/>
              <a:t>AI, aromatase inhibitor; D/c, discontinue.</a:t>
            </a:r>
          </a:p>
          <a:p>
            <a:pPr marL="685800" lvl="1" indent="0">
              <a:lnSpc>
                <a:spcPct val="90000"/>
              </a:lnSpc>
              <a:spcBef>
                <a:spcPts val="500"/>
              </a:spcBef>
              <a:buFont typeface="Arial,Sans-Serif"/>
              <a:buNone/>
            </a:pPr>
            <a:endParaRPr lang="en-US" dirty="0"/>
          </a:p>
          <a:p>
            <a:pPr marL="971550" lvl="1" indent="-2857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 dirty="0"/>
              <a:t>Recommended laboratory monitoring</a:t>
            </a:r>
          </a:p>
          <a:p>
            <a:pPr marL="971550" lvl="1" indent="-2857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 dirty="0"/>
              <a:t>Recommended monitoring of patient-reported symptoms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 dirty="0"/>
              <a:t>Patient/caregiver/HCP discussions on AEs and communicating AEs to the healthcare team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 dirty="0"/>
              <a:t>Prophylactic interventions (eg, diarrhea)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 dirty="0"/>
              <a:t>Pretreatment evaluation/on-treatment monitoring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 dirty="0"/>
              <a:t>Evaluating severity: Common Terminology Criteria for Adverse Events (CTCAE) criteria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 dirty="0"/>
              <a:t>Early recognition and effective management strategies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 dirty="0"/>
              <a:t>Recommended dose reduction strategies to manage AEs</a:t>
            </a:r>
          </a:p>
          <a:p>
            <a:pPr lvl="2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 dirty="0"/>
              <a:t>Evidence for sustained clinical benefit through dose reductions in early and advanced settings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 dirty="0"/>
              <a:t>Patient communication and nursing interventions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21FA3-5805-462A-AEA7-92A8CEC9D69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4682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/>
              <a:t>ANC, absolute neutrophil count; CBC, complete blood count; </a:t>
            </a:r>
            <a:r>
              <a:rPr lang="en-US" i="1" dirty="0"/>
              <a:t>D/c, discontinue; </a:t>
            </a:r>
            <a:r>
              <a:rPr lang="en-US" i="1"/>
              <a:t>EBC, early breast cancer; LLN, lower limit of normal</a:t>
            </a:r>
            <a:r>
              <a:rPr lang="en-US" i="1" dirty="0"/>
              <a:t>; MBC, metastatic breast cancer</a:t>
            </a:r>
            <a:r>
              <a:rPr lang="en-US" i="1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D07A36-6DF5-446B-99AF-0AFE692B760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3064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effectLst/>
                <a:latin typeface="Segoe UI" panose="020B0502040204020203" pitchFamily="34" charset="0"/>
              </a:rPr>
              <a:t>Polling question - no optimal answer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>
              <a:effectLst/>
              <a:latin typeface="Segoe UI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effectLst/>
                <a:latin typeface="Segoe UI" panose="020B0502040204020203" pitchFamily="34" charset="0"/>
              </a:rPr>
              <a:t>Audience response data will not be shown</a:t>
            </a:r>
            <a:endParaRPr lang="en-US" sz="1200">
              <a:effectLst/>
              <a:latin typeface="Arial" panose="020B0604020202020204" pitchFamily="34" charset="0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FB72F01-6714-4A31-8C22-8E0F1B091B5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49824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CCED10-EF2C-7703-D7F1-6E7EB240E1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9E9695-C917-169D-709B-7D78E456CD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DECEDA-56AD-54C3-58B2-ED8E8418EF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/>
              <a:t>ANC, absolute neutrophil count; CBC, complete blood count; </a:t>
            </a:r>
            <a:r>
              <a:rPr lang="en-US" i="1" dirty="0"/>
              <a:t>D/c, discontinue; </a:t>
            </a:r>
            <a:r>
              <a:rPr lang="en-US" i="1"/>
              <a:t>EBC, early breast cancer; LLN, lower limit of normal.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716962-FBCC-3DE3-B4E7-D4D2380720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D07A36-6DF5-446B-99AF-0AFE692B760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241430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/>
              <a:t>ALT,</a:t>
            </a:r>
            <a:r>
              <a:rPr lang="en-US" b="0" i="1">
                <a:solidFill>
                  <a:srgbClr val="001D35"/>
                </a:solidFill>
                <a:effectLst/>
                <a:latin typeface="Google Sans"/>
              </a:rPr>
              <a:t> alanine transaminase;</a:t>
            </a:r>
            <a:r>
              <a:rPr lang="en-US" b="0" i="1" dirty="0">
                <a:solidFill>
                  <a:srgbClr val="001D35"/>
                </a:solidFill>
                <a:effectLst/>
                <a:latin typeface="Google Sans"/>
              </a:rPr>
              <a:t> AST, aspartate aminotransferase;</a:t>
            </a:r>
            <a:r>
              <a:rPr lang="en-US" i="1" dirty="0"/>
              <a:t> D/c, discontinue; LFT</a:t>
            </a:r>
            <a:r>
              <a:rPr lang="en-US" i="1"/>
              <a:t>, liver function </a:t>
            </a:r>
            <a:r>
              <a:rPr lang="en-US" i="1" dirty="0"/>
              <a:t>test</a:t>
            </a:r>
            <a:r>
              <a:rPr lang="en-US" i="1"/>
              <a:t>; ULN, upper limit of normal.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D07A36-6DF5-446B-99AF-0AFE692B760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487373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/>
              <a:t>ALT, </a:t>
            </a:r>
            <a:r>
              <a:rPr lang="en-US" b="0" i="1">
                <a:solidFill>
                  <a:srgbClr val="001D35"/>
                </a:solidFill>
                <a:effectLst/>
                <a:latin typeface="Google Sans"/>
              </a:rPr>
              <a:t>alanine transaminase; AST, aspartate transaminase</a:t>
            </a:r>
            <a:r>
              <a:rPr lang="en-US" i="1" dirty="0"/>
              <a:t>; D/c, discontinue</a:t>
            </a:r>
            <a:r>
              <a:rPr lang="en-US" b="0" i="1" dirty="0">
                <a:solidFill>
                  <a:srgbClr val="001D35"/>
                </a:solidFill>
                <a:effectLst/>
                <a:latin typeface="Google Sans"/>
              </a:rPr>
              <a:t>; </a:t>
            </a:r>
            <a:r>
              <a:rPr lang="en-US" b="0" i="1">
                <a:solidFill>
                  <a:srgbClr val="001D35"/>
                </a:solidFill>
                <a:effectLst/>
                <a:latin typeface="Google Sans"/>
              </a:rPr>
              <a:t>EBC, early breast cancer; </a:t>
            </a:r>
            <a:r>
              <a:rPr lang="en-US" i="1" dirty="0"/>
              <a:t>LFT</a:t>
            </a:r>
            <a:r>
              <a:rPr lang="en-US" i="1"/>
              <a:t>, liver function </a:t>
            </a:r>
            <a:r>
              <a:rPr lang="en-US" i="1" dirty="0"/>
              <a:t>test</a:t>
            </a:r>
            <a:r>
              <a:rPr lang="en-US" i="1"/>
              <a:t>; MBC, metastatic breast cancer; ULN, upper limit of normal.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D07A36-6DF5-446B-99AF-0AFE692B760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048170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lvl="0" indent="0" algn="l">
              <a:lnSpc>
                <a:spcPct val="90000"/>
              </a:lnSpc>
              <a:spcBef>
                <a:spcPts val="500"/>
              </a:spcBef>
              <a:buFont typeface="Arial,Sans-Serif"/>
              <a:buNone/>
            </a:pPr>
            <a:r>
              <a:rPr lang="en-US" i="1"/>
              <a:t>CTCEA, Common Terminology Criteria for Adverse Events; VTE, venous thromboembolism.</a:t>
            </a:r>
          </a:p>
          <a:p>
            <a:pPr marL="971550" lvl="1" indent="-2857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Recommended laboratory monitoring</a:t>
            </a:r>
          </a:p>
          <a:p>
            <a:pPr marL="971550" lvl="1" indent="-2857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Recommended monitoring of patient-reported symptoms</a:t>
            </a:r>
          </a:p>
          <a:p>
            <a:pPr marL="628650" lvl="1" indent="-1714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Patient/caregiver/HCP discussions on AEs and communicating AEs to the healthcare team</a:t>
            </a:r>
          </a:p>
          <a:p>
            <a:pPr marL="628650" lvl="1" indent="-1714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Pretreatment evaluation/on-treatment monitoring</a:t>
            </a:r>
          </a:p>
          <a:p>
            <a:pPr marL="628650" lvl="1" indent="-1714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Evaluating severity: Common Terminology Criteria for Adverse Events (CTCAE) criteria</a:t>
            </a:r>
          </a:p>
          <a:p>
            <a:pPr marL="628650" lvl="1" indent="-1714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Early recognition and effective management strategies</a:t>
            </a:r>
          </a:p>
          <a:p>
            <a:pPr marL="628650" lvl="1" indent="-1714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Recommended dose reduction strategies to manage AEs</a:t>
            </a:r>
          </a:p>
          <a:p>
            <a:pPr marL="1085850" lvl="2" indent="-1714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Evidence for sustained clinical benefit through dose reductions in early and advanced settings</a:t>
            </a:r>
          </a:p>
          <a:p>
            <a:pPr marL="628650" lvl="1" indent="-1714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Patient communication and nursing interventions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21FA3-5805-462A-AEA7-92A8CEC9D692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05889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971550" lvl="1" indent="-2857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Recommended laboratory monitoring</a:t>
            </a:r>
          </a:p>
          <a:p>
            <a:pPr marL="971550" lvl="1" indent="-2857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Recommended monitoring of patient-reported symptoms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Patient/caregiver/HCP discussions on AEs and communicating AEs to the healthcare team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Pretreatment evaluation/on-treatment monitoring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Evaluating severity: Common Terminology Criteria for Adverse Events (CTCAE) criteria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Early recognition and effective management strategies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Recommended dose reduction strategies to manage AEs</a:t>
            </a:r>
          </a:p>
          <a:p>
            <a:pPr lvl="2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Evidence for sustained clinical benefit through dose reductions in early and advanced settings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Patient communication and nursing interventions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21FA3-5805-462A-AEA7-92A8CEC9D692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67155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6E2B70-8ABA-D9CF-3C29-691BF48307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AAB577-8DC9-F0C2-CAEF-9F714AD988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0D7240-6D30-1369-56DF-342698B703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lvl="0" indent="0">
              <a:lnSpc>
                <a:spcPct val="90000"/>
              </a:lnSpc>
              <a:spcBef>
                <a:spcPts val="500"/>
              </a:spcBef>
              <a:buFont typeface="Arial,Sans-Serif"/>
              <a:buNone/>
            </a:pPr>
            <a:r>
              <a:rPr lang="en-US" i="1" dirty="0"/>
              <a:t>AI, aromatase inhibitor; </a:t>
            </a:r>
            <a:r>
              <a:rPr lang="en-US" i="1"/>
              <a:t>D/</a:t>
            </a:r>
            <a:r>
              <a:rPr lang="en-US" i="1" dirty="0"/>
              <a:t>c</a:t>
            </a:r>
            <a:r>
              <a:rPr lang="en-US" i="1"/>
              <a:t>, discontinue; ILD, interstitial lung disease.</a:t>
            </a:r>
          </a:p>
          <a:p>
            <a:pPr marL="971550" lvl="1" indent="-2857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Recommended laboratory monitoring</a:t>
            </a:r>
          </a:p>
          <a:p>
            <a:pPr marL="971550" lvl="1" indent="-2857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Recommended monitoring of patient-reported symptoms</a:t>
            </a:r>
          </a:p>
          <a:p>
            <a:pPr marL="628650" lvl="1" indent="-1714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Patient/caregiver/HCP discussions on AEs and communicating AEs to the healthcare team</a:t>
            </a:r>
          </a:p>
          <a:p>
            <a:pPr marL="628650" lvl="1" indent="-1714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Pretreatment evaluation/on-treatment monitoring</a:t>
            </a:r>
          </a:p>
          <a:p>
            <a:pPr marL="628650" lvl="1" indent="-1714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Evaluating severity: Common Terminology Criteria for Adverse Events (CTCAE) criteria</a:t>
            </a:r>
          </a:p>
          <a:p>
            <a:pPr marL="628650" lvl="1" indent="-1714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Early recognition and effective management strategies</a:t>
            </a:r>
          </a:p>
          <a:p>
            <a:pPr marL="628650" lvl="1" indent="-1714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Recommended dose reduction strategies to manage AEs</a:t>
            </a:r>
          </a:p>
          <a:p>
            <a:pPr marL="1085850" lvl="2" indent="-1714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Evidence for sustained clinical benefit through dose reductions in early and advanced settings</a:t>
            </a:r>
          </a:p>
          <a:p>
            <a:pPr marL="628650" lvl="1" indent="-1714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Patient communication and nursing interventions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B2BE64-23D4-43F8-893D-6E3A689115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D07A36-6DF5-446B-99AF-0AFE692B760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14273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82A68D-AB8D-4F42-6B65-8C1D67B899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CA3C0F-6725-30CB-6C18-76AD8DD736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924A37-BD91-62D9-760A-EACDBB36AF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/>
              <a:t>AI, aromatase inhibitor; BC, breast cancer; </a:t>
            </a:r>
            <a:r>
              <a:rPr lang="en-US" i="1" dirty="0"/>
              <a:t>CDK4/6i, CDK4/6 inhibitor; </a:t>
            </a:r>
            <a:r>
              <a:rPr lang="en-US" i="1"/>
              <a:t>ER, estrogen receptor.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39D258-DC9C-B11A-ACB6-6D9AF8186E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B21FA3-5805-462A-AEA7-92A8CEC9D69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432410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8290DD-C9B9-1FAF-1732-CB8D721EB5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F38A6F-8D83-DA8F-7EBB-A3060A0B56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CCE267-7106-9B5D-3E79-C8E7C8148E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US" sz="2800" b="1" dirty="0">
                <a:effectLst/>
                <a:latin typeface="Calibri" panose="020F0502020204030204" pitchFamily="34" charset="0"/>
              </a:rPr>
              <a:t>Optimal answer: </a:t>
            </a:r>
            <a:r>
              <a:rPr lang="en-US" sz="5400" dirty="0"/>
              <a:t>Suspend abemaciclib until pneumonitis resolves to baseline or grade </a:t>
            </a:r>
            <a:r>
              <a:rPr lang="en-US" sz="9600" dirty="0"/>
              <a:t>≤</a:t>
            </a:r>
            <a:r>
              <a:rPr lang="en-US" sz="5400" dirty="0"/>
              <a:t>1; resume at next lower dose</a:t>
            </a:r>
            <a:endParaRPr lang="en-US" sz="2800" b="1" dirty="0">
              <a:effectLst/>
              <a:latin typeface="Calibri" panose="020F0502020204030204" pitchFamily="34" charset="0"/>
            </a:endParaRPr>
          </a:p>
          <a:p>
            <a:pPr marL="0" indent="0">
              <a:buFont typeface="+mj-lt"/>
              <a:buNone/>
            </a:pPr>
            <a:r>
              <a:rPr lang="en-US" sz="1800" b="1" dirty="0"/>
              <a:t>Moore’s Outcome Level:</a:t>
            </a:r>
            <a:r>
              <a:rPr lang="en-US" sz="1800" b="0" dirty="0"/>
              <a:t> 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LO: </a:t>
            </a:r>
            <a:r>
              <a:rPr lang="en-US" sz="4000" b="0" i="0" dirty="0">
                <a:solidFill>
                  <a:srgbClr val="0D0D0D"/>
                </a:solidFill>
                <a:effectLst/>
                <a:latin typeface="-apple-system"/>
              </a:rPr>
              <a:t>Effectively monitor and manage toxicities associated with CDK4/6 inhibitor therapy for patients with HR+/HER2- breast cancer</a:t>
            </a:r>
            <a:endParaRPr lang="en-US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800" b="1" dirty="0"/>
              <a:t>Rationale</a:t>
            </a:r>
            <a:r>
              <a:rPr lang="en-US" altLang="en-US" sz="1800" dirty="0"/>
              <a:t>:</a:t>
            </a:r>
            <a:r>
              <a:rPr lang="en-US" altLang="en-US" sz="1800" b="1" dirty="0"/>
              <a:t> </a:t>
            </a:r>
            <a:r>
              <a:rPr lang="en-US" altLang="en-US" sz="1800" b="0" dirty="0"/>
              <a:t>With grade 2 pneumonitis or ILD related to abemaciclib, HCPs should s</a:t>
            </a:r>
            <a:r>
              <a:rPr lang="en-US" sz="1800" dirty="0"/>
              <a:t>uspend abemaciclib until pneumonitis resolves to baseline or grade &lt;1 and then resume at the next lower dose. 1 dose reduction is a 50 mg/dose reduction in abemaciclib at a time.</a:t>
            </a:r>
            <a:endParaRPr lang="en-US" sz="1000" b="1" dirty="0">
              <a:effectLst/>
              <a:latin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sz="1800" b="0" dirty="0"/>
          </a:p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BA7882-916F-8EE3-0CC9-F4B2B92021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5BA4F17-C5AA-43EB-9595-595B5645182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42811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24E268-B749-1CCD-3B51-2A19430DC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2B1D90-E2AA-9B86-49D2-BF892ABDE2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BD1156-073A-7CAB-253E-33881CFC64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US" sz="2800" b="1" dirty="0">
                <a:effectLst/>
                <a:latin typeface="Calibri" panose="020F0502020204030204" pitchFamily="34" charset="0"/>
              </a:rPr>
              <a:t>Optimal answer: </a:t>
            </a:r>
            <a:r>
              <a:rPr lang="en-US" sz="5400" dirty="0"/>
              <a:t>Suspend abemaciclib until pneumonitis resolves to baseline or grade </a:t>
            </a:r>
            <a:r>
              <a:rPr lang="en-US" sz="9600" dirty="0"/>
              <a:t>≤</a:t>
            </a:r>
            <a:r>
              <a:rPr lang="en-US" sz="5400" dirty="0"/>
              <a:t>1; resume at next lower dose</a:t>
            </a:r>
            <a:endParaRPr lang="en-US" sz="2800" b="1" dirty="0">
              <a:effectLst/>
              <a:latin typeface="Calibri" panose="020F0502020204030204" pitchFamily="34" charset="0"/>
            </a:endParaRPr>
          </a:p>
          <a:p>
            <a:pPr marL="0" indent="0">
              <a:buFont typeface="+mj-lt"/>
              <a:buNone/>
            </a:pPr>
            <a:r>
              <a:rPr lang="en-US" sz="1800" b="1" dirty="0"/>
              <a:t>Moore’s Outcome Level:</a:t>
            </a:r>
            <a:r>
              <a:rPr lang="en-US" sz="1800" b="0" dirty="0"/>
              <a:t> 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LO: </a:t>
            </a:r>
            <a:r>
              <a:rPr lang="en-US" sz="4000" b="0" i="0" dirty="0">
                <a:solidFill>
                  <a:srgbClr val="0D0D0D"/>
                </a:solidFill>
                <a:effectLst/>
                <a:latin typeface="-apple-system"/>
              </a:rPr>
              <a:t>Effectively monitor and manage toxicities associated with CDK4/6 inhibitor therapy for patients with HR+/HER2- breast cancer</a:t>
            </a:r>
            <a:endParaRPr lang="en-US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800" b="1" dirty="0"/>
              <a:t>Rationale</a:t>
            </a:r>
            <a:r>
              <a:rPr lang="en-US" altLang="en-US" sz="1800" dirty="0"/>
              <a:t>:</a:t>
            </a:r>
            <a:r>
              <a:rPr lang="en-US" altLang="en-US" sz="1800" b="1" dirty="0"/>
              <a:t> </a:t>
            </a:r>
            <a:r>
              <a:rPr lang="en-US" altLang="en-US" sz="1800" b="0" dirty="0"/>
              <a:t>With grade 2 pneumonitis or ILD related to abemaciclib, HCPs should s</a:t>
            </a:r>
            <a:r>
              <a:rPr lang="en-US" sz="1800" dirty="0"/>
              <a:t>uspend abemaciclib until pneumonitis resolves to baseline or grade &lt;1 and then resume at the next lower dose. 1 dose reduction is a 50 mg/dose reduction in abemaciclib at a time.</a:t>
            </a:r>
            <a:endParaRPr lang="en-US" sz="1000" b="1" dirty="0">
              <a:effectLst/>
              <a:latin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sz="1800" b="0" dirty="0"/>
          </a:p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FE02A9-D146-2152-0564-0BC40AE54B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5BA4F17-C5AA-43EB-9595-595B5645182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0222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064C1C-0593-D37C-52C2-97E922FD7F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A7F2119-94C4-AE8E-4647-B126CB65D5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B48A38-3E8C-35EE-1030-332D34B341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lvl="0" indent="0">
              <a:lnSpc>
                <a:spcPct val="90000"/>
              </a:lnSpc>
              <a:spcBef>
                <a:spcPts val="500"/>
              </a:spcBef>
              <a:buFont typeface="Arial,Sans-Serif"/>
              <a:buNone/>
            </a:pPr>
            <a:r>
              <a:rPr lang="en-US" i="1"/>
              <a:t>D/</a:t>
            </a:r>
            <a:r>
              <a:rPr lang="en-US" i="1" dirty="0"/>
              <a:t>c</a:t>
            </a:r>
            <a:r>
              <a:rPr lang="en-US" i="1"/>
              <a:t>, discontinue; ILD, interstitial lung disease.</a:t>
            </a:r>
          </a:p>
          <a:p>
            <a:pPr marL="971550" lvl="1" indent="-2857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Recommended laboratory monitoring</a:t>
            </a:r>
          </a:p>
          <a:p>
            <a:pPr marL="971550" lvl="1" indent="-2857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Recommended monitoring of patient-reported symptoms</a:t>
            </a:r>
          </a:p>
          <a:p>
            <a:pPr marL="628650" lvl="1" indent="-1714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Patient/caregiver/HCP discussions on AEs and communicating AEs to the healthcare team</a:t>
            </a:r>
          </a:p>
          <a:p>
            <a:pPr marL="628650" lvl="1" indent="-1714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Pretreatment evaluation/on-treatment monitoring</a:t>
            </a:r>
          </a:p>
          <a:p>
            <a:pPr marL="628650" lvl="1" indent="-1714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Evaluating severity: Common Terminology Criteria for Adverse Events (CTCAE) criteria</a:t>
            </a:r>
          </a:p>
          <a:p>
            <a:pPr marL="628650" lvl="1" indent="-1714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Early recognition and effective management strategies</a:t>
            </a:r>
          </a:p>
          <a:p>
            <a:pPr marL="628650" lvl="1" indent="-1714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Recommended dose reduction strategies to manage AEs</a:t>
            </a:r>
          </a:p>
          <a:p>
            <a:pPr marL="1085850" lvl="2" indent="-1714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Evidence for sustained clinical benefit through dose reductions in early and advanced settings</a:t>
            </a:r>
          </a:p>
          <a:p>
            <a:pPr marL="628650" lvl="1" indent="-1714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Patient communication and nursing interventions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8E00FD-8495-FC04-EB51-E187386978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D07A36-6DF5-446B-99AF-0AFE692B760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0117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effectLst/>
                <a:latin typeface="Segoe UI" panose="020B0502040204020203" pitchFamily="34" charset="0"/>
              </a:rPr>
              <a:t>Polling question - no optimal answer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>
              <a:effectLst/>
              <a:latin typeface="Segoe UI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effectLst/>
                <a:latin typeface="Segoe UI" panose="020B0502040204020203" pitchFamily="34" charset="0"/>
              </a:rPr>
              <a:t>Audience response data will not be shown</a:t>
            </a:r>
            <a:endParaRPr lang="en-US" sz="1200">
              <a:effectLst/>
              <a:latin typeface="Arial" panose="020B0604020202020204" pitchFamily="34" charset="0"/>
            </a:endParaRP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936017-1B5C-4764-8788-0D5D1BBF9D91}" type="slidenum">
              <a:rPr kumimoji="0" lang="en-US" alt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25522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lvl="0" indent="0">
              <a:lnSpc>
                <a:spcPct val="90000"/>
              </a:lnSpc>
              <a:spcBef>
                <a:spcPts val="500"/>
              </a:spcBef>
              <a:buFont typeface="Arial,Sans-Serif"/>
              <a:buNone/>
            </a:pPr>
            <a:r>
              <a:rPr lang="en-US" i="1"/>
              <a:t>D/</a:t>
            </a:r>
            <a:r>
              <a:rPr lang="en-US" i="1" dirty="0"/>
              <a:t>c</a:t>
            </a:r>
            <a:r>
              <a:rPr lang="en-US" i="1"/>
              <a:t>, discontinue; </a:t>
            </a:r>
            <a:r>
              <a:rPr lang="en-US" i="1" dirty="0"/>
              <a:t>EBC, early breast cancer; </a:t>
            </a:r>
            <a:r>
              <a:rPr lang="en-US" i="1"/>
              <a:t>ILD, interstitial lung disease</a:t>
            </a:r>
            <a:r>
              <a:rPr lang="en-US" i="1" dirty="0"/>
              <a:t>; MBC, metastatic breast cancer</a:t>
            </a:r>
            <a:r>
              <a:rPr lang="en-US" i="1"/>
              <a:t>.</a:t>
            </a:r>
          </a:p>
          <a:p>
            <a:pPr marL="971550" lvl="1" indent="-2857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Recommended laboratory monitoring</a:t>
            </a:r>
          </a:p>
          <a:p>
            <a:pPr marL="971550" lvl="1" indent="-2857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Recommended monitoring of patient-reported symptoms</a:t>
            </a:r>
          </a:p>
          <a:p>
            <a:pPr marL="628650" lvl="1" indent="-1714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Patient/caregiver/HCP discussions on AEs and communicating AEs to the healthcare team</a:t>
            </a:r>
          </a:p>
          <a:p>
            <a:pPr marL="628650" lvl="1" indent="-1714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Pretreatment evaluation/on-treatment monitoring</a:t>
            </a:r>
          </a:p>
          <a:p>
            <a:pPr marL="628650" lvl="1" indent="-1714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Evaluating severity: Common Terminology Criteria for Adverse Events (CTCAE) criteria</a:t>
            </a:r>
          </a:p>
          <a:p>
            <a:pPr marL="628650" lvl="1" indent="-1714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Early recognition and effective management strategies</a:t>
            </a:r>
          </a:p>
          <a:p>
            <a:pPr marL="628650" lvl="1" indent="-1714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Recommended dose reduction strategies to manage AEs</a:t>
            </a:r>
          </a:p>
          <a:p>
            <a:pPr marL="1085850" lvl="2" indent="-1714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Evidence for sustained clinical benefit through dose reductions in early and advanced settings</a:t>
            </a:r>
          </a:p>
          <a:p>
            <a:pPr marL="628650" lvl="1" indent="-171450">
              <a:lnSpc>
                <a:spcPct val="90000"/>
              </a:lnSpc>
              <a:spcBef>
                <a:spcPts val="500"/>
              </a:spcBef>
              <a:buFont typeface="Arial,Sans-Serif"/>
              <a:buChar char="•"/>
            </a:pPr>
            <a:r>
              <a:rPr lang="en-US"/>
              <a:t>Patient communication and nursing interventions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D07A36-6DF5-446B-99AF-0AFE692B760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231079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/>
              <a:t>CDK4/6i, CDK4/6 inhibitor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21FA3-5805-462A-AEA7-92A8CEC9D692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56886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Among the many significant CYP3A inhibitors are grapefruit juice, erythromycin, ketoconazole, clarithromycin, and verapamil</a:t>
            </a:r>
          </a:p>
          <a:p>
            <a:r>
              <a:rPr lang="en-US"/>
              <a:t>CYP3A inducers include the glucocorticoids, rifampin, carbamazepine, phenobarbital, and phenytoin</a:t>
            </a:r>
          </a:p>
          <a:p>
            <a:r>
              <a:rPr lang="en-US" b="1"/>
              <a:t>QT-Prolonging Medications</a:t>
            </a:r>
            <a:endParaRPr lang="en-US"/>
          </a:p>
          <a:p>
            <a:r>
              <a:rPr lang="en-US" b="1"/>
              <a:t>Antipsychotics:</a:t>
            </a:r>
            <a:r>
              <a:rPr lang="en-US"/>
              <a:t> Haloperidol, ziprasidone, quetiapine, thioridazine, olanzapine, risperidone, droperidol </a:t>
            </a:r>
          </a:p>
          <a:p>
            <a:r>
              <a:rPr lang="en-US" b="1"/>
              <a:t>Antiarrhythmics:</a:t>
            </a:r>
            <a:r>
              <a:rPr lang="en-US"/>
              <a:t> Amiodarone, sotalol, dofetilide, procainamide, quinidine, flecainide</a:t>
            </a:r>
          </a:p>
          <a:p>
            <a:r>
              <a:rPr lang="en-US" b="1"/>
              <a:t>Antibiotics:</a:t>
            </a:r>
            <a:r>
              <a:rPr lang="en-US"/>
              <a:t> Macrolides, fluoroquinolones</a:t>
            </a:r>
          </a:p>
          <a:p>
            <a:r>
              <a:rPr lang="en-US" b="1"/>
              <a:t>Antidepressants:</a:t>
            </a:r>
            <a:r>
              <a:rPr lang="en-US"/>
              <a:t> Amitriptyline, imipramine, citalopram, amitriptyline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21FA3-5805-462A-AEA7-92A8CEC9D692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57874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5F5267-C0A2-929E-4CE3-FC17BE2037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0AD94F-9F74-6220-9AB3-0D46401A19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B28C8E-CBA1-5F1D-7CEA-006078D63E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/>
              <a:t>AE</a:t>
            </a:r>
            <a:r>
              <a:rPr lang="en-US" i="1"/>
              <a:t>, adverse </a:t>
            </a:r>
            <a:r>
              <a:rPr lang="en-US" i="1" dirty="0"/>
              <a:t>event</a:t>
            </a:r>
            <a:r>
              <a:rPr lang="en-US" i="1"/>
              <a:t>; CBC, complete blood count; ILD, interstitial lung disease; LFT, liver function </a:t>
            </a:r>
            <a:r>
              <a:rPr lang="en-US" i="1" dirty="0"/>
              <a:t>test</a:t>
            </a:r>
            <a:r>
              <a:rPr lang="en-US" i="1"/>
              <a:t>; VTE, venous thromboembolism.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786941-32B9-6610-7740-517CCF46C4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D07A36-6DF5-446B-99AF-0AFE692B760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676491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16403E-A96B-2F6D-20A5-764D5DF16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B935E6-0D99-85D3-B5F2-C676ECB512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7C6FF71-8182-DAE3-9577-DF9D6B9CB8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sz="1800" b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Answer: </a:t>
            </a:r>
            <a:r>
              <a:rPr lang="en-US" b="0" dirty="0"/>
              <a:t>Encourage a low fat diet</a:t>
            </a:r>
            <a:endParaRPr lang="en-US" b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Rationale: </a:t>
            </a:r>
            <a:r>
              <a:rPr lang="en-US" b="0" dirty="0"/>
              <a:t>Ribociclib can be taken with or without food. There is no lower initiation dose for ribociclib. Patients should increase oral hydration and have a low fat diet to mitigate complications from diarrhea.</a:t>
            </a:r>
            <a:endParaRPr lang="en-US" b="1" dirty="0"/>
          </a:p>
          <a:p>
            <a:pPr>
              <a:lnSpc>
                <a:spcPct val="100000"/>
              </a:lnSpc>
            </a:pPr>
            <a:r>
              <a:rPr lang="en-US" b="1" dirty="0"/>
              <a:t>LO: </a:t>
            </a:r>
            <a:r>
              <a:rPr lang="en-US" sz="1800" b="0" i="0" dirty="0">
                <a:solidFill>
                  <a:srgbClr val="0D0D0D"/>
                </a:solidFill>
                <a:effectLst/>
                <a:latin typeface="-apple-system"/>
              </a:rPr>
              <a:t> </a:t>
            </a:r>
            <a:r>
              <a:rPr lang="en-US" b="0" i="0" dirty="0">
                <a:solidFill>
                  <a:srgbClr val="0D0D0D"/>
                </a:solidFill>
                <a:effectLst/>
                <a:latin typeface="-apple-system"/>
              </a:rPr>
              <a:t>Employ effective techniques to mitigate factors leading to early discontinuation of oral anticancer therapy in patients with HR+/HER2- breast cancer</a:t>
            </a:r>
          </a:p>
          <a:p>
            <a:pPr>
              <a:lnSpc>
                <a:spcPct val="100000"/>
              </a:lnSpc>
            </a:pPr>
            <a:r>
              <a:rPr lang="en-US" b="0" i="0" dirty="0">
                <a:solidFill>
                  <a:srgbClr val="0D0D0D"/>
                </a:solidFill>
                <a:effectLst/>
                <a:latin typeface="-apple-system"/>
              </a:rPr>
              <a:t>Knowledge level 3 question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0" dirty="0">
                <a:solidFill>
                  <a:srgbClr val="0D0D0D"/>
                </a:solidFill>
                <a:effectLst/>
                <a:latin typeface="-apple-system"/>
              </a:rPr>
              <a:t>Level 3: knowledge</a:t>
            </a:r>
          </a:p>
          <a:p>
            <a:pPr>
              <a:lnSpc>
                <a:spcPct val="100000"/>
              </a:lnSpc>
            </a:pPr>
            <a:endParaRPr lang="en-US" b="0" i="0" dirty="0">
              <a:solidFill>
                <a:srgbClr val="0D0D0D"/>
              </a:solidFill>
              <a:effectLst/>
              <a:latin typeface="-apple-system"/>
            </a:endParaRPr>
          </a:p>
          <a:p>
            <a:pPr>
              <a:lnSpc>
                <a:spcPct val="100000"/>
              </a:lnSpc>
            </a:pP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A763D0-88DE-0454-60FD-6A01AA920F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5BA4F17-C5AA-43EB-9595-595B5645182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73654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7BD256-3C64-1FC9-B33A-4A79D2E9B1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A23456-4CFB-4E39-325C-13AEA21FC5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591AC3-0F7D-BCA9-AD76-41660C44CD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sz="1800" b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Answer: </a:t>
            </a:r>
            <a:r>
              <a:rPr lang="en-US" b="0" dirty="0"/>
              <a:t>Encourage a low fat diet</a:t>
            </a:r>
            <a:endParaRPr lang="en-US" b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Rationale: </a:t>
            </a:r>
            <a:r>
              <a:rPr lang="en-US" b="0" dirty="0"/>
              <a:t>Ribociclib can be taken with or without food. There is no lower initiation dose for ribociclib. Patients should increase oral hydration and have a low fat diet to mitigate complications from diarrhea.</a:t>
            </a:r>
            <a:endParaRPr lang="en-US" b="1" dirty="0"/>
          </a:p>
          <a:p>
            <a:pPr>
              <a:lnSpc>
                <a:spcPct val="100000"/>
              </a:lnSpc>
            </a:pPr>
            <a:r>
              <a:rPr lang="en-US" b="1" dirty="0"/>
              <a:t>LO: </a:t>
            </a:r>
            <a:r>
              <a:rPr lang="en-US" sz="1800" b="0" i="0" dirty="0">
                <a:solidFill>
                  <a:srgbClr val="0D0D0D"/>
                </a:solidFill>
                <a:effectLst/>
                <a:latin typeface="-apple-system"/>
              </a:rPr>
              <a:t> </a:t>
            </a:r>
            <a:r>
              <a:rPr lang="en-US" b="0" i="0" dirty="0">
                <a:solidFill>
                  <a:srgbClr val="0D0D0D"/>
                </a:solidFill>
                <a:effectLst/>
                <a:latin typeface="-apple-system"/>
              </a:rPr>
              <a:t>Employ effective techniques to mitigate factors leading to early discontinuation of oral anticancer therapy in patients with HR+/HER2- breast cancer</a:t>
            </a:r>
          </a:p>
          <a:p>
            <a:pPr>
              <a:lnSpc>
                <a:spcPct val="100000"/>
              </a:lnSpc>
            </a:pPr>
            <a:r>
              <a:rPr lang="en-US" b="0" i="0" dirty="0">
                <a:solidFill>
                  <a:srgbClr val="0D0D0D"/>
                </a:solidFill>
                <a:effectLst/>
                <a:latin typeface="-apple-system"/>
              </a:rPr>
              <a:t>Knowledge level 3 question</a:t>
            </a:r>
          </a:p>
          <a:p>
            <a:pPr>
              <a:lnSpc>
                <a:spcPct val="100000"/>
              </a:lnSpc>
            </a:pPr>
            <a:r>
              <a:rPr lang="en-US" b="1" i="0" dirty="0">
                <a:solidFill>
                  <a:srgbClr val="0D0D0D"/>
                </a:solidFill>
                <a:effectLst/>
                <a:latin typeface="-apple-system"/>
              </a:rPr>
              <a:t>Level 3: knowledge</a:t>
            </a:r>
          </a:p>
          <a:p>
            <a:pPr>
              <a:lnSpc>
                <a:spcPct val="100000"/>
              </a:lnSpc>
            </a:pP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8A9809-FE1B-F929-E704-C5D24BB5CF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5BA4F17-C5AA-43EB-9595-595B5645182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99444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/>
              <a:t>AE, adverse event; CBR, clinical benefit rate; CDK4/6i, CDK4/6 inhibitor; ORR, overall response rate; PFS, progression-free survival.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21FA3-5805-462A-AEA7-92A8CEC9D692}" type="slidenum">
              <a:rPr lang="en-US" smtClean="0"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62508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/>
              <a:t>CDK4/6i, CDK4/6 inhibitor; </a:t>
            </a:r>
            <a:r>
              <a:rPr lang="en-US" i="1" dirty="0"/>
              <a:t>HR, hormone receptor; </a:t>
            </a:r>
            <a:r>
              <a:rPr lang="en-US" i="1"/>
              <a:t>LFT, liver function test.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21FA3-5805-462A-AEA7-92A8CEC9D692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6020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/>
              <a:t>AE</a:t>
            </a:r>
            <a:r>
              <a:rPr lang="en-US" i="1"/>
              <a:t>, adverse </a:t>
            </a:r>
            <a:r>
              <a:rPr lang="en-US" i="1" dirty="0"/>
              <a:t>event</a:t>
            </a:r>
            <a:r>
              <a:rPr lang="en-US" i="1"/>
              <a:t>; DRFS, distant relapse-free survival; iDFS, invasive disease-free survival; PFS, progression-free survival.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21FA3-5805-462A-AEA7-92A8CEC9D692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11586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/>
              <a:t>EBC, early breast cancer; </a:t>
            </a:r>
            <a:r>
              <a:rPr lang="en-US" i="1" dirty="0"/>
              <a:t>MBC</a:t>
            </a:r>
            <a:r>
              <a:rPr lang="en-US" i="1"/>
              <a:t>, metastatic breast cancer.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21FA3-5805-462A-AEA7-92A8CEC9D692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3344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979805-218A-75F7-C734-B036A5743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ED59E5-6F1B-681B-BD75-A45227C72A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B0B6DA-32EB-3F6F-7AC8-D476E317D9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800" b="1" dirty="0"/>
              <a:t>Answer</a:t>
            </a:r>
            <a:r>
              <a:rPr lang="en-US" altLang="en-US" sz="1800" b="0" dirty="0"/>
              <a:t>: D. Confident or E. Very confident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800" b="1" dirty="0"/>
              <a:t>LO:</a:t>
            </a:r>
            <a:r>
              <a:rPr lang="en-US" altLang="en-US" sz="1800" b="0" dirty="0"/>
              <a:t> </a:t>
            </a:r>
            <a:r>
              <a:rPr lang="en-US" sz="2800" b="0" i="0" dirty="0">
                <a:solidFill>
                  <a:srgbClr val="0D0D0D"/>
                </a:solidFill>
                <a:effectLst/>
                <a:latin typeface="-apple-system"/>
              </a:rPr>
              <a:t>Implement recommended strategies to improve adherence to oral CDK4/6 inhibitor therapy in patients with HR+/HER2- breast cancer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800" b="1" i="0" dirty="0">
                <a:solidFill>
                  <a:srgbClr val="0D0D0D"/>
                </a:solidFill>
                <a:effectLst/>
                <a:latin typeface="-apple-system"/>
              </a:rPr>
              <a:t>Rationale</a:t>
            </a:r>
            <a:r>
              <a:rPr lang="en-US" altLang="en-US" sz="2800" b="0" i="0" dirty="0">
                <a:solidFill>
                  <a:srgbClr val="0D0D0D"/>
                </a:solidFill>
                <a:effectLst/>
                <a:latin typeface="-apple-system"/>
              </a:rPr>
              <a:t>: HCPs should be confident or very confident with implementing recommended strategies to improve adherence to oral CDK4/6is in patients with HR+/HER2- BC.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800" b="1" i="0" dirty="0">
                <a:solidFill>
                  <a:srgbClr val="0D0D0D"/>
                </a:solidFill>
                <a:effectLst/>
                <a:latin typeface="-apple-system"/>
              </a:rPr>
              <a:t>Competence level 4</a:t>
            </a:r>
            <a:endParaRPr lang="en-US" altLang="en-US" sz="1800" b="1" dirty="0"/>
          </a:p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27333E-8977-B572-8B72-5568B70DE4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5BA4F17-C5AA-43EB-9595-595B5645182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8098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/>
              <a:t>AE</a:t>
            </a:r>
            <a:r>
              <a:rPr lang="en-US" i="1"/>
              <a:t>, adverse </a:t>
            </a:r>
            <a:r>
              <a:rPr lang="en-US" i="1" dirty="0"/>
              <a:t>event</a:t>
            </a:r>
            <a:r>
              <a:rPr lang="en-US" i="1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D07A36-6DF5-446B-99AF-0AFE692B760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944764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/>
              <a:t>HCP, healthcare professional.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21FA3-5805-462A-AEA7-92A8CEC9D692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60110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/>
              <a:t>AE, adverse event; HCP, healthcare professional.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D07A36-6DF5-446B-99AF-0AFE692B760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808735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31BE39-0BA4-5A05-C7D5-E48A5B6D54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51DF3C-A8DD-E5FF-6C32-8A044A031F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E59647-3B08-40BC-DC77-5EA1B958D1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800" b="1" dirty="0"/>
              <a:t>Answer</a:t>
            </a:r>
            <a:r>
              <a:rPr lang="en-US" altLang="en-US" sz="1800" b="0" dirty="0"/>
              <a:t>: D. Confident or E. Very confident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800" b="1" dirty="0"/>
              <a:t>LO:</a:t>
            </a:r>
            <a:r>
              <a:rPr lang="en-US" altLang="en-US" sz="1800" b="0" dirty="0"/>
              <a:t> </a:t>
            </a:r>
            <a:r>
              <a:rPr lang="en-US" sz="2800" b="0" i="0" dirty="0">
                <a:solidFill>
                  <a:srgbClr val="0D0D0D"/>
                </a:solidFill>
                <a:effectLst/>
                <a:latin typeface="-apple-system"/>
              </a:rPr>
              <a:t>Implement recommended strategies to improve adherence to oral CDK4/6 inhibitor therapy in patients with HR+/HER2- breast cancer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800" b="1" i="0" dirty="0">
                <a:solidFill>
                  <a:srgbClr val="0D0D0D"/>
                </a:solidFill>
                <a:effectLst/>
                <a:latin typeface="-apple-system"/>
              </a:rPr>
              <a:t>Rationale</a:t>
            </a:r>
            <a:r>
              <a:rPr lang="en-US" altLang="en-US" sz="2800" b="0" i="0" dirty="0">
                <a:solidFill>
                  <a:srgbClr val="0D0D0D"/>
                </a:solidFill>
                <a:effectLst/>
                <a:latin typeface="-apple-system"/>
              </a:rPr>
              <a:t>: HCPs should be confident or very confident with implementing recommended strategies to improve adherence to oral CDK4/6is in patients with HR+/HER2- BC.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800" b="1" i="0" dirty="0">
                <a:solidFill>
                  <a:srgbClr val="0D0D0D"/>
                </a:solidFill>
                <a:effectLst/>
                <a:latin typeface="-apple-system"/>
              </a:rPr>
              <a:t>Competence level 4</a:t>
            </a:r>
            <a:endParaRPr lang="en-US" altLang="en-US" sz="1800" b="1" dirty="0"/>
          </a:p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FEBE12-179F-6061-89CD-9B76BE55F6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5BA4F17-C5AA-43EB-9595-595B5645182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5698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2643F9-753C-F964-A918-371297367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4AC15F-C7B2-3EBB-0610-B7F69DFA8B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F19C66-3098-43A3-6A4B-FFF6AF1E09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800" b="1" dirty="0"/>
              <a:t>Answer</a:t>
            </a:r>
            <a:r>
              <a:rPr lang="en-US" altLang="en-US" sz="1800" b="0" dirty="0"/>
              <a:t>: D. Confident or E. Very confident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800" b="1" dirty="0"/>
              <a:t>LO:</a:t>
            </a:r>
            <a:r>
              <a:rPr lang="en-US" altLang="en-US" sz="1800" b="0" dirty="0"/>
              <a:t> </a:t>
            </a:r>
            <a:r>
              <a:rPr lang="en-US" sz="2800" b="0" i="0" dirty="0">
                <a:solidFill>
                  <a:srgbClr val="0D0D0D"/>
                </a:solidFill>
                <a:effectLst/>
                <a:latin typeface="-apple-system"/>
              </a:rPr>
              <a:t>Implement recommended strategies to improve adherence to oral CDK4/6 inhibitor therapy in patients with HR+/HER2- breast cancer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800" b="1" i="0" dirty="0">
                <a:solidFill>
                  <a:srgbClr val="0D0D0D"/>
                </a:solidFill>
                <a:effectLst/>
                <a:latin typeface="-apple-system"/>
              </a:rPr>
              <a:t>Rationale</a:t>
            </a:r>
            <a:r>
              <a:rPr lang="en-US" altLang="en-US" sz="2800" b="0" i="0" dirty="0">
                <a:solidFill>
                  <a:srgbClr val="0D0D0D"/>
                </a:solidFill>
                <a:effectLst/>
                <a:latin typeface="-apple-system"/>
              </a:rPr>
              <a:t>: HCPs should be confident or very confident with implementing recommended strategies to improve adherence to oral CDK4/6is in patients with HR+/HER2- BC.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800" b="1" i="0" dirty="0">
                <a:solidFill>
                  <a:srgbClr val="0D0D0D"/>
                </a:solidFill>
                <a:effectLst/>
                <a:latin typeface="-apple-system"/>
              </a:rPr>
              <a:t>Competence level 4</a:t>
            </a:r>
            <a:endParaRPr lang="en-US" altLang="en-US" sz="1800" b="1" dirty="0"/>
          </a:p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47E9BC-A150-991F-EDD9-0E3C3A240F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5BA4F17-C5AA-43EB-9595-595B5645182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762416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/>
              <a:t>AE</a:t>
            </a:r>
            <a:r>
              <a:rPr lang="en-US" i="1"/>
              <a:t>, adverse </a:t>
            </a:r>
            <a:r>
              <a:rPr lang="en-US" i="1" dirty="0"/>
              <a:t>event</a:t>
            </a:r>
            <a:r>
              <a:rPr lang="en-US" i="1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21FA3-5805-462A-AEA7-92A8CEC9D692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42410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C2965C-A83E-1129-ED03-3A864C718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519D08-5DDD-9657-6398-5BB007D848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FBC0EF-1BA6-54E8-FDAD-9F122DF09C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EC4A22-796B-F525-ECC9-CBACADBD44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D07A36-6DF5-446B-99AF-0AFE692B760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93834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FB72F01-6714-4A31-8C22-8E0F1B091B56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412621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FB72F01-6714-4A31-8C22-8E0F1B091B5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60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6132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>
            <a:extLst>
              <a:ext uri="{FF2B5EF4-FFF2-40B4-BE49-F238E27FC236}">
                <a16:creationId xmlns:a16="http://schemas.microsoft.com/office/drawing/2014/main" id="{F534A179-E39B-41F6-A134-70AD643745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2293E11-97E1-4AFF-B992-260501D5E438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id="{3671BDAA-FAED-47D2-81E5-5DBE3E10D8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20725"/>
            <a:ext cx="6400800" cy="3600450"/>
          </a:xfrm>
          <a:ln/>
        </p:spPr>
      </p:sp>
      <p:sp>
        <p:nvSpPr>
          <p:cNvPr id="63492" name="Rectangle 3">
            <a:extLst>
              <a:ext uri="{FF2B5EF4-FFF2-40B4-BE49-F238E27FC236}">
                <a16:creationId xmlns:a16="http://schemas.microsoft.com/office/drawing/2014/main" id="{6D7C1693-38A2-462F-B2C4-8F8BC62505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BCFD63-BFA7-61C4-916D-DC4E0F6A5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710965-D01B-FCC7-2B98-CED4325F74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0ABEDC-2F8E-B812-A040-6C034C3A46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sz="1800" b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Answer: </a:t>
            </a:r>
            <a:r>
              <a:rPr lang="en-US" b="0" dirty="0"/>
              <a:t>Encourage a low fat diet</a:t>
            </a:r>
            <a:endParaRPr lang="en-US" b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Rationale: </a:t>
            </a:r>
            <a:r>
              <a:rPr lang="en-US" b="0" dirty="0"/>
              <a:t>Ribociclib can be taken with or without food. There is no lower initiation dose for ribociclib. Patients should increase oral hydration and have a low fat diet to mitigate complications from diarrhea.</a:t>
            </a:r>
            <a:endParaRPr lang="en-US" b="1" dirty="0"/>
          </a:p>
          <a:p>
            <a:pPr>
              <a:lnSpc>
                <a:spcPct val="100000"/>
              </a:lnSpc>
            </a:pPr>
            <a:r>
              <a:rPr lang="en-US" b="1" dirty="0"/>
              <a:t>LO: </a:t>
            </a:r>
            <a:r>
              <a:rPr lang="en-US" sz="1800" b="0" i="0" dirty="0">
                <a:solidFill>
                  <a:srgbClr val="0D0D0D"/>
                </a:solidFill>
                <a:effectLst/>
                <a:latin typeface="-apple-system"/>
              </a:rPr>
              <a:t> </a:t>
            </a:r>
            <a:r>
              <a:rPr lang="en-US" b="0" i="0" dirty="0">
                <a:solidFill>
                  <a:srgbClr val="0D0D0D"/>
                </a:solidFill>
                <a:effectLst/>
                <a:latin typeface="-apple-system"/>
              </a:rPr>
              <a:t>Employ effective techniques to mitigate factors leading to early discontinuation of oral anticancer therapy in patients with HR+/HER2- breast cancer</a:t>
            </a:r>
          </a:p>
          <a:p>
            <a:pPr>
              <a:lnSpc>
                <a:spcPct val="100000"/>
              </a:lnSpc>
            </a:pPr>
            <a:r>
              <a:rPr lang="en-US" b="0" i="0" dirty="0">
                <a:solidFill>
                  <a:srgbClr val="0D0D0D"/>
                </a:solidFill>
                <a:effectLst/>
                <a:latin typeface="-apple-system"/>
              </a:rPr>
              <a:t>Knowledge level 3 question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0" dirty="0">
                <a:solidFill>
                  <a:srgbClr val="0D0D0D"/>
                </a:solidFill>
                <a:effectLst/>
                <a:latin typeface="-apple-system"/>
              </a:rPr>
              <a:t>Level 3: knowledge</a:t>
            </a:r>
          </a:p>
          <a:p>
            <a:pPr>
              <a:lnSpc>
                <a:spcPct val="100000"/>
              </a:lnSpc>
            </a:pPr>
            <a:endParaRPr lang="en-US" b="0" i="0" dirty="0">
              <a:solidFill>
                <a:srgbClr val="0D0D0D"/>
              </a:solidFill>
              <a:effectLst/>
              <a:latin typeface="-apple-system"/>
            </a:endParaRPr>
          </a:p>
          <a:p>
            <a:pPr>
              <a:lnSpc>
                <a:spcPct val="100000"/>
              </a:lnSpc>
            </a:pP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463A23-07A8-A941-3BA8-C0D0C4DD71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5BA4F17-C5AA-43EB-9595-595B5645182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487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/>
              <a:t>EBC, early breast cancer.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21FA3-5805-462A-AEA7-92A8CEC9D69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638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/>
              <a:t>AI, aromatase inhibitor; CDK4/6i, CDK4/6 inhibitor; ET, endocrine therapy; HR, hormone receptor; MBC, metastatic breast cancer.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21FA3-5805-462A-AEA7-92A8CEC9D69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2255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/>
              <a:t>AI, aromatase inhibitor; CDK4/6i, CDK4/6 inhibitor; OS, overall survival.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21FA3-5805-462A-AEA7-92A8CEC9D69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1663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/>
              <a:t>NGS, next-generation sequencing.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21FA3-5805-462A-AEA7-92A8CEC9D69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794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inicaloptions.com/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inicaloptions.com/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inicaloptions.com/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inicaloptions.com/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inicaloptions.com/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inicaloptions.com/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inicaloptions.com/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inicaloptions.com/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inicaloptions.com/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inicaloptions.com/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nurse talking to a person&#10;&#10;AI-generated content may be incorrect.">
            <a:extLst>
              <a:ext uri="{FF2B5EF4-FFF2-40B4-BE49-F238E27FC236}">
                <a16:creationId xmlns:a16="http://schemas.microsoft.com/office/drawing/2014/main" id="{3C17C9B2-03F8-7650-B264-E75D501D7A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00146" y="3663820"/>
            <a:ext cx="6091852" cy="3200398"/>
          </a:xfrm>
          <a:prstGeom prst="rect">
            <a:avLst/>
          </a:prstGeom>
        </p:spPr>
      </p:pic>
      <p:sp>
        <p:nvSpPr>
          <p:cNvPr id="10" name="Rectangle 54"/>
          <p:cNvSpPr>
            <a:spLocks noGrp="1" noChangeArrowheads="1"/>
          </p:cNvSpPr>
          <p:nvPr>
            <p:ph type="subTitle" idx="1"/>
          </p:nvPr>
        </p:nvSpPr>
        <p:spPr>
          <a:xfrm>
            <a:off x="609600" y="4041650"/>
            <a:ext cx="5181600" cy="1120775"/>
          </a:xfrm>
        </p:spPr>
        <p:txBody>
          <a:bodyPr/>
          <a:lstStyle>
            <a:lvl1pPr marL="0" indent="0">
              <a:lnSpc>
                <a:spcPct val="100000"/>
              </a:lnSpc>
              <a:buFont typeface="Wingdings" pitchFamily="2" charset="2"/>
              <a:buNone/>
              <a:defRPr sz="2000" b="1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2294B36-D511-4E23-A768-EAFA149B5CC7}"/>
              </a:ext>
            </a:extLst>
          </p:cNvPr>
          <p:cNvSpPr/>
          <p:nvPr userDrawn="1"/>
        </p:nvSpPr>
        <p:spPr>
          <a:xfrm>
            <a:off x="1" y="1620838"/>
            <a:ext cx="12192000" cy="2057400"/>
          </a:xfrm>
          <a:prstGeom prst="rect">
            <a:avLst/>
          </a:prstGeom>
          <a:solidFill>
            <a:srgbClr val="CDCDCF">
              <a:alpha val="2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5B42F6D-719A-45C6-BB57-84887368226C}"/>
              </a:ext>
            </a:extLst>
          </p:cNvPr>
          <p:cNvCxnSpPr/>
          <p:nvPr/>
        </p:nvCxnSpPr>
        <p:spPr bwMode="auto">
          <a:xfrm>
            <a:off x="-14291" y="1620838"/>
            <a:ext cx="12214232" cy="0"/>
          </a:xfrm>
          <a:prstGeom prst="line">
            <a:avLst/>
          </a:prstGeom>
          <a:ln w="12700">
            <a:solidFill>
              <a:schemeClr val="bg2"/>
            </a:solidFill>
            <a:headEnd type="none" w="med" len="med"/>
            <a:tailEnd type="none" w="med" len="med"/>
          </a:ln>
          <a:effectLst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3" name="Rectangle 55">
            <a:extLst>
              <a:ext uri="{FF2B5EF4-FFF2-40B4-BE49-F238E27FC236}">
                <a16:creationId xmlns:a16="http://schemas.microsoft.com/office/drawing/2014/main" id="{078B106A-3121-420B-B2D9-854FF204BD0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invGray">
          <a:xfrm>
            <a:off x="609600" y="1600200"/>
            <a:ext cx="11264901" cy="2057400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45556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2C404A3-49E3-6AE3-6316-79D1DE70A53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6132" y="244938"/>
            <a:ext cx="1681179" cy="896629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ACD6CB8-625C-44F5-9B90-77A60BCC4A2E}"/>
              </a:ext>
            </a:extLst>
          </p:cNvPr>
          <p:cNvCxnSpPr/>
          <p:nvPr/>
        </p:nvCxnSpPr>
        <p:spPr bwMode="auto">
          <a:xfrm>
            <a:off x="-14291" y="3662363"/>
            <a:ext cx="12214232" cy="0"/>
          </a:xfrm>
          <a:prstGeom prst="line">
            <a:avLst/>
          </a:prstGeom>
          <a:ln w="12700">
            <a:solidFill>
              <a:schemeClr val="bg2"/>
            </a:solidFill>
            <a:headEnd type="none" w="med" len="med"/>
            <a:tailEnd type="none" w="med" len="med"/>
          </a:ln>
          <a:effectLst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20992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+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759" y="238127"/>
            <a:ext cx="11141055" cy="110331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1FCB4C5-8216-244E-3D93-41E212F40457}"/>
              </a:ext>
            </a:extLst>
          </p:cNvPr>
          <p:cNvGrpSpPr/>
          <p:nvPr userDrawn="1"/>
        </p:nvGrpSpPr>
        <p:grpSpPr>
          <a:xfrm>
            <a:off x="8869472" y="6298815"/>
            <a:ext cx="2877113" cy="394353"/>
            <a:chOff x="8869472" y="6298815"/>
            <a:chExt cx="2877113" cy="394353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7CB3AFF3-C9AF-6406-A52C-986F17667A3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07173" y="6298815"/>
              <a:ext cx="739412" cy="394353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BE472F0-4C6A-6FBF-3D23-4A0861C314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69472" y="6375841"/>
              <a:ext cx="2159053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FEFDDE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600">
                  <a:solidFill>
                    <a:srgbClr val="FEFDDE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400">
                  <a:solidFill>
                    <a:srgbClr val="FEFDDE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200">
                  <a:solidFill>
                    <a:srgbClr val="FEFDDE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200" b="0">
                  <a:solidFill>
                    <a:srgbClr val="455560"/>
                  </a:solidFill>
                  <a:latin typeface="Calibri" panose="020F0502020204030204" pitchFamily="34" charset="0"/>
                </a:rPr>
                <a:t>Slide credit: </a:t>
              </a:r>
              <a:r>
                <a:rPr lang="en-US" altLang="en-US" sz="1200" b="0">
                  <a:solidFill>
                    <a:schemeClr val="bg2"/>
                  </a:solidFill>
                  <a:latin typeface="Calibri" panose="020F0502020204030204" pitchFamily="34" charset="0"/>
                  <a:hlinkClick r:id="rId3"/>
                </a:rPr>
                <a:t>clinicaloptions.com</a:t>
              </a:r>
              <a:endParaRPr lang="en-US" altLang="en-US" sz="1200" b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81029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5978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+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103A659D-6BF1-8E0D-2D7B-19BCEFEA43F4}"/>
              </a:ext>
            </a:extLst>
          </p:cNvPr>
          <p:cNvGrpSpPr/>
          <p:nvPr userDrawn="1"/>
        </p:nvGrpSpPr>
        <p:grpSpPr>
          <a:xfrm>
            <a:off x="8869472" y="6298815"/>
            <a:ext cx="2877113" cy="394353"/>
            <a:chOff x="8869472" y="6298815"/>
            <a:chExt cx="2877113" cy="394353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335B2744-BE30-7F59-641C-E8EE271BFE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07173" y="6298815"/>
              <a:ext cx="739412" cy="394353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061F54A-476D-1E85-D460-3390FD4976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69472" y="6375841"/>
              <a:ext cx="2159053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FEFDDE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600">
                  <a:solidFill>
                    <a:srgbClr val="FEFDDE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400">
                  <a:solidFill>
                    <a:srgbClr val="FEFDDE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200">
                  <a:solidFill>
                    <a:srgbClr val="FEFDDE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200" b="0">
                  <a:solidFill>
                    <a:srgbClr val="455560"/>
                  </a:solidFill>
                  <a:latin typeface="Calibri" panose="020F0502020204030204" pitchFamily="34" charset="0"/>
                </a:rPr>
                <a:t>Slide credit: </a:t>
              </a:r>
              <a:r>
                <a:rPr lang="en-US" altLang="en-US" sz="1200" b="0">
                  <a:solidFill>
                    <a:schemeClr val="bg2"/>
                  </a:solidFill>
                  <a:latin typeface="Calibri" panose="020F0502020204030204" pitchFamily="34" charset="0"/>
                  <a:hlinkClick r:id="rId3"/>
                </a:rPr>
                <a:t>clinicaloptions.com</a:t>
              </a:r>
              <a:endParaRPr lang="en-US" altLang="en-US" sz="1200" b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936492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m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484" y="239715"/>
            <a:ext cx="11244016" cy="1674813"/>
          </a:xfrm>
          <a:prstGeom prst="rect">
            <a:avLst/>
          </a:prstGeom>
        </p:spPr>
        <p:txBody>
          <a:bodyPr/>
          <a:lstStyle>
            <a:lvl1pPr algn="ctr">
              <a:defRPr sz="39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609759" y="1895477"/>
            <a:ext cx="10872444" cy="260571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 b="1">
                <a:solidFill>
                  <a:schemeClr val="bg2"/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FB50470-EA3D-49B4-8F28-4C9C1E0D226A}"/>
              </a:ext>
            </a:extLst>
          </p:cNvPr>
          <p:cNvCxnSpPr/>
          <p:nvPr userDrawn="1"/>
        </p:nvCxnSpPr>
        <p:spPr bwMode="auto">
          <a:xfrm>
            <a:off x="-22231" y="4605619"/>
            <a:ext cx="12214231" cy="0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4" name="Content Placeholder 9">
            <a:extLst>
              <a:ext uri="{FF2B5EF4-FFF2-40B4-BE49-F238E27FC236}">
                <a16:creationId xmlns:a16="http://schemas.microsoft.com/office/drawing/2014/main" id="{DF9EACC2-568A-498C-8601-A87328BD11D3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4351" y="4856674"/>
            <a:ext cx="11283950" cy="1155939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400" b="1">
                <a:solidFill>
                  <a:srgbClr val="E1471D"/>
                </a:solidFill>
              </a:defRPr>
            </a:lvl1pPr>
            <a:lvl2pPr>
              <a:buFontTx/>
              <a:buNone/>
              <a:defRPr sz="2400"/>
            </a:lvl2pPr>
            <a:lvl3pPr>
              <a:buFontTx/>
              <a:buNone/>
              <a:defRPr sz="2400"/>
            </a:lvl3pPr>
            <a:lvl4pPr>
              <a:buFontTx/>
              <a:buNone/>
              <a:defRPr sz="2400"/>
            </a:lvl4pPr>
            <a:lvl5pPr>
              <a:buFontTx/>
              <a:buNone/>
              <a:defRPr sz="2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BBD1E00-A2D3-4202-961C-9DF3DF2683C9}"/>
              </a:ext>
            </a:extLst>
          </p:cNvPr>
          <p:cNvSpPr/>
          <p:nvPr userDrawn="1"/>
        </p:nvSpPr>
        <p:spPr>
          <a:xfrm>
            <a:off x="1" y="6590270"/>
            <a:ext cx="12192000" cy="267732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590A4E9-08A7-4826-8D90-46B546D1F341}"/>
              </a:ext>
            </a:extLst>
          </p:cNvPr>
          <p:cNvCxnSpPr/>
          <p:nvPr userDrawn="1"/>
        </p:nvCxnSpPr>
        <p:spPr>
          <a:xfrm>
            <a:off x="1" y="6589713"/>
            <a:ext cx="12192000" cy="0"/>
          </a:xfrm>
          <a:prstGeom prst="line">
            <a:avLst/>
          </a:prstGeom>
          <a:ln w="19050">
            <a:solidFill>
              <a:srgbClr val="F47D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E31A8939-5D7B-DDA0-442D-AFC6D9C41D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67636" y="5397632"/>
            <a:ext cx="1790865" cy="955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0573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4"/>
          <p:cNvSpPr>
            <a:spLocks noGrp="1" noChangeArrowheads="1"/>
          </p:cNvSpPr>
          <p:nvPr>
            <p:ph type="subTitle" idx="1"/>
          </p:nvPr>
        </p:nvSpPr>
        <p:spPr>
          <a:xfrm>
            <a:off x="609600" y="4041650"/>
            <a:ext cx="5181600" cy="1120775"/>
          </a:xfrm>
        </p:spPr>
        <p:txBody>
          <a:bodyPr/>
          <a:lstStyle>
            <a:lvl1pPr marL="0" indent="0">
              <a:lnSpc>
                <a:spcPct val="100000"/>
              </a:lnSpc>
              <a:buFont typeface="Wingdings" pitchFamily="2" charset="2"/>
              <a:buNone/>
              <a:defRPr sz="2000" b="1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2294B36-D511-4E23-A768-EAFA149B5CC7}"/>
              </a:ext>
            </a:extLst>
          </p:cNvPr>
          <p:cNvSpPr/>
          <p:nvPr/>
        </p:nvSpPr>
        <p:spPr>
          <a:xfrm>
            <a:off x="1" y="1620838"/>
            <a:ext cx="12192000" cy="2057400"/>
          </a:xfrm>
          <a:prstGeom prst="rect">
            <a:avLst/>
          </a:prstGeom>
          <a:solidFill>
            <a:srgbClr val="CDCDCF">
              <a:alpha val="2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5B42F6D-719A-45C6-BB57-84887368226C}"/>
              </a:ext>
            </a:extLst>
          </p:cNvPr>
          <p:cNvCxnSpPr/>
          <p:nvPr/>
        </p:nvCxnSpPr>
        <p:spPr bwMode="auto">
          <a:xfrm>
            <a:off x="-14291" y="1620838"/>
            <a:ext cx="12214232" cy="0"/>
          </a:xfrm>
          <a:prstGeom prst="line">
            <a:avLst/>
          </a:prstGeom>
          <a:ln w="12700">
            <a:solidFill>
              <a:schemeClr val="bg2"/>
            </a:solidFill>
            <a:headEnd type="none" w="med" len="med"/>
            <a:tailEnd type="none" w="med" len="med"/>
          </a:ln>
          <a:effectLst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ACD6CB8-625C-44F5-9B90-77A60BCC4A2E}"/>
              </a:ext>
            </a:extLst>
          </p:cNvPr>
          <p:cNvCxnSpPr/>
          <p:nvPr/>
        </p:nvCxnSpPr>
        <p:spPr bwMode="auto">
          <a:xfrm>
            <a:off x="-14291" y="3662363"/>
            <a:ext cx="12214232" cy="0"/>
          </a:xfrm>
          <a:prstGeom prst="line">
            <a:avLst/>
          </a:prstGeom>
          <a:ln w="12700">
            <a:solidFill>
              <a:schemeClr val="bg2"/>
            </a:solidFill>
            <a:headEnd type="none" w="med" len="med"/>
            <a:tailEnd type="none" w="med" len="med"/>
          </a:ln>
          <a:effectLst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3" name="Rectangle 55">
            <a:extLst>
              <a:ext uri="{FF2B5EF4-FFF2-40B4-BE49-F238E27FC236}">
                <a16:creationId xmlns:a16="http://schemas.microsoft.com/office/drawing/2014/main" id="{078B106A-3121-420B-B2D9-854FF204BD0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invGray">
          <a:xfrm>
            <a:off x="609600" y="1600200"/>
            <a:ext cx="11264901" cy="2057400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45556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6C33664-ACD6-44A3-95A5-32325CBC9685}"/>
              </a:ext>
            </a:extLst>
          </p:cNvPr>
          <p:cNvSpPr/>
          <p:nvPr userDrawn="1"/>
        </p:nvSpPr>
        <p:spPr>
          <a:xfrm>
            <a:off x="1" y="1620838"/>
            <a:ext cx="12192000" cy="2057400"/>
          </a:xfrm>
          <a:prstGeom prst="rect">
            <a:avLst/>
          </a:prstGeom>
          <a:solidFill>
            <a:srgbClr val="CDCDCF">
              <a:alpha val="2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EECCBFD-9ED3-4167-961B-65218739F1A5}"/>
              </a:ext>
            </a:extLst>
          </p:cNvPr>
          <p:cNvCxnSpPr/>
          <p:nvPr userDrawn="1"/>
        </p:nvCxnSpPr>
        <p:spPr bwMode="auto">
          <a:xfrm>
            <a:off x="-14291" y="1620838"/>
            <a:ext cx="12214232" cy="0"/>
          </a:xfrm>
          <a:prstGeom prst="line">
            <a:avLst/>
          </a:prstGeom>
          <a:ln w="12700">
            <a:solidFill>
              <a:schemeClr val="bg2"/>
            </a:solidFill>
            <a:headEnd type="none" w="med" len="med"/>
            <a:tailEnd type="none" w="med" len="med"/>
          </a:ln>
          <a:effectLst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95A2832-7EB2-44CE-B43D-FCA9D107E325}"/>
              </a:ext>
            </a:extLst>
          </p:cNvPr>
          <p:cNvCxnSpPr/>
          <p:nvPr userDrawn="1"/>
        </p:nvCxnSpPr>
        <p:spPr bwMode="auto">
          <a:xfrm>
            <a:off x="-14291" y="3662363"/>
            <a:ext cx="12214232" cy="0"/>
          </a:xfrm>
          <a:prstGeom prst="line">
            <a:avLst/>
          </a:prstGeom>
          <a:ln w="12700">
            <a:solidFill>
              <a:schemeClr val="bg2"/>
            </a:solidFill>
            <a:headEnd type="none" w="med" len="med"/>
            <a:tailEnd type="none" w="med" len="med"/>
          </a:ln>
          <a:effectLst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98E824C6-04C6-5C1E-BABB-11EB3E4D3FD9}"/>
              </a:ext>
            </a:extLst>
          </p:cNvPr>
          <p:cNvGrpSpPr/>
          <p:nvPr userDrawn="1"/>
        </p:nvGrpSpPr>
        <p:grpSpPr>
          <a:xfrm>
            <a:off x="563008" y="89850"/>
            <a:ext cx="4224892" cy="1235099"/>
            <a:chOff x="3923930" y="2512382"/>
            <a:chExt cx="4403324" cy="1287262"/>
          </a:xfrm>
        </p:grpSpPr>
        <p:sp>
          <p:nvSpPr>
            <p:cNvPr id="4" name="Rounded Rectangle 10">
              <a:extLst>
                <a:ext uri="{FF2B5EF4-FFF2-40B4-BE49-F238E27FC236}">
                  <a16:creationId xmlns:a16="http://schemas.microsoft.com/office/drawing/2014/main" id="{DD5F0CF2-6051-5DD3-A343-4633A3A7E6AB}"/>
                </a:ext>
              </a:extLst>
            </p:cNvPr>
            <p:cNvSpPr/>
            <p:nvPr/>
          </p:nvSpPr>
          <p:spPr bwMode="auto">
            <a:xfrm>
              <a:off x="3923930" y="2512382"/>
              <a:ext cx="4403324" cy="1287262"/>
            </a:xfrm>
            <a:prstGeom prst="roundRect">
              <a:avLst>
                <a:gd name="adj" fmla="val 4635"/>
              </a:avLst>
            </a:prstGeom>
            <a:solidFill>
              <a:schemeClr val="tx1"/>
            </a:solidFill>
            <a:ln w="0">
              <a:noFill/>
              <a:miter lim="800000"/>
              <a:headEnd/>
              <a:tailEnd/>
            </a:ln>
          </p:spPr>
          <p:txBody>
            <a:bodyPr rtlCol="0" anchor="b"/>
            <a:lstStyle/>
            <a:p>
              <a:pPr algn="ctr" eaLnBrk="1" hangingPunct="1"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None/>
              </a:pPr>
              <a:endParaRPr lang="en-US" sz="180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8377E4C3-3E3C-FFF2-F5BB-4160647F760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087894" y="2654357"/>
              <a:ext cx="4057642" cy="1003312"/>
            </a:xfrm>
            <a:prstGeom prst="rect">
              <a:avLst/>
            </a:prstGeom>
          </p:spPr>
        </p:pic>
      </p:grpSp>
      <p:pic>
        <p:nvPicPr>
          <p:cNvPr id="6" name="Picture 5" descr="A molecule model with molecules in the center&#10;&#10;Description automatically generated with medium confidence">
            <a:extLst>
              <a:ext uri="{FF2B5EF4-FFF2-40B4-BE49-F238E27FC236}">
                <a16:creationId xmlns:a16="http://schemas.microsoft.com/office/drawing/2014/main" id="{FC86A553-B87C-B44E-8ADC-F795929A6E0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95999" y="3657598"/>
            <a:ext cx="6095999" cy="3200401"/>
          </a:xfrm>
          <a:prstGeom prst="rect">
            <a:avLst/>
          </a:prstGeom>
        </p:spPr>
      </p:pic>
      <p:pic>
        <p:nvPicPr>
          <p:cNvPr id="7" name="Picture 6" descr="A logo with blue and green colors&#10;&#10;Description automatically generated">
            <a:extLst>
              <a:ext uri="{FF2B5EF4-FFF2-40B4-BE49-F238E27FC236}">
                <a16:creationId xmlns:a16="http://schemas.microsoft.com/office/drawing/2014/main" id="{2A32FBC6-0E10-4DF2-B743-A1014E5292F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6272" y="228600"/>
            <a:ext cx="1171755" cy="971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9331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4108B110-C903-B92E-8A98-E7634D283CC4}"/>
              </a:ext>
            </a:extLst>
          </p:cNvPr>
          <p:cNvGrpSpPr/>
          <p:nvPr userDrawn="1"/>
        </p:nvGrpSpPr>
        <p:grpSpPr>
          <a:xfrm>
            <a:off x="9809410" y="6154855"/>
            <a:ext cx="1980029" cy="577224"/>
            <a:chOff x="9874835" y="6236872"/>
            <a:chExt cx="1980029" cy="577224"/>
          </a:xfrm>
        </p:grpSpPr>
        <p:pic>
          <p:nvPicPr>
            <p:cNvPr id="8" name="Picture 1">
              <a:extLst>
                <a:ext uri="{FF2B5EF4-FFF2-40B4-BE49-F238E27FC236}">
                  <a16:creationId xmlns:a16="http://schemas.microsoft.com/office/drawing/2014/main" id="{2AAA5A12-10C2-B49D-7BFA-E8AA4720F09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62460" y="6359769"/>
              <a:ext cx="1793396" cy="454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B3B02F3-5224-20C8-2A8E-65F405D3CD94}"/>
                </a:ext>
              </a:extLst>
            </p:cNvPr>
            <p:cNvSpPr txBox="1"/>
            <p:nvPr/>
          </p:nvSpPr>
          <p:spPr>
            <a:xfrm>
              <a:off x="9874835" y="6236872"/>
              <a:ext cx="1980029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b="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Slide credit: </a:t>
              </a:r>
              <a:r>
                <a:rPr lang="en-US" sz="80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clinicaleducationalliance</a:t>
              </a:r>
              <a:r>
                <a:rPr lang="en-US" sz="800" b="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.com: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759" y="238127"/>
            <a:ext cx="10872444" cy="11033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4675" y="1513047"/>
            <a:ext cx="10877529" cy="465068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485395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4352" y="330201"/>
            <a:ext cx="11244149" cy="5250792"/>
          </a:xfrm>
          <a:prstGeom prst="rect">
            <a:avLst/>
          </a:prstGeom>
        </p:spPr>
        <p:txBody>
          <a:bodyPr anchorCtr="1"/>
          <a:lstStyle>
            <a:lvl1pPr algn="ctr">
              <a:defRPr sz="4000" b="1" cap="none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8F8BDA-1A03-445B-A76B-525DE8317C18}"/>
              </a:ext>
            </a:extLst>
          </p:cNvPr>
          <p:cNvSpPr/>
          <p:nvPr userDrawn="1"/>
        </p:nvSpPr>
        <p:spPr>
          <a:xfrm>
            <a:off x="1" y="6590270"/>
            <a:ext cx="12192000" cy="267732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86F7BC8-8442-0E51-2C9E-89C794CBF444}"/>
              </a:ext>
            </a:extLst>
          </p:cNvPr>
          <p:cNvGrpSpPr/>
          <p:nvPr userDrawn="1"/>
        </p:nvGrpSpPr>
        <p:grpSpPr>
          <a:xfrm>
            <a:off x="8718227" y="5619752"/>
            <a:ext cx="3211903" cy="938964"/>
            <a:chOff x="3923930" y="2512382"/>
            <a:chExt cx="4403324" cy="1287262"/>
          </a:xfrm>
        </p:grpSpPr>
        <p:sp>
          <p:nvSpPr>
            <p:cNvPr id="3" name="Rounded Rectangle 10">
              <a:extLst>
                <a:ext uri="{FF2B5EF4-FFF2-40B4-BE49-F238E27FC236}">
                  <a16:creationId xmlns:a16="http://schemas.microsoft.com/office/drawing/2014/main" id="{1D5F0F6B-40AC-0F46-011D-5F2687ABF003}"/>
                </a:ext>
              </a:extLst>
            </p:cNvPr>
            <p:cNvSpPr/>
            <p:nvPr/>
          </p:nvSpPr>
          <p:spPr bwMode="auto">
            <a:xfrm>
              <a:off x="3923930" y="2512382"/>
              <a:ext cx="4403324" cy="1287262"/>
            </a:xfrm>
            <a:prstGeom prst="roundRect">
              <a:avLst>
                <a:gd name="adj" fmla="val 4635"/>
              </a:avLst>
            </a:prstGeom>
            <a:solidFill>
              <a:schemeClr val="tx1"/>
            </a:solidFill>
            <a:ln w="0">
              <a:noFill/>
              <a:miter lim="800000"/>
              <a:headEnd/>
              <a:tailEnd/>
            </a:ln>
          </p:spPr>
          <p:txBody>
            <a:bodyPr rtlCol="0" anchor="b"/>
            <a:lstStyle/>
            <a:p>
              <a:pPr algn="ctr" eaLnBrk="1" hangingPunct="1"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None/>
              </a:pPr>
              <a:endParaRPr lang="en-US" sz="180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3FFCB480-E9C5-C761-0215-305EA06217A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087894" y="2654357"/>
              <a:ext cx="4057642" cy="1003312"/>
            </a:xfrm>
            <a:prstGeom prst="rect">
              <a:avLst/>
            </a:prstGeom>
          </p:spPr>
        </p:pic>
      </p:grp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99D13EC-F721-CB05-23D6-37708D5B1978}"/>
              </a:ext>
            </a:extLst>
          </p:cNvPr>
          <p:cNvCxnSpPr/>
          <p:nvPr userDrawn="1"/>
        </p:nvCxnSpPr>
        <p:spPr>
          <a:xfrm>
            <a:off x="1" y="6589713"/>
            <a:ext cx="121920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logo with blue and green colors&#10;&#10;Description automatically generated">
            <a:extLst>
              <a:ext uri="{FF2B5EF4-FFF2-40B4-BE49-F238E27FC236}">
                <a16:creationId xmlns:a16="http://schemas.microsoft.com/office/drawing/2014/main" id="{8AEC337D-538C-3827-B350-E6FEC3D6857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5337108"/>
            <a:ext cx="1328827" cy="1101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183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759" y="238127"/>
            <a:ext cx="10872445" cy="110331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1820" y="1510730"/>
            <a:ext cx="5309278" cy="467873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2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2634" y="1510730"/>
            <a:ext cx="5229570" cy="467946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2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8A944BB-30DB-18FF-7502-F557A6282984}"/>
              </a:ext>
            </a:extLst>
          </p:cNvPr>
          <p:cNvGrpSpPr/>
          <p:nvPr userDrawn="1"/>
        </p:nvGrpSpPr>
        <p:grpSpPr>
          <a:xfrm>
            <a:off x="9809410" y="6154855"/>
            <a:ext cx="1980029" cy="577224"/>
            <a:chOff x="9874835" y="6236872"/>
            <a:chExt cx="1980029" cy="577224"/>
          </a:xfrm>
        </p:grpSpPr>
        <p:pic>
          <p:nvPicPr>
            <p:cNvPr id="6" name="Picture 1">
              <a:extLst>
                <a:ext uri="{FF2B5EF4-FFF2-40B4-BE49-F238E27FC236}">
                  <a16:creationId xmlns:a16="http://schemas.microsoft.com/office/drawing/2014/main" id="{B71A09A0-3EDA-3995-C1E4-3A6BD25AE7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62460" y="6359769"/>
              <a:ext cx="1793396" cy="454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FC4BF9D-7807-AA16-EC67-3731984757AB}"/>
                </a:ext>
              </a:extLst>
            </p:cNvPr>
            <p:cNvSpPr txBox="1"/>
            <p:nvPr/>
          </p:nvSpPr>
          <p:spPr>
            <a:xfrm>
              <a:off x="9874835" y="6236872"/>
              <a:ext cx="1980029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b="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Slide credit: </a:t>
              </a:r>
              <a:r>
                <a:rPr lang="en-US" sz="80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clinicaleducationalliance</a:t>
              </a:r>
              <a:r>
                <a:rPr lang="en-US" sz="800" b="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.com: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437660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, Text and Chart+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6252634" y="1510730"/>
            <a:ext cx="5229570" cy="466574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09759" y="238127"/>
            <a:ext cx="10872444" cy="110331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half" idx="1"/>
          </p:nvPr>
        </p:nvSpPr>
        <p:spPr>
          <a:xfrm>
            <a:off x="601820" y="1510730"/>
            <a:ext cx="5309278" cy="467873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2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BEDE581-9AE1-94F0-5379-0B1E814F64FB}"/>
              </a:ext>
            </a:extLst>
          </p:cNvPr>
          <p:cNvGrpSpPr/>
          <p:nvPr userDrawn="1"/>
        </p:nvGrpSpPr>
        <p:grpSpPr>
          <a:xfrm>
            <a:off x="9809410" y="6154855"/>
            <a:ext cx="1980029" cy="577224"/>
            <a:chOff x="9874835" y="6236872"/>
            <a:chExt cx="1980029" cy="577224"/>
          </a:xfrm>
        </p:grpSpPr>
        <p:pic>
          <p:nvPicPr>
            <p:cNvPr id="12" name="Picture 1">
              <a:extLst>
                <a:ext uri="{FF2B5EF4-FFF2-40B4-BE49-F238E27FC236}">
                  <a16:creationId xmlns:a16="http://schemas.microsoft.com/office/drawing/2014/main" id="{BE5432C6-CA1B-1BBD-25C8-EDDF36CEC6A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62460" y="6359769"/>
              <a:ext cx="1793396" cy="454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664C8804-CE31-89D8-F4BA-F26BB7A71287}"/>
                </a:ext>
              </a:extLst>
            </p:cNvPr>
            <p:cNvSpPr txBox="1"/>
            <p:nvPr/>
          </p:nvSpPr>
          <p:spPr>
            <a:xfrm>
              <a:off x="9874835" y="6236872"/>
              <a:ext cx="1980029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b="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Slide credit: </a:t>
              </a:r>
              <a:r>
                <a:rPr lang="en-US" sz="80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clinicaleducationalliance</a:t>
              </a:r>
              <a:r>
                <a:rPr lang="en-US" sz="800" b="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.com: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913672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759" y="238127"/>
            <a:ext cx="11141055" cy="110331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71B2D7B-845B-9343-5CA9-82B9583736D7}"/>
              </a:ext>
            </a:extLst>
          </p:cNvPr>
          <p:cNvGrpSpPr/>
          <p:nvPr userDrawn="1"/>
        </p:nvGrpSpPr>
        <p:grpSpPr>
          <a:xfrm>
            <a:off x="9809410" y="6154855"/>
            <a:ext cx="1980029" cy="577224"/>
            <a:chOff x="9874835" y="6236872"/>
            <a:chExt cx="1980029" cy="577224"/>
          </a:xfrm>
        </p:grpSpPr>
        <p:pic>
          <p:nvPicPr>
            <p:cNvPr id="4" name="Picture 1">
              <a:extLst>
                <a:ext uri="{FF2B5EF4-FFF2-40B4-BE49-F238E27FC236}">
                  <a16:creationId xmlns:a16="http://schemas.microsoft.com/office/drawing/2014/main" id="{969A5D33-E060-A5B3-8D64-890861DD42A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62460" y="6359769"/>
              <a:ext cx="1793396" cy="454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898F2FB-9336-D1AB-8604-245E6FEAE7E0}"/>
                </a:ext>
              </a:extLst>
            </p:cNvPr>
            <p:cNvSpPr txBox="1"/>
            <p:nvPr/>
          </p:nvSpPr>
          <p:spPr>
            <a:xfrm>
              <a:off x="9874835" y="6236872"/>
              <a:ext cx="1980029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b="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Slide credit: </a:t>
              </a:r>
              <a:r>
                <a:rPr lang="en-US" sz="80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clinicaleducationalliance</a:t>
              </a:r>
              <a:r>
                <a:rPr lang="en-US" sz="800" b="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.com: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904358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759" y="238127"/>
            <a:ext cx="10872444" cy="11033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4675" y="1513047"/>
            <a:ext cx="10877529" cy="465068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63995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20724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m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484" y="239715"/>
            <a:ext cx="11244016" cy="1674813"/>
          </a:xfrm>
          <a:prstGeom prst="rect">
            <a:avLst/>
          </a:prstGeom>
        </p:spPr>
        <p:txBody>
          <a:bodyPr/>
          <a:lstStyle>
            <a:lvl1pPr algn="ctr">
              <a:defRPr sz="39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609759" y="1895477"/>
            <a:ext cx="10872444" cy="260571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 b="1">
                <a:solidFill>
                  <a:schemeClr val="bg2"/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FB50470-EA3D-49B4-8F28-4C9C1E0D226A}"/>
              </a:ext>
            </a:extLst>
          </p:cNvPr>
          <p:cNvCxnSpPr/>
          <p:nvPr userDrawn="1"/>
        </p:nvCxnSpPr>
        <p:spPr bwMode="auto">
          <a:xfrm>
            <a:off x="-22231" y="4605619"/>
            <a:ext cx="12214231" cy="0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4" name="Content Placeholder 9">
            <a:extLst>
              <a:ext uri="{FF2B5EF4-FFF2-40B4-BE49-F238E27FC236}">
                <a16:creationId xmlns:a16="http://schemas.microsoft.com/office/drawing/2014/main" id="{DF9EACC2-568A-498C-8601-A87328BD11D3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4351" y="4856674"/>
            <a:ext cx="11283950" cy="1155939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400" b="1">
                <a:solidFill>
                  <a:srgbClr val="E1471D"/>
                </a:solidFill>
              </a:defRPr>
            </a:lvl1pPr>
            <a:lvl2pPr>
              <a:buFontTx/>
              <a:buNone/>
              <a:defRPr sz="2400"/>
            </a:lvl2pPr>
            <a:lvl3pPr>
              <a:buFontTx/>
              <a:buNone/>
              <a:defRPr sz="2400"/>
            </a:lvl3pPr>
            <a:lvl4pPr>
              <a:buFontTx/>
              <a:buNone/>
              <a:defRPr sz="2400"/>
            </a:lvl4pPr>
            <a:lvl5pPr>
              <a:buFontTx/>
              <a:buNone/>
              <a:defRPr sz="2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BBD1E00-A2D3-4202-961C-9DF3DF2683C9}"/>
              </a:ext>
            </a:extLst>
          </p:cNvPr>
          <p:cNvSpPr/>
          <p:nvPr userDrawn="1"/>
        </p:nvSpPr>
        <p:spPr>
          <a:xfrm>
            <a:off x="1" y="6590270"/>
            <a:ext cx="12192000" cy="267732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14BD2D8-ADA0-CA00-5399-3AB58846C750}"/>
              </a:ext>
            </a:extLst>
          </p:cNvPr>
          <p:cNvGrpSpPr/>
          <p:nvPr userDrawn="1"/>
        </p:nvGrpSpPr>
        <p:grpSpPr>
          <a:xfrm>
            <a:off x="8718227" y="5619752"/>
            <a:ext cx="3211903" cy="938964"/>
            <a:chOff x="3923930" y="2512382"/>
            <a:chExt cx="4403324" cy="1287262"/>
          </a:xfrm>
        </p:grpSpPr>
        <p:sp>
          <p:nvSpPr>
            <p:cNvPr id="5" name="Rounded Rectangle 10">
              <a:extLst>
                <a:ext uri="{FF2B5EF4-FFF2-40B4-BE49-F238E27FC236}">
                  <a16:creationId xmlns:a16="http://schemas.microsoft.com/office/drawing/2014/main" id="{524BD64A-2673-2EBF-0224-B195F495576E}"/>
                </a:ext>
              </a:extLst>
            </p:cNvPr>
            <p:cNvSpPr/>
            <p:nvPr/>
          </p:nvSpPr>
          <p:spPr bwMode="auto">
            <a:xfrm>
              <a:off x="3923930" y="2512382"/>
              <a:ext cx="4403324" cy="1287262"/>
            </a:xfrm>
            <a:prstGeom prst="roundRect">
              <a:avLst>
                <a:gd name="adj" fmla="val 4635"/>
              </a:avLst>
            </a:prstGeom>
            <a:solidFill>
              <a:schemeClr val="tx1"/>
            </a:solidFill>
            <a:ln w="0">
              <a:noFill/>
              <a:miter lim="800000"/>
              <a:headEnd/>
              <a:tailEnd/>
            </a:ln>
          </p:spPr>
          <p:txBody>
            <a:bodyPr rtlCol="0" anchor="b"/>
            <a:lstStyle/>
            <a:p>
              <a:pPr algn="ctr" eaLnBrk="1" hangingPunct="1"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None/>
              </a:pPr>
              <a:endParaRPr lang="en-US" sz="180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73B3FEF1-5CC2-429E-204A-AAD3482265C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087894" y="2654357"/>
              <a:ext cx="4057642" cy="1003312"/>
            </a:xfrm>
            <a:prstGeom prst="rect">
              <a:avLst/>
            </a:prstGeom>
          </p:spPr>
        </p:pic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6752A5B-B791-70A9-3419-CB006A227EE3}"/>
              </a:ext>
            </a:extLst>
          </p:cNvPr>
          <p:cNvCxnSpPr/>
          <p:nvPr userDrawn="1"/>
        </p:nvCxnSpPr>
        <p:spPr>
          <a:xfrm>
            <a:off x="1" y="6589713"/>
            <a:ext cx="121920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9109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doctor listening to a patient's heart&#10;&#10;AI-generated content may be incorrect.">
            <a:extLst>
              <a:ext uri="{FF2B5EF4-FFF2-40B4-BE49-F238E27FC236}">
                <a16:creationId xmlns:a16="http://schemas.microsoft.com/office/drawing/2014/main" id="{575FFCE7-AFFC-1CC8-A494-359EB2F310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7868" b="22232"/>
          <a:stretch/>
        </p:blipFill>
        <p:spPr>
          <a:xfrm>
            <a:off x="6091855" y="3657600"/>
            <a:ext cx="6104116" cy="3200398"/>
          </a:xfrm>
          <a:prstGeom prst="rect">
            <a:avLst/>
          </a:prstGeom>
        </p:spPr>
      </p:pic>
      <p:sp>
        <p:nvSpPr>
          <p:cNvPr id="10" name="Rectangle 54"/>
          <p:cNvSpPr>
            <a:spLocks noGrp="1" noChangeArrowheads="1"/>
          </p:cNvSpPr>
          <p:nvPr>
            <p:ph type="subTitle" idx="1"/>
          </p:nvPr>
        </p:nvSpPr>
        <p:spPr>
          <a:xfrm>
            <a:off x="609600" y="4041650"/>
            <a:ext cx="5181600" cy="1120775"/>
          </a:xfrm>
        </p:spPr>
        <p:txBody>
          <a:bodyPr/>
          <a:lstStyle>
            <a:lvl1pPr marL="0" indent="0">
              <a:lnSpc>
                <a:spcPct val="100000"/>
              </a:lnSpc>
              <a:buFont typeface="Wingdings" pitchFamily="2" charset="2"/>
              <a:buNone/>
              <a:defRPr sz="2000" b="1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2294B36-D511-4E23-A768-EAFA149B5CC7}"/>
              </a:ext>
            </a:extLst>
          </p:cNvPr>
          <p:cNvSpPr/>
          <p:nvPr userDrawn="1"/>
        </p:nvSpPr>
        <p:spPr>
          <a:xfrm>
            <a:off x="1" y="1620838"/>
            <a:ext cx="12192000" cy="2057400"/>
          </a:xfrm>
          <a:prstGeom prst="rect">
            <a:avLst/>
          </a:prstGeom>
          <a:solidFill>
            <a:srgbClr val="CDCDCF">
              <a:alpha val="2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5B42F6D-719A-45C6-BB57-84887368226C}"/>
              </a:ext>
            </a:extLst>
          </p:cNvPr>
          <p:cNvCxnSpPr/>
          <p:nvPr/>
        </p:nvCxnSpPr>
        <p:spPr bwMode="auto">
          <a:xfrm>
            <a:off x="-14291" y="1620838"/>
            <a:ext cx="12214232" cy="0"/>
          </a:xfrm>
          <a:prstGeom prst="line">
            <a:avLst/>
          </a:prstGeom>
          <a:ln w="12700">
            <a:solidFill>
              <a:schemeClr val="bg2"/>
            </a:solidFill>
            <a:headEnd type="none" w="med" len="med"/>
            <a:tailEnd type="none" w="med" len="med"/>
          </a:ln>
          <a:effectLst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3" name="Rectangle 55">
            <a:extLst>
              <a:ext uri="{FF2B5EF4-FFF2-40B4-BE49-F238E27FC236}">
                <a16:creationId xmlns:a16="http://schemas.microsoft.com/office/drawing/2014/main" id="{078B106A-3121-420B-B2D9-854FF204BD0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invGray">
          <a:xfrm>
            <a:off x="609600" y="1600200"/>
            <a:ext cx="11264901" cy="2057400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45556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2C404A3-49E3-6AE3-6316-79D1DE70A53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6132" y="244938"/>
            <a:ext cx="1681179" cy="896629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ACD6CB8-625C-44F5-9B90-77A60BCC4A2E}"/>
              </a:ext>
            </a:extLst>
          </p:cNvPr>
          <p:cNvCxnSpPr/>
          <p:nvPr/>
        </p:nvCxnSpPr>
        <p:spPr bwMode="auto">
          <a:xfrm>
            <a:off x="-14291" y="3662363"/>
            <a:ext cx="12214232" cy="0"/>
          </a:xfrm>
          <a:prstGeom prst="line">
            <a:avLst/>
          </a:prstGeom>
          <a:ln w="12700">
            <a:solidFill>
              <a:schemeClr val="bg2"/>
            </a:solidFill>
            <a:headEnd type="none" w="med" len="med"/>
            <a:tailEnd type="none" w="med" len="med"/>
          </a:ln>
          <a:effectLst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08093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759" y="238127"/>
            <a:ext cx="10872444" cy="11033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4675" y="1513047"/>
            <a:ext cx="10877529" cy="465068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97975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+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759" y="238127"/>
            <a:ext cx="10872444" cy="11033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4675" y="1513047"/>
            <a:ext cx="10877529" cy="465068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778E9B7-4949-28BD-165C-8A19BAED805F}"/>
              </a:ext>
            </a:extLst>
          </p:cNvPr>
          <p:cNvGrpSpPr/>
          <p:nvPr userDrawn="1"/>
        </p:nvGrpSpPr>
        <p:grpSpPr>
          <a:xfrm>
            <a:off x="8869472" y="6298815"/>
            <a:ext cx="2877113" cy="394353"/>
            <a:chOff x="8869472" y="6298815"/>
            <a:chExt cx="2877113" cy="39435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E6E1A95-6077-6510-20C5-471AD5466E4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07173" y="6298815"/>
              <a:ext cx="739412" cy="394353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C6C0729-2E40-00EB-212A-99D70594C8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69472" y="6375841"/>
              <a:ext cx="2159053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FEFDDE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600">
                  <a:solidFill>
                    <a:srgbClr val="FEFDDE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400">
                  <a:solidFill>
                    <a:srgbClr val="FEFDDE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200">
                  <a:solidFill>
                    <a:srgbClr val="FEFDDE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200" b="0">
                  <a:solidFill>
                    <a:srgbClr val="455560"/>
                  </a:solidFill>
                  <a:latin typeface="Calibri" panose="020F0502020204030204" pitchFamily="34" charset="0"/>
                </a:rPr>
                <a:t>Slide credit: </a:t>
              </a:r>
              <a:r>
                <a:rPr lang="en-US" altLang="en-US" sz="1200" b="0">
                  <a:solidFill>
                    <a:schemeClr val="bg2"/>
                  </a:solidFill>
                  <a:latin typeface="Calibri" panose="020F0502020204030204" pitchFamily="34" charset="0"/>
                  <a:hlinkClick r:id="rId3"/>
                </a:rPr>
                <a:t>clinicaloptions.com</a:t>
              </a:r>
              <a:endParaRPr lang="en-US" altLang="en-US" sz="1200" b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641808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4352" y="330201"/>
            <a:ext cx="11244149" cy="5250792"/>
          </a:xfrm>
          <a:prstGeom prst="rect">
            <a:avLst/>
          </a:prstGeom>
        </p:spPr>
        <p:txBody>
          <a:bodyPr anchorCtr="1"/>
          <a:lstStyle>
            <a:lvl1pPr algn="ctr">
              <a:defRPr sz="4000" b="1" cap="none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8F8BDA-1A03-445B-A76B-525DE8317C18}"/>
              </a:ext>
            </a:extLst>
          </p:cNvPr>
          <p:cNvSpPr/>
          <p:nvPr userDrawn="1"/>
        </p:nvSpPr>
        <p:spPr>
          <a:xfrm>
            <a:off x="1" y="6590270"/>
            <a:ext cx="12192000" cy="267732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A01F1A-8AE6-48F9-95F4-73790D6CA686}"/>
              </a:ext>
            </a:extLst>
          </p:cNvPr>
          <p:cNvCxnSpPr/>
          <p:nvPr userDrawn="1"/>
        </p:nvCxnSpPr>
        <p:spPr>
          <a:xfrm>
            <a:off x="1" y="6589713"/>
            <a:ext cx="12192000" cy="0"/>
          </a:xfrm>
          <a:prstGeom prst="line">
            <a:avLst/>
          </a:prstGeom>
          <a:ln w="19050">
            <a:solidFill>
              <a:srgbClr val="F47D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41A963A4-9BB1-F8FF-4636-271CB68984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67636" y="5397632"/>
            <a:ext cx="1790865" cy="955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3899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759" y="238127"/>
            <a:ext cx="10872445" cy="110331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1820" y="1510730"/>
            <a:ext cx="5309278" cy="467873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2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2634" y="1510730"/>
            <a:ext cx="5229570" cy="467946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2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129681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+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759" y="238127"/>
            <a:ext cx="10872445" cy="110331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1820" y="1510730"/>
            <a:ext cx="5309278" cy="467873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2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2634" y="1510730"/>
            <a:ext cx="5229570" cy="467946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2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82E1199-B50F-0114-1C29-82C8B63ED0EB}"/>
              </a:ext>
            </a:extLst>
          </p:cNvPr>
          <p:cNvGrpSpPr/>
          <p:nvPr userDrawn="1"/>
        </p:nvGrpSpPr>
        <p:grpSpPr>
          <a:xfrm>
            <a:off x="8869472" y="6298815"/>
            <a:ext cx="2877113" cy="394353"/>
            <a:chOff x="8869472" y="6298815"/>
            <a:chExt cx="2877113" cy="394353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7F4C4F00-A86F-1C51-F733-91E92FCA18B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07173" y="6298815"/>
              <a:ext cx="739412" cy="394353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20CF191-AD96-1DB9-DF2E-4B2B4833E8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69472" y="6375841"/>
              <a:ext cx="2159053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FEFDDE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600">
                  <a:solidFill>
                    <a:srgbClr val="FEFDDE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400">
                  <a:solidFill>
                    <a:srgbClr val="FEFDDE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200">
                  <a:solidFill>
                    <a:srgbClr val="FEFDDE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200" b="0">
                  <a:solidFill>
                    <a:srgbClr val="455560"/>
                  </a:solidFill>
                  <a:latin typeface="Calibri" panose="020F0502020204030204" pitchFamily="34" charset="0"/>
                </a:rPr>
                <a:t>Slide credit: </a:t>
              </a:r>
              <a:r>
                <a:rPr lang="en-US" altLang="en-US" sz="1200" b="0">
                  <a:solidFill>
                    <a:schemeClr val="bg2"/>
                  </a:solidFill>
                  <a:latin typeface="Calibri" panose="020F0502020204030204" pitchFamily="34" charset="0"/>
                  <a:hlinkClick r:id="rId3"/>
                </a:rPr>
                <a:t>clinicaloptions.com</a:t>
              </a:r>
              <a:endParaRPr lang="en-US" altLang="en-US" sz="1200" b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52080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6252634" y="1510730"/>
            <a:ext cx="5229570" cy="466574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09759" y="238127"/>
            <a:ext cx="10872444" cy="110331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half" idx="1"/>
          </p:nvPr>
        </p:nvSpPr>
        <p:spPr>
          <a:xfrm>
            <a:off x="601820" y="1510730"/>
            <a:ext cx="5309278" cy="467873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2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7430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, Text and Chart+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6252634" y="1510730"/>
            <a:ext cx="5229570" cy="466574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09759" y="238127"/>
            <a:ext cx="10872444" cy="110331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half" idx="1"/>
          </p:nvPr>
        </p:nvSpPr>
        <p:spPr>
          <a:xfrm>
            <a:off x="601820" y="1510730"/>
            <a:ext cx="5309278" cy="467873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2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FB0C27F-8158-D95C-0270-6C5A18C09C1F}"/>
              </a:ext>
            </a:extLst>
          </p:cNvPr>
          <p:cNvGrpSpPr/>
          <p:nvPr userDrawn="1"/>
        </p:nvGrpSpPr>
        <p:grpSpPr>
          <a:xfrm>
            <a:off x="8869472" y="6298815"/>
            <a:ext cx="2877113" cy="394353"/>
            <a:chOff x="8869472" y="6298815"/>
            <a:chExt cx="2877113" cy="394353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E1715040-51BB-5EAD-7551-4E1CFE3430F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07173" y="6298815"/>
              <a:ext cx="739412" cy="394353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850B323-4A45-FF99-0514-1788CD0017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69472" y="6375841"/>
              <a:ext cx="2159053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FEFDDE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600">
                  <a:solidFill>
                    <a:srgbClr val="FEFDDE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400">
                  <a:solidFill>
                    <a:srgbClr val="FEFDDE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200">
                  <a:solidFill>
                    <a:srgbClr val="FEFDDE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200" b="0">
                  <a:solidFill>
                    <a:srgbClr val="455560"/>
                  </a:solidFill>
                  <a:latin typeface="Calibri" panose="020F0502020204030204" pitchFamily="34" charset="0"/>
                </a:rPr>
                <a:t>Slide credit: </a:t>
              </a:r>
              <a:r>
                <a:rPr lang="en-US" altLang="en-US" sz="1200" b="0">
                  <a:solidFill>
                    <a:schemeClr val="bg2"/>
                  </a:solidFill>
                  <a:latin typeface="Calibri" panose="020F0502020204030204" pitchFamily="34" charset="0"/>
                  <a:hlinkClick r:id="rId3"/>
                </a:rPr>
                <a:t>clinicaloptions.com</a:t>
              </a:r>
              <a:endParaRPr lang="en-US" altLang="en-US" sz="1200" b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776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+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759" y="238127"/>
            <a:ext cx="10872444" cy="11033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4675" y="1513047"/>
            <a:ext cx="10877529" cy="465068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778E9B7-4949-28BD-165C-8A19BAED805F}"/>
              </a:ext>
            </a:extLst>
          </p:cNvPr>
          <p:cNvGrpSpPr/>
          <p:nvPr userDrawn="1"/>
        </p:nvGrpSpPr>
        <p:grpSpPr>
          <a:xfrm>
            <a:off x="8869472" y="6298815"/>
            <a:ext cx="2877113" cy="394353"/>
            <a:chOff x="8869472" y="6298815"/>
            <a:chExt cx="2877113" cy="39435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E6E1A95-6077-6510-20C5-471AD5466E4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07173" y="6298815"/>
              <a:ext cx="739412" cy="394353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C6C0729-2E40-00EB-212A-99D70594C8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69472" y="6375841"/>
              <a:ext cx="2159053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FEFDDE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600">
                  <a:solidFill>
                    <a:srgbClr val="FEFDDE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400">
                  <a:solidFill>
                    <a:srgbClr val="FEFDDE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200">
                  <a:solidFill>
                    <a:srgbClr val="FEFDDE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200" b="0">
                  <a:solidFill>
                    <a:srgbClr val="455560"/>
                  </a:solidFill>
                  <a:latin typeface="Calibri" panose="020F0502020204030204" pitchFamily="34" charset="0"/>
                </a:rPr>
                <a:t>Slide credit: </a:t>
              </a:r>
              <a:r>
                <a:rPr lang="en-US" altLang="en-US" sz="1200" b="0">
                  <a:solidFill>
                    <a:schemeClr val="bg2"/>
                  </a:solidFill>
                  <a:latin typeface="Calibri" panose="020F0502020204030204" pitchFamily="34" charset="0"/>
                  <a:hlinkClick r:id="rId3"/>
                </a:rPr>
                <a:t>clinicaloptions.com</a:t>
              </a:r>
              <a:endParaRPr lang="en-US" altLang="en-US" sz="1200" b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2638147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759" y="238127"/>
            <a:ext cx="11141055" cy="110331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124680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+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759" y="238127"/>
            <a:ext cx="11141055" cy="110331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1FCB4C5-8216-244E-3D93-41E212F40457}"/>
              </a:ext>
            </a:extLst>
          </p:cNvPr>
          <p:cNvGrpSpPr/>
          <p:nvPr userDrawn="1"/>
        </p:nvGrpSpPr>
        <p:grpSpPr>
          <a:xfrm>
            <a:off x="8869472" y="6298815"/>
            <a:ext cx="2877113" cy="394353"/>
            <a:chOff x="8869472" y="6298815"/>
            <a:chExt cx="2877113" cy="394353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7CB3AFF3-C9AF-6406-A52C-986F17667A3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07173" y="6298815"/>
              <a:ext cx="739412" cy="394353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BE472F0-4C6A-6FBF-3D23-4A0861C314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69472" y="6375841"/>
              <a:ext cx="2159053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FEFDDE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600">
                  <a:solidFill>
                    <a:srgbClr val="FEFDDE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400">
                  <a:solidFill>
                    <a:srgbClr val="FEFDDE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200">
                  <a:solidFill>
                    <a:srgbClr val="FEFDDE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200" b="0">
                  <a:solidFill>
                    <a:srgbClr val="455560"/>
                  </a:solidFill>
                  <a:latin typeface="Calibri" panose="020F0502020204030204" pitchFamily="34" charset="0"/>
                </a:rPr>
                <a:t>Slide credit: </a:t>
              </a:r>
              <a:r>
                <a:rPr lang="en-US" altLang="en-US" sz="1200" b="0">
                  <a:solidFill>
                    <a:schemeClr val="bg2"/>
                  </a:solidFill>
                  <a:latin typeface="Calibri" panose="020F0502020204030204" pitchFamily="34" charset="0"/>
                  <a:hlinkClick r:id="rId3"/>
                </a:rPr>
                <a:t>clinicaloptions.com</a:t>
              </a:r>
              <a:endParaRPr lang="en-US" altLang="en-US" sz="1200" b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783096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35441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+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103A659D-6BF1-8E0D-2D7B-19BCEFEA43F4}"/>
              </a:ext>
            </a:extLst>
          </p:cNvPr>
          <p:cNvGrpSpPr/>
          <p:nvPr userDrawn="1"/>
        </p:nvGrpSpPr>
        <p:grpSpPr>
          <a:xfrm>
            <a:off x="8869472" y="6298815"/>
            <a:ext cx="2877113" cy="394353"/>
            <a:chOff x="8869472" y="6298815"/>
            <a:chExt cx="2877113" cy="394353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335B2744-BE30-7F59-641C-E8EE271BFE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07173" y="6298815"/>
              <a:ext cx="739412" cy="394353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061F54A-476D-1E85-D460-3390FD4976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69472" y="6375841"/>
              <a:ext cx="2159053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FEFDDE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600">
                  <a:solidFill>
                    <a:srgbClr val="FEFDDE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400">
                  <a:solidFill>
                    <a:srgbClr val="FEFDDE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200">
                  <a:solidFill>
                    <a:srgbClr val="FEFDDE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200" b="0">
                  <a:solidFill>
                    <a:srgbClr val="455560"/>
                  </a:solidFill>
                  <a:latin typeface="Calibri" panose="020F0502020204030204" pitchFamily="34" charset="0"/>
                </a:rPr>
                <a:t>Slide credit: </a:t>
              </a:r>
              <a:r>
                <a:rPr lang="en-US" altLang="en-US" sz="1200" b="0">
                  <a:solidFill>
                    <a:schemeClr val="bg2"/>
                  </a:solidFill>
                  <a:latin typeface="Calibri" panose="020F0502020204030204" pitchFamily="34" charset="0"/>
                  <a:hlinkClick r:id="rId3"/>
                </a:rPr>
                <a:t>clinicaloptions.com</a:t>
              </a:r>
              <a:endParaRPr lang="en-US" altLang="en-US" sz="1200" b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031010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m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484" y="239715"/>
            <a:ext cx="11244016" cy="1674813"/>
          </a:xfrm>
          <a:prstGeom prst="rect">
            <a:avLst/>
          </a:prstGeom>
        </p:spPr>
        <p:txBody>
          <a:bodyPr/>
          <a:lstStyle>
            <a:lvl1pPr algn="ctr">
              <a:defRPr sz="39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609759" y="1895477"/>
            <a:ext cx="10872444" cy="260571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 b="1">
                <a:solidFill>
                  <a:schemeClr val="bg2"/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FB50470-EA3D-49B4-8F28-4C9C1E0D226A}"/>
              </a:ext>
            </a:extLst>
          </p:cNvPr>
          <p:cNvCxnSpPr/>
          <p:nvPr userDrawn="1"/>
        </p:nvCxnSpPr>
        <p:spPr bwMode="auto">
          <a:xfrm>
            <a:off x="-22231" y="4605619"/>
            <a:ext cx="12214231" cy="0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4" name="Content Placeholder 9">
            <a:extLst>
              <a:ext uri="{FF2B5EF4-FFF2-40B4-BE49-F238E27FC236}">
                <a16:creationId xmlns:a16="http://schemas.microsoft.com/office/drawing/2014/main" id="{DF9EACC2-568A-498C-8601-A87328BD11D3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4351" y="4856674"/>
            <a:ext cx="11283950" cy="1155939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400" b="1">
                <a:solidFill>
                  <a:srgbClr val="E1471D"/>
                </a:solidFill>
              </a:defRPr>
            </a:lvl1pPr>
            <a:lvl2pPr>
              <a:buFontTx/>
              <a:buNone/>
              <a:defRPr sz="2400"/>
            </a:lvl2pPr>
            <a:lvl3pPr>
              <a:buFontTx/>
              <a:buNone/>
              <a:defRPr sz="2400"/>
            </a:lvl3pPr>
            <a:lvl4pPr>
              <a:buFontTx/>
              <a:buNone/>
              <a:defRPr sz="2400"/>
            </a:lvl4pPr>
            <a:lvl5pPr>
              <a:buFontTx/>
              <a:buNone/>
              <a:defRPr sz="2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BBD1E00-A2D3-4202-961C-9DF3DF2683C9}"/>
              </a:ext>
            </a:extLst>
          </p:cNvPr>
          <p:cNvSpPr/>
          <p:nvPr userDrawn="1"/>
        </p:nvSpPr>
        <p:spPr>
          <a:xfrm>
            <a:off x="1" y="6590270"/>
            <a:ext cx="12192000" cy="267732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590A4E9-08A7-4826-8D90-46B546D1F341}"/>
              </a:ext>
            </a:extLst>
          </p:cNvPr>
          <p:cNvCxnSpPr/>
          <p:nvPr userDrawn="1"/>
        </p:nvCxnSpPr>
        <p:spPr>
          <a:xfrm>
            <a:off x="1" y="6589713"/>
            <a:ext cx="12192000" cy="0"/>
          </a:xfrm>
          <a:prstGeom prst="line">
            <a:avLst/>
          </a:prstGeom>
          <a:ln w="19050">
            <a:solidFill>
              <a:srgbClr val="F47D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E31A8939-5D7B-DDA0-442D-AFC6D9C41D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67636" y="5397632"/>
            <a:ext cx="1790865" cy="955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188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4352" y="330201"/>
            <a:ext cx="11244149" cy="5250792"/>
          </a:xfrm>
          <a:prstGeom prst="rect">
            <a:avLst/>
          </a:prstGeom>
        </p:spPr>
        <p:txBody>
          <a:bodyPr anchorCtr="1"/>
          <a:lstStyle>
            <a:lvl1pPr algn="ctr">
              <a:defRPr sz="4000" b="1" cap="none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8F8BDA-1A03-445B-A76B-525DE8317C18}"/>
              </a:ext>
            </a:extLst>
          </p:cNvPr>
          <p:cNvSpPr/>
          <p:nvPr userDrawn="1"/>
        </p:nvSpPr>
        <p:spPr>
          <a:xfrm>
            <a:off x="1" y="6590270"/>
            <a:ext cx="12192000" cy="267732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A01F1A-8AE6-48F9-95F4-73790D6CA686}"/>
              </a:ext>
            </a:extLst>
          </p:cNvPr>
          <p:cNvCxnSpPr/>
          <p:nvPr userDrawn="1"/>
        </p:nvCxnSpPr>
        <p:spPr>
          <a:xfrm>
            <a:off x="1" y="6589713"/>
            <a:ext cx="12192000" cy="0"/>
          </a:xfrm>
          <a:prstGeom prst="line">
            <a:avLst/>
          </a:prstGeom>
          <a:ln w="19050">
            <a:solidFill>
              <a:srgbClr val="F47D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41A963A4-9BB1-F8FF-4636-271CB68984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67636" y="5397632"/>
            <a:ext cx="1790865" cy="955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800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759" y="238127"/>
            <a:ext cx="10872445" cy="110331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1820" y="1510730"/>
            <a:ext cx="5309278" cy="467873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2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2634" y="1510730"/>
            <a:ext cx="5229570" cy="467946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2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83575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+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759" y="238127"/>
            <a:ext cx="10872445" cy="110331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1820" y="1510730"/>
            <a:ext cx="5309278" cy="467873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2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2634" y="1510730"/>
            <a:ext cx="5229570" cy="467946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2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82E1199-B50F-0114-1C29-82C8B63ED0EB}"/>
              </a:ext>
            </a:extLst>
          </p:cNvPr>
          <p:cNvGrpSpPr/>
          <p:nvPr userDrawn="1"/>
        </p:nvGrpSpPr>
        <p:grpSpPr>
          <a:xfrm>
            <a:off x="8869472" y="6298815"/>
            <a:ext cx="2877113" cy="394353"/>
            <a:chOff x="8869472" y="6298815"/>
            <a:chExt cx="2877113" cy="394353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7F4C4F00-A86F-1C51-F733-91E92FCA18B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07173" y="6298815"/>
              <a:ext cx="739412" cy="394353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20CF191-AD96-1DB9-DF2E-4B2B4833E8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69472" y="6375841"/>
              <a:ext cx="2159053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FEFDDE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600">
                  <a:solidFill>
                    <a:srgbClr val="FEFDDE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400">
                  <a:solidFill>
                    <a:srgbClr val="FEFDDE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200">
                  <a:solidFill>
                    <a:srgbClr val="FEFDDE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200" b="0">
                  <a:solidFill>
                    <a:srgbClr val="455560"/>
                  </a:solidFill>
                  <a:latin typeface="Calibri" panose="020F0502020204030204" pitchFamily="34" charset="0"/>
                </a:rPr>
                <a:t>Slide credit: </a:t>
              </a:r>
              <a:r>
                <a:rPr lang="en-US" altLang="en-US" sz="1200" b="0">
                  <a:solidFill>
                    <a:schemeClr val="bg2"/>
                  </a:solidFill>
                  <a:latin typeface="Calibri" panose="020F0502020204030204" pitchFamily="34" charset="0"/>
                  <a:hlinkClick r:id="rId3"/>
                </a:rPr>
                <a:t>clinicaloptions.com</a:t>
              </a:r>
              <a:endParaRPr lang="en-US" altLang="en-US" sz="1200" b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6456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6252634" y="1510730"/>
            <a:ext cx="5229570" cy="466574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09759" y="238127"/>
            <a:ext cx="10872444" cy="110331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half" idx="1"/>
          </p:nvPr>
        </p:nvSpPr>
        <p:spPr>
          <a:xfrm>
            <a:off x="601820" y="1510730"/>
            <a:ext cx="5309278" cy="467873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2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49721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, Text and Chart+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6252634" y="1510730"/>
            <a:ext cx="5229570" cy="466574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09759" y="238127"/>
            <a:ext cx="10872444" cy="110331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half" idx="1"/>
          </p:nvPr>
        </p:nvSpPr>
        <p:spPr>
          <a:xfrm>
            <a:off x="601820" y="1510730"/>
            <a:ext cx="5309278" cy="467873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2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FB0C27F-8158-D95C-0270-6C5A18C09C1F}"/>
              </a:ext>
            </a:extLst>
          </p:cNvPr>
          <p:cNvGrpSpPr/>
          <p:nvPr userDrawn="1"/>
        </p:nvGrpSpPr>
        <p:grpSpPr>
          <a:xfrm>
            <a:off x="8869472" y="6298815"/>
            <a:ext cx="2877113" cy="394353"/>
            <a:chOff x="8869472" y="6298815"/>
            <a:chExt cx="2877113" cy="394353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E1715040-51BB-5EAD-7551-4E1CFE3430F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07173" y="6298815"/>
              <a:ext cx="739412" cy="394353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850B323-4A45-FF99-0514-1788CD0017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69472" y="6375841"/>
              <a:ext cx="2159053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FEFDDE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600">
                  <a:solidFill>
                    <a:srgbClr val="FEFDDE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400">
                  <a:solidFill>
                    <a:srgbClr val="FEFDDE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200">
                  <a:solidFill>
                    <a:srgbClr val="FEFDDE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FEFDDE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en-US" altLang="en-US" sz="1200" b="0">
                  <a:solidFill>
                    <a:srgbClr val="455560"/>
                  </a:solidFill>
                  <a:latin typeface="Calibri" panose="020F0502020204030204" pitchFamily="34" charset="0"/>
                </a:rPr>
                <a:t>Slide credit: </a:t>
              </a:r>
              <a:r>
                <a:rPr lang="en-US" altLang="en-US" sz="1200" b="0">
                  <a:solidFill>
                    <a:schemeClr val="bg2"/>
                  </a:solidFill>
                  <a:latin typeface="Calibri" panose="020F0502020204030204" pitchFamily="34" charset="0"/>
                  <a:hlinkClick r:id="rId3"/>
                </a:rPr>
                <a:t>clinicaloptions.com</a:t>
              </a:r>
              <a:endParaRPr lang="en-US" altLang="en-US" sz="1200" b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99143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759" y="238127"/>
            <a:ext cx="11141055" cy="110331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9477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6">
            <a:extLst>
              <a:ext uri="{FF2B5EF4-FFF2-40B4-BE49-F238E27FC236}">
                <a16:creationId xmlns:a16="http://schemas.microsoft.com/office/drawing/2014/main" id="{1FBA405B-91D7-455B-838E-7390C471CA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759" y="238125"/>
            <a:ext cx="10872444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7">
            <a:extLst>
              <a:ext uri="{FF2B5EF4-FFF2-40B4-BE49-F238E27FC236}">
                <a16:creationId xmlns:a16="http://schemas.microsoft.com/office/drawing/2014/main" id="{5E3FA78F-9815-470C-AAC7-65118010A9A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0231" y="1517650"/>
            <a:ext cx="10881972" cy="465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928AFCB-3188-4961-AAEE-DB4C7846ECE6}"/>
              </a:ext>
            </a:extLst>
          </p:cNvPr>
          <p:cNvSpPr/>
          <p:nvPr/>
        </p:nvSpPr>
        <p:spPr>
          <a:xfrm>
            <a:off x="1" y="1"/>
            <a:ext cx="12192000" cy="144463"/>
          </a:xfrm>
          <a:prstGeom prst="rect">
            <a:avLst/>
          </a:prstGeom>
          <a:gradFill>
            <a:gsLst>
              <a:gs pos="0">
                <a:schemeClr val="tx1"/>
              </a:gs>
              <a:gs pos="50000">
                <a:schemeClr val="tx1">
                  <a:lumMod val="50000"/>
                </a:schemeClr>
              </a:gs>
              <a:gs pos="100000">
                <a:schemeClr val="tx1"/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07A185B-7FCD-47CF-95BF-44DC96F2E8FE}"/>
              </a:ext>
            </a:extLst>
          </p:cNvPr>
          <p:cNvSpPr/>
          <p:nvPr userDrawn="1"/>
        </p:nvSpPr>
        <p:spPr>
          <a:xfrm>
            <a:off x="1" y="1"/>
            <a:ext cx="12192000" cy="144463"/>
          </a:xfrm>
          <a:prstGeom prst="rect">
            <a:avLst/>
          </a:prstGeom>
          <a:gradFill>
            <a:gsLst>
              <a:gs pos="0">
                <a:schemeClr val="tx1"/>
              </a:gs>
              <a:gs pos="50000">
                <a:schemeClr val="tx1">
                  <a:lumMod val="75000"/>
                </a:schemeClr>
              </a:gs>
              <a:gs pos="100000">
                <a:schemeClr val="tx1"/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FEB3B6D-B8AE-4726-B830-C447FAD3394B}"/>
              </a:ext>
            </a:extLst>
          </p:cNvPr>
          <p:cNvCxnSpPr/>
          <p:nvPr userDrawn="1"/>
        </p:nvCxnSpPr>
        <p:spPr>
          <a:xfrm>
            <a:off x="1" y="6745288"/>
            <a:ext cx="12192000" cy="0"/>
          </a:xfrm>
          <a:prstGeom prst="line">
            <a:avLst/>
          </a:prstGeom>
          <a:ln w="19050">
            <a:solidFill>
              <a:srgbClr val="F47D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7140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Calibri" panose="020F050202020403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ts val="1000"/>
        </a:spcBef>
        <a:spcAft>
          <a:spcPts val="700"/>
        </a:spcAft>
        <a:buClr>
          <a:schemeClr val="bg1"/>
        </a:buClr>
        <a:buFont typeface="Wingdings" panose="05000000000000000000" pitchFamily="2" charset="2"/>
        <a:buChar char="§"/>
        <a:defRPr sz="2800">
          <a:solidFill>
            <a:schemeClr val="bg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rtl="0" eaLnBrk="1" fontAlgn="base" hangingPunct="1">
        <a:lnSpc>
          <a:spcPct val="90000"/>
        </a:lnSpc>
        <a:spcBef>
          <a:spcPts val="1000"/>
        </a:spcBef>
        <a:spcAft>
          <a:spcPts val="700"/>
        </a:spcAft>
        <a:buClr>
          <a:schemeClr val="bg1"/>
        </a:buClr>
        <a:buFont typeface="Arial" panose="020B0604020202020204" pitchFamily="34" charset="0"/>
        <a:buChar char="‒"/>
        <a:defRPr sz="2600">
          <a:solidFill>
            <a:schemeClr val="bg1"/>
          </a:solidFill>
          <a:latin typeface="Calibri" panose="020F0502020204030204" pitchFamily="34" charset="0"/>
        </a:defRPr>
      </a:lvl2pPr>
      <a:lvl3pPr marL="1143000" indent="-228600" algn="l" rtl="0" eaLnBrk="1" fontAlgn="base" hangingPunct="1">
        <a:lnSpc>
          <a:spcPct val="90000"/>
        </a:lnSpc>
        <a:spcBef>
          <a:spcPts val="1000"/>
        </a:spcBef>
        <a:spcAft>
          <a:spcPts val="700"/>
        </a:spcAft>
        <a:buClr>
          <a:schemeClr val="bg1"/>
        </a:buClr>
        <a:buFont typeface="Arial" panose="020B0604020202020204" pitchFamily="34" charset="0"/>
        <a:buChar char="‒"/>
        <a:defRPr sz="2400">
          <a:solidFill>
            <a:schemeClr val="bg1"/>
          </a:solidFill>
          <a:latin typeface="Calibri" panose="020F0502020204030204" pitchFamily="34" charset="0"/>
        </a:defRPr>
      </a:lvl3pPr>
      <a:lvl4pPr marL="1600200" indent="-228600" algn="l" rtl="0" eaLnBrk="1" fontAlgn="base" hangingPunct="1">
        <a:lnSpc>
          <a:spcPct val="90000"/>
        </a:lnSpc>
        <a:spcBef>
          <a:spcPts val="1000"/>
        </a:spcBef>
        <a:spcAft>
          <a:spcPts val="700"/>
        </a:spcAft>
        <a:buClr>
          <a:schemeClr val="bg1"/>
        </a:buClr>
        <a:buFont typeface="Arial" panose="020B0604020202020204" pitchFamily="34" charset="0"/>
        <a:buChar char="‒"/>
        <a:defRPr sz="2200">
          <a:solidFill>
            <a:schemeClr val="bg1"/>
          </a:solidFill>
          <a:latin typeface="Calibri" panose="020F0502020204030204" pitchFamily="34" charset="0"/>
        </a:defRPr>
      </a:lvl4pPr>
      <a:lvl5pPr marL="2057400" indent="-228600" algn="l" rtl="0" eaLnBrk="1" fontAlgn="base" hangingPunct="1">
        <a:lnSpc>
          <a:spcPct val="90000"/>
        </a:lnSpc>
        <a:spcBef>
          <a:spcPts val="1000"/>
        </a:spcBef>
        <a:spcAft>
          <a:spcPts val="700"/>
        </a:spcAft>
        <a:buClr>
          <a:schemeClr val="bg1"/>
        </a:buClr>
        <a:buFont typeface="Arial" panose="020B0604020202020204" pitchFamily="34" charset="0"/>
        <a:buChar char="‒"/>
        <a:defRPr sz="2000">
          <a:solidFill>
            <a:schemeClr val="bg1"/>
          </a:solidFill>
          <a:latin typeface="Calibri" panose="020F0502020204030204" pitchFamily="34" charset="0"/>
        </a:defRPr>
      </a:lvl5pPr>
      <a:lvl6pPr marL="2514600" indent="-228600" algn="l" rtl="0" eaLnBrk="1" fontAlgn="base" hangingPunct="1">
        <a:lnSpc>
          <a:spcPct val="90000"/>
        </a:lnSpc>
        <a:spcBef>
          <a:spcPct val="35000"/>
        </a:spcBef>
        <a:spcAft>
          <a:spcPct val="25000"/>
        </a:spcAft>
        <a:buClr>
          <a:schemeClr val="accent2"/>
        </a:buClr>
        <a:buFont typeface="Arial" charset="0"/>
        <a:buChar char="–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lnSpc>
          <a:spcPct val="90000"/>
        </a:lnSpc>
        <a:spcBef>
          <a:spcPct val="35000"/>
        </a:spcBef>
        <a:spcAft>
          <a:spcPct val="25000"/>
        </a:spcAft>
        <a:buClr>
          <a:schemeClr val="accent2"/>
        </a:buClr>
        <a:buFont typeface="Arial" charset="0"/>
        <a:buChar char="–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lnSpc>
          <a:spcPct val="90000"/>
        </a:lnSpc>
        <a:spcBef>
          <a:spcPct val="35000"/>
        </a:spcBef>
        <a:spcAft>
          <a:spcPct val="25000"/>
        </a:spcAft>
        <a:buClr>
          <a:schemeClr val="accent2"/>
        </a:buClr>
        <a:buFont typeface="Arial" charset="0"/>
        <a:buChar char="–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lnSpc>
          <a:spcPct val="90000"/>
        </a:lnSpc>
        <a:spcBef>
          <a:spcPct val="35000"/>
        </a:spcBef>
        <a:spcAft>
          <a:spcPct val="25000"/>
        </a:spcAft>
        <a:buClr>
          <a:schemeClr val="accent2"/>
        </a:buClr>
        <a:buFont typeface="Arial" charset="0"/>
        <a:buChar char="–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4">
          <p15:clr>
            <a:srgbClr val="F26B43"/>
          </p15:clr>
        </p15:guide>
        <p15:guide id="2" pos="452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4128">
          <p15:clr>
            <a:srgbClr val="F26B43"/>
          </p15:clr>
        </p15:guide>
        <p15:guide id="5" orient="horz" pos="3888">
          <p15:clr>
            <a:srgbClr val="F26B43"/>
          </p15:clr>
        </p15:guide>
        <p15:guide id="6" orient="horz" pos="4032">
          <p15:clr>
            <a:srgbClr val="F26B43"/>
          </p15:clr>
        </p15:guide>
        <p15:guide id="7" pos="312">
          <p15:clr>
            <a:srgbClr val="F26B43"/>
          </p15:clr>
        </p15:guide>
        <p15:guide id="8" pos="7248">
          <p15:clr>
            <a:srgbClr val="F26B43"/>
          </p15:clr>
        </p15:guide>
        <p15:guide id="9" pos="7416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6">
            <a:extLst>
              <a:ext uri="{FF2B5EF4-FFF2-40B4-BE49-F238E27FC236}">
                <a16:creationId xmlns:a16="http://schemas.microsoft.com/office/drawing/2014/main" id="{1FBA405B-91D7-455B-838E-7390C471CA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759" y="238125"/>
            <a:ext cx="10872444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7">
            <a:extLst>
              <a:ext uri="{FF2B5EF4-FFF2-40B4-BE49-F238E27FC236}">
                <a16:creationId xmlns:a16="http://schemas.microsoft.com/office/drawing/2014/main" id="{5E3FA78F-9815-470C-AAC7-65118010A9A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0231" y="1517650"/>
            <a:ext cx="10881972" cy="465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928AFCB-3188-4961-AAEE-DB4C7846ECE6}"/>
              </a:ext>
            </a:extLst>
          </p:cNvPr>
          <p:cNvSpPr/>
          <p:nvPr/>
        </p:nvSpPr>
        <p:spPr>
          <a:xfrm>
            <a:off x="1" y="1"/>
            <a:ext cx="12192000" cy="144463"/>
          </a:xfrm>
          <a:prstGeom prst="rect">
            <a:avLst/>
          </a:prstGeom>
          <a:gradFill>
            <a:gsLst>
              <a:gs pos="0">
                <a:schemeClr val="tx1"/>
              </a:gs>
              <a:gs pos="50000">
                <a:schemeClr val="tx1">
                  <a:lumMod val="50000"/>
                </a:schemeClr>
              </a:gs>
              <a:gs pos="100000">
                <a:schemeClr val="tx1"/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07A185B-7FCD-47CF-95BF-44DC96F2E8FE}"/>
              </a:ext>
            </a:extLst>
          </p:cNvPr>
          <p:cNvSpPr/>
          <p:nvPr userDrawn="1"/>
        </p:nvSpPr>
        <p:spPr>
          <a:xfrm>
            <a:off x="1" y="1"/>
            <a:ext cx="12192000" cy="144463"/>
          </a:xfrm>
          <a:prstGeom prst="rect">
            <a:avLst/>
          </a:prstGeom>
          <a:gradFill>
            <a:gsLst>
              <a:gs pos="0">
                <a:schemeClr val="tx1"/>
              </a:gs>
              <a:gs pos="50000">
                <a:schemeClr val="tx1">
                  <a:lumMod val="75000"/>
                </a:schemeClr>
              </a:gs>
              <a:gs pos="100000">
                <a:schemeClr val="tx1"/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485C671-D51B-1895-FB39-DEE767D25BCD}"/>
              </a:ext>
            </a:extLst>
          </p:cNvPr>
          <p:cNvCxnSpPr/>
          <p:nvPr userDrawn="1"/>
        </p:nvCxnSpPr>
        <p:spPr>
          <a:xfrm>
            <a:off x="1" y="6745288"/>
            <a:ext cx="121920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049764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Calibri" panose="020F050202020403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ts val="1000"/>
        </a:spcBef>
        <a:spcAft>
          <a:spcPts val="700"/>
        </a:spcAft>
        <a:buClr>
          <a:schemeClr val="bg1"/>
        </a:buClr>
        <a:buFont typeface="Wingdings" panose="05000000000000000000" pitchFamily="2" charset="2"/>
        <a:buChar char="§"/>
        <a:defRPr sz="2800">
          <a:solidFill>
            <a:schemeClr val="bg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rtl="0" eaLnBrk="1" fontAlgn="base" hangingPunct="1">
        <a:lnSpc>
          <a:spcPct val="90000"/>
        </a:lnSpc>
        <a:spcBef>
          <a:spcPts val="1000"/>
        </a:spcBef>
        <a:spcAft>
          <a:spcPts val="700"/>
        </a:spcAft>
        <a:buClr>
          <a:schemeClr val="bg1"/>
        </a:buClr>
        <a:buFont typeface="Arial" panose="020B0604020202020204" pitchFamily="34" charset="0"/>
        <a:buChar char="‒"/>
        <a:defRPr sz="2600">
          <a:solidFill>
            <a:schemeClr val="bg1"/>
          </a:solidFill>
          <a:latin typeface="Calibri" panose="020F0502020204030204" pitchFamily="34" charset="0"/>
        </a:defRPr>
      </a:lvl2pPr>
      <a:lvl3pPr marL="1143000" indent="-228600" algn="l" rtl="0" eaLnBrk="1" fontAlgn="base" hangingPunct="1">
        <a:lnSpc>
          <a:spcPct val="90000"/>
        </a:lnSpc>
        <a:spcBef>
          <a:spcPts val="1000"/>
        </a:spcBef>
        <a:spcAft>
          <a:spcPts val="700"/>
        </a:spcAft>
        <a:buClr>
          <a:schemeClr val="bg1"/>
        </a:buClr>
        <a:buFont typeface="Arial" panose="020B0604020202020204" pitchFamily="34" charset="0"/>
        <a:buChar char="‒"/>
        <a:defRPr sz="2400">
          <a:solidFill>
            <a:schemeClr val="bg1"/>
          </a:solidFill>
          <a:latin typeface="Calibri" panose="020F0502020204030204" pitchFamily="34" charset="0"/>
        </a:defRPr>
      </a:lvl3pPr>
      <a:lvl4pPr marL="1600200" indent="-228600" algn="l" rtl="0" eaLnBrk="1" fontAlgn="base" hangingPunct="1">
        <a:lnSpc>
          <a:spcPct val="90000"/>
        </a:lnSpc>
        <a:spcBef>
          <a:spcPts val="1000"/>
        </a:spcBef>
        <a:spcAft>
          <a:spcPts val="700"/>
        </a:spcAft>
        <a:buClr>
          <a:schemeClr val="bg1"/>
        </a:buClr>
        <a:buFont typeface="Arial" panose="020B0604020202020204" pitchFamily="34" charset="0"/>
        <a:buChar char="‒"/>
        <a:defRPr sz="2200">
          <a:solidFill>
            <a:schemeClr val="bg1"/>
          </a:solidFill>
          <a:latin typeface="Calibri" panose="020F0502020204030204" pitchFamily="34" charset="0"/>
        </a:defRPr>
      </a:lvl4pPr>
      <a:lvl5pPr marL="2057400" indent="-228600" algn="l" rtl="0" eaLnBrk="1" fontAlgn="base" hangingPunct="1">
        <a:lnSpc>
          <a:spcPct val="90000"/>
        </a:lnSpc>
        <a:spcBef>
          <a:spcPts val="1000"/>
        </a:spcBef>
        <a:spcAft>
          <a:spcPts val="700"/>
        </a:spcAft>
        <a:buClr>
          <a:schemeClr val="bg1"/>
        </a:buClr>
        <a:buFont typeface="Arial" panose="020B0604020202020204" pitchFamily="34" charset="0"/>
        <a:buChar char="‒"/>
        <a:defRPr sz="2000">
          <a:solidFill>
            <a:schemeClr val="bg1"/>
          </a:solidFill>
          <a:latin typeface="Calibri" panose="020F0502020204030204" pitchFamily="34" charset="0"/>
        </a:defRPr>
      </a:lvl5pPr>
      <a:lvl6pPr marL="2514600" indent="-228600" algn="l" rtl="0" eaLnBrk="1" fontAlgn="base" hangingPunct="1">
        <a:lnSpc>
          <a:spcPct val="90000"/>
        </a:lnSpc>
        <a:spcBef>
          <a:spcPct val="35000"/>
        </a:spcBef>
        <a:spcAft>
          <a:spcPct val="25000"/>
        </a:spcAft>
        <a:buClr>
          <a:schemeClr val="accent2"/>
        </a:buClr>
        <a:buFont typeface="Arial" charset="0"/>
        <a:buChar char="–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lnSpc>
          <a:spcPct val="90000"/>
        </a:lnSpc>
        <a:spcBef>
          <a:spcPct val="35000"/>
        </a:spcBef>
        <a:spcAft>
          <a:spcPct val="25000"/>
        </a:spcAft>
        <a:buClr>
          <a:schemeClr val="accent2"/>
        </a:buClr>
        <a:buFont typeface="Arial" charset="0"/>
        <a:buChar char="–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lnSpc>
          <a:spcPct val="90000"/>
        </a:lnSpc>
        <a:spcBef>
          <a:spcPct val="35000"/>
        </a:spcBef>
        <a:spcAft>
          <a:spcPct val="25000"/>
        </a:spcAft>
        <a:buClr>
          <a:schemeClr val="accent2"/>
        </a:buClr>
        <a:buFont typeface="Arial" charset="0"/>
        <a:buChar char="–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lnSpc>
          <a:spcPct val="90000"/>
        </a:lnSpc>
        <a:spcBef>
          <a:spcPct val="35000"/>
        </a:spcBef>
        <a:spcAft>
          <a:spcPct val="25000"/>
        </a:spcAft>
        <a:buClr>
          <a:schemeClr val="accent2"/>
        </a:buClr>
        <a:buFont typeface="Arial" charset="0"/>
        <a:buChar char="–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4">
          <p15:clr>
            <a:srgbClr val="F26B43"/>
          </p15:clr>
        </p15:guide>
        <p15:guide id="2" pos="328">
          <p15:clr>
            <a:srgbClr val="F26B43"/>
          </p15:clr>
        </p15:guide>
        <p15:guide id="3" pos="452">
          <p15:clr>
            <a:srgbClr val="F26B43"/>
          </p15:clr>
        </p15:guide>
        <p15:guide id="4" pos="7231">
          <p15:clr>
            <a:srgbClr val="F26B43"/>
          </p15:clr>
        </p15:guide>
        <p15:guide id="5" pos="7417">
          <p15:clr>
            <a:srgbClr val="F26B43"/>
          </p15:clr>
        </p15:guide>
        <p15:guide id="6" orient="horz" pos="1008">
          <p15:clr>
            <a:srgbClr val="F26B43"/>
          </p15:clr>
        </p15:guide>
        <p15:guide id="7" orient="horz" pos="4147">
          <p15:clr>
            <a:srgbClr val="F26B43"/>
          </p15:clr>
        </p15:guide>
        <p15:guide id="8" orient="horz" pos="4032">
          <p15:clr>
            <a:srgbClr val="F26B43"/>
          </p15:clr>
        </p15:guide>
        <p15:guide id="9" orient="horz" pos="3888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6">
            <a:extLst>
              <a:ext uri="{FF2B5EF4-FFF2-40B4-BE49-F238E27FC236}">
                <a16:creationId xmlns:a16="http://schemas.microsoft.com/office/drawing/2014/main" id="{1FBA405B-91D7-455B-838E-7390C471CA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759" y="238125"/>
            <a:ext cx="10872444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7">
            <a:extLst>
              <a:ext uri="{FF2B5EF4-FFF2-40B4-BE49-F238E27FC236}">
                <a16:creationId xmlns:a16="http://schemas.microsoft.com/office/drawing/2014/main" id="{5E3FA78F-9815-470C-AAC7-65118010A9A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0231" y="1517650"/>
            <a:ext cx="10881972" cy="465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928AFCB-3188-4961-AAEE-DB4C7846ECE6}"/>
              </a:ext>
            </a:extLst>
          </p:cNvPr>
          <p:cNvSpPr/>
          <p:nvPr/>
        </p:nvSpPr>
        <p:spPr>
          <a:xfrm>
            <a:off x="1" y="1"/>
            <a:ext cx="12192000" cy="144463"/>
          </a:xfrm>
          <a:prstGeom prst="rect">
            <a:avLst/>
          </a:prstGeom>
          <a:gradFill>
            <a:gsLst>
              <a:gs pos="0">
                <a:schemeClr val="tx1"/>
              </a:gs>
              <a:gs pos="50000">
                <a:schemeClr val="tx1">
                  <a:lumMod val="50000"/>
                </a:schemeClr>
              </a:gs>
              <a:gs pos="100000">
                <a:schemeClr val="tx1"/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07A185B-7FCD-47CF-95BF-44DC96F2E8FE}"/>
              </a:ext>
            </a:extLst>
          </p:cNvPr>
          <p:cNvSpPr/>
          <p:nvPr userDrawn="1"/>
        </p:nvSpPr>
        <p:spPr>
          <a:xfrm>
            <a:off x="1" y="1"/>
            <a:ext cx="12192000" cy="144463"/>
          </a:xfrm>
          <a:prstGeom prst="rect">
            <a:avLst/>
          </a:prstGeom>
          <a:gradFill>
            <a:gsLst>
              <a:gs pos="0">
                <a:schemeClr val="tx1"/>
              </a:gs>
              <a:gs pos="50000">
                <a:schemeClr val="tx1">
                  <a:lumMod val="75000"/>
                </a:schemeClr>
              </a:gs>
              <a:gs pos="100000">
                <a:schemeClr val="tx1"/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FEB3B6D-B8AE-4726-B830-C447FAD3394B}"/>
              </a:ext>
            </a:extLst>
          </p:cNvPr>
          <p:cNvCxnSpPr/>
          <p:nvPr userDrawn="1"/>
        </p:nvCxnSpPr>
        <p:spPr>
          <a:xfrm>
            <a:off x="1" y="6745288"/>
            <a:ext cx="12192000" cy="0"/>
          </a:xfrm>
          <a:prstGeom prst="line">
            <a:avLst/>
          </a:prstGeom>
          <a:ln w="19050">
            <a:solidFill>
              <a:srgbClr val="F47D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2335471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Calibri" panose="020F050202020403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ts val="1000"/>
        </a:spcBef>
        <a:spcAft>
          <a:spcPts val="700"/>
        </a:spcAft>
        <a:buClr>
          <a:schemeClr val="bg1"/>
        </a:buClr>
        <a:buFont typeface="Wingdings" panose="05000000000000000000" pitchFamily="2" charset="2"/>
        <a:buChar char="§"/>
        <a:defRPr sz="2800">
          <a:solidFill>
            <a:schemeClr val="bg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rtl="0" eaLnBrk="1" fontAlgn="base" hangingPunct="1">
        <a:lnSpc>
          <a:spcPct val="90000"/>
        </a:lnSpc>
        <a:spcBef>
          <a:spcPts val="1000"/>
        </a:spcBef>
        <a:spcAft>
          <a:spcPts val="700"/>
        </a:spcAft>
        <a:buClr>
          <a:schemeClr val="bg1"/>
        </a:buClr>
        <a:buFont typeface="Arial" panose="020B0604020202020204" pitchFamily="34" charset="0"/>
        <a:buChar char="‒"/>
        <a:defRPr sz="2600">
          <a:solidFill>
            <a:schemeClr val="bg1"/>
          </a:solidFill>
          <a:latin typeface="Calibri" panose="020F0502020204030204" pitchFamily="34" charset="0"/>
        </a:defRPr>
      </a:lvl2pPr>
      <a:lvl3pPr marL="1143000" indent="-228600" algn="l" rtl="0" eaLnBrk="1" fontAlgn="base" hangingPunct="1">
        <a:lnSpc>
          <a:spcPct val="90000"/>
        </a:lnSpc>
        <a:spcBef>
          <a:spcPts val="1000"/>
        </a:spcBef>
        <a:spcAft>
          <a:spcPts val="700"/>
        </a:spcAft>
        <a:buClr>
          <a:schemeClr val="bg1"/>
        </a:buClr>
        <a:buFont typeface="Arial" panose="020B0604020202020204" pitchFamily="34" charset="0"/>
        <a:buChar char="‒"/>
        <a:defRPr sz="2400">
          <a:solidFill>
            <a:schemeClr val="bg1"/>
          </a:solidFill>
          <a:latin typeface="Calibri" panose="020F0502020204030204" pitchFamily="34" charset="0"/>
        </a:defRPr>
      </a:lvl3pPr>
      <a:lvl4pPr marL="1600200" indent="-228600" algn="l" rtl="0" eaLnBrk="1" fontAlgn="base" hangingPunct="1">
        <a:lnSpc>
          <a:spcPct val="90000"/>
        </a:lnSpc>
        <a:spcBef>
          <a:spcPts val="1000"/>
        </a:spcBef>
        <a:spcAft>
          <a:spcPts val="700"/>
        </a:spcAft>
        <a:buClr>
          <a:schemeClr val="bg1"/>
        </a:buClr>
        <a:buFont typeface="Arial" panose="020B0604020202020204" pitchFamily="34" charset="0"/>
        <a:buChar char="‒"/>
        <a:defRPr sz="2200">
          <a:solidFill>
            <a:schemeClr val="bg1"/>
          </a:solidFill>
          <a:latin typeface="Calibri" panose="020F0502020204030204" pitchFamily="34" charset="0"/>
        </a:defRPr>
      </a:lvl4pPr>
      <a:lvl5pPr marL="2057400" indent="-228600" algn="l" rtl="0" eaLnBrk="1" fontAlgn="base" hangingPunct="1">
        <a:lnSpc>
          <a:spcPct val="90000"/>
        </a:lnSpc>
        <a:spcBef>
          <a:spcPts val="1000"/>
        </a:spcBef>
        <a:spcAft>
          <a:spcPts val="700"/>
        </a:spcAft>
        <a:buClr>
          <a:schemeClr val="bg1"/>
        </a:buClr>
        <a:buFont typeface="Arial" panose="020B0604020202020204" pitchFamily="34" charset="0"/>
        <a:buChar char="‒"/>
        <a:defRPr sz="2000">
          <a:solidFill>
            <a:schemeClr val="bg1"/>
          </a:solidFill>
          <a:latin typeface="Calibri" panose="020F0502020204030204" pitchFamily="34" charset="0"/>
        </a:defRPr>
      </a:lvl5pPr>
      <a:lvl6pPr marL="2514600" indent="-228600" algn="l" rtl="0" eaLnBrk="1" fontAlgn="base" hangingPunct="1">
        <a:lnSpc>
          <a:spcPct val="90000"/>
        </a:lnSpc>
        <a:spcBef>
          <a:spcPct val="35000"/>
        </a:spcBef>
        <a:spcAft>
          <a:spcPct val="25000"/>
        </a:spcAft>
        <a:buClr>
          <a:schemeClr val="accent2"/>
        </a:buClr>
        <a:buFont typeface="Arial" charset="0"/>
        <a:buChar char="–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lnSpc>
          <a:spcPct val="90000"/>
        </a:lnSpc>
        <a:spcBef>
          <a:spcPct val="35000"/>
        </a:spcBef>
        <a:spcAft>
          <a:spcPct val="25000"/>
        </a:spcAft>
        <a:buClr>
          <a:schemeClr val="accent2"/>
        </a:buClr>
        <a:buFont typeface="Arial" charset="0"/>
        <a:buChar char="–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lnSpc>
          <a:spcPct val="90000"/>
        </a:lnSpc>
        <a:spcBef>
          <a:spcPct val="35000"/>
        </a:spcBef>
        <a:spcAft>
          <a:spcPct val="25000"/>
        </a:spcAft>
        <a:buClr>
          <a:schemeClr val="accent2"/>
        </a:buClr>
        <a:buFont typeface="Arial" charset="0"/>
        <a:buChar char="–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lnSpc>
          <a:spcPct val="90000"/>
        </a:lnSpc>
        <a:spcBef>
          <a:spcPct val="35000"/>
        </a:spcBef>
        <a:spcAft>
          <a:spcPct val="25000"/>
        </a:spcAft>
        <a:buClr>
          <a:schemeClr val="accent2"/>
        </a:buClr>
        <a:buFont typeface="Arial" charset="0"/>
        <a:buChar char="–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4">
          <p15:clr>
            <a:srgbClr val="F26B43"/>
          </p15:clr>
        </p15:guide>
        <p15:guide id="2" pos="452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4128">
          <p15:clr>
            <a:srgbClr val="F26B43"/>
          </p15:clr>
        </p15:guide>
        <p15:guide id="5" orient="horz" pos="3888">
          <p15:clr>
            <a:srgbClr val="F26B43"/>
          </p15:clr>
        </p15:guide>
        <p15:guide id="6" orient="horz" pos="4032">
          <p15:clr>
            <a:srgbClr val="F26B43"/>
          </p15:clr>
        </p15:guide>
        <p15:guide id="7" pos="312">
          <p15:clr>
            <a:srgbClr val="F26B43"/>
          </p15:clr>
        </p15:guide>
        <p15:guide id="8" pos="7248">
          <p15:clr>
            <a:srgbClr val="F26B43"/>
          </p15:clr>
        </p15:guide>
        <p15:guide id="9" pos="741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Relationship Id="rId9" Type="http://schemas.openxmlformats.org/officeDocument/2006/relationships/image" Target="../media/image9.sv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0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0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5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5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inicaloptions.com/BreastCDKNursing2025Program" TargetMode="External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hyperlink" Target="mailto:becky.griffin@cmmglobal.com" TargetMode="External"/><Relationship Id="rId4" Type="http://schemas.openxmlformats.org/officeDocument/2006/relationships/hyperlink" Target="https://www.clinicaloptions.com/" TargetMode="Externa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linicaloptions.com/" TargetMode="External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15">
            <a:extLst>
              <a:ext uri="{FF2B5EF4-FFF2-40B4-BE49-F238E27FC236}">
                <a16:creationId xmlns:a16="http://schemas.microsoft.com/office/drawing/2014/main" id="{4D67E167-2F37-481F-AB26-A6E236679EF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599" y="1600200"/>
            <a:ext cx="10871203" cy="2057400"/>
          </a:xfrm>
        </p:spPr>
        <p:txBody>
          <a:bodyPr>
            <a:normAutofit/>
          </a:bodyPr>
          <a:lstStyle/>
          <a:p>
            <a:r>
              <a:rPr lang="en-US" altLang="en-US" sz="4000" dirty="0"/>
              <a:t>CDK4/6 Inhibitors in Breast Cancer: An Oncology Nurse’s Toolkit to Enhance Tolerability and Preserve Benefit </a:t>
            </a:r>
          </a:p>
        </p:txBody>
      </p:sp>
      <p:sp>
        <p:nvSpPr>
          <p:cNvPr id="9" name="Text Box 21">
            <a:extLst>
              <a:ext uri="{FF2B5EF4-FFF2-40B4-BE49-F238E27FC236}">
                <a16:creationId xmlns:a16="http://schemas.microsoft.com/office/drawing/2014/main" id="{29C97272-D98D-4B80-A5DE-809F0B118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015" y="6368375"/>
            <a:ext cx="546417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Wingdings" panose="05000000000000000000" pitchFamily="2" charset="2"/>
              <a:buChar char="§"/>
              <a:defRPr sz="28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6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Supported by an educational grant from Novartis Pharmaceuticals Corporation.</a:t>
            </a:r>
          </a:p>
        </p:txBody>
      </p:sp>
      <p:sp>
        <p:nvSpPr>
          <p:cNvPr id="7" name="Text Box 19">
            <a:extLst>
              <a:ext uri="{FF2B5EF4-FFF2-40B4-BE49-F238E27FC236}">
                <a16:creationId xmlns:a16="http://schemas.microsoft.com/office/drawing/2014/main" id="{7DD45807-ED90-402F-BBFD-2C736FFD6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1646" y="1227880"/>
            <a:ext cx="587614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b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Wingdings" panose="05000000000000000000" pitchFamily="2" charset="2"/>
              <a:buChar char="§"/>
              <a:defRPr sz="28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6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Provided by Clinical Care Options, LLC</a:t>
            </a:r>
          </a:p>
        </p:txBody>
      </p:sp>
      <p:sp>
        <p:nvSpPr>
          <p:cNvPr id="2" name="Rectangle 15">
            <a:extLst>
              <a:ext uri="{FF2B5EF4-FFF2-40B4-BE49-F238E27FC236}">
                <a16:creationId xmlns:a16="http://schemas.microsoft.com/office/drawing/2014/main" id="{BADD6B76-5755-F110-2A00-058EA96E077C}"/>
              </a:ext>
            </a:extLst>
          </p:cNvPr>
          <p:cNvSpPr txBox="1">
            <a:spLocks noChangeArrowheads="1"/>
          </p:cNvSpPr>
          <p:nvPr/>
        </p:nvSpPr>
        <p:spPr bwMode="invGray">
          <a:xfrm>
            <a:off x="609599" y="4076651"/>
            <a:ext cx="4932220" cy="1760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455560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2400" kern="0" dirty="0">
                <a:solidFill>
                  <a:schemeClr val="bg2"/>
                </a:solidFill>
              </a:rPr>
              <a:t>Saturday, September 27, 2025</a:t>
            </a:r>
          </a:p>
          <a:p>
            <a:r>
              <a:rPr lang="en-US" altLang="en-US" sz="2400" kern="0" dirty="0">
                <a:solidFill>
                  <a:schemeClr val="bg2"/>
                </a:solidFill>
              </a:rPr>
              <a:t>1:00 PM PT</a:t>
            </a:r>
          </a:p>
          <a:p>
            <a:r>
              <a:rPr lang="en-US" altLang="en-US" sz="2400" kern="0" dirty="0">
                <a:solidFill>
                  <a:schemeClr val="bg2"/>
                </a:solidFill>
              </a:rPr>
              <a:t>Host: Los Angeles, CA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7">
            <a:extLst>
              <a:ext uri="{FF2B5EF4-FFF2-40B4-BE49-F238E27FC236}">
                <a16:creationId xmlns:a16="http://schemas.microsoft.com/office/drawing/2014/main" id="{0E81FCD2-40DC-4171-ABA4-037A0968117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1" y="1600200"/>
            <a:ext cx="11044136" cy="2057400"/>
          </a:xfrm>
        </p:spPr>
        <p:txBody>
          <a:bodyPr>
            <a:normAutofit/>
          </a:bodyPr>
          <a:lstStyle/>
          <a:p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Role of the Oncology Nurse in HR+/HER2- Breast Cancer: Brief Overview on Therapy With CDK4/6 Inhibitors and Risk Assessment </a:t>
            </a:r>
            <a:endParaRPr lang="en-US" altLang="en-US" dirty="0"/>
          </a:p>
        </p:txBody>
      </p:sp>
      <p:sp>
        <p:nvSpPr>
          <p:cNvPr id="2" name="Text Box 19">
            <a:extLst>
              <a:ext uri="{FF2B5EF4-FFF2-40B4-BE49-F238E27FC236}">
                <a16:creationId xmlns:a16="http://schemas.microsoft.com/office/drawing/2014/main" id="{21AEAF7B-6F90-DEF3-D677-1E84F6E617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1646" y="1227880"/>
            <a:ext cx="587614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b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Wingdings" panose="05000000000000000000" pitchFamily="2" charset="2"/>
              <a:buChar char="§"/>
              <a:defRPr sz="28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6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Provided by Clinical Care Options, LLC</a:t>
            </a:r>
          </a:p>
        </p:txBody>
      </p:sp>
      <p:sp>
        <p:nvSpPr>
          <p:cNvPr id="4" name="Text Box 21">
            <a:extLst>
              <a:ext uri="{FF2B5EF4-FFF2-40B4-BE49-F238E27FC236}">
                <a16:creationId xmlns:a16="http://schemas.microsoft.com/office/drawing/2014/main" id="{D184236E-95CD-A63F-5C71-B2DA12D61B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015" y="6368375"/>
            <a:ext cx="546417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Wingdings" panose="05000000000000000000" pitchFamily="2" charset="2"/>
              <a:buChar char="§"/>
              <a:defRPr sz="28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6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Supported by an educational grant from Novartis Pharmaceuticals Corporation.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F29BBD6-F385-9E0A-8252-7FEA5EA242A7}"/>
              </a:ext>
            </a:extLst>
          </p:cNvPr>
          <p:cNvSpPr txBox="1">
            <a:spLocks noChangeArrowheads="1"/>
          </p:cNvSpPr>
          <p:nvPr/>
        </p:nvSpPr>
        <p:spPr bwMode="invGray">
          <a:xfrm>
            <a:off x="762000" y="4194050"/>
            <a:ext cx="5181600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lnSpc>
                <a:spcPct val="10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Wingdings" pitchFamily="2" charset="2"/>
              <a:buNone/>
              <a:defRPr sz="2000" b="1">
                <a:solidFill>
                  <a:schemeClr val="bg2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600">
                <a:solidFill>
                  <a:schemeClr val="bg1"/>
                </a:solidFill>
                <a:latin typeface="Calibri" panose="020F0502020204030204" pitchFamily="34" charset="0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400">
                <a:solidFill>
                  <a:schemeClr val="bg1"/>
                </a:solidFill>
                <a:latin typeface="Calibri" panose="020F0502020204030204" pitchFamily="34" charset="0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200">
                <a:solidFill>
                  <a:schemeClr val="bg1"/>
                </a:solidFill>
                <a:latin typeface="Calibri" panose="020F0502020204030204" pitchFamily="34" charset="0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5pPr>
            <a:lvl6pPr marL="25146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kern="0"/>
              <a:t>Sara Cooper, MSN, AOCNP</a:t>
            </a:r>
            <a:endParaRPr lang="en-US" altLang="en-US" kern="0" dirty="0"/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b="0" kern="0"/>
              <a:t>Memorial Care Cancer Institute</a:t>
            </a:r>
            <a:endParaRPr lang="en-US" altLang="en-US" b="0" kern="0" dirty="0"/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b="0" kern="0"/>
              <a:t>Orange County, </a:t>
            </a:r>
            <a:r>
              <a:rPr lang="en-US" altLang="en-US" b="0" kern="0" dirty="0"/>
              <a:t>California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EA07BB-38E5-93E1-2ADE-363D083D3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6A299-796D-C0AC-3ED5-6CF888E2E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History of FDA-Approved CDK4/6 Inhibitors in </a:t>
            </a:r>
            <a:br>
              <a:rPr lang="en-US"/>
            </a:br>
            <a:r>
              <a:rPr lang="en-US"/>
              <a:t>Breast Cancer </a:t>
            </a:r>
          </a:p>
        </p:txBody>
      </p:sp>
      <p:sp>
        <p:nvSpPr>
          <p:cNvPr id="3" name="Text Box 11">
            <a:extLst>
              <a:ext uri="{FF2B5EF4-FFF2-40B4-BE49-F238E27FC236}">
                <a16:creationId xmlns:a16="http://schemas.microsoft.com/office/drawing/2014/main" id="{FFE66F04-4584-A54F-A305-E6EAD5AC89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9" y="6363968"/>
            <a:ext cx="801052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Wingdings" panose="05000000000000000000" pitchFamily="2" charset="2"/>
              <a:buChar char="§"/>
              <a:defRPr sz="28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6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Palbociclib PI. Ribociclib PI. Abemaciclib PI.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FEEA44-E7CB-4937-A970-C7E8F7B64C9C}"/>
              </a:ext>
            </a:extLst>
          </p:cNvPr>
          <p:cNvSpPr txBox="1"/>
          <p:nvPr/>
        </p:nvSpPr>
        <p:spPr bwMode="auto">
          <a:xfrm>
            <a:off x="4315047" y="2046002"/>
            <a:ext cx="3561906" cy="29238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sz="2800" b="1" dirty="0">
                <a:latin typeface="Calibri" panose="020F0502020204030204" pitchFamily="34" charset="0"/>
              </a:rPr>
              <a:t>Ribociclib</a:t>
            </a:r>
          </a:p>
          <a:p>
            <a:pPr marL="285750" indent="-285750" algn="l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§"/>
            </a:pPr>
            <a:r>
              <a:rPr lang="en-US" sz="2600" b="1" dirty="0">
                <a:latin typeface="Calibri" panose="020F0502020204030204" pitchFamily="34" charset="0"/>
              </a:rPr>
              <a:t>MONALEESA-2 (2017)</a:t>
            </a:r>
          </a:p>
          <a:p>
            <a:pPr marL="285750" indent="-285750" algn="l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§"/>
            </a:pPr>
            <a:r>
              <a:rPr lang="en-US" sz="2600" b="1" dirty="0">
                <a:latin typeface="Calibri" panose="020F0502020204030204" pitchFamily="34" charset="0"/>
              </a:rPr>
              <a:t>MONALEESA-3 (2018)</a:t>
            </a:r>
          </a:p>
          <a:p>
            <a:pPr marL="285750" indent="-285750" algn="l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§"/>
            </a:pPr>
            <a:r>
              <a:rPr lang="en-US" sz="2600" b="1" dirty="0">
                <a:latin typeface="Calibri" panose="020F0502020204030204" pitchFamily="34" charset="0"/>
              </a:rPr>
              <a:t>MONALEESA-7 (2018)</a:t>
            </a:r>
          </a:p>
          <a:p>
            <a:pPr marL="285750" indent="-285750" algn="l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§"/>
            </a:pPr>
            <a:r>
              <a:rPr lang="en-US" sz="2600" b="1" dirty="0">
                <a:latin typeface="Calibri" panose="020F0502020204030204" pitchFamily="34" charset="0"/>
              </a:rPr>
              <a:t>NATALEE* (2024)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629453-9F34-E0CF-59F7-83B604285C5F}"/>
              </a:ext>
            </a:extLst>
          </p:cNvPr>
          <p:cNvSpPr txBox="1"/>
          <p:nvPr/>
        </p:nvSpPr>
        <p:spPr bwMode="auto">
          <a:xfrm>
            <a:off x="7988436" y="2046002"/>
            <a:ext cx="3561906" cy="33239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sz="2800" b="1" dirty="0">
                <a:latin typeface="Calibri" panose="020F0502020204030204" pitchFamily="34" charset="0"/>
              </a:rPr>
              <a:t>Abemaciclib</a:t>
            </a:r>
          </a:p>
          <a:p>
            <a:pPr marL="285750" indent="-285750" algn="l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§"/>
            </a:pPr>
            <a:r>
              <a:rPr lang="en-US" sz="2600" b="1" dirty="0">
                <a:latin typeface="Calibri" panose="020F0502020204030204" pitchFamily="34" charset="0"/>
              </a:rPr>
              <a:t>MONARCH 2 (2017)</a:t>
            </a:r>
          </a:p>
          <a:p>
            <a:pPr marL="285750" indent="-285750" algn="l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§"/>
            </a:pPr>
            <a:r>
              <a:rPr lang="en-US" sz="2600" b="1" dirty="0">
                <a:latin typeface="Calibri" panose="020F0502020204030204" pitchFamily="34" charset="0"/>
              </a:rPr>
              <a:t>MONARCH 1 (2017)</a:t>
            </a:r>
          </a:p>
          <a:p>
            <a:pPr marL="285750" indent="-285750" algn="l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§"/>
            </a:pPr>
            <a:r>
              <a:rPr lang="en-US" sz="2600" b="1" dirty="0">
                <a:latin typeface="Calibri" panose="020F0502020204030204" pitchFamily="34" charset="0"/>
              </a:rPr>
              <a:t>MONARCH 3 (2018)</a:t>
            </a:r>
          </a:p>
          <a:p>
            <a:pPr marL="285750" indent="-285750" algn="l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§"/>
            </a:pPr>
            <a:r>
              <a:rPr lang="en-US" sz="2600" b="1" dirty="0">
                <a:latin typeface="Calibri" panose="020F0502020204030204" pitchFamily="34" charset="0"/>
              </a:rPr>
              <a:t>monarchE* (2021; 2023)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843CC6B-BBFA-1103-E58A-992A69178E46}"/>
              </a:ext>
            </a:extLst>
          </p:cNvPr>
          <p:cNvSpPr/>
          <p:nvPr/>
        </p:nvSpPr>
        <p:spPr bwMode="auto">
          <a:xfrm>
            <a:off x="652291" y="2058309"/>
            <a:ext cx="3561906" cy="2911570"/>
          </a:xfrm>
          <a:prstGeom prst="rect">
            <a:avLst/>
          </a:prstGeom>
          <a:solidFill>
            <a:schemeClr val="accent3"/>
          </a:solidFill>
          <a:ln w="0">
            <a:noFill/>
            <a:miter lim="800000"/>
            <a:headEnd/>
            <a:tailEnd/>
          </a:ln>
        </p:spPr>
        <p:txBody>
          <a:bodyPr rtlCol="0" anchor="b"/>
          <a:lstStyle/>
          <a:p>
            <a:pPr algn="ctr" eaLnBrk="1" hangingPunct="1"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None/>
            </a:pPr>
            <a:endParaRPr lang="en-US" sz="1800" b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38B449-5321-F693-771B-56DD65BCA930}"/>
              </a:ext>
            </a:extLst>
          </p:cNvPr>
          <p:cNvSpPr txBox="1"/>
          <p:nvPr/>
        </p:nvSpPr>
        <p:spPr bwMode="auto">
          <a:xfrm>
            <a:off x="652291" y="2146562"/>
            <a:ext cx="3561906" cy="172354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sz="2800" b="1">
                <a:latin typeface="Calibri" panose="020F0502020204030204" pitchFamily="34" charset="0"/>
              </a:rPr>
              <a:t>Palbociclib</a:t>
            </a:r>
          </a:p>
          <a:p>
            <a:pPr marL="285750" indent="-285750" algn="l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§"/>
            </a:pPr>
            <a:r>
              <a:rPr lang="en-US" sz="2600" b="1">
                <a:latin typeface="Calibri" panose="020F0502020204030204" pitchFamily="34" charset="0"/>
              </a:rPr>
              <a:t>PALOMA-3 (2015)</a:t>
            </a:r>
          </a:p>
          <a:p>
            <a:pPr marL="285750" indent="-285750" algn="l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§"/>
            </a:pPr>
            <a:r>
              <a:rPr lang="en-US" sz="2600" b="1">
                <a:latin typeface="Calibri" panose="020F0502020204030204" pitchFamily="34" charset="0"/>
              </a:rPr>
              <a:t>PALOMA-2 (2016)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2916A3-8F59-7DE8-A49A-048264F554DD}"/>
              </a:ext>
            </a:extLst>
          </p:cNvPr>
          <p:cNvSpPr txBox="1"/>
          <p:nvPr/>
        </p:nvSpPr>
        <p:spPr bwMode="auto">
          <a:xfrm>
            <a:off x="2075861" y="1513168"/>
            <a:ext cx="80402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sz="2400" b="1" u="sng">
                <a:solidFill>
                  <a:schemeClr val="bg1"/>
                </a:solidFill>
                <a:latin typeface="Calibri" panose="020F0502020204030204" pitchFamily="34" charset="0"/>
              </a:rPr>
              <a:t>Pivotal trials and when they led to accelerated or full approval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3F84C9-2F35-9BDB-A3E3-B7B72D255175}"/>
              </a:ext>
            </a:extLst>
          </p:cNvPr>
          <p:cNvSpPr txBox="1"/>
          <p:nvPr/>
        </p:nvSpPr>
        <p:spPr bwMode="auto">
          <a:xfrm>
            <a:off x="630911" y="5056173"/>
            <a:ext cx="440479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</a:rPr>
              <a:t>*Trials that led to approval in resectable EBC.</a:t>
            </a:r>
            <a:endParaRPr lang="en-US" b="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181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F8260-D58B-A2BB-10BD-C67C844E6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Combinations of CDK4/6 Inhibitors + ET in MBC</a:t>
            </a:r>
          </a:p>
        </p:txBody>
      </p:sp>
      <p:sp>
        <p:nvSpPr>
          <p:cNvPr id="3" name="Text Box 11">
            <a:extLst>
              <a:ext uri="{FF2B5EF4-FFF2-40B4-BE49-F238E27FC236}">
                <a16:creationId xmlns:a16="http://schemas.microsoft.com/office/drawing/2014/main" id="{61A2AA08-4727-4356-EB8B-24508662B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9" y="6363968"/>
            <a:ext cx="801052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Wingdings" panose="05000000000000000000" pitchFamily="2" charset="2"/>
              <a:buChar char="§"/>
              <a:defRPr sz="28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6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NCCN. Clinical practice guidelines in oncology: breast cancer. v.</a:t>
            </a:r>
            <a:r>
              <a:rPr lang="en-US" altLang="en-US" sz="1200" dirty="0">
                <a:solidFill>
                  <a:schemeClr val="bg2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.2025. Kuba. Breast Cancer. 2016;23:945.</a:t>
            </a: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45556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4" name="Group 3">
            <a:extLst>
              <a:ext uri="{FF2B5EF4-FFF2-40B4-BE49-F238E27FC236}">
                <a16:creationId xmlns:a16="http://schemas.microsoft.com/office/drawing/2014/main" id="{8D603AB8-ACB3-62B2-C344-8683A43C64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1689835"/>
              </p:ext>
            </p:extLst>
          </p:nvPr>
        </p:nvGraphicFramePr>
        <p:xfrm>
          <a:off x="1176702" y="1600200"/>
          <a:ext cx="9951720" cy="2621312"/>
        </p:xfrm>
        <a:graphic>
          <a:graphicData uri="http://schemas.openxmlformats.org/drawingml/2006/table">
            <a:tbl>
              <a:tblPr/>
              <a:tblGrid>
                <a:gridCol w="47274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242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2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en-US" sz="2000" b="1" i="0" u="none" strike="noStrike" noProof="0" dirty="0">
                          <a:solidFill>
                            <a:schemeClr val="tx1"/>
                          </a:solidFill>
                          <a:latin typeface="+mn-lt"/>
                        </a:rPr>
                        <a:t>Preferred Treatment Strategies (1L)</a:t>
                      </a:r>
                      <a:endParaRPr kumimoji="0" lang="en-GB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699" marR="121699" marT="45728" marB="45728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Useful in Certain Patients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699" marR="121699" marT="45728" marB="45728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82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CDK4/6i + AI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CDK4/6i +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fulvestrant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699" marR="121699" marT="45728" marB="45728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Addition of a luteinizing hormone–releasing hormone agonist in premenopausal and perimenopausal women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Addition of a luteinizing hormone–releasing  hormone agonist + AI for HR+ male breast cancer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20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Abemaciclib</a:t>
                      </a:r>
                      <a:r>
                        <a:rPr kumimoji="0" lang="en-US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as monotherapy (MONARCH 1)</a:t>
                      </a:r>
                    </a:p>
                  </a:txBody>
                  <a:tcPr marL="121699" marR="121699" marT="45728" marB="45728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77627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C0C11-3AD8-97EB-4DF0-78C4B2B73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Choosing the Optimal CDK4/6 Inhibitor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2E655F0-A961-B084-CF03-281289D86777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468288337"/>
              </p:ext>
            </p:extLst>
          </p:nvPr>
        </p:nvGraphicFramePr>
        <p:xfrm>
          <a:off x="657225" y="1640137"/>
          <a:ext cx="10877550" cy="4651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 Box 11">
            <a:extLst>
              <a:ext uri="{FF2B5EF4-FFF2-40B4-BE49-F238E27FC236}">
                <a16:creationId xmlns:a16="http://schemas.microsoft.com/office/drawing/2014/main" id="{84E736F0-E2B4-E23F-65FE-3FA08DC284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9" y="6363968"/>
            <a:ext cx="801052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Wingdings" panose="05000000000000000000" pitchFamily="2" charset="2"/>
              <a:buChar char="§"/>
              <a:defRPr sz="28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6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NCCN. Clinical practice guidelines in oncology: breast cancer. </a:t>
            </a: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v.4.2025.</a:t>
            </a: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45556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4073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F561F-7F8F-5A93-B70C-E159BD77A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Guiding Treatment Decisions: Patient Characteristics </a:t>
            </a:r>
          </a:p>
        </p:txBody>
      </p:sp>
      <p:graphicFrame>
        <p:nvGraphicFramePr>
          <p:cNvPr id="43" name="Diagram 42">
            <a:extLst>
              <a:ext uri="{FF2B5EF4-FFF2-40B4-BE49-F238E27FC236}">
                <a16:creationId xmlns:a16="http://schemas.microsoft.com/office/drawing/2014/main" id="{EDD42693-55B6-7E6A-C78B-DFF583A90B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4587333"/>
              </p:ext>
            </p:extLst>
          </p:nvPr>
        </p:nvGraphicFramePr>
        <p:xfrm>
          <a:off x="2146183" y="1341539"/>
          <a:ext cx="7193560" cy="5328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431053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996B2-FA3E-EFE2-08AB-FB9ED1700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 of Combination CDK4/6i + ET in High-Risk EBC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8DA534-4398-0586-59E2-1873DC11CA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182AC2F6-310C-A0C0-F2D4-DC807CB9AE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2388683"/>
              </p:ext>
            </p:extLst>
          </p:nvPr>
        </p:nvGraphicFramePr>
        <p:xfrm>
          <a:off x="1828800" y="1341440"/>
          <a:ext cx="8534399" cy="3785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 Box 11">
            <a:extLst>
              <a:ext uri="{FF2B5EF4-FFF2-40B4-BE49-F238E27FC236}">
                <a16:creationId xmlns:a16="http://schemas.microsoft.com/office/drawing/2014/main" id="{239EC10B-9F24-83CC-8A35-D308902FF3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9" y="6363968"/>
            <a:ext cx="801052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Wingdings" panose="05000000000000000000" pitchFamily="2" charset="2"/>
              <a:buChar char="§"/>
              <a:defRPr sz="28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6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Rugo. Ann Oncol. 2022;33:616. Slamon. NEJM. 2024;390:1080.</a:t>
            </a: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45556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EF6408-C485-A08D-BF46-8CC53BFF5E11}"/>
              </a:ext>
            </a:extLst>
          </p:cNvPr>
          <p:cNvSpPr txBox="1"/>
          <p:nvPr/>
        </p:nvSpPr>
        <p:spPr bwMode="auto">
          <a:xfrm>
            <a:off x="1828800" y="4916395"/>
            <a:ext cx="853439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b="0" u="sng" dirty="0">
                <a:solidFill>
                  <a:schemeClr val="bg1"/>
                </a:solidFill>
                <a:latin typeface="Calibri" panose="020F0502020204030204" pitchFamily="34" charset="0"/>
              </a:rPr>
              <a:t>Starting doses in EBC:</a:t>
            </a:r>
          </a:p>
          <a:p>
            <a:pPr marL="285750" indent="-285750" algn="l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2"/>
                </a:solidFill>
                <a:latin typeface="Calibri" panose="020F0502020204030204" pitchFamily="34" charset="0"/>
              </a:rPr>
              <a:t>Abemaciclib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</a:rPr>
              <a:t>: 150 mg BID</a:t>
            </a:r>
          </a:p>
          <a:p>
            <a:pPr marL="285750" indent="-285750" algn="l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3"/>
                </a:solidFill>
                <a:latin typeface="Calibri" panose="020F0502020204030204" pitchFamily="34" charset="0"/>
              </a:rPr>
              <a:t>Ribociclib: </a:t>
            </a:r>
            <a:r>
              <a:rPr lang="en-US" b="0" dirty="0">
                <a:solidFill>
                  <a:schemeClr val="bg1"/>
                </a:solidFill>
                <a:latin typeface="Calibri" panose="020F0502020204030204" pitchFamily="34" charset="0"/>
              </a:rPr>
              <a:t>400 mg QD for 21 days followed by 7 days off treatment</a:t>
            </a:r>
          </a:p>
        </p:txBody>
      </p:sp>
    </p:spTree>
    <p:extLst>
      <p:ext uri="{BB962C8B-B14F-4D97-AF65-F5344CB8AC3E}">
        <p14:creationId xmlns:p14="http://schemas.microsoft.com/office/powerpoint/2010/main" val="38259732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8546831A-73CD-4F8E-9FF8-D931364866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“High Risk” in HR+/HER2- EBC?</a:t>
            </a:r>
            <a:endParaRPr lang="en-US" alt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972D53AA-A1EF-4A91-A0D8-C5796E87FC8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3200" b="1" dirty="0">
                <a:solidFill>
                  <a:schemeClr val="accent1"/>
                </a:solidFill>
                <a:latin typeface="Calibri"/>
                <a:ea typeface="Calibri"/>
                <a:cs typeface="Calibri"/>
              </a:rPr>
              <a:t>Tumor size, nodal status, and grade </a:t>
            </a:r>
            <a:r>
              <a:rPr lang="en-US" sz="3200" dirty="0">
                <a:latin typeface="Calibri"/>
                <a:ea typeface="Calibri"/>
                <a:cs typeface="Calibri"/>
              </a:rPr>
              <a:t>affect recurrence risk and improve prognostic accuracy of gene expression signatures</a:t>
            </a:r>
          </a:p>
          <a:p>
            <a:r>
              <a:rPr lang="en-US" sz="3200" dirty="0"/>
              <a:t>Higher proliferation and lower ER and/or PgR levels </a:t>
            </a:r>
            <a:r>
              <a:rPr lang="en-US" sz="3200" b="1" dirty="0">
                <a:solidFill>
                  <a:schemeClr val="accent1"/>
                </a:solidFill>
              </a:rPr>
              <a:t>increase risk of recurrence</a:t>
            </a:r>
          </a:p>
          <a:p>
            <a:r>
              <a:rPr lang="en-US" sz="3200" dirty="0">
                <a:latin typeface="Calibri"/>
                <a:ea typeface="Calibri"/>
                <a:cs typeface="Calibri"/>
              </a:rPr>
              <a:t>Multiple genomic alterations in high-risk HR+/HER2- EBC converge to influence </a:t>
            </a:r>
            <a:r>
              <a:rPr lang="en-US" sz="3200" b="1" dirty="0">
                <a:solidFill>
                  <a:schemeClr val="accent1"/>
                </a:solidFill>
              </a:rPr>
              <a:t>DNA repair, proliferation, apoptosis, and immunogenicity</a:t>
            </a:r>
          </a:p>
        </p:txBody>
      </p:sp>
      <p:sp>
        <p:nvSpPr>
          <p:cNvPr id="7" name="Text Box 11">
            <a:extLst>
              <a:ext uri="{FF2B5EF4-FFF2-40B4-BE49-F238E27FC236}">
                <a16:creationId xmlns:a16="http://schemas.microsoft.com/office/drawing/2014/main" id="{A95E3200-043B-6631-85A3-06EBCD5BB1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9" y="6385740"/>
            <a:ext cx="801052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Wingdings" panose="05000000000000000000" pitchFamily="2" charset="2"/>
              <a:buChar char="§"/>
              <a:defRPr sz="28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6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1200" b="0">
                <a:solidFill>
                  <a:schemeClr val="bg2"/>
                </a:solidFill>
                <a:latin typeface="Calibri" panose="020F0502020204030204" pitchFamily="34" charset="0"/>
              </a:rPr>
              <a:t>Fan. Future Med Chem. 2015;7:1511. Garutti. Cancers. 2022;14:1898.</a:t>
            </a:r>
          </a:p>
        </p:txBody>
      </p:sp>
    </p:spTree>
    <p:extLst>
      <p:ext uri="{BB962C8B-B14F-4D97-AF65-F5344CB8AC3E}">
        <p14:creationId xmlns:p14="http://schemas.microsoft.com/office/powerpoint/2010/main" val="17753598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87A3F3-D56C-42B5-91A8-14C1F0FD8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monarchE and NATALEE Trial Populations</a:t>
            </a:r>
            <a:endParaRPr lang="de-D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A5924E-4FE9-90A6-5934-91A776A47ADF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8236019" y="1522151"/>
            <a:ext cx="3675062" cy="491490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300"/>
              </a:spcAft>
            </a:pPr>
            <a:r>
              <a:rPr lang="en-US" sz="2000"/>
              <a:t>Pre/postmenopausal women</a:t>
            </a:r>
          </a:p>
          <a:p>
            <a:pPr>
              <a:spcBef>
                <a:spcPts val="500"/>
              </a:spcBef>
              <a:spcAft>
                <a:spcPts val="300"/>
              </a:spcAft>
            </a:pPr>
            <a:r>
              <a:rPr lang="en-US" sz="2000"/>
              <a:t>Men</a:t>
            </a:r>
          </a:p>
          <a:p>
            <a:pPr>
              <a:spcBef>
                <a:spcPts val="500"/>
              </a:spcBef>
              <a:spcAft>
                <a:spcPts val="300"/>
              </a:spcAft>
            </a:pPr>
            <a:r>
              <a:rPr lang="en-US" sz="2000" b="1"/>
              <a:t>Tx choice depends on:</a:t>
            </a:r>
          </a:p>
          <a:p>
            <a:pPr lvl="1">
              <a:spcBef>
                <a:spcPts val="500"/>
              </a:spcBef>
              <a:spcAft>
                <a:spcPts val="300"/>
              </a:spcAft>
            </a:pPr>
            <a:r>
              <a:rPr lang="en-US" sz="1800"/>
              <a:t>Access</a:t>
            </a:r>
          </a:p>
          <a:p>
            <a:pPr lvl="1">
              <a:spcBef>
                <a:spcPts val="500"/>
              </a:spcBef>
              <a:spcAft>
                <a:spcPts val="300"/>
              </a:spcAft>
            </a:pPr>
            <a:r>
              <a:rPr lang="en-US" sz="1800"/>
              <a:t>Risk</a:t>
            </a:r>
          </a:p>
          <a:p>
            <a:pPr lvl="1">
              <a:spcBef>
                <a:spcPts val="500"/>
              </a:spcBef>
              <a:spcAft>
                <a:spcPts val="300"/>
              </a:spcAft>
            </a:pPr>
            <a:r>
              <a:rPr lang="en-US" sz="1800"/>
              <a:t>Long-term efficacy</a:t>
            </a:r>
          </a:p>
          <a:p>
            <a:pPr lvl="1">
              <a:spcBef>
                <a:spcPts val="500"/>
              </a:spcBef>
              <a:spcAft>
                <a:spcPts val="300"/>
              </a:spcAft>
            </a:pPr>
            <a:r>
              <a:rPr lang="en-US" sz="1800"/>
              <a:t>Safety profile</a:t>
            </a:r>
          </a:p>
          <a:p>
            <a:pPr lvl="1">
              <a:spcBef>
                <a:spcPts val="500"/>
              </a:spcBef>
              <a:spcAft>
                <a:spcPts val="300"/>
              </a:spcAft>
            </a:pPr>
            <a:r>
              <a:rPr lang="en-US" sz="1800"/>
              <a:t>Patient preference</a:t>
            </a:r>
          </a:p>
          <a:p>
            <a:pPr>
              <a:spcBef>
                <a:spcPts val="500"/>
              </a:spcBef>
              <a:spcAft>
                <a:spcPts val="300"/>
              </a:spcAft>
            </a:pPr>
            <a:r>
              <a:rPr lang="en-US" sz="2000" b="1"/>
              <a:t>Do not forget to test for g</a:t>
            </a:r>
            <a:r>
              <a:rPr lang="en-US" sz="2000" b="1" i="1"/>
              <a:t>BRCA</a:t>
            </a:r>
            <a:r>
              <a:rPr lang="en-US" sz="2000" b="1"/>
              <a:t>m</a:t>
            </a:r>
            <a:r>
              <a:rPr lang="en-US" sz="2000">
                <a:latin typeface="+mn-lt"/>
                <a:cs typeface="Arial" panose="020B0604020202020204" pitchFamily="34" charset="0"/>
              </a:rPr>
              <a:t>—</a:t>
            </a:r>
            <a:r>
              <a:rPr lang="en-US" sz="2000"/>
              <a:t>determines eligibility for adjuvant olaparib (OlympiA)</a:t>
            </a:r>
            <a:r>
              <a:rPr lang="en-US" sz="2000" b="1"/>
              <a:t> </a:t>
            </a:r>
          </a:p>
          <a:p>
            <a:endParaRPr lang="en-US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04E587DE-ACC9-9B05-4372-D96395F06411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317288" y="282575"/>
            <a:ext cx="874712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33F7A0-71F0-446B-9DE8-6D75BE64EE0F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13" name="Table 20">
            <a:extLst>
              <a:ext uri="{FF2B5EF4-FFF2-40B4-BE49-F238E27FC236}">
                <a16:creationId xmlns:a16="http://schemas.microsoft.com/office/drawing/2014/main" id="{5F1891D6-07BF-6FF0-DC7C-8E2BBF6ABC24}"/>
              </a:ext>
            </a:extLst>
          </p:cNvPr>
          <p:cNvGraphicFramePr>
            <a:graphicFrameLocks noGrp="1"/>
          </p:cNvGraphicFramePr>
          <p:nvPr/>
        </p:nvGraphicFramePr>
        <p:xfrm>
          <a:off x="495300" y="1594141"/>
          <a:ext cx="7546888" cy="4596384"/>
        </p:xfrm>
        <a:graphic>
          <a:graphicData uri="http://schemas.openxmlformats.org/drawingml/2006/table">
            <a:tbl>
              <a:tblPr firstRow="1" firstCol="1" bandRow="1"/>
              <a:tblGrid>
                <a:gridCol w="2093912">
                  <a:extLst>
                    <a:ext uri="{9D8B030D-6E8A-4147-A177-3AD203B41FA5}">
                      <a16:colId xmlns:a16="http://schemas.microsoft.com/office/drawing/2014/main" val="2113634974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1723045541"/>
                    </a:ext>
                  </a:extLst>
                </a:gridCol>
                <a:gridCol w="2174038">
                  <a:extLst>
                    <a:ext uri="{9D8B030D-6E8A-4147-A177-3AD203B41FA5}">
                      <a16:colId xmlns:a16="http://schemas.microsoft.com/office/drawing/2014/main" val="3887573911"/>
                    </a:ext>
                  </a:extLst>
                </a:gridCol>
                <a:gridCol w="2174038">
                  <a:extLst>
                    <a:ext uri="{9D8B030D-6E8A-4147-A177-3AD203B41FA5}">
                      <a16:colId xmlns:a16="http://schemas.microsoft.com/office/drawing/2014/main" val="3555315495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AJCC Anatomical Staging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TN (M0)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NATALEE: Ribociclib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monarchE: Abemaciclib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587302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IA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CDC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T1N0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CDC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kern="1200" cap="none" normalizeH="0" baseline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8872" marR="118872" marT="9144" marB="91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kern="1200" cap="none" normalizeH="0" baseline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8872" marR="118872" marT="9144" marB="91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3307365"/>
                  </a:ext>
                </a:extLst>
              </a:tr>
              <a:tr h="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IB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T0N1mi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kern="1200" cap="none" normalizeH="0" baseline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8872" marR="118872" marT="9144" marB="91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kern="1200" cap="none" normalizeH="0" baseline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8872" marR="118872" marT="9144" marB="91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3398608"/>
                  </a:ext>
                </a:extLst>
              </a:tr>
              <a:tr h="0">
                <a:tc v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kern="1200" cap="none" normalizeH="0" baseline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T1N1mi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kern="1200" cap="none" normalizeH="0" baseline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8872" marR="118872" marT="9144" marB="91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G3 or Ki-67 ≥20%</a:t>
                      </a:r>
                    </a:p>
                  </a:txBody>
                  <a:tcPr marL="118872" marR="118872" marT="9144" marB="91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1300650"/>
                  </a:ext>
                </a:extLst>
              </a:tr>
              <a:tr h="0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rgbClr val="07090A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IIA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CDC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T0N1 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CDC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kern="1200" cap="none" normalizeH="0" baseline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8872" marR="118872" marT="9144" marB="91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G3 or Ki-67 ≥20</a:t>
                      </a:r>
                      <a:endParaRPr kumimoji="0" lang="en-US" sz="14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8872" marR="118872" marT="9144" marB="91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304866"/>
                  </a:ext>
                </a:extLst>
              </a:tr>
              <a:tr h="0">
                <a:tc vMerge="1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118872" marR="118872" marT="9144" marB="91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CDC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T1N1 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CDC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G3 or Ki-67 ≥20%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3141671"/>
                  </a:ext>
                </a:extLst>
              </a:tr>
              <a:tr h="0">
                <a:tc vMerge="1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118872" marR="118872" marT="9144" marB="91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CDC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T2N0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CDC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G3 or G2 with Ki-67 ≥20% or high genomic risk*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kern="1200" cap="none" normalizeH="0" baseline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6520822"/>
                  </a:ext>
                </a:extLst>
              </a:tr>
              <a:tr h="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IIB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T2N1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kern="1200" cap="none" normalizeH="0" baseline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G3 or Ki-67 ≥20%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471303"/>
                  </a:ext>
                </a:extLst>
              </a:tr>
              <a:tr h="0">
                <a:tc vMerge="1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118872" marR="118872" marT="9144" marB="91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T3N0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kern="1200" cap="none" normalizeH="0" baseline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kern="1200" cap="none" normalizeH="0" baseline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3465426"/>
                  </a:ext>
                </a:extLst>
              </a:tr>
              <a:tr h="0">
                <a:tc rowSpan="5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IIIA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CDC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T0N2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CDC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kern="1200" cap="none" normalizeH="0" baseline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764769"/>
                  </a:ext>
                </a:extLst>
              </a:tr>
              <a:tr h="0">
                <a:tc vMerge="1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118872" marR="118872" marT="9144" marB="91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CDC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T1N2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CDC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kern="1200" cap="none" normalizeH="0" baseline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kern="1200" cap="none" normalizeH="0" baseline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0793668"/>
                  </a:ext>
                </a:extLst>
              </a:tr>
              <a:tr h="0">
                <a:tc vMerge="1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118872" marR="118872" marT="9144" marB="91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CDC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T2N2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CDC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kern="1200" cap="none" normalizeH="0" baseline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kern="1200" cap="none" normalizeH="0" baseline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890143"/>
                  </a:ext>
                </a:extLst>
              </a:tr>
              <a:tr h="0">
                <a:tc vMerge="1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118872" marR="118872" marT="9144" marB="91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CDC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T3N1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CDC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kern="1200" cap="none" normalizeH="0" baseline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kern="1200" cap="none" normalizeH="0" baseline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0776001"/>
                  </a:ext>
                </a:extLst>
              </a:tr>
              <a:tr h="0">
                <a:tc vMerge="1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118872" marR="118872" marT="9144" marB="91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CDC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T3N2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CDC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kern="1200" cap="none" normalizeH="0" baseline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kern="1200" cap="none" normalizeH="0" baseline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7837425"/>
                  </a:ext>
                </a:extLst>
              </a:tr>
              <a:tr h="0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IIIB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T4N0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kern="1200" cap="none" normalizeH="0" baseline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kern="1200" cap="none" normalizeH="0" baseline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3477418"/>
                  </a:ext>
                </a:extLst>
              </a:tr>
              <a:tr h="0">
                <a:tc vMerge="1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118872" marR="118872" marT="9144" marB="91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T4N1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kern="1200" cap="none" normalizeH="0" baseline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Only if tumor ≥5 cm or G3 or Ki-67 ≥20%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335979"/>
                  </a:ext>
                </a:extLst>
              </a:tr>
              <a:tr h="0">
                <a:tc vMerge="1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118872" marR="118872" marT="9144" marB="91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T4N2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kern="1200" cap="none" normalizeH="0" baseline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kern="1200" cap="none" normalizeH="0" baseline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7050023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IIIC 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CDC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Any TN3  </a:t>
                      </a:r>
                    </a:p>
                  </a:txBody>
                  <a:tcPr marL="118872" marR="118872" marT="9144" marB="914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CDC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kern="1200" cap="none" normalizeH="0" baseline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kern="1200" cap="none" normalizeH="0" baseline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8872" marR="118872"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997478"/>
                  </a:ext>
                </a:extLst>
              </a:tr>
            </a:tbl>
          </a:graphicData>
        </a:graphic>
      </p:graphicFrame>
      <p:sp>
        <p:nvSpPr>
          <p:cNvPr id="16" name="Text Box 11">
            <a:extLst>
              <a:ext uri="{FF2B5EF4-FFF2-40B4-BE49-F238E27FC236}">
                <a16:creationId xmlns:a16="http://schemas.microsoft.com/office/drawing/2014/main" id="{1AC824C6-472F-AED8-D8C1-7006BCD176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9" y="6385740"/>
            <a:ext cx="801052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Wingdings" panose="05000000000000000000" pitchFamily="2" charset="2"/>
              <a:buChar char="§"/>
              <a:defRPr sz="28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6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-10" normalizeH="0" baseline="0" noProof="0" dirty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Harbeck</a:t>
            </a:r>
            <a:r>
              <a:rPr kumimoji="0" lang="en-US" altLang="en-US" sz="1200" b="0" i="0" u="none" strike="noStrike" kern="1200" cap="none" spc="-10" normalizeH="0" baseline="0" noProof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. ASCO 2023. Breast Cancer—Local/Regional/Adjuvant: </a:t>
            </a:r>
            <a:r>
              <a:rPr kumimoji="0" lang="en-US" altLang="en-US" sz="1200" b="0" i="0" u="none" strike="noStrike" kern="1200" cap="none" spc="-10" normalizeH="0" baseline="0" noProof="0" dirty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Abstr</a:t>
            </a:r>
            <a:r>
              <a:rPr kumimoji="0" lang="en-US" altLang="en-US" sz="1200" b="0" i="0" u="none" strike="noStrike" kern="1200" cap="none" spc="-10" normalizeH="0" baseline="0" noProof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 Discussion 1. Caswell-Jin. JCO Oncol </a:t>
            </a:r>
            <a:r>
              <a:rPr kumimoji="0" lang="en-US" altLang="en-US" sz="1200" b="0" i="0" u="none" strike="noStrike" kern="1200" cap="none" spc="-10" normalizeH="0" baseline="0" noProof="0" dirty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Pract</a:t>
            </a:r>
            <a:r>
              <a:rPr kumimoji="0" lang="en-US" altLang="en-US" sz="1200" b="0" i="0" u="none" strike="noStrike" kern="1200" cap="none" spc="-10" normalizeH="0" baseline="0" noProof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. 2025;21:287. </a:t>
            </a: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45556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Text Box 30">
            <a:extLst>
              <a:ext uri="{FF2B5EF4-FFF2-40B4-BE49-F238E27FC236}">
                <a16:creationId xmlns:a16="http://schemas.microsoft.com/office/drawing/2014/main" id="{2BBA83C8-1D98-63CA-5BE0-E6CF86E494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" y="6145228"/>
            <a:ext cx="7546888" cy="305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Wingdings" panose="05000000000000000000" pitchFamily="2" charset="2"/>
              <a:buChar char="§"/>
              <a:defRPr sz="28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6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5000"/>
              </a:spcBef>
              <a:spcAft>
                <a:spcPct val="25000"/>
              </a:spcAft>
              <a:buClr>
                <a:srgbClr val="015873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*According to </a:t>
            </a:r>
            <a:r>
              <a:rPr kumimoji="0" lang="en-US" altLang="en-US" sz="14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Oncotype DX</a:t>
            </a: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Prosigna</a:t>
            </a: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 PAM50, or </a:t>
            </a: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EndoPredict</a:t>
            </a: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EPclin</a:t>
            </a: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 Risk Score. 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22B3612D-E2A3-0FC6-C094-69814E014FFE}"/>
              </a:ext>
            </a:extLst>
          </p:cNvPr>
          <p:cNvGraphicFramePr>
            <a:graphicFrameLocks noGrp="1"/>
          </p:cNvGraphicFramePr>
          <p:nvPr/>
        </p:nvGraphicFramePr>
        <p:xfrm>
          <a:off x="1575836" y="1229790"/>
          <a:ext cx="5385816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752">
                  <a:extLst>
                    <a:ext uri="{9D8B030D-6E8A-4147-A177-3AD203B41FA5}">
                      <a16:colId xmlns:a16="http://schemas.microsoft.com/office/drawing/2014/main" val="361133403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6037522"/>
                    </a:ext>
                  </a:extLst>
                </a:gridCol>
                <a:gridCol w="301752">
                  <a:extLst>
                    <a:ext uri="{9D8B030D-6E8A-4147-A177-3AD203B41FA5}">
                      <a16:colId xmlns:a16="http://schemas.microsoft.com/office/drawing/2014/main" val="2946585224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1577607269"/>
                    </a:ext>
                  </a:extLst>
                </a:gridCol>
                <a:gridCol w="301752">
                  <a:extLst>
                    <a:ext uri="{9D8B030D-6E8A-4147-A177-3AD203B41FA5}">
                      <a16:colId xmlns:a16="http://schemas.microsoft.com/office/drawing/2014/main" val="291066974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69886689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400" b="0">
                        <a:solidFill>
                          <a:srgbClr val="07090A"/>
                        </a:solidFill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rgbClr val="07090A"/>
                          </a:solidFill>
                        </a:rPr>
                        <a:t>Eligible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>
                        <a:solidFill>
                          <a:srgbClr val="07090A"/>
                        </a:solidFill>
                      </a:endParaRP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rgbClr val="07090A"/>
                          </a:solidFill>
                        </a:rPr>
                        <a:t>Eligible if meet additional criteria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>
                        <a:solidFill>
                          <a:srgbClr val="07090A"/>
                        </a:solidFill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rgbClr val="07090A"/>
                          </a:solidFill>
                        </a:rPr>
                        <a:t>Ineligible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52463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72894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AA050-3819-8B01-BA80-A17811164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Choosing the Optimal BC Therapy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E40005D3-41EF-AF0A-4C6D-7C43F1A639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39707503"/>
              </p:ext>
            </p:extLst>
          </p:nvPr>
        </p:nvGraphicFramePr>
        <p:xfrm>
          <a:off x="467361" y="1219200"/>
          <a:ext cx="11014842" cy="49191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3" name="Group 12">
            <a:extLst>
              <a:ext uri="{FF2B5EF4-FFF2-40B4-BE49-F238E27FC236}">
                <a16:creationId xmlns:a16="http://schemas.microsoft.com/office/drawing/2014/main" id="{EEF2B04C-121F-EF85-65D6-5325310F8A09}"/>
              </a:ext>
            </a:extLst>
          </p:cNvPr>
          <p:cNvGrpSpPr/>
          <p:nvPr/>
        </p:nvGrpSpPr>
        <p:grpSpPr>
          <a:xfrm>
            <a:off x="2176780" y="1244338"/>
            <a:ext cx="604519" cy="604519"/>
            <a:chOff x="1417321" y="1244338"/>
            <a:chExt cx="604519" cy="604519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44FF4B23-9AF9-0A21-A8CD-ECEA48FCF5CB}"/>
                </a:ext>
              </a:extLst>
            </p:cNvPr>
            <p:cNvSpPr/>
            <p:nvPr/>
          </p:nvSpPr>
          <p:spPr bwMode="auto">
            <a:xfrm>
              <a:off x="1417321" y="1244338"/>
              <a:ext cx="604519" cy="604519"/>
            </a:xfrm>
            <a:prstGeom prst="ellipse">
              <a:avLst/>
            </a:prstGeom>
            <a:solidFill>
              <a:schemeClr val="tx2"/>
            </a:solidFill>
            <a:ln w="0">
              <a:noFill/>
              <a:miter lim="800000"/>
              <a:headEnd/>
              <a:tailEnd/>
            </a:ln>
          </p:spPr>
          <p:txBody>
            <a:bodyPr rtlCol="0" anchor="b"/>
            <a:lstStyle/>
            <a:p>
              <a:pPr algn="ctr" eaLnBrk="1" hangingPunct="1"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None/>
              </a:pPr>
              <a:endParaRPr lang="en-US" sz="1800" b="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pic>
          <p:nvPicPr>
            <p:cNvPr id="5" name="Graphic 4" descr="Checkmark with solid fill">
              <a:extLst>
                <a:ext uri="{FF2B5EF4-FFF2-40B4-BE49-F238E27FC236}">
                  <a16:creationId xmlns:a16="http://schemas.microsoft.com/office/drawing/2014/main" id="{EF912BF2-A9C4-E3F1-586F-4AFBFEEA5FE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481156" y="1308173"/>
              <a:ext cx="476848" cy="476848"/>
            </a:xfrm>
            <a:prstGeom prst="rect">
              <a:avLst/>
            </a:prstGeom>
          </p:spPr>
        </p:pic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C88C8D5-186D-2232-A335-7E0AECE15684}"/>
              </a:ext>
            </a:extLst>
          </p:cNvPr>
          <p:cNvGrpSpPr/>
          <p:nvPr/>
        </p:nvGrpSpPr>
        <p:grpSpPr>
          <a:xfrm>
            <a:off x="2176780" y="2102178"/>
            <a:ext cx="604519" cy="604519"/>
            <a:chOff x="1417321" y="1244338"/>
            <a:chExt cx="604519" cy="604519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24417CB0-BC39-3ADD-23C5-A67EEBD690AB}"/>
                </a:ext>
              </a:extLst>
            </p:cNvPr>
            <p:cNvSpPr/>
            <p:nvPr/>
          </p:nvSpPr>
          <p:spPr bwMode="auto">
            <a:xfrm>
              <a:off x="1417321" y="1244338"/>
              <a:ext cx="604519" cy="604519"/>
            </a:xfrm>
            <a:prstGeom prst="ellipse">
              <a:avLst/>
            </a:prstGeom>
            <a:solidFill>
              <a:schemeClr val="tx2"/>
            </a:solidFill>
            <a:ln w="0">
              <a:noFill/>
              <a:miter lim="800000"/>
              <a:headEnd/>
              <a:tailEnd/>
            </a:ln>
          </p:spPr>
          <p:txBody>
            <a:bodyPr rtlCol="0" anchor="b"/>
            <a:lstStyle/>
            <a:p>
              <a:pPr algn="ctr" eaLnBrk="1" hangingPunct="1"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None/>
              </a:pPr>
              <a:endParaRPr lang="en-US" sz="1800" b="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pic>
          <p:nvPicPr>
            <p:cNvPr id="16" name="Graphic 15" descr="Checkmark with solid fill">
              <a:extLst>
                <a:ext uri="{FF2B5EF4-FFF2-40B4-BE49-F238E27FC236}">
                  <a16:creationId xmlns:a16="http://schemas.microsoft.com/office/drawing/2014/main" id="{B11683C7-FE9C-A9A9-DE4B-BBD696AD54E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481156" y="1308173"/>
              <a:ext cx="476848" cy="476848"/>
            </a:xfrm>
            <a:prstGeom prst="rect">
              <a:avLst/>
            </a:prstGeom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D7FA6529-D1D6-895D-C2FB-805086715FCE}"/>
              </a:ext>
            </a:extLst>
          </p:cNvPr>
          <p:cNvGrpSpPr/>
          <p:nvPr/>
        </p:nvGrpSpPr>
        <p:grpSpPr>
          <a:xfrm>
            <a:off x="2176780" y="2960018"/>
            <a:ext cx="604519" cy="604519"/>
            <a:chOff x="1417321" y="1244338"/>
            <a:chExt cx="604519" cy="604519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C98A030B-18D1-D76F-7D14-5E688FFB4341}"/>
                </a:ext>
              </a:extLst>
            </p:cNvPr>
            <p:cNvSpPr/>
            <p:nvPr/>
          </p:nvSpPr>
          <p:spPr bwMode="auto">
            <a:xfrm>
              <a:off x="1417321" y="1244338"/>
              <a:ext cx="604519" cy="604519"/>
            </a:xfrm>
            <a:prstGeom prst="ellipse">
              <a:avLst/>
            </a:prstGeom>
            <a:solidFill>
              <a:schemeClr val="tx2"/>
            </a:solidFill>
            <a:ln w="0">
              <a:noFill/>
              <a:miter lim="800000"/>
              <a:headEnd/>
              <a:tailEnd/>
            </a:ln>
          </p:spPr>
          <p:txBody>
            <a:bodyPr rtlCol="0" anchor="b"/>
            <a:lstStyle/>
            <a:p>
              <a:pPr algn="ctr" eaLnBrk="1" hangingPunct="1"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None/>
              </a:pPr>
              <a:endParaRPr lang="en-US" sz="1800" b="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pic>
          <p:nvPicPr>
            <p:cNvPr id="19" name="Graphic 18" descr="Checkmark with solid fill">
              <a:extLst>
                <a:ext uri="{FF2B5EF4-FFF2-40B4-BE49-F238E27FC236}">
                  <a16:creationId xmlns:a16="http://schemas.microsoft.com/office/drawing/2014/main" id="{EE7078B1-1878-50AD-DFF4-136ABB70C90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481156" y="1308173"/>
              <a:ext cx="476848" cy="476848"/>
            </a:xfrm>
            <a:prstGeom prst="rect">
              <a:avLst/>
            </a:prstGeom>
          </p:spPr>
        </p:pic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BD675B8D-D856-3305-8691-E0C74410ECE4}"/>
              </a:ext>
            </a:extLst>
          </p:cNvPr>
          <p:cNvGrpSpPr/>
          <p:nvPr/>
        </p:nvGrpSpPr>
        <p:grpSpPr>
          <a:xfrm>
            <a:off x="2176780" y="3808568"/>
            <a:ext cx="604519" cy="604519"/>
            <a:chOff x="1417321" y="1244338"/>
            <a:chExt cx="604519" cy="604519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428A0DE0-E179-E8B3-C04C-ADC59EB331EB}"/>
                </a:ext>
              </a:extLst>
            </p:cNvPr>
            <p:cNvSpPr/>
            <p:nvPr/>
          </p:nvSpPr>
          <p:spPr bwMode="auto">
            <a:xfrm>
              <a:off x="1417321" y="1244338"/>
              <a:ext cx="604519" cy="604519"/>
            </a:xfrm>
            <a:prstGeom prst="ellipse">
              <a:avLst/>
            </a:prstGeom>
            <a:solidFill>
              <a:schemeClr val="tx2"/>
            </a:solidFill>
            <a:ln w="0">
              <a:noFill/>
              <a:miter lim="800000"/>
              <a:headEnd/>
              <a:tailEnd/>
            </a:ln>
          </p:spPr>
          <p:txBody>
            <a:bodyPr rtlCol="0" anchor="b"/>
            <a:lstStyle/>
            <a:p>
              <a:pPr algn="ctr" eaLnBrk="1" hangingPunct="1"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None/>
              </a:pPr>
              <a:endParaRPr lang="en-US" sz="1800" b="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pic>
          <p:nvPicPr>
            <p:cNvPr id="22" name="Graphic 21" descr="Checkmark with solid fill">
              <a:extLst>
                <a:ext uri="{FF2B5EF4-FFF2-40B4-BE49-F238E27FC236}">
                  <a16:creationId xmlns:a16="http://schemas.microsoft.com/office/drawing/2014/main" id="{36008130-12CB-38A3-ABB4-B516208E72A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481156" y="1308173"/>
              <a:ext cx="476848" cy="476848"/>
            </a:xfrm>
            <a:prstGeom prst="rect">
              <a:avLst/>
            </a:prstGeom>
          </p:spPr>
        </p:pic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F53C68BB-7C42-9843-B6E8-CEF97A64989F}"/>
              </a:ext>
            </a:extLst>
          </p:cNvPr>
          <p:cNvGrpSpPr/>
          <p:nvPr/>
        </p:nvGrpSpPr>
        <p:grpSpPr>
          <a:xfrm>
            <a:off x="2176780" y="4656981"/>
            <a:ext cx="604519" cy="604519"/>
            <a:chOff x="1417321" y="1244338"/>
            <a:chExt cx="604519" cy="604519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509811C4-DC78-A231-2DFA-B4E55775EC21}"/>
                </a:ext>
              </a:extLst>
            </p:cNvPr>
            <p:cNvSpPr/>
            <p:nvPr/>
          </p:nvSpPr>
          <p:spPr bwMode="auto">
            <a:xfrm>
              <a:off x="1417321" y="1244338"/>
              <a:ext cx="604519" cy="604519"/>
            </a:xfrm>
            <a:prstGeom prst="ellipse">
              <a:avLst/>
            </a:prstGeom>
            <a:solidFill>
              <a:schemeClr val="tx2"/>
            </a:solidFill>
            <a:ln w="0">
              <a:noFill/>
              <a:miter lim="800000"/>
              <a:headEnd/>
              <a:tailEnd/>
            </a:ln>
          </p:spPr>
          <p:txBody>
            <a:bodyPr rtlCol="0" anchor="b"/>
            <a:lstStyle/>
            <a:p>
              <a:pPr algn="ctr" eaLnBrk="1" hangingPunct="1"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None/>
              </a:pPr>
              <a:endParaRPr lang="en-US" sz="1800" b="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pic>
          <p:nvPicPr>
            <p:cNvPr id="25" name="Graphic 24" descr="Checkmark with solid fill">
              <a:extLst>
                <a:ext uri="{FF2B5EF4-FFF2-40B4-BE49-F238E27FC236}">
                  <a16:creationId xmlns:a16="http://schemas.microsoft.com/office/drawing/2014/main" id="{6C201B1A-C7FD-D16B-C7F0-63C945CF693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481156" y="1308173"/>
              <a:ext cx="476848" cy="476848"/>
            </a:xfrm>
            <a:prstGeom prst="rect">
              <a:avLst/>
            </a:prstGeom>
          </p:spPr>
        </p:pic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9853680E-CD33-292A-4009-8C253CB153D8}"/>
              </a:ext>
            </a:extLst>
          </p:cNvPr>
          <p:cNvGrpSpPr/>
          <p:nvPr/>
        </p:nvGrpSpPr>
        <p:grpSpPr>
          <a:xfrm>
            <a:off x="2176780" y="5505394"/>
            <a:ext cx="604519" cy="604519"/>
            <a:chOff x="1417321" y="1244338"/>
            <a:chExt cx="604519" cy="604519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35206A99-33A7-F6E9-F1B2-E2E8B3F829D0}"/>
                </a:ext>
              </a:extLst>
            </p:cNvPr>
            <p:cNvSpPr/>
            <p:nvPr/>
          </p:nvSpPr>
          <p:spPr bwMode="auto">
            <a:xfrm>
              <a:off x="1417321" y="1244338"/>
              <a:ext cx="604519" cy="604519"/>
            </a:xfrm>
            <a:prstGeom prst="ellipse">
              <a:avLst/>
            </a:prstGeom>
            <a:solidFill>
              <a:schemeClr val="tx2"/>
            </a:solidFill>
            <a:ln w="0">
              <a:noFill/>
              <a:miter lim="800000"/>
              <a:headEnd/>
              <a:tailEnd/>
            </a:ln>
          </p:spPr>
          <p:txBody>
            <a:bodyPr rtlCol="0" anchor="b"/>
            <a:lstStyle/>
            <a:p>
              <a:pPr algn="ctr" eaLnBrk="1" hangingPunct="1"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None/>
              </a:pPr>
              <a:endParaRPr lang="en-US" sz="1800" b="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pic>
          <p:nvPicPr>
            <p:cNvPr id="28" name="Graphic 27" descr="Checkmark with solid fill">
              <a:extLst>
                <a:ext uri="{FF2B5EF4-FFF2-40B4-BE49-F238E27FC236}">
                  <a16:creationId xmlns:a16="http://schemas.microsoft.com/office/drawing/2014/main" id="{B5356543-8B1D-6C2B-6F5B-D240B129613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481156" y="1308173"/>
              <a:ext cx="476848" cy="47684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151925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7">
            <a:extLst>
              <a:ext uri="{FF2B5EF4-FFF2-40B4-BE49-F238E27FC236}">
                <a16:creationId xmlns:a16="http://schemas.microsoft.com/office/drawing/2014/main" id="{0E81FCD2-40DC-4171-ABA4-037A0968117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1" y="1600200"/>
            <a:ext cx="11044136" cy="2057400"/>
          </a:xfrm>
        </p:spPr>
        <p:txBody>
          <a:bodyPr>
            <a:normAutofit/>
          </a:bodyPr>
          <a:lstStyle/>
          <a:p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 Nurse’s Guide to Monitoring and </a:t>
            </a:r>
            <a:b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Managing AEs With CDK4/6 Inhibitor Therapy</a:t>
            </a:r>
            <a:endParaRPr lang="en-US" altLang="en-US" dirty="0"/>
          </a:p>
        </p:txBody>
      </p:sp>
      <p:sp>
        <p:nvSpPr>
          <p:cNvPr id="2" name="Text Box 19">
            <a:extLst>
              <a:ext uri="{FF2B5EF4-FFF2-40B4-BE49-F238E27FC236}">
                <a16:creationId xmlns:a16="http://schemas.microsoft.com/office/drawing/2014/main" id="{21AEAF7B-6F90-DEF3-D677-1E84F6E617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1646" y="1227880"/>
            <a:ext cx="587614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b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Wingdings" panose="05000000000000000000" pitchFamily="2" charset="2"/>
              <a:buChar char="§"/>
              <a:defRPr sz="28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6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Provided by Clinical Care Options, LLC</a:t>
            </a:r>
          </a:p>
        </p:txBody>
      </p:sp>
      <p:sp>
        <p:nvSpPr>
          <p:cNvPr id="4" name="Text Box 21">
            <a:extLst>
              <a:ext uri="{FF2B5EF4-FFF2-40B4-BE49-F238E27FC236}">
                <a16:creationId xmlns:a16="http://schemas.microsoft.com/office/drawing/2014/main" id="{D184236E-95CD-A63F-5C71-B2DA12D61B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015" y="6368375"/>
            <a:ext cx="546417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Wingdings" panose="05000000000000000000" pitchFamily="2" charset="2"/>
              <a:buChar char="§"/>
              <a:defRPr sz="28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6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Supported by an educational grant from Novartis Pharmaceuticals Corporation.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87A8CCF-2519-27C2-C149-F876D0381F4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invGray">
          <a:xfrm>
            <a:off x="609600" y="4041650"/>
            <a:ext cx="5181600" cy="216611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Ashley Martinez, DNP, APRN, FNP-BC, AOCNP, CPHQ, NEA-BC, NPD-BC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en-US" b="0" dirty="0"/>
              <a:t>Director, Advanced Practice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en-US" b="0" dirty="0"/>
              <a:t>Department of Nursing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en-US" b="0" dirty="0"/>
              <a:t>The University of Texas </a:t>
            </a:r>
            <a:br>
              <a:rPr lang="en-US" altLang="en-US" b="0" dirty="0"/>
            </a:br>
            <a:r>
              <a:rPr lang="en-US" altLang="en-US" b="0" dirty="0"/>
              <a:t>MD Anderson Cancer Center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en-US" b="0" dirty="0"/>
              <a:t>Houston, Texas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E951C-82DD-AA87-1F25-883E540EA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Presenting Faculty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43BD3-346A-8B6E-36F6-68C71BFCC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675" y="1513048"/>
            <a:ext cx="10877529" cy="380709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accent3"/>
                </a:solidFill>
                <a:ea typeface="+mn-lt"/>
                <a:cs typeface="+mn-lt"/>
              </a:rPr>
              <a:t>Julia LaBarbera, MSN, RN, AGACNP-BC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a typeface="+mn-lt"/>
                <a:cs typeface="+mn-lt"/>
              </a:rPr>
              <a:t>Nurse Practitioner III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a typeface="+mn-lt"/>
                <a:cs typeface="+mn-lt"/>
              </a:rPr>
              <a:t>UCLA Hematology Oncology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Santa Monica, California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s-ES" b="1" dirty="0">
                <a:solidFill>
                  <a:schemeClr val="accent3"/>
                </a:solidFill>
                <a:ea typeface="+mn-lt"/>
                <a:cs typeface="Calibri" panose="020F0502020204030204" pitchFamily="34" charset="0"/>
              </a:rPr>
              <a:t>Julia </a:t>
            </a:r>
            <a:r>
              <a:rPr lang="es-ES" b="1" dirty="0" err="1">
                <a:solidFill>
                  <a:schemeClr val="accent3"/>
                </a:solidFill>
                <a:ea typeface="+mn-lt"/>
                <a:cs typeface="Calibri" panose="020F0502020204030204" pitchFamily="34" charset="0"/>
              </a:rPr>
              <a:t>LaBarbera</a:t>
            </a:r>
            <a:r>
              <a:rPr lang="es-ES" b="1" dirty="0">
                <a:solidFill>
                  <a:schemeClr val="accent3"/>
                </a:solidFill>
                <a:ea typeface="+mn-lt"/>
                <a:cs typeface="Calibri" panose="020F0502020204030204" pitchFamily="34" charset="0"/>
              </a:rPr>
              <a:t>, MSN, RN, AGACNP-BC</a:t>
            </a:r>
            <a:r>
              <a:rPr lang="en-US" b="1" dirty="0">
                <a:solidFill>
                  <a:schemeClr val="accent3"/>
                </a:solidFill>
                <a:ea typeface="+mn-lt"/>
                <a:cs typeface="Calibri" panose="020F0502020204030204" pitchFamily="34" charset="0"/>
              </a:rPr>
              <a:t>: </a:t>
            </a:r>
            <a:r>
              <a:rPr lang="en-US" sz="2400" i="1" dirty="0">
                <a:solidFill>
                  <a:srgbClr val="181818"/>
                </a:solidFill>
                <a:cs typeface="Calibri" panose="020F0502020204030204" pitchFamily="34" charset="0"/>
              </a:rPr>
              <a:t>consultant/advisor/speaker</a:t>
            </a:r>
            <a:r>
              <a:rPr lang="en-US" sz="2400" dirty="0">
                <a:solidFill>
                  <a:srgbClr val="181818"/>
                </a:solidFill>
                <a:cs typeface="Calibri" panose="020F0502020204030204" pitchFamily="34" charset="0"/>
              </a:rPr>
              <a:t>: AstraZeneca, </a:t>
            </a:r>
            <a:r>
              <a:rPr lang="en-US" sz="2400" dirty="0" err="1">
                <a:solidFill>
                  <a:srgbClr val="181818"/>
                </a:solidFill>
                <a:cs typeface="Calibri" panose="020F0502020204030204" pitchFamily="34" charset="0"/>
              </a:rPr>
              <a:t>Daichii</a:t>
            </a:r>
            <a:r>
              <a:rPr lang="en-US" sz="2400" dirty="0">
                <a:solidFill>
                  <a:srgbClr val="181818"/>
                </a:solidFill>
                <a:cs typeface="Calibri" panose="020F0502020204030204" pitchFamily="34" charset="0"/>
              </a:rPr>
              <a:t> Sankyo.</a:t>
            </a:r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10237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130D0-49A8-4D29-73FF-3E1726008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 Case: ER+/HER2- T2N1 BC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3BCDA8-2D69-2DA0-E9A2-EEFDF1D64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 69-yr-old patient with diabetes, congestive heart failure, and arthritis has ER+/HER2- grade 3 BC with 3 positive nodes (T2N1) </a:t>
            </a:r>
          </a:p>
          <a:p>
            <a:r>
              <a:rPr lang="en-US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She is receiving letrozole and adjuvant zoledronic acid and was recommended adjuvant treatment with CDK4/6i therapy by her oncologist</a:t>
            </a:r>
          </a:p>
          <a:p>
            <a:r>
              <a:rPr lang="en-US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Within 1 mo of starting abemaciclib + AI, she develops grade 2 pneumonitis</a:t>
            </a:r>
          </a:p>
        </p:txBody>
      </p:sp>
    </p:spTree>
    <p:extLst>
      <p:ext uri="{BB962C8B-B14F-4D97-AF65-F5344CB8AC3E}">
        <p14:creationId xmlns:p14="http://schemas.microsoft.com/office/powerpoint/2010/main" val="17661545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8FFE8F-23DC-CE69-FB13-C25BDAA5DC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39E37-3232-4465-0CF0-8106DC5FF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759" y="238128"/>
            <a:ext cx="10872444" cy="971548"/>
          </a:xfr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200"/>
              <a:t>Pretest 3: How would you manage this patient’s pneumonitis?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B6B5B-9DEB-7809-64EC-B1780DAC39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675" y="1362075"/>
            <a:ext cx="10877529" cy="4801657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Continue abemaciclib; no dose modification needed; initiate oral corticosteroids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Permanently discontinue abemaciclib and continue AI alone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Suspend abemaciclib until pneumonitis resolves to baseline or </a:t>
            </a:r>
            <a:br>
              <a:rPr lang="en-US" dirty="0"/>
            </a:br>
            <a:r>
              <a:rPr lang="en-US" dirty="0"/>
              <a:t>grade ≤1; resume at next lower dose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Switch therapy to another CDK4/6 inhibitor with the AI</a:t>
            </a:r>
          </a:p>
        </p:txBody>
      </p:sp>
    </p:spTree>
    <p:extLst>
      <p:ext uri="{BB962C8B-B14F-4D97-AF65-F5344CB8AC3E}">
        <p14:creationId xmlns:p14="http://schemas.microsoft.com/office/powerpoint/2010/main" val="18073944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C0656-A98A-03E0-201C-61243EA67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Comparing Toxicity Profiles of CDK4/6 Inhibitors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58AACC0-B849-118A-1150-53BB351C60D7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11164623"/>
              </p:ext>
            </p:extLst>
          </p:nvPr>
        </p:nvGraphicFramePr>
        <p:xfrm>
          <a:off x="922486" y="179372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9" name="Text Box 15">
            <a:extLst>
              <a:ext uri="{FF2B5EF4-FFF2-40B4-BE49-F238E27FC236}">
                <a16:creationId xmlns:a16="http://schemas.microsoft.com/office/drawing/2014/main" id="{0E0236A5-1CBC-92C2-B946-3B86B1B2F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986" y="6368696"/>
            <a:ext cx="7853362" cy="276999"/>
          </a:xfrm>
          <a:prstGeom prst="rect">
            <a:avLst/>
          </a:prstGeom>
          <a:noFill/>
          <a:ln>
            <a:noFill/>
          </a:ln>
        </p:spPr>
        <p:txBody>
          <a:bodyPr anchor="b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-10" normalizeH="0" baseline="0" noProof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Abemaciclib PI. Palbociclib PI. Ribociclib PI.</a:t>
            </a:r>
          </a:p>
        </p:txBody>
      </p:sp>
    </p:spTree>
    <p:extLst>
      <p:ext uri="{BB962C8B-B14F-4D97-AF65-F5344CB8AC3E}">
        <p14:creationId xmlns:p14="http://schemas.microsoft.com/office/powerpoint/2010/main" val="18140845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9ECF4-536A-EE48-5DDA-4EF569C3B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Notable AEs With CDK4/6 Inhibitors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8A7F7E0-0158-BF17-17D8-2A0B3DA51154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23047822"/>
              </p:ext>
            </p:extLst>
          </p:nvPr>
        </p:nvGraphicFramePr>
        <p:xfrm>
          <a:off x="705292" y="1855972"/>
          <a:ext cx="10947992" cy="248775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424764">
                  <a:extLst>
                    <a:ext uri="{9D8B030D-6E8A-4147-A177-3AD203B41FA5}">
                      <a16:colId xmlns:a16="http://schemas.microsoft.com/office/drawing/2014/main" val="319639952"/>
                    </a:ext>
                  </a:extLst>
                </a:gridCol>
                <a:gridCol w="839972">
                  <a:extLst>
                    <a:ext uri="{9D8B030D-6E8A-4147-A177-3AD203B41FA5}">
                      <a16:colId xmlns:a16="http://schemas.microsoft.com/office/drawing/2014/main" val="1717645940"/>
                    </a:ext>
                  </a:extLst>
                </a:gridCol>
                <a:gridCol w="925032">
                  <a:extLst>
                    <a:ext uri="{9D8B030D-6E8A-4147-A177-3AD203B41FA5}">
                      <a16:colId xmlns:a16="http://schemas.microsoft.com/office/drawing/2014/main" val="3626432259"/>
                    </a:ext>
                  </a:extLst>
                </a:gridCol>
                <a:gridCol w="776177">
                  <a:extLst>
                    <a:ext uri="{9D8B030D-6E8A-4147-A177-3AD203B41FA5}">
                      <a16:colId xmlns:a16="http://schemas.microsoft.com/office/drawing/2014/main" val="2079842813"/>
                    </a:ext>
                  </a:extLst>
                </a:gridCol>
                <a:gridCol w="935664">
                  <a:extLst>
                    <a:ext uri="{9D8B030D-6E8A-4147-A177-3AD203B41FA5}">
                      <a16:colId xmlns:a16="http://schemas.microsoft.com/office/drawing/2014/main" val="3469227825"/>
                    </a:ext>
                  </a:extLst>
                </a:gridCol>
                <a:gridCol w="754912">
                  <a:extLst>
                    <a:ext uri="{9D8B030D-6E8A-4147-A177-3AD203B41FA5}">
                      <a16:colId xmlns:a16="http://schemas.microsoft.com/office/drawing/2014/main" val="231230597"/>
                    </a:ext>
                  </a:extLst>
                </a:gridCol>
                <a:gridCol w="839972">
                  <a:extLst>
                    <a:ext uri="{9D8B030D-6E8A-4147-A177-3AD203B41FA5}">
                      <a16:colId xmlns:a16="http://schemas.microsoft.com/office/drawing/2014/main" val="790893907"/>
                    </a:ext>
                  </a:extLst>
                </a:gridCol>
                <a:gridCol w="669851">
                  <a:extLst>
                    <a:ext uri="{9D8B030D-6E8A-4147-A177-3AD203B41FA5}">
                      <a16:colId xmlns:a16="http://schemas.microsoft.com/office/drawing/2014/main" val="434914686"/>
                    </a:ext>
                  </a:extLst>
                </a:gridCol>
                <a:gridCol w="967564">
                  <a:extLst>
                    <a:ext uri="{9D8B030D-6E8A-4147-A177-3AD203B41FA5}">
                      <a16:colId xmlns:a16="http://schemas.microsoft.com/office/drawing/2014/main" val="820976594"/>
                    </a:ext>
                  </a:extLst>
                </a:gridCol>
                <a:gridCol w="786809">
                  <a:extLst>
                    <a:ext uri="{9D8B030D-6E8A-4147-A177-3AD203B41FA5}">
                      <a16:colId xmlns:a16="http://schemas.microsoft.com/office/drawing/2014/main" val="4210219672"/>
                    </a:ext>
                  </a:extLst>
                </a:gridCol>
                <a:gridCol w="691116">
                  <a:extLst>
                    <a:ext uri="{9D8B030D-6E8A-4147-A177-3AD203B41FA5}">
                      <a16:colId xmlns:a16="http://schemas.microsoft.com/office/drawing/2014/main" val="3294661904"/>
                    </a:ext>
                  </a:extLst>
                </a:gridCol>
                <a:gridCol w="712382">
                  <a:extLst>
                    <a:ext uri="{9D8B030D-6E8A-4147-A177-3AD203B41FA5}">
                      <a16:colId xmlns:a16="http://schemas.microsoft.com/office/drawing/2014/main" val="3458542557"/>
                    </a:ext>
                  </a:extLst>
                </a:gridCol>
                <a:gridCol w="623777">
                  <a:extLst>
                    <a:ext uri="{9D8B030D-6E8A-4147-A177-3AD203B41FA5}">
                      <a16:colId xmlns:a16="http://schemas.microsoft.com/office/drawing/2014/main" val="3181833257"/>
                    </a:ext>
                  </a:extLst>
                </a:gridCol>
              </a:tblGrid>
              <a:tr h="9213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>
                          <a:latin typeface="+mn-lt"/>
                        </a:rPr>
                        <a:t> CDK4/6i</a:t>
                      </a:r>
                    </a:p>
                  </a:txBody>
                  <a:tcPr marL="0" marR="0" marT="0" marB="0" anchor="ctr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lang="en-US" sz="1400" b="1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Diarrhea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Nausea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Liver </a:t>
                      </a:r>
                      <a:br>
                        <a:rPr lang="en-US" sz="1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Toxicity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lang="en-US" sz="1400" b="1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Neutropenia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lang="en-US" sz="1400" b="1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Anemia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lang="en-US" sz="1400" b="1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Thrombo-</a:t>
                      </a:r>
                      <a:br>
                        <a:rPr lang="en-US" sz="1400" b="1" kern="12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400" b="1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cytopenia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lang="en-US" sz="1400" b="1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Skin </a:t>
                      </a:r>
                      <a:br>
                        <a:rPr lang="en-US" sz="1400" b="1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400" b="1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AEs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lang="en-US" sz="1400" b="1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ILD/</a:t>
                      </a:r>
                      <a:br>
                        <a:rPr lang="en-US" sz="1400" b="1" kern="12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400" b="1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Pneumonitis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lang="en-US" sz="1400" b="1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Cardiac Toxicity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lang="en-US" sz="1400" b="1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Fatigue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lang="en-US" sz="1400" b="1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Alopecia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>
                        <a:buNone/>
                      </a:pPr>
                      <a:r>
                        <a:rPr lang="en-US" sz="1400" b="1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VTE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2351665"/>
                  </a:ext>
                </a:extLst>
              </a:tr>
              <a:tr h="522122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lang="en-US" sz="1800" b="0" kern="1200">
                          <a:solidFill>
                            <a:schemeClr val="bg1"/>
                          </a:solidFill>
                          <a:effectLst/>
                        </a:rPr>
                        <a:t> Abemaciclib</a:t>
                      </a:r>
                      <a:endParaRPr lang="en-US" sz="1800" b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/>
                      <a:r>
                        <a:rPr lang="en-US" sz="2400" b="1" kern="1200">
                          <a:solidFill>
                            <a:schemeClr val="accent3"/>
                          </a:solidFill>
                          <a:effectLst/>
                          <a:latin typeface="+mn-lt"/>
                        </a:rPr>
                        <a:t>🗸</a:t>
                      </a:r>
                      <a:endParaRPr lang="en-US" sz="2400" b="1">
                        <a:solidFill>
                          <a:schemeClr val="accent3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/>
                      <a:r>
                        <a:rPr lang="en-US" sz="2400" b="1" kern="120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🗸</a:t>
                      </a:r>
                      <a:endParaRPr lang="en-US" sz="2400" b="1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/>
                      <a:r>
                        <a:rPr lang="en-US" sz="2400" b="1" kern="1200">
                          <a:solidFill>
                            <a:schemeClr val="accent3"/>
                          </a:solidFill>
                          <a:effectLst/>
                          <a:latin typeface="+mn-lt"/>
                        </a:rPr>
                        <a:t>🗸</a:t>
                      </a:r>
                      <a:endParaRPr lang="en-US" sz="2400" b="1">
                        <a:solidFill>
                          <a:schemeClr val="accent3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/>
                      <a:r>
                        <a:rPr lang="en-US" sz="2400" b="1" kern="1200">
                          <a:solidFill>
                            <a:schemeClr val="accent3"/>
                          </a:solidFill>
                          <a:effectLst/>
                          <a:latin typeface="+mn-lt"/>
                        </a:rPr>
                        <a:t>🗸</a:t>
                      </a:r>
                      <a:endParaRPr lang="en-US" sz="2400" b="1">
                        <a:solidFill>
                          <a:schemeClr val="accent3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/>
                      <a:r>
                        <a:rPr lang="en-US" sz="2400" b="1" kern="120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🗸</a:t>
                      </a:r>
                      <a:endParaRPr lang="en-US" sz="2400" b="1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/>
                      <a:r>
                        <a:rPr lang="en-US" sz="2400" b="1" kern="120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🗸</a:t>
                      </a:r>
                      <a:endParaRPr lang="en-US" sz="2400" b="1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/>
                      <a:endParaRPr lang="en-US" sz="2400" b="1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/>
                      <a:r>
                        <a:rPr lang="en-US" sz="2400" b="1" kern="1200">
                          <a:solidFill>
                            <a:schemeClr val="accent3"/>
                          </a:solidFill>
                          <a:effectLst/>
                          <a:latin typeface="+mn-lt"/>
                        </a:rPr>
                        <a:t>🗸</a:t>
                      </a:r>
                      <a:endParaRPr lang="en-US" sz="2400" b="1">
                        <a:solidFill>
                          <a:schemeClr val="accent3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/>
                      <a:endParaRPr lang="en-US" sz="2400" b="1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/>
                      <a:r>
                        <a:rPr lang="en-US" sz="2400" b="1" kern="120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🗸</a:t>
                      </a:r>
                      <a:endParaRPr lang="en-US" sz="2400" b="1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/>
                      <a:r>
                        <a:rPr lang="en-US" sz="2400" b="1" kern="120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🗸</a:t>
                      </a:r>
                      <a:endParaRPr lang="en-US" sz="2400" b="1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>
                          <a:solidFill>
                            <a:schemeClr val="accent3"/>
                          </a:solidFill>
                          <a:effectLst/>
                          <a:latin typeface="+mn-lt"/>
                        </a:rPr>
                        <a:t>🗸</a:t>
                      </a:r>
                      <a:endParaRPr lang="en-US" sz="2400" b="1">
                        <a:solidFill>
                          <a:schemeClr val="accent3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843799"/>
                  </a:ext>
                </a:extLst>
              </a:tr>
              <a:tr h="522122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lang="en-US" sz="1800" b="0" kern="1200">
                          <a:solidFill>
                            <a:schemeClr val="bg1"/>
                          </a:solidFill>
                          <a:effectLst/>
                        </a:rPr>
                        <a:t> Palbociclib</a:t>
                      </a:r>
                      <a:endParaRPr lang="en-US" sz="1800" b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/>
                      <a:r>
                        <a:rPr lang="en-US" sz="2400" b="1" kern="120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🗸</a:t>
                      </a:r>
                      <a:endParaRPr lang="en-US" sz="2400" b="1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/>
                      <a:r>
                        <a:rPr lang="en-US" sz="2400" b="1" kern="120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🗸</a:t>
                      </a:r>
                      <a:endParaRPr lang="en-US" sz="2400" b="1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lang="en-US" sz="2400" b="1">
                        <a:solidFill>
                          <a:schemeClr val="accent3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/>
                      <a:r>
                        <a:rPr lang="en-US" sz="2400" b="1" kern="1200">
                          <a:solidFill>
                            <a:schemeClr val="accent3"/>
                          </a:solidFill>
                          <a:effectLst/>
                          <a:latin typeface="+mn-lt"/>
                        </a:rPr>
                        <a:t>🗸</a:t>
                      </a:r>
                      <a:endParaRPr lang="en-US" sz="2400" b="1">
                        <a:solidFill>
                          <a:schemeClr val="accent3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/>
                      <a:r>
                        <a:rPr lang="en-US" sz="2400" b="1" kern="120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🗸</a:t>
                      </a:r>
                      <a:endParaRPr lang="en-US" sz="2400" b="1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/>
                      <a:r>
                        <a:rPr lang="en-US" sz="2400" b="1" kern="120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🗸</a:t>
                      </a:r>
                      <a:endParaRPr lang="en-US" sz="2400" b="1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/>
                      <a:r>
                        <a:rPr lang="en-US" sz="2400" b="1" kern="120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🗸</a:t>
                      </a:r>
                      <a:endParaRPr lang="en-US" sz="2400" b="1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>
                          <a:solidFill>
                            <a:schemeClr val="accent3"/>
                          </a:solidFill>
                          <a:effectLst/>
                          <a:latin typeface="+mn-lt"/>
                        </a:rPr>
                        <a:t>🗸</a:t>
                      </a:r>
                      <a:endParaRPr lang="en-US" sz="2400" b="1">
                        <a:solidFill>
                          <a:schemeClr val="accent3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lang="en-US" sz="2400" b="1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/>
                      <a:r>
                        <a:rPr lang="en-US" sz="2400" b="1" kern="120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🗸</a:t>
                      </a:r>
                      <a:endParaRPr lang="en-US" sz="2400" b="1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/>
                      <a:r>
                        <a:rPr lang="en-US" sz="2400" b="1" kern="120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🗸</a:t>
                      </a:r>
                      <a:endParaRPr lang="en-US" sz="2400" b="1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endParaRPr lang="en-US" sz="1400" b="1" kern="120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575392"/>
                  </a:ext>
                </a:extLst>
              </a:tr>
              <a:tr h="522121">
                <a:tc>
                  <a:txBody>
                    <a:bodyPr/>
                    <a:lstStyle/>
                    <a:p>
                      <a:pPr marL="0" lvl="0" algn="l">
                        <a:buNone/>
                      </a:pPr>
                      <a:r>
                        <a:rPr lang="en-US" sz="1800" b="0" kern="1200">
                          <a:solidFill>
                            <a:schemeClr val="bg1"/>
                          </a:solidFill>
                          <a:effectLst/>
                        </a:rPr>
                        <a:t> Ribociclib 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US" sz="2400" b="1" i="0" u="none" strike="noStrike" kern="1200" noProof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🗸</a:t>
                      </a:r>
                      <a:endParaRPr lang="en-US" sz="2400" b="1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US" sz="2400" b="1" i="0" u="none" strike="noStrike" kern="1200" noProof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🗸</a:t>
                      </a:r>
                      <a:endParaRPr lang="en-US" sz="2400" b="1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i="0" u="none" strike="noStrike" noProof="0">
                          <a:solidFill>
                            <a:schemeClr val="accent3"/>
                          </a:solidFill>
                          <a:effectLst/>
                          <a:latin typeface="+mn-lt"/>
                        </a:rPr>
                        <a:t>🗸</a:t>
                      </a:r>
                      <a:endParaRPr lang="en-US" sz="2400" b="1">
                        <a:solidFill>
                          <a:schemeClr val="accent3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i="0" u="none" strike="noStrike" kern="1200" noProof="0">
                          <a:solidFill>
                            <a:schemeClr val="accent3"/>
                          </a:solidFill>
                          <a:effectLst/>
                          <a:latin typeface="+mn-lt"/>
                        </a:rPr>
                        <a:t>🗸</a:t>
                      </a:r>
                      <a:endParaRPr lang="en-US" sz="2400" b="1">
                        <a:solidFill>
                          <a:schemeClr val="accent3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US" sz="2400" b="1" i="0" u="none" strike="noStrike" kern="1200" noProof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🗸</a:t>
                      </a:r>
                      <a:endParaRPr lang="en-US" sz="2400" b="1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US" sz="2400" b="1" i="0" u="none" strike="noStrike" kern="1200" noProof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🗸</a:t>
                      </a:r>
                      <a:endParaRPr lang="en-US" sz="2400" b="1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i="0" u="none" strike="noStrike" kern="1200" noProof="0">
                          <a:solidFill>
                            <a:schemeClr val="accent3"/>
                          </a:solidFill>
                          <a:effectLst/>
                          <a:latin typeface="+mn-lt"/>
                        </a:rPr>
                        <a:t>🗸</a:t>
                      </a:r>
                      <a:endParaRPr lang="en-US" sz="2400" b="1">
                        <a:solidFill>
                          <a:schemeClr val="accent3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i="0" u="none" strike="noStrike" noProof="0">
                          <a:solidFill>
                            <a:schemeClr val="accent3"/>
                          </a:solidFill>
                          <a:effectLst/>
                          <a:latin typeface="+mn-lt"/>
                        </a:rPr>
                        <a:t>🗸</a:t>
                      </a:r>
                      <a:endParaRPr lang="en-US" sz="2400" b="1">
                        <a:solidFill>
                          <a:schemeClr val="accent3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i="0" u="none" strike="noStrike" noProof="0">
                          <a:solidFill>
                            <a:schemeClr val="accent3"/>
                          </a:solidFill>
                          <a:effectLst/>
                          <a:latin typeface="+mn-lt"/>
                        </a:rPr>
                        <a:t>🗸</a:t>
                      </a:r>
                      <a:endParaRPr lang="en-US" sz="2400" b="1">
                        <a:solidFill>
                          <a:schemeClr val="accent3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US" sz="2400" b="1" i="0" u="none" strike="noStrike" kern="1200" noProof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🗸</a:t>
                      </a:r>
                      <a:endParaRPr lang="en-US" sz="2400" b="1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US" sz="2400" b="1" i="0" u="none" strike="noStrike" kern="1200" noProof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🗸</a:t>
                      </a:r>
                      <a:endParaRPr lang="en-US" sz="2400" b="1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endParaRPr lang="en-US" sz="1400" b="1" i="0" u="none" strike="noStrike" kern="1200" noProof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8674238"/>
                  </a:ext>
                </a:extLst>
              </a:tr>
            </a:tbl>
          </a:graphicData>
        </a:graphic>
      </p:graphicFrame>
      <p:sp>
        <p:nvSpPr>
          <p:cNvPr id="4" name="Text Box 15">
            <a:extLst>
              <a:ext uri="{FF2B5EF4-FFF2-40B4-BE49-F238E27FC236}">
                <a16:creationId xmlns:a16="http://schemas.microsoft.com/office/drawing/2014/main" id="{B0F8334A-56A9-02D1-48FE-D9F7668D24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413" y="6368696"/>
            <a:ext cx="7853362" cy="276999"/>
          </a:xfrm>
          <a:prstGeom prst="rect">
            <a:avLst/>
          </a:prstGeom>
          <a:noFill/>
          <a:ln>
            <a:noFill/>
          </a:ln>
        </p:spPr>
        <p:txBody>
          <a:bodyPr anchor="b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-10" normalizeH="0" baseline="0" noProof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Abemaciclib PI. Palbociclib PI. Ribociclib PI.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BFD66E-538C-EEFA-FE07-FB312B787D47}"/>
              </a:ext>
            </a:extLst>
          </p:cNvPr>
          <p:cNvSpPr/>
          <p:nvPr/>
        </p:nvSpPr>
        <p:spPr>
          <a:xfrm>
            <a:off x="1419616" y="4759891"/>
            <a:ext cx="365342" cy="2505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08C492-FBB9-2F73-7063-E1B10A7DC856}"/>
              </a:ext>
            </a:extLst>
          </p:cNvPr>
          <p:cNvSpPr/>
          <p:nvPr/>
        </p:nvSpPr>
        <p:spPr>
          <a:xfrm>
            <a:off x="1419616" y="5323562"/>
            <a:ext cx="365342" cy="250520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789C1B-E762-684C-008E-881E2FFCA4F6}"/>
              </a:ext>
            </a:extLst>
          </p:cNvPr>
          <p:cNvSpPr txBox="1"/>
          <p:nvPr/>
        </p:nvSpPr>
        <p:spPr>
          <a:xfrm>
            <a:off x="1784958" y="4709675"/>
            <a:ext cx="1941534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Boxed </a:t>
            </a:r>
            <a:r>
              <a:rPr lang="en-US" dirty="0">
                <a:solidFill>
                  <a:schemeClr val="bg1"/>
                </a:solidFill>
              </a:rPr>
              <a:t>warnings</a:t>
            </a:r>
            <a:r>
              <a:rPr lang="en-US">
                <a:solidFill>
                  <a:schemeClr val="bg1"/>
                </a:solidFill>
              </a:rPr>
              <a:t> </a:t>
            </a:r>
          </a:p>
          <a:p>
            <a:endParaRPr lang="en-US">
              <a:solidFill>
                <a:schemeClr val="bg1"/>
              </a:solidFill>
            </a:endParaRPr>
          </a:p>
          <a:p>
            <a:r>
              <a:rPr lang="en-US">
                <a:solidFill>
                  <a:schemeClr val="bg1"/>
                </a:solidFill>
              </a:rPr>
              <a:t>Other AEs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3402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Monitoring and Managing Abemaciclib-Induced Diarrhea</a:t>
            </a:r>
            <a:endParaRPr lang="en-US" baseline="30000"/>
          </a:p>
        </p:txBody>
      </p:sp>
      <p:sp>
        <p:nvSpPr>
          <p:cNvPr id="34" name="Text Box 15">
            <a:extLst>
              <a:ext uri="{FF2B5EF4-FFF2-40B4-BE49-F238E27FC236}">
                <a16:creationId xmlns:a16="http://schemas.microsoft.com/office/drawing/2014/main" id="{DABBBE6F-DE72-4940-80E2-E930B257C0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072" y="6368863"/>
            <a:ext cx="7853362" cy="276999"/>
          </a:xfrm>
          <a:prstGeom prst="rect">
            <a:avLst/>
          </a:prstGeom>
          <a:noFill/>
          <a:ln>
            <a:noFill/>
          </a:ln>
        </p:spPr>
        <p:txBody>
          <a:bodyPr anchor="b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-10" normalizeH="0" baseline="0" noProof="0" dirty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Abemaciclib PI. Rugo. Ann Oncol. 2022;33:616. 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CB50A762-6334-0042-BEA0-35406C943125}"/>
              </a:ext>
            </a:extLst>
          </p:cNvPr>
          <p:cNvSpPr/>
          <p:nvPr/>
        </p:nvSpPr>
        <p:spPr>
          <a:xfrm>
            <a:off x="3451792" y="1317386"/>
            <a:ext cx="2832100" cy="3174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At first sign of loose stools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25F9B6D-8C38-9343-B4A4-31EDB76FC422}"/>
              </a:ext>
            </a:extLst>
          </p:cNvPr>
          <p:cNvCxnSpPr>
            <a:cxnSpLocks/>
          </p:cNvCxnSpPr>
          <p:nvPr/>
        </p:nvCxnSpPr>
        <p:spPr>
          <a:xfrm>
            <a:off x="1737291" y="2079384"/>
            <a:ext cx="0" cy="355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953F694-4C74-EF4D-87DF-A2D9E57D5B59}"/>
              </a:ext>
            </a:extLst>
          </p:cNvPr>
          <p:cNvCxnSpPr>
            <a:cxnSpLocks/>
          </p:cNvCxnSpPr>
          <p:nvPr/>
        </p:nvCxnSpPr>
        <p:spPr>
          <a:xfrm>
            <a:off x="3781228" y="2066684"/>
            <a:ext cx="0" cy="355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97600C8-218E-3741-A145-7C58909E656A}"/>
              </a:ext>
            </a:extLst>
          </p:cNvPr>
          <p:cNvCxnSpPr>
            <a:cxnSpLocks/>
          </p:cNvCxnSpPr>
          <p:nvPr/>
        </p:nvCxnSpPr>
        <p:spPr>
          <a:xfrm>
            <a:off x="7388791" y="2013164"/>
            <a:ext cx="0" cy="355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C3F02A8-8DFF-F446-918C-26C21B8B7B19}"/>
              </a:ext>
            </a:extLst>
          </p:cNvPr>
          <p:cNvCxnSpPr>
            <a:cxnSpLocks/>
          </p:cNvCxnSpPr>
          <p:nvPr/>
        </p:nvCxnSpPr>
        <p:spPr>
          <a:xfrm>
            <a:off x="7171165" y="4400944"/>
            <a:ext cx="0" cy="552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7593EFD-03B0-0043-A37C-191C4D2A11C6}"/>
              </a:ext>
            </a:extLst>
          </p:cNvPr>
          <p:cNvCxnSpPr/>
          <p:nvPr/>
        </p:nvCxnSpPr>
        <p:spPr>
          <a:xfrm>
            <a:off x="953550" y="3247783"/>
            <a:ext cx="0" cy="355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>
            <a:extLst>
              <a:ext uri="{FF2B5EF4-FFF2-40B4-BE49-F238E27FC236}">
                <a16:creationId xmlns:a16="http://schemas.microsoft.com/office/drawing/2014/main" id="{2BDF7D5E-D2DF-504B-9A20-77088929C5A8}"/>
              </a:ext>
            </a:extLst>
          </p:cNvPr>
          <p:cNvCxnSpPr>
            <a:cxnSpLocks/>
          </p:cNvCxnSpPr>
          <p:nvPr/>
        </p:nvCxnSpPr>
        <p:spPr>
          <a:xfrm rot="16200000" flipH="1">
            <a:off x="3842113" y="3424427"/>
            <a:ext cx="880337" cy="527051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>
            <a:extLst>
              <a:ext uri="{FF2B5EF4-FFF2-40B4-BE49-F238E27FC236}">
                <a16:creationId xmlns:a16="http://schemas.microsoft.com/office/drawing/2014/main" id="{C6030385-D7FF-D540-9B92-1DB5C41090D9}"/>
              </a:ext>
            </a:extLst>
          </p:cNvPr>
          <p:cNvCxnSpPr>
            <a:cxnSpLocks/>
          </p:cNvCxnSpPr>
          <p:nvPr/>
        </p:nvCxnSpPr>
        <p:spPr>
          <a:xfrm rot="5400000">
            <a:off x="2872116" y="3448207"/>
            <a:ext cx="890727" cy="469105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F2312774-4AB2-4F4D-A8F5-7876861590B0}"/>
              </a:ext>
            </a:extLst>
          </p:cNvPr>
          <p:cNvSpPr txBox="1"/>
          <p:nvPr/>
        </p:nvSpPr>
        <p:spPr>
          <a:xfrm>
            <a:off x="1946483" y="3297524"/>
            <a:ext cx="1568828" cy="42984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noAutofit/>
          </a:bodyPr>
          <a:lstStyle>
            <a:defPPr>
              <a:defRPr lang="en-US"/>
            </a:defPPr>
            <a:lvl1pPr algn="ctr">
              <a:spcBef>
                <a:spcPct val="50000"/>
              </a:spcBef>
              <a:defRPr sz="1400" i="1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Does not resolve to grade ≤1 within 24 hr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51AF41B4-291F-A647-8074-B63B630C8604}"/>
              </a:ext>
            </a:extLst>
          </p:cNvPr>
          <p:cNvSpPr/>
          <p:nvPr/>
        </p:nvSpPr>
        <p:spPr>
          <a:xfrm>
            <a:off x="2652061" y="5676056"/>
            <a:ext cx="5645274" cy="886842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Starting dose in combo with fulvestrant, tamoxifen, or an AI: 150 mg BID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Starting dose as monotherapy: 200 mg BID</a:t>
            </a:r>
            <a:endParaRPr kumimoji="0" lang="en-US" sz="1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Dose reductions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: 50-mg BID increments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D/c if unable to </a:t>
            </a:r>
            <a:r>
              <a:rPr lang="en-US" sz="1400" b="1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tolerate 50 mg BID</a:t>
            </a:r>
            <a:endParaRPr kumimoji="0" lang="en-US" sz="1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402BE8D3-8B28-5E4B-BAFE-1B685BCD6916}"/>
              </a:ext>
            </a:extLst>
          </p:cNvPr>
          <p:cNvSpPr/>
          <p:nvPr/>
        </p:nvSpPr>
        <p:spPr>
          <a:xfrm>
            <a:off x="1407091" y="1760155"/>
            <a:ext cx="6928503" cy="35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Initiate antidiarrheals (eg, loperamide) and increase oral fluid intake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7280FCB2-2D5C-CB41-8F1F-F0436C9C82C7}"/>
              </a:ext>
            </a:extLst>
          </p:cNvPr>
          <p:cNvSpPr/>
          <p:nvPr/>
        </p:nvSpPr>
        <p:spPr>
          <a:xfrm>
            <a:off x="2746037" y="2268267"/>
            <a:ext cx="2011680" cy="10058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Grade 2</a:t>
            </a:r>
            <a:b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4-6 stools/day over baseline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37E41207-9299-DE4B-B254-12FF6103B346}"/>
              </a:ext>
            </a:extLst>
          </p:cNvPr>
          <p:cNvSpPr/>
          <p:nvPr/>
        </p:nvSpPr>
        <p:spPr>
          <a:xfrm>
            <a:off x="5474698" y="2274965"/>
            <a:ext cx="2011680" cy="100584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Grade 3</a:t>
            </a:r>
            <a:b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≥7 stools/day over baseline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6357B57-E158-5745-8AB9-9C4B0229AA35}"/>
              </a:ext>
            </a:extLst>
          </p:cNvPr>
          <p:cNvSpPr/>
          <p:nvPr/>
        </p:nvSpPr>
        <p:spPr>
          <a:xfrm>
            <a:off x="7601839" y="2284297"/>
            <a:ext cx="2011680" cy="10058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Grade 4</a:t>
            </a:r>
            <a:b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Life-threatening consequences/urgent intervention indicated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CE46E154-FCAA-5246-BF71-D04EDF7C6034}"/>
              </a:ext>
            </a:extLst>
          </p:cNvPr>
          <p:cNvSpPr/>
          <p:nvPr/>
        </p:nvSpPr>
        <p:spPr>
          <a:xfrm>
            <a:off x="610038" y="3633201"/>
            <a:ext cx="1287465" cy="10058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Continue abemaciclib; no dose modification</a:t>
            </a:r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83618B86-A083-8741-BE09-B5563D3E83F0}"/>
              </a:ext>
            </a:extLst>
          </p:cNvPr>
          <p:cNvSpPr/>
          <p:nvPr/>
        </p:nvSpPr>
        <p:spPr>
          <a:xfrm>
            <a:off x="6241277" y="4689328"/>
            <a:ext cx="2651760" cy="6400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Reduce dose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BD617BD-CF55-48C9-9100-84E5BF474859}"/>
              </a:ext>
            </a:extLst>
          </p:cNvPr>
          <p:cNvCxnSpPr>
            <a:cxnSpLocks/>
            <a:stCxn id="7" idx="2"/>
            <a:endCxn id="8" idx="0"/>
          </p:cNvCxnSpPr>
          <p:nvPr/>
        </p:nvCxnSpPr>
        <p:spPr bwMode="auto">
          <a:xfrm>
            <a:off x="4867842" y="1634885"/>
            <a:ext cx="3501" cy="125270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D7C92F7-EDA4-4C5A-BCDC-A741294B5877}"/>
              </a:ext>
            </a:extLst>
          </p:cNvPr>
          <p:cNvCxnSpPr>
            <a:stCxn id="22" idx="2"/>
          </p:cNvCxnSpPr>
          <p:nvPr/>
        </p:nvCxnSpPr>
        <p:spPr bwMode="auto">
          <a:xfrm flipH="1">
            <a:off x="8603179" y="3290137"/>
            <a:ext cx="4500" cy="486757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5875CFB-7C5B-452D-924C-F7B1E96AB36C}"/>
              </a:ext>
            </a:extLst>
          </p:cNvPr>
          <p:cNvCxnSpPr>
            <a:cxnSpLocks/>
          </p:cNvCxnSpPr>
          <p:nvPr/>
        </p:nvCxnSpPr>
        <p:spPr bwMode="auto">
          <a:xfrm>
            <a:off x="6511612" y="3274106"/>
            <a:ext cx="0" cy="512064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07EA9751-BE87-434F-B644-E7ABACA13FD0}"/>
              </a:ext>
            </a:extLst>
          </p:cNvPr>
          <p:cNvCxnSpPr>
            <a:cxnSpLocks/>
          </p:cNvCxnSpPr>
          <p:nvPr/>
        </p:nvCxnSpPr>
        <p:spPr bwMode="auto">
          <a:xfrm flipH="1">
            <a:off x="1416599" y="2115755"/>
            <a:ext cx="5006" cy="152512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7AF6F5AF-9C30-41E9-ACB4-BDCB1615C33D}"/>
              </a:ext>
            </a:extLst>
          </p:cNvPr>
          <p:cNvCxnSpPr>
            <a:cxnSpLocks/>
          </p:cNvCxnSpPr>
          <p:nvPr/>
        </p:nvCxnSpPr>
        <p:spPr bwMode="auto">
          <a:xfrm flipH="1">
            <a:off x="8330589" y="2115755"/>
            <a:ext cx="5006" cy="152512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2C57D502-D5ED-4895-B209-31EBDF976227}"/>
              </a:ext>
            </a:extLst>
          </p:cNvPr>
          <p:cNvCxnSpPr>
            <a:cxnSpLocks/>
          </p:cNvCxnSpPr>
          <p:nvPr/>
        </p:nvCxnSpPr>
        <p:spPr bwMode="auto">
          <a:xfrm flipH="1">
            <a:off x="6469216" y="2115755"/>
            <a:ext cx="5006" cy="152512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1375BD7A-6E16-43E8-8DC6-0F6563F73DC9}"/>
              </a:ext>
            </a:extLst>
          </p:cNvPr>
          <p:cNvCxnSpPr>
            <a:cxnSpLocks/>
          </p:cNvCxnSpPr>
          <p:nvPr/>
        </p:nvCxnSpPr>
        <p:spPr bwMode="auto">
          <a:xfrm flipH="1">
            <a:off x="3749374" y="2115755"/>
            <a:ext cx="5006" cy="152512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EF4A33A-16CC-E50E-6E7A-AB5B7A31CFB9}"/>
              </a:ext>
            </a:extLst>
          </p:cNvPr>
          <p:cNvSpPr txBox="1"/>
          <p:nvPr/>
        </p:nvSpPr>
        <p:spPr>
          <a:xfrm>
            <a:off x="3928328" y="3359821"/>
            <a:ext cx="2054740" cy="39671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noAutofit/>
          </a:bodyPr>
          <a:lstStyle>
            <a:defPPr>
              <a:defRPr lang="en-US"/>
            </a:defPPr>
            <a:lvl1pPr algn="ctr">
              <a:spcBef>
                <a:spcPct val="50000"/>
              </a:spcBef>
              <a:defRPr sz="1400" i="1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Persistent or recurs at same dose despite max supportive care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59C3D0-8D7A-E1DB-1583-86A3BCB0C9FA}"/>
              </a:ext>
            </a:extLst>
          </p:cNvPr>
          <p:cNvSpPr txBox="1"/>
          <p:nvPr/>
        </p:nvSpPr>
        <p:spPr bwMode="auto">
          <a:xfrm>
            <a:off x="9108339" y="5075499"/>
            <a:ext cx="2910718" cy="92333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Dietary modification: low fiber, low fat, smaller frequent meals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AE64223-4B6B-B416-323F-5248A7289E7C}"/>
              </a:ext>
            </a:extLst>
          </p:cNvPr>
          <p:cNvCxnSpPr>
            <a:cxnSpLocks/>
          </p:cNvCxnSpPr>
          <p:nvPr/>
        </p:nvCxnSpPr>
        <p:spPr bwMode="auto">
          <a:xfrm>
            <a:off x="3085077" y="4522422"/>
            <a:ext cx="0" cy="552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0A387DE-60D9-78AB-DC60-57DC4A33F6A7}"/>
              </a:ext>
            </a:extLst>
          </p:cNvPr>
          <p:cNvSpPr txBox="1"/>
          <p:nvPr/>
        </p:nvSpPr>
        <p:spPr bwMode="auto">
          <a:xfrm>
            <a:off x="9108339" y="3984139"/>
            <a:ext cx="2910718" cy="92333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en-US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Patient</a:t>
            </a:r>
            <a:r>
              <a:rPr lang="en-US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education on notifying provider at first sign/symptom</a:t>
            </a:r>
            <a:endParaRPr lang="en-US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/>
              <a:cs typeface="Calibri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E121473-B192-2DB5-5272-B85AB6C724DC}"/>
              </a:ext>
            </a:extLst>
          </p:cNvPr>
          <p:cNvSpPr txBox="1"/>
          <p:nvPr/>
        </p:nvSpPr>
        <p:spPr bwMode="auto">
          <a:xfrm>
            <a:off x="9108339" y="3426102"/>
            <a:ext cx="2910718" cy="369332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en-US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Assessment at each visit</a:t>
            </a:r>
            <a:endParaRPr lang="en-US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/>
              <a:cs typeface="Calibri"/>
            </a:endParaRP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D4E17983-44CE-B6D8-F79B-846531B32EA1}"/>
              </a:ext>
            </a:extLst>
          </p:cNvPr>
          <p:cNvCxnSpPr>
            <a:cxnSpLocks/>
          </p:cNvCxnSpPr>
          <p:nvPr/>
        </p:nvCxnSpPr>
        <p:spPr bwMode="auto">
          <a:xfrm>
            <a:off x="1247893" y="3165955"/>
            <a:ext cx="0" cy="489044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7" name="Rounded Rectangle 13">
            <a:extLst>
              <a:ext uri="{FF2B5EF4-FFF2-40B4-BE49-F238E27FC236}">
                <a16:creationId xmlns:a16="http://schemas.microsoft.com/office/drawing/2014/main" id="{55E4576F-5373-A744-A400-70056DD4C45A}"/>
              </a:ext>
            </a:extLst>
          </p:cNvPr>
          <p:cNvSpPr/>
          <p:nvPr/>
        </p:nvSpPr>
        <p:spPr>
          <a:xfrm>
            <a:off x="202725" y="2268267"/>
            <a:ext cx="2011680" cy="10058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Grade 1</a:t>
            </a:r>
            <a:b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&lt;4 stools/day over baseline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9E787CE-EE1A-9434-3546-EE45DECD16FD}"/>
              </a:ext>
            </a:extLst>
          </p:cNvPr>
          <p:cNvCxnSpPr>
            <a:cxnSpLocks/>
          </p:cNvCxnSpPr>
          <p:nvPr/>
        </p:nvCxnSpPr>
        <p:spPr bwMode="auto">
          <a:xfrm flipH="1">
            <a:off x="3601894" y="3274107"/>
            <a:ext cx="2503" cy="448056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797BFE12-1C69-57CB-17B1-CAB00092A5CB}"/>
              </a:ext>
            </a:extLst>
          </p:cNvPr>
          <p:cNvCxnSpPr>
            <a:cxnSpLocks/>
          </p:cNvCxnSpPr>
          <p:nvPr/>
        </p:nvCxnSpPr>
        <p:spPr bwMode="auto">
          <a:xfrm flipH="1">
            <a:off x="3891946" y="3279025"/>
            <a:ext cx="2503" cy="448056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9694006F-0C02-995F-4100-6D8EC212E0BD}"/>
              </a:ext>
            </a:extLst>
          </p:cNvPr>
          <p:cNvCxnSpPr>
            <a:cxnSpLocks/>
          </p:cNvCxnSpPr>
          <p:nvPr/>
        </p:nvCxnSpPr>
        <p:spPr bwMode="auto">
          <a:xfrm>
            <a:off x="2945538" y="3722163"/>
            <a:ext cx="1600269" cy="9549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DCB00DF5-B393-CF19-045C-6B20EEA5F9ED}"/>
              </a:ext>
            </a:extLst>
          </p:cNvPr>
          <p:cNvCxnSpPr>
            <a:cxnSpLocks/>
          </p:cNvCxnSpPr>
          <p:nvPr/>
        </p:nvCxnSpPr>
        <p:spPr bwMode="auto">
          <a:xfrm flipH="1">
            <a:off x="2945538" y="4500742"/>
            <a:ext cx="2503" cy="448056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96D11EC9-A6A3-1144-ED9D-1E69E11D4DEB}"/>
              </a:ext>
            </a:extLst>
          </p:cNvPr>
          <p:cNvCxnSpPr>
            <a:cxnSpLocks/>
          </p:cNvCxnSpPr>
          <p:nvPr/>
        </p:nvCxnSpPr>
        <p:spPr bwMode="auto">
          <a:xfrm flipH="1">
            <a:off x="4510025" y="4515568"/>
            <a:ext cx="2503" cy="448056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5" name="Rounded Rectangle 39">
            <a:extLst>
              <a:ext uri="{FF2B5EF4-FFF2-40B4-BE49-F238E27FC236}">
                <a16:creationId xmlns:a16="http://schemas.microsoft.com/office/drawing/2014/main" id="{24C12C3B-22BA-8A4B-8B10-033D5EAD47E9}"/>
              </a:ext>
            </a:extLst>
          </p:cNvPr>
          <p:cNvSpPr/>
          <p:nvPr/>
        </p:nvSpPr>
        <p:spPr>
          <a:xfrm>
            <a:off x="2378269" y="4938467"/>
            <a:ext cx="1136048" cy="64008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No dose modification</a:t>
            </a:r>
          </a:p>
        </p:txBody>
      </p:sp>
      <p:sp>
        <p:nvSpPr>
          <p:cNvPr id="56" name="Rounded Rectangle 39">
            <a:extLst>
              <a:ext uri="{FF2B5EF4-FFF2-40B4-BE49-F238E27FC236}">
                <a16:creationId xmlns:a16="http://schemas.microsoft.com/office/drawing/2014/main" id="{E5424764-4810-4D85-20B4-78EA1E0D550A}"/>
              </a:ext>
            </a:extLst>
          </p:cNvPr>
          <p:cNvSpPr/>
          <p:nvPr/>
        </p:nvSpPr>
        <p:spPr>
          <a:xfrm>
            <a:off x="3909536" y="4938467"/>
            <a:ext cx="1136048" cy="64008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Reduce dose</a:t>
            </a:r>
          </a:p>
        </p:txBody>
      </p:sp>
      <p:cxnSp>
        <p:nvCxnSpPr>
          <p:cNvPr id="46082" name="Straight Connector 46081">
            <a:extLst>
              <a:ext uri="{FF2B5EF4-FFF2-40B4-BE49-F238E27FC236}">
                <a16:creationId xmlns:a16="http://schemas.microsoft.com/office/drawing/2014/main" id="{B9BC7C1D-AE45-2EDA-6D85-42EF197D87B9}"/>
              </a:ext>
            </a:extLst>
          </p:cNvPr>
          <p:cNvCxnSpPr>
            <a:cxnSpLocks/>
          </p:cNvCxnSpPr>
          <p:nvPr/>
        </p:nvCxnSpPr>
        <p:spPr bwMode="auto">
          <a:xfrm>
            <a:off x="2946789" y="3724014"/>
            <a:ext cx="0" cy="436090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085" name="Straight Connector 46084">
            <a:extLst>
              <a:ext uri="{FF2B5EF4-FFF2-40B4-BE49-F238E27FC236}">
                <a16:creationId xmlns:a16="http://schemas.microsoft.com/office/drawing/2014/main" id="{42853074-73FE-EA96-7DD9-639BF8DBED53}"/>
              </a:ext>
            </a:extLst>
          </p:cNvPr>
          <p:cNvCxnSpPr>
            <a:cxnSpLocks/>
          </p:cNvCxnSpPr>
          <p:nvPr/>
        </p:nvCxnSpPr>
        <p:spPr bwMode="auto">
          <a:xfrm>
            <a:off x="4538001" y="3743914"/>
            <a:ext cx="0" cy="436090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086" name="Rounded Rectangle 28">
            <a:extLst>
              <a:ext uri="{FF2B5EF4-FFF2-40B4-BE49-F238E27FC236}">
                <a16:creationId xmlns:a16="http://schemas.microsoft.com/office/drawing/2014/main" id="{637B75ED-342B-1740-804E-AF6D8D236419}"/>
              </a:ext>
            </a:extLst>
          </p:cNvPr>
          <p:cNvSpPr/>
          <p:nvPr/>
        </p:nvSpPr>
        <p:spPr>
          <a:xfrm>
            <a:off x="2382854" y="3885819"/>
            <a:ext cx="2651760" cy="64008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Hold dose until resolves to </a:t>
            </a:r>
            <a:b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grade ≤1</a:t>
            </a:r>
          </a:p>
        </p:txBody>
      </p:sp>
      <p:cxnSp>
        <p:nvCxnSpPr>
          <p:cNvPr id="46087" name="Straight Arrow Connector 46086">
            <a:extLst>
              <a:ext uri="{FF2B5EF4-FFF2-40B4-BE49-F238E27FC236}">
                <a16:creationId xmlns:a16="http://schemas.microsoft.com/office/drawing/2014/main" id="{C2AD9C1B-00ED-213D-FFDA-A6C9802F693A}"/>
              </a:ext>
            </a:extLst>
          </p:cNvPr>
          <p:cNvCxnSpPr>
            <a:cxnSpLocks/>
          </p:cNvCxnSpPr>
          <p:nvPr/>
        </p:nvCxnSpPr>
        <p:spPr bwMode="auto">
          <a:xfrm>
            <a:off x="7601839" y="4230323"/>
            <a:ext cx="0" cy="489044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6088" name="Rounded Rectangle 38">
            <a:extLst>
              <a:ext uri="{FF2B5EF4-FFF2-40B4-BE49-F238E27FC236}">
                <a16:creationId xmlns:a16="http://schemas.microsoft.com/office/drawing/2014/main" id="{8EF1D953-A9D1-0740-806A-D37F59A8D2F9}"/>
              </a:ext>
            </a:extLst>
          </p:cNvPr>
          <p:cNvSpPr/>
          <p:nvPr/>
        </p:nvSpPr>
        <p:spPr>
          <a:xfrm>
            <a:off x="5971414" y="3775241"/>
            <a:ext cx="3087765" cy="56819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Hold dose until resolves to grade ≤1</a:t>
            </a:r>
          </a:p>
        </p:txBody>
      </p:sp>
    </p:spTree>
    <p:extLst>
      <p:ext uri="{BB962C8B-B14F-4D97-AF65-F5344CB8AC3E}">
        <p14:creationId xmlns:p14="http://schemas.microsoft.com/office/powerpoint/2010/main" val="41554893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8352D6A-04EC-60E7-4799-0209F20E1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Monitoring and Managing Ribociclib-Induced Neutropenia</a:t>
            </a:r>
          </a:p>
        </p:txBody>
      </p:sp>
      <p:sp>
        <p:nvSpPr>
          <p:cNvPr id="37" name="Content Placeholder 36">
            <a:extLst>
              <a:ext uri="{FF2B5EF4-FFF2-40B4-BE49-F238E27FC236}">
                <a16:creationId xmlns:a16="http://schemas.microsoft.com/office/drawing/2014/main" id="{DF05E2F9-EC19-78AE-1E5F-7C4A598F117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58486" y="5309078"/>
            <a:ext cx="3566948" cy="946150"/>
          </a:xfrm>
          <a:ln>
            <a:solidFill>
              <a:schemeClr val="bg1"/>
            </a:solidFill>
          </a:ln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Neutropenia managed the same in early and advanced settings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Generally reversible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Educate patient on CBC schedule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A91C609-4076-6662-CA96-6ED74B6A8C32}"/>
              </a:ext>
            </a:extLst>
          </p:cNvPr>
          <p:cNvCxnSpPr>
            <a:cxnSpLocks/>
          </p:cNvCxnSpPr>
          <p:nvPr/>
        </p:nvCxnSpPr>
        <p:spPr>
          <a:xfrm>
            <a:off x="2931004" y="2200735"/>
            <a:ext cx="0" cy="355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0B4A443-637E-CC31-0350-0CB17BEDEB7A}"/>
              </a:ext>
            </a:extLst>
          </p:cNvPr>
          <p:cNvCxnSpPr>
            <a:cxnSpLocks/>
          </p:cNvCxnSpPr>
          <p:nvPr/>
        </p:nvCxnSpPr>
        <p:spPr>
          <a:xfrm>
            <a:off x="6065055" y="2211819"/>
            <a:ext cx="0" cy="355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CC831E2-319D-D98B-F331-8D8B6D18E50B}"/>
              </a:ext>
            </a:extLst>
          </p:cNvPr>
          <p:cNvCxnSpPr/>
          <p:nvPr/>
        </p:nvCxnSpPr>
        <p:spPr>
          <a:xfrm>
            <a:off x="2732567" y="3468619"/>
            <a:ext cx="0" cy="355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2847CBDE-7B84-CAB0-593E-7519A0E11E67}"/>
              </a:ext>
            </a:extLst>
          </p:cNvPr>
          <p:cNvSpPr/>
          <p:nvPr/>
        </p:nvSpPr>
        <p:spPr>
          <a:xfrm>
            <a:off x="2600804" y="1409177"/>
            <a:ext cx="6928503" cy="82792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lIns="91440" tIns="45720" rIns="91440" bIns="45720" rtlCol="0" anchor="ctr">
            <a:no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CBC with differential </a:t>
            </a:r>
            <a:r>
              <a:rPr lang="en-US" sz="16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before starting therapy, every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 2 wk for cycles 1-</a:t>
            </a:r>
            <a:r>
              <a:rPr lang="en-US" sz="16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2</a:t>
            </a:r>
            <a:br>
              <a:rPr lang="en-US" sz="1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At start of each cycle for </a:t>
            </a:r>
            <a:r>
              <a:rPr lang="en-US" sz="16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subsequent 4 cycles</a:t>
            </a:r>
            <a:br>
              <a:rPr lang="en-US" sz="1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When clinically indicated</a:t>
            </a:r>
          </a:p>
        </p:txBody>
      </p:sp>
      <p:sp>
        <p:nvSpPr>
          <p:cNvPr id="9" name="Rounded Rectangle 13">
            <a:extLst>
              <a:ext uri="{FF2B5EF4-FFF2-40B4-BE49-F238E27FC236}">
                <a16:creationId xmlns:a16="http://schemas.microsoft.com/office/drawing/2014/main" id="{E62627C4-252D-4266-0026-DAE14B92B58A}"/>
              </a:ext>
            </a:extLst>
          </p:cNvPr>
          <p:cNvSpPr/>
          <p:nvPr/>
        </p:nvSpPr>
        <p:spPr>
          <a:xfrm>
            <a:off x="1602221" y="2597963"/>
            <a:ext cx="2011680" cy="8229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Grade 1/2</a:t>
            </a:r>
            <a:b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(ANC 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≥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1000/mm</a:t>
            </a:r>
            <a:r>
              <a:rPr kumimoji="0" lang="en-US" sz="1600" b="0" i="0" u="none" strike="noStrike" kern="1200" cap="none" spc="0" normalizeH="0" baseline="3000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to LLN)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Rounded Rectangle 19">
            <a:extLst>
              <a:ext uri="{FF2B5EF4-FFF2-40B4-BE49-F238E27FC236}">
                <a16:creationId xmlns:a16="http://schemas.microsoft.com/office/drawing/2014/main" id="{C41BFBBD-5F67-1FA9-B21B-21CC57358816}"/>
              </a:ext>
            </a:extLst>
          </p:cNvPr>
          <p:cNvSpPr/>
          <p:nvPr/>
        </p:nvSpPr>
        <p:spPr>
          <a:xfrm>
            <a:off x="5059215" y="2597963"/>
            <a:ext cx="2011680" cy="8229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Grade 3</a:t>
            </a:r>
            <a:b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(ANC &lt;1000 to 500/mm</a:t>
            </a:r>
            <a:r>
              <a:rPr kumimoji="0" lang="en-US" sz="1600" b="0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)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455560">
                  <a:lumMod val="10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" name="Rounded Rectangle 21">
            <a:extLst>
              <a:ext uri="{FF2B5EF4-FFF2-40B4-BE49-F238E27FC236}">
                <a16:creationId xmlns:a16="http://schemas.microsoft.com/office/drawing/2014/main" id="{E04B5369-8BF0-4E02-B95D-3C65CFF1B375}"/>
              </a:ext>
            </a:extLst>
          </p:cNvPr>
          <p:cNvSpPr/>
          <p:nvPr/>
        </p:nvSpPr>
        <p:spPr>
          <a:xfrm>
            <a:off x="8508892" y="2597963"/>
            <a:ext cx="2011680" cy="8229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Grade 4</a:t>
            </a:r>
            <a:b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(ANC &lt;500/mm</a:t>
            </a:r>
            <a:r>
              <a:rPr kumimoji="0" lang="en-US" sz="1600" b="0" i="0" u="none" strike="noStrike" kern="1200" cap="none" spc="0" normalizeH="0" baseline="3000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)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Rounded Rectangle 27">
            <a:extLst>
              <a:ext uri="{FF2B5EF4-FFF2-40B4-BE49-F238E27FC236}">
                <a16:creationId xmlns:a16="http://schemas.microsoft.com/office/drawing/2014/main" id="{B28D5683-8C6F-77E0-18B6-185CAA513C59}"/>
              </a:ext>
            </a:extLst>
          </p:cNvPr>
          <p:cNvSpPr/>
          <p:nvPr/>
        </p:nvSpPr>
        <p:spPr>
          <a:xfrm>
            <a:off x="1602221" y="3788820"/>
            <a:ext cx="2011680" cy="132343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Continue ribociclib; no dose modification; consider hold if infectious concerns</a:t>
            </a:r>
          </a:p>
        </p:txBody>
      </p:sp>
      <p:sp>
        <p:nvSpPr>
          <p:cNvPr id="13" name="Rounded Rectangle 38">
            <a:extLst>
              <a:ext uri="{FF2B5EF4-FFF2-40B4-BE49-F238E27FC236}">
                <a16:creationId xmlns:a16="http://schemas.microsoft.com/office/drawing/2014/main" id="{CB665BEF-1740-6914-3501-323659CF3603}"/>
              </a:ext>
            </a:extLst>
          </p:cNvPr>
          <p:cNvSpPr/>
          <p:nvPr/>
        </p:nvSpPr>
        <p:spPr>
          <a:xfrm>
            <a:off x="5059215" y="3788820"/>
            <a:ext cx="2011680" cy="7315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Fever ≥38.3°C or </a:t>
            </a:r>
            <a:b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≥38°C with infection?</a:t>
            </a:r>
          </a:p>
        </p:txBody>
      </p:sp>
      <p:sp>
        <p:nvSpPr>
          <p:cNvPr id="14" name="Rounded Rectangle 43">
            <a:extLst>
              <a:ext uri="{FF2B5EF4-FFF2-40B4-BE49-F238E27FC236}">
                <a16:creationId xmlns:a16="http://schemas.microsoft.com/office/drawing/2014/main" id="{EEDB4257-6E9C-ABDF-0EAE-B6918FB89A82}"/>
              </a:ext>
            </a:extLst>
          </p:cNvPr>
          <p:cNvSpPr/>
          <p:nvPr/>
        </p:nvSpPr>
        <p:spPr>
          <a:xfrm>
            <a:off x="8508892" y="4881901"/>
            <a:ext cx="2011680" cy="6400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Reduce dose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7015BAD-6E88-4BD4-F810-01F28E67891F}"/>
              </a:ext>
            </a:extLst>
          </p:cNvPr>
          <p:cNvCxnSpPr>
            <a:cxnSpLocks/>
          </p:cNvCxnSpPr>
          <p:nvPr/>
        </p:nvCxnSpPr>
        <p:spPr bwMode="auto">
          <a:xfrm>
            <a:off x="9514732" y="3420923"/>
            <a:ext cx="0" cy="367897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9E7FB12-B1F0-04D1-E549-88F10DC575BB}"/>
              </a:ext>
            </a:extLst>
          </p:cNvPr>
          <p:cNvCxnSpPr>
            <a:cxnSpLocks/>
          </p:cNvCxnSpPr>
          <p:nvPr/>
        </p:nvCxnSpPr>
        <p:spPr bwMode="auto">
          <a:xfrm>
            <a:off x="6065055" y="3420923"/>
            <a:ext cx="0" cy="367897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889F2C8-9B90-F207-227E-403F26B564EC}"/>
              </a:ext>
            </a:extLst>
          </p:cNvPr>
          <p:cNvCxnSpPr>
            <a:cxnSpLocks/>
          </p:cNvCxnSpPr>
          <p:nvPr/>
        </p:nvCxnSpPr>
        <p:spPr bwMode="auto">
          <a:xfrm>
            <a:off x="9514732" y="4520340"/>
            <a:ext cx="0" cy="361561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2" name="Rounded Rectangle 38">
            <a:extLst>
              <a:ext uri="{FF2B5EF4-FFF2-40B4-BE49-F238E27FC236}">
                <a16:creationId xmlns:a16="http://schemas.microsoft.com/office/drawing/2014/main" id="{1AAB68ED-39AB-AD9D-FE95-D05C7E4D0AE5}"/>
              </a:ext>
            </a:extLst>
          </p:cNvPr>
          <p:cNvSpPr/>
          <p:nvPr/>
        </p:nvSpPr>
        <p:spPr>
          <a:xfrm>
            <a:off x="8508892" y="3788820"/>
            <a:ext cx="2011680" cy="7315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Hold dose until resolves to grade ≤2</a:t>
            </a:r>
          </a:p>
        </p:txBody>
      </p:sp>
      <p:sp>
        <p:nvSpPr>
          <p:cNvPr id="23" name="Rounded Rectangle 43">
            <a:extLst>
              <a:ext uri="{FF2B5EF4-FFF2-40B4-BE49-F238E27FC236}">
                <a16:creationId xmlns:a16="http://schemas.microsoft.com/office/drawing/2014/main" id="{00EDB40C-89C1-11F0-2A6B-D4E1E147E38F}"/>
              </a:ext>
            </a:extLst>
          </p:cNvPr>
          <p:cNvSpPr/>
          <p:nvPr/>
        </p:nvSpPr>
        <p:spPr>
          <a:xfrm>
            <a:off x="5059215" y="4881901"/>
            <a:ext cx="2011680" cy="15696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wrap="square" rtlCol="0" anchor="t" anchorCtr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Hold dose until grade ≤2, then resume at same dose level; reduce dose if recurrent grade 3 in subsequent cycles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CF513B15-7401-72FA-B5E1-65752D06E087}"/>
              </a:ext>
            </a:extLst>
          </p:cNvPr>
          <p:cNvCxnSpPr>
            <a:cxnSpLocks/>
          </p:cNvCxnSpPr>
          <p:nvPr/>
        </p:nvCxnSpPr>
        <p:spPr bwMode="auto">
          <a:xfrm>
            <a:off x="6065055" y="4520340"/>
            <a:ext cx="0" cy="361561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96281E2-50BB-A094-88DF-C699C0FE5308}"/>
              </a:ext>
            </a:extLst>
          </p:cNvPr>
          <p:cNvCxnSpPr>
            <a:cxnSpLocks/>
          </p:cNvCxnSpPr>
          <p:nvPr/>
        </p:nvCxnSpPr>
        <p:spPr bwMode="auto">
          <a:xfrm flipH="1">
            <a:off x="6065055" y="2237106"/>
            <a:ext cx="1" cy="360857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127C054-295E-271C-DF54-C966EAD8F08C}"/>
              </a:ext>
            </a:extLst>
          </p:cNvPr>
          <p:cNvCxnSpPr>
            <a:cxnSpLocks/>
          </p:cNvCxnSpPr>
          <p:nvPr/>
        </p:nvCxnSpPr>
        <p:spPr bwMode="auto">
          <a:xfrm flipH="1">
            <a:off x="2600804" y="2237106"/>
            <a:ext cx="1" cy="360857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1B3E62E1-93B7-9E1F-8B53-F6C38A2A0FE9}"/>
              </a:ext>
            </a:extLst>
          </p:cNvPr>
          <p:cNvCxnSpPr>
            <a:cxnSpLocks/>
          </p:cNvCxnSpPr>
          <p:nvPr/>
        </p:nvCxnSpPr>
        <p:spPr bwMode="auto">
          <a:xfrm flipH="1">
            <a:off x="9514732" y="2237106"/>
            <a:ext cx="1" cy="360857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F89F40CB-226E-A1A1-BF8D-83E27304903B}"/>
              </a:ext>
            </a:extLst>
          </p:cNvPr>
          <p:cNvSpPr/>
          <p:nvPr/>
        </p:nvSpPr>
        <p:spPr>
          <a:xfrm>
            <a:off x="7589338" y="5706294"/>
            <a:ext cx="3871413" cy="461663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Starting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 dose: 400 mg (EBC); 600 mg (MBC)</a:t>
            </a:r>
            <a:br>
              <a:rPr lang="en-US" sz="14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1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Dose reductions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: 200</a:t>
            </a:r>
            <a:r>
              <a:rPr lang="en-US" sz="1400" b="1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-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mg increments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D/c if 200 mg/day intolerable</a:t>
            </a:r>
            <a:endParaRPr kumimoji="0" lang="en-US" sz="1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1A8B714-D5F6-B00E-B13D-E9D543DF59BC}"/>
              </a:ext>
            </a:extLst>
          </p:cNvPr>
          <p:cNvSpPr/>
          <p:nvPr/>
        </p:nvSpPr>
        <p:spPr>
          <a:xfrm>
            <a:off x="6070600" y="4533185"/>
            <a:ext cx="476249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No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56DFC2C1-D440-9EAD-2079-9CFB43CF021B}"/>
              </a:ext>
            </a:extLst>
          </p:cNvPr>
          <p:cNvCxnSpPr>
            <a:cxnSpLocks/>
          </p:cNvCxnSpPr>
          <p:nvPr/>
        </p:nvCxnSpPr>
        <p:spPr bwMode="auto">
          <a:xfrm>
            <a:off x="7070895" y="4154580"/>
            <a:ext cx="1437997" cy="0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86354F64-7B95-8A6B-8D47-0C995B3780E6}"/>
              </a:ext>
            </a:extLst>
          </p:cNvPr>
          <p:cNvSpPr/>
          <p:nvPr/>
        </p:nvSpPr>
        <p:spPr>
          <a:xfrm>
            <a:off x="7551769" y="3816026"/>
            <a:ext cx="476249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Yes</a:t>
            </a:r>
          </a:p>
        </p:txBody>
      </p:sp>
      <p:sp>
        <p:nvSpPr>
          <p:cNvPr id="19" name="Text Box 15">
            <a:extLst>
              <a:ext uri="{FF2B5EF4-FFF2-40B4-BE49-F238E27FC236}">
                <a16:creationId xmlns:a16="http://schemas.microsoft.com/office/drawing/2014/main" id="{A74C14FA-E9C8-4D3C-96AA-038851893F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537" y="6369917"/>
            <a:ext cx="7853362" cy="276999"/>
          </a:xfrm>
          <a:prstGeom prst="rect">
            <a:avLst/>
          </a:prstGeom>
          <a:noFill/>
          <a:ln>
            <a:noFill/>
          </a:ln>
        </p:spPr>
        <p:txBody>
          <a:bodyPr anchor="b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-10" normalizeH="0" baseline="0" noProof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Ribociclib PI. Spring. Oncologist. 2017;22:1039.</a:t>
            </a:r>
          </a:p>
        </p:txBody>
      </p: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CEE38821-4B92-D2C5-52DE-7B8AF1EBC7C0}"/>
              </a:ext>
            </a:extLst>
          </p:cNvPr>
          <p:cNvCxnSpPr>
            <a:cxnSpLocks/>
          </p:cNvCxnSpPr>
          <p:nvPr/>
        </p:nvCxnSpPr>
        <p:spPr bwMode="auto">
          <a:xfrm flipH="1">
            <a:off x="2600803" y="3421415"/>
            <a:ext cx="1" cy="360857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5865704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DDAB95-D501-2588-24CD-9F5161091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F74FCA9-6F1C-F580-85BE-7CE208F6C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Monitoring and Managing Palbociclib-Induced Neutropenia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11EE486-A423-5472-81AE-E59287C55143}"/>
              </a:ext>
            </a:extLst>
          </p:cNvPr>
          <p:cNvCxnSpPr>
            <a:cxnSpLocks/>
          </p:cNvCxnSpPr>
          <p:nvPr/>
        </p:nvCxnSpPr>
        <p:spPr>
          <a:xfrm>
            <a:off x="4071546" y="2220399"/>
            <a:ext cx="0" cy="355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F19B1AD-2B42-3236-D8F5-AE25B4EC8051}"/>
              </a:ext>
            </a:extLst>
          </p:cNvPr>
          <p:cNvCxnSpPr>
            <a:cxnSpLocks/>
          </p:cNvCxnSpPr>
          <p:nvPr/>
        </p:nvCxnSpPr>
        <p:spPr>
          <a:xfrm>
            <a:off x="5661931" y="2231483"/>
            <a:ext cx="0" cy="355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0F8572E-2091-2BB9-8BA3-A5372278899E}"/>
              </a:ext>
            </a:extLst>
          </p:cNvPr>
          <p:cNvCxnSpPr/>
          <p:nvPr/>
        </p:nvCxnSpPr>
        <p:spPr>
          <a:xfrm>
            <a:off x="3873109" y="3488283"/>
            <a:ext cx="0" cy="355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32C97167-9E36-24BE-26DA-B193CD6FADF4}"/>
              </a:ext>
            </a:extLst>
          </p:cNvPr>
          <p:cNvSpPr/>
          <p:nvPr/>
        </p:nvSpPr>
        <p:spPr>
          <a:xfrm>
            <a:off x="1828360" y="1409177"/>
            <a:ext cx="9122289" cy="82792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lIns="91440" tIns="45720" rIns="91440" bIns="45720" rtlCol="0" anchor="ctr">
            <a:noAutofit/>
          </a:bodyPr>
          <a:lstStyle/>
          <a:p>
            <a:pPr algn="ctr" eaLnBrk="0" fontAlgn="base" hangingPunct="0">
              <a:spcAft>
                <a:spcPct val="0"/>
              </a:spcAft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CBC with differential </a:t>
            </a:r>
            <a:r>
              <a:rPr lang="en-US" sz="16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prior to starting therapy and at beginning of each cycle</a:t>
            </a:r>
          </a:p>
          <a:p>
            <a:pPr algn="ctr" eaLnBrk="0" fontAlgn="base" hangingPunct="0">
              <a:spcAft>
                <a:spcPct val="0"/>
              </a:spcAft>
              <a:defRPr/>
            </a:pPr>
            <a:r>
              <a:rPr lang="en-US" sz="16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Day 15 for first 2 cycles</a:t>
            </a:r>
            <a:br>
              <a:rPr lang="en-US" sz="1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When clinically indicated</a:t>
            </a:r>
          </a:p>
        </p:txBody>
      </p:sp>
      <p:sp>
        <p:nvSpPr>
          <p:cNvPr id="9" name="Rounded Rectangle 13">
            <a:extLst>
              <a:ext uri="{FF2B5EF4-FFF2-40B4-BE49-F238E27FC236}">
                <a16:creationId xmlns:a16="http://schemas.microsoft.com/office/drawing/2014/main" id="{321A98B7-9A92-78EB-3395-F85A0779A8B9}"/>
              </a:ext>
            </a:extLst>
          </p:cNvPr>
          <p:cNvSpPr/>
          <p:nvPr/>
        </p:nvSpPr>
        <p:spPr>
          <a:xfrm>
            <a:off x="1168733" y="2628411"/>
            <a:ext cx="3383279" cy="8229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Grade 1/2</a:t>
            </a:r>
            <a:b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(Grade 1: ANC &lt;LLN-1500/mm</a:t>
            </a:r>
            <a:r>
              <a:rPr kumimoji="0" lang="en-US" sz="1600" b="0" i="0" u="none" strike="noStrike" kern="1200" cap="none" spc="0" normalizeH="0" baseline="3000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</a:t>
            </a:r>
            <a:r>
              <a:rPr kumimoji="0" lang="en-US" sz="1600" b="0" i="0" u="none" strike="noStrike" kern="1200" cap="none" spc="0" normalizeH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;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Grade 2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1000-&lt;1500/mm</a:t>
            </a:r>
            <a:r>
              <a:rPr kumimoji="0" lang="en-US" sz="1600" b="0" i="0" u="none" strike="noStrike" kern="1200" cap="none" spc="0" normalizeH="0" baseline="3000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)</a:t>
            </a:r>
            <a:endParaRPr kumimoji="0" lang="en-US" sz="1600" b="0" i="1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Rounded Rectangle 27">
            <a:extLst>
              <a:ext uri="{FF2B5EF4-FFF2-40B4-BE49-F238E27FC236}">
                <a16:creationId xmlns:a16="http://schemas.microsoft.com/office/drawing/2014/main" id="{920BC363-69B9-D3E7-40E8-275C27F83B1E}"/>
              </a:ext>
            </a:extLst>
          </p:cNvPr>
          <p:cNvSpPr/>
          <p:nvPr/>
        </p:nvSpPr>
        <p:spPr>
          <a:xfrm>
            <a:off x="1830936" y="4156154"/>
            <a:ext cx="2011680" cy="5847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lIns="91440" tIns="45720" rIns="91440" bIns="45720" rtlCol="0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Continue </a:t>
            </a:r>
            <a:r>
              <a:rPr lang="en-US" sz="16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palbociclib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; no dose modification 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highlight>
                <a:srgbClr val="FFFF00"/>
              </a:highlight>
              <a:uLnTx/>
              <a:uFillTx/>
              <a:latin typeface="Calibri"/>
              <a:ea typeface="Calibri"/>
              <a:cs typeface="Calibri"/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A62852F-2E5C-EB03-8287-9A6CCD1EC93B}"/>
              </a:ext>
            </a:extLst>
          </p:cNvPr>
          <p:cNvCxnSpPr>
            <a:cxnSpLocks/>
            <a:stCxn id="9" idx="2"/>
            <a:endCxn id="12" idx="0"/>
          </p:cNvCxnSpPr>
          <p:nvPr/>
        </p:nvCxnSpPr>
        <p:spPr bwMode="auto">
          <a:xfrm flipH="1">
            <a:off x="2836776" y="3451371"/>
            <a:ext cx="23597" cy="704783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2" name="Rounded Rectangle 38">
            <a:extLst>
              <a:ext uri="{FF2B5EF4-FFF2-40B4-BE49-F238E27FC236}">
                <a16:creationId xmlns:a16="http://schemas.microsoft.com/office/drawing/2014/main" id="{120ED33C-D5DB-9338-1FE1-DB1D732ED1C8}"/>
              </a:ext>
            </a:extLst>
          </p:cNvPr>
          <p:cNvSpPr/>
          <p:nvPr/>
        </p:nvSpPr>
        <p:spPr>
          <a:xfrm>
            <a:off x="8943563" y="3746034"/>
            <a:ext cx="2026869" cy="110331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Hold dose until resolves to grade ≤2, resume at next lower dose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5EA20824-0612-7AFE-B2B2-272BF827CE58}"/>
              </a:ext>
            </a:extLst>
          </p:cNvPr>
          <p:cNvCxnSpPr>
            <a:cxnSpLocks/>
          </p:cNvCxnSpPr>
          <p:nvPr/>
        </p:nvCxnSpPr>
        <p:spPr bwMode="auto">
          <a:xfrm>
            <a:off x="5013002" y="3338010"/>
            <a:ext cx="0" cy="361561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570D4D71-B10F-B9D1-9F02-81BDE8129BAE}"/>
              </a:ext>
            </a:extLst>
          </p:cNvPr>
          <p:cNvCxnSpPr>
            <a:cxnSpLocks/>
          </p:cNvCxnSpPr>
          <p:nvPr/>
        </p:nvCxnSpPr>
        <p:spPr bwMode="auto">
          <a:xfrm flipH="1">
            <a:off x="5661931" y="2237106"/>
            <a:ext cx="1" cy="360857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A518878D-42DF-5E37-50F0-22191FFFAF26}"/>
              </a:ext>
            </a:extLst>
          </p:cNvPr>
          <p:cNvCxnSpPr>
            <a:cxnSpLocks/>
          </p:cNvCxnSpPr>
          <p:nvPr/>
        </p:nvCxnSpPr>
        <p:spPr bwMode="auto">
          <a:xfrm flipH="1">
            <a:off x="2836776" y="2256770"/>
            <a:ext cx="1" cy="360857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88DEDACD-A7F8-2167-B18D-A20E643E97E6}"/>
              </a:ext>
            </a:extLst>
          </p:cNvPr>
          <p:cNvCxnSpPr>
            <a:cxnSpLocks/>
          </p:cNvCxnSpPr>
          <p:nvPr/>
        </p:nvCxnSpPr>
        <p:spPr bwMode="auto">
          <a:xfrm flipH="1">
            <a:off x="9944812" y="2245201"/>
            <a:ext cx="1" cy="360857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9" name="Text Box 15">
            <a:extLst>
              <a:ext uri="{FF2B5EF4-FFF2-40B4-BE49-F238E27FC236}">
                <a16:creationId xmlns:a16="http://schemas.microsoft.com/office/drawing/2014/main" id="{139E2120-C171-1B58-3DD6-F239C52F76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110" y="6360490"/>
            <a:ext cx="7853362" cy="276999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b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1200" b="0" spc="-10">
                <a:solidFill>
                  <a:srgbClr val="455560"/>
                </a:solidFill>
                <a:latin typeface="Calibri"/>
                <a:ea typeface="Calibri"/>
                <a:cs typeface="Calibri"/>
              </a:rPr>
              <a:t>Palbociclib PI</a:t>
            </a:r>
            <a:r>
              <a:rPr kumimoji="0" lang="en-US" altLang="en-US" sz="1200" b="0" i="0" u="none" strike="noStrike" kern="1200" cap="none" spc="-10" normalizeH="0" baseline="0" noProof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.</a:t>
            </a:r>
          </a:p>
        </p:txBody>
      </p: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FF30E1B9-27E6-E8BB-75A3-ADA307AF92A9}"/>
              </a:ext>
            </a:extLst>
          </p:cNvPr>
          <p:cNvCxnSpPr>
            <a:cxnSpLocks/>
          </p:cNvCxnSpPr>
          <p:nvPr/>
        </p:nvCxnSpPr>
        <p:spPr bwMode="auto">
          <a:xfrm>
            <a:off x="5013002" y="4368494"/>
            <a:ext cx="0" cy="361561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7" name="Rounded Rectangle 43">
            <a:extLst>
              <a:ext uri="{FF2B5EF4-FFF2-40B4-BE49-F238E27FC236}">
                <a16:creationId xmlns:a16="http://schemas.microsoft.com/office/drawing/2014/main" id="{3D875C09-9074-A25E-21D6-D5B0509B2E8C}"/>
              </a:ext>
            </a:extLst>
          </p:cNvPr>
          <p:cNvSpPr/>
          <p:nvPr/>
        </p:nvSpPr>
        <p:spPr>
          <a:xfrm>
            <a:off x="4019220" y="3684824"/>
            <a:ext cx="2011680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wrap="square" lIns="91440" tIns="45720" rIns="91440" bIns="45720" rtlCol="0" anchor="t" anchorCtr="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6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Day 1: hold dose, repeat CBC within 1 wk</a:t>
            </a:r>
            <a:endParaRPr lang="en-US" sz="16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20" name="Rounded Rectangle 43">
            <a:extLst>
              <a:ext uri="{FF2B5EF4-FFF2-40B4-BE49-F238E27FC236}">
                <a16:creationId xmlns:a16="http://schemas.microsoft.com/office/drawing/2014/main" id="{19070E4E-69DF-D493-C6E1-C81E472D9A3A}"/>
              </a:ext>
            </a:extLst>
          </p:cNvPr>
          <p:cNvSpPr/>
          <p:nvPr/>
        </p:nvSpPr>
        <p:spPr>
          <a:xfrm>
            <a:off x="4019219" y="4717210"/>
            <a:ext cx="2011680" cy="132343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wrap="square" lIns="91440" tIns="45720" rIns="91440" bIns="45720" rtlCol="0" anchor="t" anchorCtr="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6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Day 15 of first 2 cycles: continue at current dose to complete cycle; CBC on Day 22</a:t>
            </a:r>
            <a:endParaRPr lang="en-US" sz="16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26" name="Rounded Rectangle 19">
            <a:extLst>
              <a:ext uri="{FF2B5EF4-FFF2-40B4-BE49-F238E27FC236}">
                <a16:creationId xmlns:a16="http://schemas.microsoft.com/office/drawing/2014/main" id="{7991EB23-FD0E-44AB-C004-729F89D3B93D}"/>
              </a:ext>
            </a:extLst>
          </p:cNvPr>
          <p:cNvSpPr/>
          <p:nvPr/>
        </p:nvSpPr>
        <p:spPr>
          <a:xfrm>
            <a:off x="4623153" y="2591871"/>
            <a:ext cx="2011680" cy="8229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Grade 3</a:t>
            </a:r>
            <a:b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(ANC &lt;1000 to 500/mm</a:t>
            </a:r>
            <a:r>
              <a:rPr kumimoji="0" lang="en-US" sz="1600" b="0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)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455560">
                  <a:lumMod val="10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A3EC7A6-5450-4AE4-65CC-9BA4D3963453}"/>
              </a:ext>
            </a:extLst>
          </p:cNvPr>
          <p:cNvCxnSpPr>
            <a:cxnSpLocks/>
          </p:cNvCxnSpPr>
          <p:nvPr/>
        </p:nvCxnSpPr>
        <p:spPr bwMode="auto">
          <a:xfrm>
            <a:off x="6292644" y="3414831"/>
            <a:ext cx="501795" cy="427846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9DBC7D59-A401-CC0B-A423-2CF4090C4138}"/>
              </a:ext>
            </a:extLst>
          </p:cNvPr>
          <p:cNvCxnSpPr/>
          <p:nvPr/>
        </p:nvCxnSpPr>
        <p:spPr bwMode="auto">
          <a:xfrm>
            <a:off x="8305610" y="4259948"/>
            <a:ext cx="628631" cy="0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8862E87A-C6F2-DEC0-6D58-523C09BF20F8}"/>
              </a:ext>
            </a:extLst>
          </p:cNvPr>
          <p:cNvCxnSpPr>
            <a:cxnSpLocks/>
          </p:cNvCxnSpPr>
          <p:nvPr/>
        </p:nvCxnSpPr>
        <p:spPr bwMode="auto">
          <a:xfrm>
            <a:off x="9977777" y="3384473"/>
            <a:ext cx="0" cy="361561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6" name="Rounded Rectangle 21">
            <a:extLst>
              <a:ext uri="{FF2B5EF4-FFF2-40B4-BE49-F238E27FC236}">
                <a16:creationId xmlns:a16="http://schemas.microsoft.com/office/drawing/2014/main" id="{879F289E-1315-02F8-4BC5-D8B59B43AF4A}"/>
              </a:ext>
            </a:extLst>
          </p:cNvPr>
          <p:cNvSpPr/>
          <p:nvPr/>
        </p:nvSpPr>
        <p:spPr>
          <a:xfrm>
            <a:off x="8938972" y="2587083"/>
            <a:ext cx="2011680" cy="8229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Grade 4</a:t>
            </a:r>
            <a:b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(ANC &lt;500/mm</a:t>
            </a:r>
            <a:r>
              <a:rPr kumimoji="0" lang="en-US" sz="1600" b="0" i="0" u="none" strike="noStrike" kern="1200" cap="none" spc="0" normalizeH="0" baseline="3000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)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7" name="Rounded Rectangle 38">
            <a:extLst>
              <a:ext uri="{FF2B5EF4-FFF2-40B4-BE49-F238E27FC236}">
                <a16:creationId xmlns:a16="http://schemas.microsoft.com/office/drawing/2014/main" id="{E2B9A271-E7D7-8C31-A1EF-47E666FB1361}"/>
              </a:ext>
            </a:extLst>
          </p:cNvPr>
          <p:cNvSpPr/>
          <p:nvPr/>
        </p:nvSpPr>
        <p:spPr>
          <a:xfrm>
            <a:off x="6321909" y="3842677"/>
            <a:ext cx="2011680" cy="7315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+ Fever ≥38.5°C and/or </a:t>
            </a:r>
            <a:b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infection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D9B6D9C-EEA2-0B48-7F6B-7924901024E7}"/>
              </a:ext>
            </a:extLst>
          </p:cNvPr>
          <p:cNvSpPr/>
          <p:nvPr/>
        </p:nvSpPr>
        <p:spPr>
          <a:xfrm>
            <a:off x="147806" y="5437052"/>
            <a:ext cx="3871413" cy="736038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Starting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 dose: 125 mg/day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Dose reductions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: </a:t>
            </a:r>
            <a:r>
              <a:rPr lang="en-US" sz="1400" b="1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25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 mg increments.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D/d if 75 mg/day intolerable</a:t>
            </a:r>
            <a:endParaRPr kumimoji="0" lang="en-US" sz="1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11" name="Content Placeholder 36">
            <a:extLst>
              <a:ext uri="{FF2B5EF4-FFF2-40B4-BE49-F238E27FC236}">
                <a16:creationId xmlns:a16="http://schemas.microsoft.com/office/drawing/2014/main" id="{7BF2CF2F-0623-0907-8370-60864E0A5027}"/>
              </a:ext>
            </a:extLst>
          </p:cNvPr>
          <p:cNvSpPr txBox="1">
            <a:spLocks/>
          </p:cNvSpPr>
          <p:nvPr/>
        </p:nvSpPr>
        <p:spPr bwMode="auto">
          <a:xfrm>
            <a:off x="6943097" y="5155335"/>
            <a:ext cx="3982287" cy="1202939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7500" lnSpcReduction="20000"/>
          </a:bodyPr>
          <a:lstStyle>
            <a:lvl1pPr marL="342900" indent="-3429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600">
                <a:solidFill>
                  <a:schemeClr val="bg1"/>
                </a:solidFill>
                <a:latin typeface="Calibri" panose="020F0502020204030204" pitchFamily="34" charset="0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400">
                <a:solidFill>
                  <a:schemeClr val="bg1"/>
                </a:solidFill>
                <a:latin typeface="Calibri" panose="020F0502020204030204" pitchFamily="34" charset="0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200">
                <a:solidFill>
                  <a:schemeClr val="bg1"/>
                </a:solidFill>
                <a:latin typeface="Calibri" panose="020F0502020204030204" pitchFamily="34" charset="0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5pPr>
            <a:lvl6pPr marL="25146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kern="0" dirty="0"/>
              <a:t>Neutropenia managed the same in early and advanced settings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kern="0" dirty="0"/>
              <a:t>Generally reversible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dirty="0"/>
              <a:t>Educate patient on CBC schedule </a:t>
            </a:r>
          </a:p>
          <a:p>
            <a:endParaRPr lang="en-US" sz="2000" kern="0" dirty="0"/>
          </a:p>
        </p:txBody>
      </p:sp>
    </p:spTree>
    <p:extLst>
      <p:ext uri="{BB962C8B-B14F-4D97-AF65-F5344CB8AC3E}">
        <p14:creationId xmlns:p14="http://schemas.microsoft.com/office/powerpoint/2010/main" val="32258233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89EA76C-16EC-172B-00E2-479C89A25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Monitoring and Managing Abemaciclib-Induced Hepatotoxicity</a:t>
            </a:r>
            <a:endParaRPr lang="en-US" u="sng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AAB7DC8-0293-7728-2FD0-3145120237E2}"/>
              </a:ext>
            </a:extLst>
          </p:cNvPr>
          <p:cNvCxnSpPr>
            <a:cxnSpLocks/>
          </p:cNvCxnSpPr>
          <p:nvPr/>
        </p:nvCxnSpPr>
        <p:spPr>
          <a:xfrm>
            <a:off x="2051922" y="2079384"/>
            <a:ext cx="0" cy="355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4D63BF6-28B4-51A9-2B3F-C835F7EE1805}"/>
              </a:ext>
            </a:extLst>
          </p:cNvPr>
          <p:cNvCxnSpPr>
            <a:cxnSpLocks/>
          </p:cNvCxnSpPr>
          <p:nvPr/>
        </p:nvCxnSpPr>
        <p:spPr>
          <a:xfrm>
            <a:off x="4095859" y="2066684"/>
            <a:ext cx="0" cy="355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929485D-0CC2-7D12-64A5-1EEF28485E64}"/>
              </a:ext>
            </a:extLst>
          </p:cNvPr>
          <p:cNvCxnSpPr>
            <a:cxnSpLocks/>
          </p:cNvCxnSpPr>
          <p:nvPr/>
        </p:nvCxnSpPr>
        <p:spPr>
          <a:xfrm>
            <a:off x="6179422" y="2090468"/>
            <a:ext cx="0" cy="355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7">
            <a:extLst>
              <a:ext uri="{FF2B5EF4-FFF2-40B4-BE49-F238E27FC236}">
                <a16:creationId xmlns:a16="http://schemas.microsoft.com/office/drawing/2014/main" id="{35A5A9AC-03F8-31FF-E3F0-7A958F73F9FE}"/>
              </a:ext>
            </a:extLst>
          </p:cNvPr>
          <p:cNvSpPr/>
          <p:nvPr/>
        </p:nvSpPr>
        <p:spPr>
          <a:xfrm>
            <a:off x="1721722" y="2103055"/>
            <a:ext cx="6928503" cy="3556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txBody>
          <a:bodyPr wrap="square" lIns="91440" tIns="45720" rIns="91440" bIns="45720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For AST and/or ALT elevation(s) from baseline, no total bilirubin increase </a:t>
            </a:r>
            <a:r>
              <a:rPr lang="en-US" sz="14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&gt;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2x ULN</a:t>
            </a:r>
          </a:p>
        </p:txBody>
      </p:sp>
      <p:sp>
        <p:nvSpPr>
          <p:cNvPr id="33" name="Rounded Rectangle 13">
            <a:extLst>
              <a:ext uri="{FF2B5EF4-FFF2-40B4-BE49-F238E27FC236}">
                <a16:creationId xmlns:a16="http://schemas.microsoft.com/office/drawing/2014/main" id="{113FB742-D6E6-E0BC-74D2-A82425C25851}"/>
              </a:ext>
            </a:extLst>
          </p:cNvPr>
          <p:cNvSpPr/>
          <p:nvPr/>
        </p:nvSpPr>
        <p:spPr>
          <a:xfrm>
            <a:off x="730396" y="2634027"/>
            <a:ext cx="2011680" cy="6400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Grade 1</a:t>
            </a:r>
            <a:b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&gt; ULN to 3x ULN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4" name="Rounded Rectangle 18">
            <a:extLst>
              <a:ext uri="{FF2B5EF4-FFF2-40B4-BE49-F238E27FC236}">
                <a16:creationId xmlns:a16="http://schemas.microsoft.com/office/drawing/2014/main" id="{E94F03EE-26B9-C0EE-8248-853A8201D5A1}"/>
              </a:ext>
            </a:extLst>
          </p:cNvPr>
          <p:cNvSpPr/>
          <p:nvPr/>
        </p:nvSpPr>
        <p:spPr>
          <a:xfrm>
            <a:off x="3060668" y="2634027"/>
            <a:ext cx="2011680" cy="64008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Grade 2</a:t>
            </a:r>
            <a:b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&gt;3 to 5x ULN</a:t>
            </a:r>
          </a:p>
        </p:txBody>
      </p:sp>
      <p:sp>
        <p:nvSpPr>
          <p:cNvPr id="35" name="Rounded Rectangle 19">
            <a:extLst>
              <a:ext uri="{FF2B5EF4-FFF2-40B4-BE49-F238E27FC236}">
                <a16:creationId xmlns:a16="http://schemas.microsoft.com/office/drawing/2014/main" id="{12B03ACD-9484-B680-282A-DE54BCB60D73}"/>
              </a:ext>
            </a:extLst>
          </p:cNvPr>
          <p:cNvSpPr/>
          <p:nvPr/>
        </p:nvSpPr>
        <p:spPr>
          <a:xfrm>
            <a:off x="5338054" y="2634027"/>
            <a:ext cx="2011680" cy="64008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Grade 3</a:t>
            </a:r>
            <a:b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&gt;5 to 20x ULN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6" name="Rounded Rectangle 21">
            <a:extLst>
              <a:ext uri="{FF2B5EF4-FFF2-40B4-BE49-F238E27FC236}">
                <a16:creationId xmlns:a16="http://schemas.microsoft.com/office/drawing/2014/main" id="{7E86E0E8-FC50-DEFC-9E2A-9E23361A062A}"/>
              </a:ext>
            </a:extLst>
          </p:cNvPr>
          <p:cNvSpPr/>
          <p:nvPr/>
        </p:nvSpPr>
        <p:spPr>
          <a:xfrm>
            <a:off x="7641883" y="2634027"/>
            <a:ext cx="2011680" cy="6400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Grade 4</a:t>
            </a:r>
            <a:b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&gt;20x ULN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6E5E8851-6184-78FC-B862-2E3A6F85163D}"/>
              </a:ext>
            </a:extLst>
          </p:cNvPr>
          <p:cNvCxnSpPr>
            <a:cxnSpLocks/>
            <a:stCxn id="36" idx="2"/>
            <a:endCxn id="82" idx="0"/>
          </p:cNvCxnSpPr>
          <p:nvPr/>
        </p:nvCxnSpPr>
        <p:spPr bwMode="auto">
          <a:xfrm flipH="1">
            <a:off x="8643223" y="3274107"/>
            <a:ext cx="4500" cy="303877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123E63D7-3B32-FE03-0395-93427E01BF29}"/>
              </a:ext>
            </a:extLst>
          </p:cNvPr>
          <p:cNvCxnSpPr>
            <a:cxnSpLocks/>
          </p:cNvCxnSpPr>
          <p:nvPr/>
        </p:nvCxnSpPr>
        <p:spPr bwMode="auto">
          <a:xfrm flipH="1">
            <a:off x="1731230" y="2458655"/>
            <a:ext cx="5006" cy="152512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6F0F094C-B341-78A2-B3CD-B254D5CCFFA7}"/>
              </a:ext>
            </a:extLst>
          </p:cNvPr>
          <p:cNvCxnSpPr>
            <a:cxnSpLocks/>
          </p:cNvCxnSpPr>
          <p:nvPr/>
        </p:nvCxnSpPr>
        <p:spPr bwMode="auto">
          <a:xfrm flipH="1">
            <a:off x="8645220" y="2458655"/>
            <a:ext cx="5006" cy="152512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76A6E529-2FB8-F86B-55CA-C2208F2B7FB7}"/>
              </a:ext>
            </a:extLst>
          </p:cNvPr>
          <p:cNvCxnSpPr>
            <a:cxnSpLocks/>
          </p:cNvCxnSpPr>
          <p:nvPr/>
        </p:nvCxnSpPr>
        <p:spPr bwMode="auto">
          <a:xfrm flipH="1">
            <a:off x="6341391" y="2458655"/>
            <a:ext cx="5006" cy="152512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D77D6A93-3454-D6D1-0B1E-9505F57A067D}"/>
              </a:ext>
            </a:extLst>
          </p:cNvPr>
          <p:cNvCxnSpPr>
            <a:cxnSpLocks/>
          </p:cNvCxnSpPr>
          <p:nvPr/>
        </p:nvCxnSpPr>
        <p:spPr bwMode="auto">
          <a:xfrm flipH="1">
            <a:off x="4064005" y="2458655"/>
            <a:ext cx="5006" cy="152512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6" name="Rounded Rectangle 7">
            <a:extLst>
              <a:ext uri="{FF2B5EF4-FFF2-40B4-BE49-F238E27FC236}">
                <a16:creationId xmlns:a16="http://schemas.microsoft.com/office/drawing/2014/main" id="{BB9A5F03-F4B7-D934-02B2-6BC94D0119D1}"/>
              </a:ext>
            </a:extLst>
          </p:cNvPr>
          <p:cNvSpPr/>
          <p:nvPr/>
        </p:nvSpPr>
        <p:spPr>
          <a:xfrm>
            <a:off x="2566031" y="1477024"/>
            <a:ext cx="7550719" cy="5352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lIns="91440" tIns="45720" rIns="91440" bIns="45720" numCol="2" rtlCol="0" anchor="ctr">
            <a:no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LFTs prior to beginning of therapy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Every 2 wk for first 2 cycles</a:t>
            </a:r>
            <a:endParaRPr lang="en-US" sz="16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285750" indent="-285750" eaLnBrk="0" fontAlgn="base" hangingPunct="0">
              <a:spcAft>
                <a:spcPct val="0"/>
              </a:spcAft>
              <a:buFont typeface="Wingdings" pitchFamily="2" charset="2"/>
              <a:buChar char="§"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Monthly for next </a:t>
            </a:r>
            <a:r>
              <a:rPr lang="en-US" sz="16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2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 </a:t>
            </a:r>
            <a:r>
              <a:rPr lang="en-US" sz="16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cycles</a:t>
            </a:r>
          </a:p>
          <a:p>
            <a:pPr marL="285750" indent="-285750" eaLnBrk="0" fontAlgn="base" hangingPunct="0">
              <a:spcAft>
                <a:spcPct val="0"/>
              </a:spcAft>
              <a:buFont typeface="Wingdings" pitchFamily="2" charset="2"/>
              <a:buChar char="§"/>
              <a:defRPr/>
            </a:pPr>
            <a:r>
              <a:rPr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When clinically </a:t>
            </a:r>
            <a:r>
              <a:rPr lang="en-US" sz="16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indicated</a:t>
            </a:r>
            <a:endParaRPr lang="en-US" sz="16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82" name="Rounded Rectangle 27">
            <a:extLst>
              <a:ext uri="{FF2B5EF4-FFF2-40B4-BE49-F238E27FC236}">
                <a16:creationId xmlns:a16="http://schemas.microsoft.com/office/drawing/2014/main" id="{BD5243FC-FA84-22FC-7465-26F4F8736094}"/>
              </a:ext>
            </a:extLst>
          </p:cNvPr>
          <p:cNvSpPr/>
          <p:nvPr/>
        </p:nvSpPr>
        <p:spPr>
          <a:xfrm>
            <a:off x="7999490" y="3577984"/>
            <a:ext cx="1287465" cy="6400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Permanently discontinue</a:t>
            </a:r>
          </a:p>
        </p:txBody>
      </p:sp>
      <p:sp>
        <p:nvSpPr>
          <p:cNvPr id="92" name="Rounded Rectangle 21">
            <a:extLst>
              <a:ext uri="{FF2B5EF4-FFF2-40B4-BE49-F238E27FC236}">
                <a16:creationId xmlns:a16="http://schemas.microsoft.com/office/drawing/2014/main" id="{12F4F36E-A1CA-017B-09DD-AB92F2B46551}"/>
              </a:ext>
            </a:extLst>
          </p:cNvPr>
          <p:cNvSpPr/>
          <p:nvPr/>
        </p:nvSpPr>
        <p:spPr>
          <a:xfrm>
            <a:off x="9928340" y="2103054"/>
            <a:ext cx="2011680" cy="1171051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lIns="91440" tIns="45720" rIns="91440" bIns="45720" rtlCol="0" anchor="ctr">
            <a:no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ALT and/or AST &gt;3x ULN AND total bilirubin &gt;2x ULN </a:t>
            </a:r>
            <a:r>
              <a:rPr lang="en-US" sz="14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in the absence of cholestasis</a:t>
            </a:r>
            <a:endParaRPr 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5" name="Rounded Rectangle 27">
            <a:extLst>
              <a:ext uri="{FF2B5EF4-FFF2-40B4-BE49-F238E27FC236}">
                <a16:creationId xmlns:a16="http://schemas.microsoft.com/office/drawing/2014/main" id="{12E912E8-B942-A9CC-DFBA-5BD012EFCC01}"/>
              </a:ext>
            </a:extLst>
          </p:cNvPr>
          <p:cNvSpPr/>
          <p:nvPr/>
        </p:nvSpPr>
        <p:spPr>
          <a:xfrm>
            <a:off x="10290448" y="3577984"/>
            <a:ext cx="1287465" cy="6400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Permanently discontinue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66DB0A9-2B02-7CDC-D4DE-084884829842}"/>
              </a:ext>
            </a:extLst>
          </p:cNvPr>
          <p:cNvCxnSpPr>
            <a:stCxn id="92" idx="2"/>
            <a:endCxn id="5" idx="0"/>
          </p:cNvCxnSpPr>
          <p:nvPr/>
        </p:nvCxnSpPr>
        <p:spPr bwMode="auto">
          <a:xfrm>
            <a:off x="10934180" y="3274105"/>
            <a:ext cx="1" cy="303879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4" name="Rounded Rectangle 39">
            <a:extLst>
              <a:ext uri="{FF2B5EF4-FFF2-40B4-BE49-F238E27FC236}">
                <a16:creationId xmlns:a16="http://schemas.microsoft.com/office/drawing/2014/main" id="{0A078266-86EF-DC57-AD5E-95E1DB3D7D9D}"/>
              </a:ext>
            </a:extLst>
          </p:cNvPr>
          <p:cNvSpPr/>
          <p:nvPr/>
        </p:nvSpPr>
        <p:spPr>
          <a:xfrm>
            <a:off x="5652303" y="5372049"/>
            <a:ext cx="1362456" cy="64008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Resume at next lower dose level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345D6F4-8F17-61C9-D9AE-B4E7A619A698}"/>
              </a:ext>
            </a:extLst>
          </p:cNvPr>
          <p:cNvCxnSpPr>
            <a:cxnSpLocks/>
            <a:endCxn id="33" idx="2"/>
          </p:cNvCxnSpPr>
          <p:nvPr/>
        </p:nvCxnSpPr>
        <p:spPr bwMode="auto">
          <a:xfrm flipV="1">
            <a:off x="1736236" y="3274107"/>
            <a:ext cx="0" cy="182880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A5097F80-1A4C-833F-39AD-2B3BABFCE30E}"/>
              </a:ext>
            </a:extLst>
          </p:cNvPr>
          <p:cNvSpPr txBox="1"/>
          <p:nvPr/>
        </p:nvSpPr>
        <p:spPr>
          <a:xfrm>
            <a:off x="3744798" y="4355264"/>
            <a:ext cx="797734" cy="30777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spcBef>
                <a:spcPct val="50000"/>
              </a:spcBef>
              <a:defRPr sz="1400" i="1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Recurs</a:t>
            </a:r>
          </a:p>
        </p:txBody>
      </p:sp>
      <p:sp>
        <p:nvSpPr>
          <p:cNvPr id="12" name="Text Box 15">
            <a:extLst>
              <a:ext uri="{FF2B5EF4-FFF2-40B4-BE49-F238E27FC236}">
                <a16:creationId xmlns:a16="http://schemas.microsoft.com/office/drawing/2014/main" id="{59731FF0-0CC0-DDCB-06ED-3E25D53543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421" y="6370238"/>
            <a:ext cx="7853362" cy="276999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b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200" b="0" spc="-10">
                <a:solidFill>
                  <a:srgbClr val="455560"/>
                </a:solidFill>
                <a:latin typeface="Calibri"/>
                <a:ea typeface="Calibri"/>
                <a:cs typeface="Calibri"/>
              </a:rPr>
              <a:t>Abemaciclib PI</a:t>
            </a:r>
            <a:r>
              <a:rPr kumimoji="0" lang="en-US" altLang="en-US" sz="1200" b="0" i="0" u="none" strike="noStrike" kern="1200" cap="none" spc="-10" normalizeH="0" baseline="0" noProof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. </a:t>
            </a:r>
            <a:endParaRPr kumimoji="0" lang="en-US" altLang="en-US" sz="1200" b="0" i="0" u="none" strike="noStrike" kern="1200" cap="none" spc="-10" normalizeH="0" baseline="0" noProof="0">
              <a:ln>
                <a:noFill/>
              </a:ln>
              <a:solidFill>
                <a:srgbClr val="45556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8" name="Rounded Rectangle 39">
            <a:extLst>
              <a:ext uri="{FF2B5EF4-FFF2-40B4-BE49-F238E27FC236}">
                <a16:creationId xmlns:a16="http://schemas.microsoft.com/office/drawing/2014/main" id="{D55EFADA-D3FB-03D5-8ACE-CFB522DEB57E}"/>
              </a:ext>
            </a:extLst>
          </p:cNvPr>
          <p:cNvSpPr/>
          <p:nvPr/>
        </p:nvSpPr>
        <p:spPr>
          <a:xfrm>
            <a:off x="5652303" y="4108886"/>
            <a:ext cx="1365166" cy="8871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Hold dose until resolves to baseline or grade 1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115AA9A0-7739-A8D6-315D-782A5934AE88}"/>
              </a:ext>
            </a:extLst>
          </p:cNvPr>
          <p:cNvCxnSpPr>
            <a:cxnSpLocks/>
          </p:cNvCxnSpPr>
          <p:nvPr/>
        </p:nvCxnSpPr>
        <p:spPr bwMode="auto">
          <a:xfrm flipH="1">
            <a:off x="6333531" y="4993723"/>
            <a:ext cx="4648" cy="382156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7A972BA-B13C-31FD-8A13-93A27CB685F6}"/>
              </a:ext>
            </a:extLst>
          </p:cNvPr>
          <p:cNvCxnSpPr>
            <a:cxnSpLocks/>
          </p:cNvCxnSpPr>
          <p:nvPr/>
        </p:nvCxnSpPr>
        <p:spPr bwMode="auto">
          <a:xfrm flipH="1">
            <a:off x="6328236" y="3267949"/>
            <a:ext cx="4648" cy="822960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20E54060-F7E3-43E8-00BA-C5A1866E751E}"/>
              </a:ext>
            </a:extLst>
          </p:cNvPr>
          <p:cNvCxnSpPr>
            <a:cxnSpLocks/>
          </p:cNvCxnSpPr>
          <p:nvPr/>
        </p:nvCxnSpPr>
        <p:spPr bwMode="auto">
          <a:xfrm>
            <a:off x="4562763" y="4500455"/>
            <a:ext cx="1097280" cy="0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5" name="Rounded Rectangle 27">
            <a:extLst>
              <a:ext uri="{FF2B5EF4-FFF2-40B4-BE49-F238E27FC236}">
                <a16:creationId xmlns:a16="http://schemas.microsoft.com/office/drawing/2014/main" id="{A9F76296-90D6-CBDC-CA26-6686209A7F1E}"/>
              </a:ext>
            </a:extLst>
          </p:cNvPr>
          <p:cNvSpPr/>
          <p:nvPr/>
        </p:nvSpPr>
        <p:spPr>
          <a:xfrm>
            <a:off x="1042717" y="3428052"/>
            <a:ext cx="1362456" cy="640080"/>
          </a:xfrm>
          <a:prstGeom prst="rect">
            <a:avLst/>
          </a:prstGeom>
          <a:solidFill>
            <a:srgbClr val="00823B">
              <a:alpha val="74902"/>
            </a:srgbClr>
          </a:solidFill>
          <a:ln>
            <a:noFill/>
          </a:ln>
        </p:spPr>
        <p:txBody>
          <a:bodyPr wrap="square" lIns="91440" tIns="45720" rIns="91440" bIns="45720" rtlCol="0" anchor="ctr">
            <a:no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No dose modification needed</a:t>
            </a:r>
            <a:endParaRPr lang="en-US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168CA19-A307-C794-F249-09C6CD058B14}"/>
              </a:ext>
            </a:extLst>
          </p:cNvPr>
          <p:cNvCxnSpPr>
            <a:cxnSpLocks/>
          </p:cNvCxnSpPr>
          <p:nvPr/>
        </p:nvCxnSpPr>
        <p:spPr bwMode="auto">
          <a:xfrm flipV="1">
            <a:off x="4064005" y="3267949"/>
            <a:ext cx="0" cy="182880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Rounded Rectangle 27">
            <a:extLst>
              <a:ext uri="{FF2B5EF4-FFF2-40B4-BE49-F238E27FC236}">
                <a16:creationId xmlns:a16="http://schemas.microsoft.com/office/drawing/2014/main" id="{79529B71-2750-B725-59D8-98EED68A198F}"/>
              </a:ext>
            </a:extLst>
          </p:cNvPr>
          <p:cNvSpPr/>
          <p:nvPr/>
        </p:nvSpPr>
        <p:spPr>
          <a:xfrm>
            <a:off x="3414750" y="3428053"/>
            <a:ext cx="1362456" cy="640080"/>
          </a:xfrm>
          <a:prstGeom prst="rect">
            <a:avLst/>
          </a:prstGeom>
          <a:solidFill>
            <a:srgbClr val="00823B">
              <a:alpha val="74902"/>
            </a:srgbClr>
          </a:solidFill>
          <a:ln>
            <a:noFill/>
          </a:ln>
        </p:spPr>
        <p:txBody>
          <a:bodyPr wrap="square" lIns="91440" tIns="45720" rIns="91440" bIns="45720" rtlCol="0" anchor="ctr">
            <a:no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No dose modification needed</a:t>
            </a:r>
            <a:endParaRPr lang="en-US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4DA3595-A269-5323-D2CC-6987E91F29A2}"/>
              </a:ext>
            </a:extLst>
          </p:cNvPr>
          <p:cNvSpPr/>
          <p:nvPr/>
        </p:nvSpPr>
        <p:spPr>
          <a:xfrm>
            <a:off x="192592" y="4992696"/>
            <a:ext cx="3871413" cy="913583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Starting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 combo dose: 150 mg BID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Starting monotherapy dose: 200 mg BID</a:t>
            </a:r>
            <a:endParaRPr kumimoji="0" lang="en-US" sz="1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Dose reductions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: 50 mg BID increments.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D/c if 50 mg BID intolerable</a:t>
            </a:r>
            <a:endParaRPr kumimoji="0" lang="en-US" sz="1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3" name="Content Placeholder 36">
            <a:extLst>
              <a:ext uri="{FF2B5EF4-FFF2-40B4-BE49-F238E27FC236}">
                <a16:creationId xmlns:a16="http://schemas.microsoft.com/office/drawing/2014/main" id="{3BB0A85D-1729-C522-11E0-57C1C08A95A6}"/>
              </a:ext>
            </a:extLst>
          </p:cNvPr>
          <p:cNvSpPr txBox="1">
            <a:spLocks/>
          </p:cNvSpPr>
          <p:nvPr/>
        </p:nvSpPr>
        <p:spPr bwMode="auto">
          <a:xfrm>
            <a:off x="7768528" y="4779506"/>
            <a:ext cx="3165652" cy="1451173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0000" lnSpcReduction="20000"/>
          </a:bodyPr>
          <a:lstStyle>
            <a:lvl1pPr marL="342900" indent="-3429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600">
                <a:solidFill>
                  <a:schemeClr val="bg1"/>
                </a:solidFill>
                <a:latin typeface="Calibri" panose="020F0502020204030204" pitchFamily="34" charset="0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400">
                <a:solidFill>
                  <a:schemeClr val="bg1"/>
                </a:solidFill>
                <a:latin typeface="Calibri" panose="020F0502020204030204" pitchFamily="34" charset="0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200">
                <a:solidFill>
                  <a:schemeClr val="bg1"/>
                </a:solidFill>
                <a:latin typeface="Calibri" panose="020F0502020204030204" pitchFamily="34" charset="0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5pPr>
            <a:lvl6pPr marL="25146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dirty="0"/>
              <a:t>Educate patient on LFT monitoring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dirty="0"/>
              <a:t>Patients should report any history or signs of hepatic impairment </a:t>
            </a:r>
            <a:endParaRPr lang="en-US" sz="2000" kern="0" dirty="0"/>
          </a:p>
        </p:txBody>
      </p:sp>
    </p:spTree>
    <p:extLst>
      <p:ext uri="{BB962C8B-B14F-4D97-AF65-F5344CB8AC3E}">
        <p14:creationId xmlns:p14="http://schemas.microsoft.com/office/powerpoint/2010/main" val="11270166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69CF717-2F3A-2671-DD7B-913005F96306}"/>
              </a:ext>
            </a:extLst>
          </p:cNvPr>
          <p:cNvCxnSpPr>
            <a:stCxn id="34" idx="2"/>
            <a:endCxn id="15" idx="0"/>
          </p:cNvCxnSpPr>
          <p:nvPr/>
        </p:nvCxnSpPr>
        <p:spPr bwMode="auto">
          <a:xfrm>
            <a:off x="3932277" y="3321006"/>
            <a:ext cx="0" cy="1920398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642C3BB-FFBE-64FD-2695-63E3EE52267E}"/>
              </a:ext>
            </a:extLst>
          </p:cNvPr>
          <p:cNvCxnSpPr>
            <a:stCxn id="35" idx="2"/>
            <a:endCxn id="86" idx="0"/>
          </p:cNvCxnSpPr>
          <p:nvPr/>
        </p:nvCxnSpPr>
        <p:spPr bwMode="auto">
          <a:xfrm>
            <a:off x="6209663" y="3321006"/>
            <a:ext cx="0" cy="1920398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989EA76C-16EC-172B-00E2-479C89A25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Monitoring and Managing Ribociclib-Induced Hepatotoxicity</a:t>
            </a:r>
            <a:endParaRPr lang="en-US" u="sng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AAB7DC8-0293-7728-2FD0-3145120237E2}"/>
              </a:ext>
            </a:extLst>
          </p:cNvPr>
          <p:cNvCxnSpPr>
            <a:cxnSpLocks/>
          </p:cNvCxnSpPr>
          <p:nvPr/>
        </p:nvCxnSpPr>
        <p:spPr>
          <a:xfrm>
            <a:off x="1917691" y="2126283"/>
            <a:ext cx="0" cy="355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4D63BF6-28B4-51A9-2B3F-C835F7EE1805}"/>
              </a:ext>
            </a:extLst>
          </p:cNvPr>
          <p:cNvCxnSpPr>
            <a:cxnSpLocks/>
          </p:cNvCxnSpPr>
          <p:nvPr/>
        </p:nvCxnSpPr>
        <p:spPr>
          <a:xfrm>
            <a:off x="3961628" y="2113583"/>
            <a:ext cx="0" cy="355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929485D-0CC2-7D12-64A5-1EEF28485E64}"/>
              </a:ext>
            </a:extLst>
          </p:cNvPr>
          <p:cNvCxnSpPr>
            <a:cxnSpLocks/>
          </p:cNvCxnSpPr>
          <p:nvPr/>
        </p:nvCxnSpPr>
        <p:spPr>
          <a:xfrm>
            <a:off x="6045191" y="2137367"/>
            <a:ext cx="0" cy="355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7">
            <a:extLst>
              <a:ext uri="{FF2B5EF4-FFF2-40B4-BE49-F238E27FC236}">
                <a16:creationId xmlns:a16="http://schemas.microsoft.com/office/drawing/2014/main" id="{35A5A9AC-03F8-31FF-E3F0-7A958F73F9FE}"/>
              </a:ext>
            </a:extLst>
          </p:cNvPr>
          <p:cNvSpPr/>
          <p:nvPr/>
        </p:nvSpPr>
        <p:spPr>
          <a:xfrm>
            <a:off x="1587491" y="2149954"/>
            <a:ext cx="6928503" cy="3556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txBody>
          <a:bodyPr wrap="square" lIns="91440" tIns="45720" rIns="91440" bIns="45720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For AST and/or ALT elevation(s) from baseline, no total bilirubin increase above 2x UL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N</a:t>
            </a:r>
          </a:p>
        </p:txBody>
      </p:sp>
      <p:sp>
        <p:nvSpPr>
          <p:cNvPr id="33" name="Rounded Rectangle 13">
            <a:extLst>
              <a:ext uri="{FF2B5EF4-FFF2-40B4-BE49-F238E27FC236}">
                <a16:creationId xmlns:a16="http://schemas.microsoft.com/office/drawing/2014/main" id="{113FB742-D6E6-E0BC-74D2-A82425C25851}"/>
              </a:ext>
            </a:extLst>
          </p:cNvPr>
          <p:cNvSpPr/>
          <p:nvPr/>
        </p:nvSpPr>
        <p:spPr>
          <a:xfrm>
            <a:off x="596165" y="2680926"/>
            <a:ext cx="2011680" cy="64008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txBody>
          <a:bodyPr wrap="square" lIns="91440" tIns="45720" rIns="91440" bIns="45720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Grade 1</a:t>
            </a:r>
            <a:br>
              <a:rPr 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&gt; ULN to 3x ULN</a:t>
            </a:r>
            <a:endParaRPr lang="en-US" sz="1400" b="0" i="1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4" name="Rounded Rectangle 18">
            <a:extLst>
              <a:ext uri="{FF2B5EF4-FFF2-40B4-BE49-F238E27FC236}">
                <a16:creationId xmlns:a16="http://schemas.microsoft.com/office/drawing/2014/main" id="{E94F03EE-26B9-C0EE-8248-853A8201D5A1}"/>
              </a:ext>
            </a:extLst>
          </p:cNvPr>
          <p:cNvSpPr/>
          <p:nvPr/>
        </p:nvSpPr>
        <p:spPr>
          <a:xfrm>
            <a:off x="2926437" y="2680926"/>
            <a:ext cx="2011680" cy="64008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txBody>
          <a:bodyPr wrap="square" lIns="91440" tIns="45720" rIns="91440" bIns="45720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Grade 2</a:t>
            </a:r>
            <a:br>
              <a:rPr 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&gt;3 to 5x ULN</a:t>
            </a:r>
          </a:p>
        </p:txBody>
      </p:sp>
      <p:sp>
        <p:nvSpPr>
          <p:cNvPr id="35" name="Rounded Rectangle 19">
            <a:extLst>
              <a:ext uri="{FF2B5EF4-FFF2-40B4-BE49-F238E27FC236}">
                <a16:creationId xmlns:a16="http://schemas.microsoft.com/office/drawing/2014/main" id="{12B03ACD-9484-B680-282A-DE54BCB60D73}"/>
              </a:ext>
            </a:extLst>
          </p:cNvPr>
          <p:cNvSpPr/>
          <p:nvPr/>
        </p:nvSpPr>
        <p:spPr>
          <a:xfrm>
            <a:off x="5203823" y="2680926"/>
            <a:ext cx="2011680" cy="64008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txBody>
          <a:bodyPr wrap="square" lIns="91440" tIns="45720" rIns="91440" bIns="45720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Grade 3</a:t>
            </a:r>
            <a:br>
              <a:rPr 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&gt;5 to 20x ULN</a:t>
            </a:r>
            <a:endParaRPr lang="en-US" sz="1400" b="0" i="1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6" name="Rounded Rectangle 21">
            <a:extLst>
              <a:ext uri="{FF2B5EF4-FFF2-40B4-BE49-F238E27FC236}">
                <a16:creationId xmlns:a16="http://schemas.microsoft.com/office/drawing/2014/main" id="{7E86E0E8-FC50-DEFC-9E2A-9E23361A062A}"/>
              </a:ext>
            </a:extLst>
          </p:cNvPr>
          <p:cNvSpPr/>
          <p:nvPr/>
        </p:nvSpPr>
        <p:spPr>
          <a:xfrm>
            <a:off x="7507652" y="2680926"/>
            <a:ext cx="2011680" cy="64008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txBody>
          <a:bodyPr wrap="square" lIns="91440" tIns="45720" rIns="91440" bIns="45720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Grade 4</a:t>
            </a:r>
            <a:br>
              <a:rPr 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&gt;20x ULN</a:t>
            </a:r>
            <a:endParaRPr lang="en-US" sz="1400" b="0" i="1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6E5E8851-6184-78FC-B862-2E3A6F85163D}"/>
              </a:ext>
            </a:extLst>
          </p:cNvPr>
          <p:cNvCxnSpPr>
            <a:cxnSpLocks/>
            <a:stCxn id="36" idx="2"/>
            <a:endCxn id="82" idx="0"/>
          </p:cNvCxnSpPr>
          <p:nvPr/>
        </p:nvCxnSpPr>
        <p:spPr bwMode="auto">
          <a:xfrm flipH="1">
            <a:off x="8508992" y="3321006"/>
            <a:ext cx="4500" cy="303877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123E63D7-3B32-FE03-0395-93427E01BF29}"/>
              </a:ext>
            </a:extLst>
          </p:cNvPr>
          <p:cNvCxnSpPr>
            <a:cxnSpLocks/>
          </p:cNvCxnSpPr>
          <p:nvPr/>
        </p:nvCxnSpPr>
        <p:spPr bwMode="auto">
          <a:xfrm flipH="1">
            <a:off x="1596999" y="2505554"/>
            <a:ext cx="5006" cy="152512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6F0F094C-B341-78A2-B3CD-B254D5CCFFA7}"/>
              </a:ext>
            </a:extLst>
          </p:cNvPr>
          <p:cNvCxnSpPr>
            <a:cxnSpLocks/>
          </p:cNvCxnSpPr>
          <p:nvPr/>
        </p:nvCxnSpPr>
        <p:spPr bwMode="auto">
          <a:xfrm flipH="1">
            <a:off x="8510989" y="2505554"/>
            <a:ext cx="5006" cy="152512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76A6E529-2FB8-F86B-55CA-C2208F2B7FB7}"/>
              </a:ext>
            </a:extLst>
          </p:cNvPr>
          <p:cNvCxnSpPr>
            <a:cxnSpLocks/>
          </p:cNvCxnSpPr>
          <p:nvPr/>
        </p:nvCxnSpPr>
        <p:spPr bwMode="auto">
          <a:xfrm flipH="1">
            <a:off x="6207160" y="2505554"/>
            <a:ext cx="5006" cy="152512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D77D6A93-3454-D6D1-0B1E-9505F57A067D}"/>
              </a:ext>
            </a:extLst>
          </p:cNvPr>
          <p:cNvCxnSpPr>
            <a:cxnSpLocks/>
          </p:cNvCxnSpPr>
          <p:nvPr/>
        </p:nvCxnSpPr>
        <p:spPr bwMode="auto">
          <a:xfrm flipH="1">
            <a:off x="3929774" y="2505554"/>
            <a:ext cx="5006" cy="152512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6" name="Rounded Rectangle 7">
            <a:extLst>
              <a:ext uri="{FF2B5EF4-FFF2-40B4-BE49-F238E27FC236}">
                <a16:creationId xmlns:a16="http://schemas.microsoft.com/office/drawing/2014/main" id="{BB9A5F03-F4B7-D934-02B2-6BC94D0119D1}"/>
              </a:ext>
            </a:extLst>
          </p:cNvPr>
          <p:cNvSpPr/>
          <p:nvPr/>
        </p:nvSpPr>
        <p:spPr>
          <a:xfrm>
            <a:off x="2333167" y="1545399"/>
            <a:ext cx="7550719" cy="53524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 numCol="2" rtlCol="0" anchor="ctr">
            <a:no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LFTs prior to beginning of therapy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Every 2 wk for first 2 cycles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Beginning of each subsequent 4 cycles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1" i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Grade ≥2 events: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Monitor more often</a:t>
            </a:r>
          </a:p>
        </p:txBody>
      </p:sp>
      <p:sp>
        <p:nvSpPr>
          <p:cNvPr id="82" name="Rounded Rectangle 27">
            <a:extLst>
              <a:ext uri="{FF2B5EF4-FFF2-40B4-BE49-F238E27FC236}">
                <a16:creationId xmlns:a16="http://schemas.microsoft.com/office/drawing/2014/main" id="{BD5243FC-FA84-22FC-7465-26F4F8736094}"/>
              </a:ext>
            </a:extLst>
          </p:cNvPr>
          <p:cNvSpPr/>
          <p:nvPr/>
        </p:nvSpPr>
        <p:spPr>
          <a:xfrm>
            <a:off x="7865259" y="3624883"/>
            <a:ext cx="1287465" cy="6400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Permanently discontinue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B1EFB647-DBA3-8F7C-4DC6-639358C8E191}"/>
              </a:ext>
            </a:extLst>
          </p:cNvPr>
          <p:cNvSpPr txBox="1"/>
          <p:nvPr/>
        </p:nvSpPr>
        <p:spPr>
          <a:xfrm>
            <a:off x="5114016" y="4988902"/>
            <a:ext cx="797734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spcBef>
                <a:spcPct val="50000"/>
              </a:spcBef>
              <a:defRPr sz="1400" i="1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Recurs</a:t>
            </a:r>
          </a:p>
        </p:txBody>
      </p:sp>
      <p:sp>
        <p:nvSpPr>
          <p:cNvPr id="92" name="Rounded Rectangle 21">
            <a:extLst>
              <a:ext uri="{FF2B5EF4-FFF2-40B4-BE49-F238E27FC236}">
                <a16:creationId xmlns:a16="http://schemas.microsoft.com/office/drawing/2014/main" id="{12F4F36E-A1CA-017B-09DD-AB92F2B46551}"/>
              </a:ext>
            </a:extLst>
          </p:cNvPr>
          <p:cNvSpPr/>
          <p:nvPr/>
        </p:nvSpPr>
        <p:spPr>
          <a:xfrm>
            <a:off x="9794109" y="2149953"/>
            <a:ext cx="2011680" cy="1171051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ALT and/or AST &gt;3x ULN, total bilirubin &gt;2x ULN regardless of baseline grade</a:t>
            </a:r>
          </a:p>
        </p:txBody>
      </p:sp>
      <p:sp>
        <p:nvSpPr>
          <p:cNvPr id="5" name="Rounded Rectangle 27">
            <a:extLst>
              <a:ext uri="{FF2B5EF4-FFF2-40B4-BE49-F238E27FC236}">
                <a16:creationId xmlns:a16="http://schemas.microsoft.com/office/drawing/2014/main" id="{12E912E8-B942-A9CC-DFBA-5BD012EFCC01}"/>
              </a:ext>
            </a:extLst>
          </p:cNvPr>
          <p:cNvSpPr/>
          <p:nvPr/>
        </p:nvSpPr>
        <p:spPr>
          <a:xfrm>
            <a:off x="10156217" y="3624883"/>
            <a:ext cx="1287465" cy="6400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Permanently discontinue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66DB0A9-2B02-7CDC-D4DE-084884829842}"/>
              </a:ext>
            </a:extLst>
          </p:cNvPr>
          <p:cNvCxnSpPr>
            <a:stCxn id="92" idx="2"/>
            <a:endCxn id="5" idx="0"/>
          </p:cNvCxnSpPr>
          <p:nvPr/>
        </p:nvCxnSpPr>
        <p:spPr bwMode="auto">
          <a:xfrm>
            <a:off x="10799949" y="3321004"/>
            <a:ext cx="1" cy="303879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4" name="Rounded Rectangle 39">
            <a:extLst>
              <a:ext uri="{FF2B5EF4-FFF2-40B4-BE49-F238E27FC236}">
                <a16:creationId xmlns:a16="http://schemas.microsoft.com/office/drawing/2014/main" id="{0A078266-86EF-DC57-AD5E-95E1DB3D7D9D}"/>
              </a:ext>
            </a:extLst>
          </p:cNvPr>
          <p:cNvSpPr/>
          <p:nvPr/>
        </p:nvSpPr>
        <p:spPr>
          <a:xfrm>
            <a:off x="5528435" y="4394158"/>
            <a:ext cx="1362456" cy="64008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Resume at next lower dose level</a:t>
            </a:r>
          </a:p>
        </p:txBody>
      </p:sp>
      <p:sp>
        <p:nvSpPr>
          <p:cNvPr id="85" name="Rounded Rectangle 39">
            <a:extLst>
              <a:ext uri="{FF2B5EF4-FFF2-40B4-BE49-F238E27FC236}">
                <a16:creationId xmlns:a16="http://schemas.microsoft.com/office/drawing/2014/main" id="{768AA930-3984-F788-2273-79E6E33A33B9}"/>
              </a:ext>
            </a:extLst>
          </p:cNvPr>
          <p:cNvSpPr/>
          <p:nvPr/>
        </p:nvSpPr>
        <p:spPr>
          <a:xfrm>
            <a:off x="5527080" y="3579107"/>
            <a:ext cx="1365166" cy="6400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Hold dose until resolves to ≤ baseline grade</a:t>
            </a:r>
          </a:p>
        </p:txBody>
      </p:sp>
      <p:sp>
        <p:nvSpPr>
          <p:cNvPr id="86" name="Rounded Rectangle 39">
            <a:extLst>
              <a:ext uri="{FF2B5EF4-FFF2-40B4-BE49-F238E27FC236}">
                <a16:creationId xmlns:a16="http://schemas.microsoft.com/office/drawing/2014/main" id="{1F26D7C8-EF21-4F5B-82BF-A66772A3EAA1}"/>
              </a:ext>
            </a:extLst>
          </p:cNvPr>
          <p:cNvSpPr/>
          <p:nvPr/>
        </p:nvSpPr>
        <p:spPr>
          <a:xfrm>
            <a:off x="5528435" y="5241404"/>
            <a:ext cx="1362456" cy="6400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Permanently discontinue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345D6F4-8F17-61C9-D9AE-B4E7A619A698}"/>
              </a:ext>
            </a:extLst>
          </p:cNvPr>
          <p:cNvCxnSpPr>
            <a:stCxn id="40" idx="0"/>
            <a:endCxn id="33" idx="2"/>
          </p:cNvCxnSpPr>
          <p:nvPr/>
        </p:nvCxnSpPr>
        <p:spPr bwMode="auto">
          <a:xfrm flipV="1">
            <a:off x="1602005" y="3321006"/>
            <a:ext cx="0" cy="258101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0" name="Rounded Rectangle 27">
            <a:extLst>
              <a:ext uri="{FF2B5EF4-FFF2-40B4-BE49-F238E27FC236}">
                <a16:creationId xmlns:a16="http://schemas.microsoft.com/office/drawing/2014/main" id="{62FB78E3-1CA6-6082-CA5C-AB84432B335A}"/>
              </a:ext>
            </a:extLst>
          </p:cNvPr>
          <p:cNvSpPr/>
          <p:nvPr/>
        </p:nvSpPr>
        <p:spPr>
          <a:xfrm>
            <a:off x="920777" y="3579107"/>
            <a:ext cx="1362456" cy="640080"/>
          </a:xfrm>
          <a:prstGeom prst="rect">
            <a:avLst/>
          </a:prstGeom>
          <a:solidFill>
            <a:schemeClr val="accent4"/>
          </a:solidFill>
          <a:ln>
            <a:solidFill>
              <a:schemeClr val="bg1"/>
            </a:solidFill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No dose adjustment needed</a:t>
            </a:r>
          </a:p>
        </p:txBody>
      </p:sp>
      <p:sp>
        <p:nvSpPr>
          <p:cNvPr id="7" name="Text Box 15">
            <a:extLst>
              <a:ext uri="{FF2B5EF4-FFF2-40B4-BE49-F238E27FC236}">
                <a16:creationId xmlns:a16="http://schemas.microsoft.com/office/drawing/2014/main" id="{AE521E1B-0415-CBE7-5B21-B6CF704B1C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994" y="6370238"/>
            <a:ext cx="7853362" cy="276999"/>
          </a:xfrm>
          <a:prstGeom prst="rect">
            <a:avLst/>
          </a:prstGeom>
          <a:noFill/>
          <a:ln>
            <a:noFill/>
          </a:ln>
        </p:spPr>
        <p:txBody>
          <a:bodyPr anchor="b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-10" normalizeH="0" baseline="0" noProof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Ribociclib PI. Spring. Oncologist. 2017;22:1039. </a:t>
            </a:r>
          </a:p>
        </p:txBody>
      </p:sp>
      <p:sp>
        <p:nvSpPr>
          <p:cNvPr id="8" name="Rounded Rectangle 39">
            <a:extLst>
              <a:ext uri="{FF2B5EF4-FFF2-40B4-BE49-F238E27FC236}">
                <a16:creationId xmlns:a16="http://schemas.microsoft.com/office/drawing/2014/main" id="{406932C1-DC40-1656-5EB4-8DC052673E79}"/>
              </a:ext>
            </a:extLst>
          </p:cNvPr>
          <p:cNvSpPr/>
          <p:nvPr/>
        </p:nvSpPr>
        <p:spPr>
          <a:xfrm>
            <a:off x="3249694" y="3579107"/>
            <a:ext cx="1365166" cy="6400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Hold dose until resolves to ≤ baseline grade*</a:t>
            </a:r>
          </a:p>
        </p:txBody>
      </p:sp>
      <p:sp>
        <p:nvSpPr>
          <p:cNvPr id="12" name="Rounded Rectangle 39">
            <a:extLst>
              <a:ext uri="{FF2B5EF4-FFF2-40B4-BE49-F238E27FC236}">
                <a16:creationId xmlns:a16="http://schemas.microsoft.com/office/drawing/2014/main" id="{259D95CB-BD39-6F1B-EDE7-7123D9921777}"/>
              </a:ext>
            </a:extLst>
          </p:cNvPr>
          <p:cNvSpPr/>
          <p:nvPr/>
        </p:nvSpPr>
        <p:spPr>
          <a:xfrm>
            <a:off x="3251049" y="4394158"/>
            <a:ext cx="1362456" cy="6400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Resume at same dose level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E45DAF6-E84C-8A98-1B6D-501B57C69DD6}"/>
              </a:ext>
            </a:extLst>
          </p:cNvPr>
          <p:cNvSpPr txBox="1"/>
          <p:nvPr/>
        </p:nvSpPr>
        <p:spPr>
          <a:xfrm>
            <a:off x="2850827" y="4976388"/>
            <a:ext cx="797734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spcBef>
                <a:spcPct val="50000"/>
              </a:spcBef>
              <a:defRPr sz="1400" i="1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Recurs</a:t>
            </a:r>
          </a:p>
        </p:txBody>
      </p:sp>
      <p:sp>
        <p:nvSpPr>
          <p:cNvPr id="15" name="Rounded Rectangle 39">
            <a:extLst>
              <a:ext uri="{FF2B5EF4-FFF2-40B4-BE49-F238E27FC236}">
                <a16:creationId xmlns:a16="http://schemas.microsoft.com/office/drawing/2014/main" id="{8AFC080D-878B-C5BF-0B8F-D6C16CA802D1}"/>
              </a:ext>
            </a:extLst>
          </p:cNvPr>
          <p:cNvSpPr/>
          <p:nvPr/>
        </p:nvSpPr>
        <p:spPr>
          <a:xfrm>
            <a:off x="3251049" y="5241404"/>
            <a:ext cx="1362456" cy="64008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Resume at next dose level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59C073D-EA03-CF1A-8B50-33133F6AB1F1}"/>
              </a:ext>
            </a:extLst>
          </p:cNvPr>
          <p:cNvSpPr txBox="1"/>
          <p:nvPr/>
        </p:nvSpPr>
        <p:spPr bwMode="auto">
          <a:xfrm>
            <a:off x="3064456" y="5844485"/>
            <a:ext cx="194247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*Baseline at grade 2: </a:t>
            </a:r>
            <a:b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 dose interruption.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B0B8E60-C374-447A-752E-A4C81CEA5F5C}"/>
              </a:ext>
            </a:extLst>
          </p:cNvPr>
          <p:cNvSpPr/>
          <p:nvPr/>
        </p:nvSpPr>
        <p:spPr>
          <a:xfrm>
            <a:off x="7405466" y="4674297"/>
            <a:ext cx="4400323" cy="913583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ctr">
            <a:noAutofit/>
          </a:bodyPr>
          <a:lstStyle/>
          <a:p>
            <a:pPr algn="ctr" eaLnBrk="0" fontAlgn="base" hangingPunct="0">
              <a:spcAft>
                <a:spcPct val="0"/>
              </a:spcAft>
              <a:defRPr/>
            </a:pPr>
            <a:r>
              <a:rPr lang="en-US" sz="1400" b="1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Starting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 dose: 400 mg/day (EBC); 600 mg/day (MBC)</a:t>
            </a:r>
            <a:r>
              <a:rPr lang="en-US" sz="1400" b="1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</a:p>
          <a:p>
            <a:pPr algn="ctr" eaLnBrk="0" fontAlgn="base" hangingPunct="0">
              <a:spcAft>
                <a:spcPct val="0"/>
              </a:spcAft>
              <a:defRPr/>
            </a:pPr>
            <a:r>
              <a:rPr lang="en-US" sz="1400" b="1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Dose reductions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: </a:t>
            </a:r>
            <a:r>
              <a:rPr lang="en-US" sz="1400" b="1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200-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mg increments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D/c if 200 mg/day intolerable</a:t>
            </a:r>
            <a:endParaRPr kumimoji="0" lang="en-US" sz="1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3" name="Content Placeholder 36">
            <a:extLst>
              <a:ext uri="{FF2B5EF4-FFF2-40B4-BE49-F238E27FC236}">
                <a16:creationId xmlns:a16="http://schemas.microsoft.com/office/drawing/2014/main" id="{2F0DF4F3-B49A-CC1C-4D92-97DF29C12AE9}"/>
              </a:ext>
            </a:extLst>
          </p:cNvPr>
          <p:cNvSpPr txBox="1">
            <a:spLocks/>
          </p:cNvSpPr>
          <p:nvPr/>
        </p:nvSpPr>
        <p:spPr bwMode="auto">
          <a:xfrm>
            <a:off x="100482" y="4560875"/>
            <a:ext cx="2757140" cy="1531581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7500" lnSpcReduction="20000"/>
          </a:bodyPr>
          <a:lstStyle>
            <a:lvl1pPr marL="342900" indent="-3429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600">
                <a:solidFill>
                  <a:schemeClr val="bg1"/>
                </a:solidFill>
                <a:latin typeface="Calibri" panose="020F0502020204030204" pitchFamily="34" charset="0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400">
                <a:solidFill>
                  <a:schemeClr val="bg1"/>
                </a:solidFill>
                <a:latin typeface="Calibri" panose="020F0502020204030204" pitchFamily="34" charset="0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200">
                <a:solidFill>
                  <a:schemeClr val="bg1"/>
                </a:solidFill>
                <a:latin typeface="Calibri" panose="020F0502020204030204" pitchFamily="34" charset="0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5pPr>
            <a:lvl6pPr marL="25146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dirty="0"/>
              <a:t>Educate patient on LFT monitoring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dirty="0"/>
              <a:t>Patients should report any history or signs of hepatic impairment</a:t>
            </a:r>
            <a:endParaRPr lang="en-US" sz="2000" kern="0" dirty="0"/>
          </a:p>
        </p:txBody>
      </p:sp>
    </p:spTree>
    <p:extLst>
      <p:ext uri="{BB962C8B-B14F-4D97-AF65-F5344CB8AC3E}">
        <p14:creationId xmlns:p14="http://schemas.microsoft.com/office/powerpoint/2010/main" val="3978680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9465E-15A9-A4C1-A9C6-C8D8C2222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Monitoring, Managing </a:t>
            </a:r>
            <a:r>
              <a:rPr lang="en-US" dirty="0"/>
              <a:t>and </a:t>
            </a:r>
            <a:r>
              <a:rPr lang="en-US"/>
              <a:t>Mitigating VTE </a:t>
            </a:r>
            <a:r>
              <a:rPr lang="en-US" dirty="0"/>
              <a:t>With</a:t>
            </a:r>
            <a:r>
              <a:rPr lang="en-US"/>
              <a:t> Abemaciclib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0C355739-5297-8ED3-7A06-E0E882D6A408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93104009"/>
              </p:ext>
            </p:extLst>
          </p:nvPr>
        </p:nvGraphicFramePr>
        <p:xfrm>
          <a:off x="601663" y="1511300"/>
          <a:ext cx="5310186" cy="4130037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655093">
                  <a:extLst>
                    <a:ext uri="{9D8B030D-6E8A-4147-A177-3AD203B41FA5}">
                      <a16:colId xmlns:a16="http://schemas.microsoft.com/office/drawing/2014/main" val="795509324"/>
                    </a:ext>
                  </a:extLst>
                </a:gridCol>
                <a:gridCol w="2655093">
                  <a:extLst>
                    <a:ext uri="{9D8B030D-6E8A-4147-A177-3AD203B41FA5}">
                      <a16:colId xmlns:a16="http://schemas.microsoft.com/office/drawing/2014/main" val="24706134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  <a:latin typeface="+mn-lt"/>
                        </a:rPr>
                        <a:t>CTCAE Grade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tx1"/>
                          </a:solidFill>
                          <a:latin typeface="+mn-lt"/>
                        </a:rPr>
                        <a:t>Dose Modifications 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2601610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b="1">
                          <a:solidFill>
                            <a:schemeClr val="bg1"/>
                          </a:solidFill>
                          <a:latin typeface="+mn-lt"/>
                        </a:rPr>
                        <a:t>Early breast cancer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3954964"/>
                  </a:ext>
                </a:extLst>
              </a:tr>
              <a:tr h="370838"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>
                          <a:solidFill>
                            <a:schemeClr val="bg1"/>
                          </a:solidFill>
                          <a:latin typeface="+mn-lt"/>
                        </a:rPr>
                        <a:t>Any grade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i="0" u="none" strike="noStrike" noProof="0" dirty="0">
                          <a:solidFill>
                            <a:schemeClr val="bg1"/>
                          </a:solidFill>
                          <a:latin typeface="+mn-lt"/>
                        </a:rPr>
                        <a:t>Suspend and treat as clinically indicated; resume when 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800" b="0" i="0" u="none" strike="noStrike" noProof="0" dirty="0">
                          <a:solidFill>
                            <a:schemeClr val="bg1"/>
                          </a:solidFill>
                          <a:latin typeface="+mn-lt"/>
                        </a:rPr>
                        <a:t>clinically stable</a:t>
                      </a:r>
                      <a:endParaRPr lang="en-US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860180"/>
                  </a:ext>
                </a:extLst>
              </a:tr>
              <a:tr h="37083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b="1">
                          <a:solidFill>
                            <a:schemeClr val="bg1"/>
                          </a:solidFill>
                          <a:latin typeface="+mn-lt"/>
                        </a:rPr>
                        <a:t>Metastatic breast cancer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21064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>
                          <a:solidFill>
                            <a:schemeClr val="bg1"/>
                          </a:solidFill>
                          <a:latin typeface="+mn-lt"/>
                        </a:rPr>
                        <a:t>Grade 1/2 </a:t>
                      </a:r>
                      <a:endParaRPr lang="en-US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i="0" u="none" strike="noStrike" noProof="0">
                          <a:solidFill>
                            <a:schemeClr val="bg1"/>
                          </a:solidFill>
                          <a:latin typeface="+mn-lt"/>
                        </a:rPr>
                        <a:t>No dose modification required</a:t>
                      </a:r>
                      <a:endParaRPr lang="en-US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3919484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>
                          <a:solidFill>
                            <a:schemeClr val="bg1"/>
                          </a:solidFill>
                          <a:latin typeface="+mn-lt"/>
                        </a:rPr>
                        <a:t>Grade 3/4 </a:t>
                      </a:r>
                      <a:endParaRPr lang="en-US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i="0" u="none" strike="noStrike" noProof="0" dirty="0">
                          <a:solidFill>
                            <a:schemeClr val="bg1"/>
                          </a:solidFill>
                          <a:latin typeface="+mn-lt"/>
                        </a:rPr>
                        <a:t>Suspend and treat as clinically indicated; resume when clinically stable</a:t>
                      </a:r>
                      <a:endParaRPr lang="en-US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548592"/>
                  </a:ext>
                </a:extLst>
              </a:tr>
            </a:tbl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7E35D-10AD-DC1C-B19C-36A91F62578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800">
                <a:solidFill>
                  <a:srgbClr val="000000"/>
                </a:solidFill>
                <a:ea typeface="Calibri"/>
                <a:cs typeface="Calibri"/>
              </a:rPr>
              <a:t>Monitor for signs/symptoms of pulmonary embolism and thrombosis; treat as medically appropriate</a:t>
            </a:r>
            <a:endParaRPr lang="en-US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Calibri"/>
              <a:cs typeface="Calibri"/>
            </a:endParaRPr>
          </a:p>
          <a:p>
            <a:r>
              <a:rPr lang="en-US" sz="2800">
                <a:solidFill>
                  <a:srgbClr val="000000"/>
                </a:solidFill>
                <a:ea typeface="Calibri"/>
                <a:cs typeface="Calibri"/>
              </a:rPr>
              <a:t>Advise patients to immediately report any signs/symptoms of thromboembolism, such as pain or swelling in an extremity, shortness of breath, chest pain, tachycardia, and tachypnea  </a:t>
            </a:r>
            <a:endParaRPr lang="en-US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Calibri"/>
              <a:cs typeface="Calibri"/>
            </a:endParaRPr>
          </a:p>
          <a:p>
            <a:endParaRPr lang="en-US"/>
          </a:p>
        </p:txBody>
      </p:sp>
      <p:sp>
        <p:nvSpPr>
          <p:cNvPr id="4" name="Text Box 15">
            <a:extLst>
              <a:ext uri="{FF2B5EF4-FFF2-40B4-BE49-F238E27FC236}">
                <a16:creationId xmlns:a16="http://schemas.microsoft.com/office/drawing/2014/main" id="{1CFACF80-347C-233D-F35C-92D8A0914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559" y="6368696"/>
            <a:ext cx="7853362" cy="276999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b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-10" normalizeH="0" baseline="0" noProof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/>
                <a:ea typeface="Calibri"/>
                <a:cs typeface="Arial"/>
              </a:rPr>
              <a:t>Abemaciclib PI. </a:t>
            </a:r>
            <a:endParaRPr lang="en-US" altLang="en-US" sz="1200" b="0" i="0" u="none" strike="noStrike" kern="1200" cap="none" spc="-10" normalizeH="0" baseline="0" noProof="0">
              <a:ln>
                <a:noFill/>
              </a:ln>
              <a:solidFill>
                <a:srgbClr val="455560"/>
              </a:solidFill>
              <a:effectLst/>
              <a:uLnTx/>
              <a:uFillTx/>
              <a:latin typeface="Calibri" panose="020F0502020204030204" pitchFamily="34" charset="0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857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D4A9E-05E1-58AC-6D55-58E3A489A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6E703-5B70-E1D0-938E-AE9139A679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i="0" u="none" strike="noStrike" noProof="0" dirty="0">
                <a:solidFill>
                  <a:srgbClr val="000000"/>
                </a:solidFill>
                <a:latin typeface="Calibri"/>
              </a:rPr>
              <a:t>The Role of the Oncology Nurse in HR+/HER2- Breast Cancer: Brief Overview on Therapy With CDK4/6 Inhibitors and Risk Assessment</a:t>
            </a:r>
          </a:p>
          <a:p>
            <a:r>
              <a:rPr lang="en-US" sz="2800" i="0" u="none" strike="noStrike" noProof="0" dirty="0">
                <a:solidFill>
                  <a:srgbClr val="000000"/>
                </a:solidFill>
                <a:latin typeface="Calibri"/>
              </a:rPr>
              <a:t>A Nurse’s Guide to Monitoring and Managing AEs With CDK4/6 Inhibitor Therapy</a:t>
            </a:r>
            <a:endParaRPr lang="en-US" dirty="0"/>
          </a:p>
          <a:p>
            <a:r>
              <a:rPr lang="en-US" sz="2800" i="0" u="none" strike="noStrike" noProof="0" dirty="0">
                <a:solidFill>
                  <a:srgbClr val="000000"/>
                </a:solidFill>
                <a:latin typeface="Calibri"/>
              </a:rPr>
              <a:t>Promoting Adherence to and Persistence With CDK4/6 Inhibitor Therapy</a:t>
            </a:r>
          </a:p>
          <a:p>
            <a:r>
              <a:rPr lang="en-US" dirty="0"/>
              <a:t>Question and Answer Session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538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8A109-EB96-2702-4A32-EF441CCDC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Monitoring QT Prolongation </a:t>
            </a:r>
            <a:r>
              <a:rPr lang="en-US" dirty="0"/>
              <a:t>With</a:t>
            </a:r>
            <a:r>
              <a:rPr lang="en-US"/>
              <a:t> Ribociclib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177FD2A-B9BB-5CCD-4ACD-8DD4F55D589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285750" indent="-28575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>
                <a:solidFill>
                  <a:srgbClr val="000000"/>
                </a:solidFill>
                <a:ea typeface="+mn-lt"/>
                <a:cs typeface="+mn-lt"/>
              </a:rPr>
              <a:t>Educate patients on the signs/</a:t>
            </a:r>
            <a:r>
              <a:rPr lang="en-US" sz="2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r>
              <a:rPr lang="en-US" sz="2400">
                <a:solidFill>
                  <a:srgbClr val="000000"/>
                </a:solidFill>
                <a:ea typeface="+mn-lt"/>
                <a:cs typeface="+mn-lt"/>
              </a:rPr>
              <a:t>symptoms of QT prolongation</a:t>
            </a:r>
            <a:endParaRPr lang="en-US" sz="2400">
              <a:solidFill>
                <a:srgbClr val="000000"/>
              </a:solidFill>
              <a:ea typeface="Calibri"/>
              <a:cs typeface="Calibri"/>
            </a:endParaRPr>
          </a:p>
          <a:p>
            <a:pPr marL="285750" indent="-28575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>
                <a:solidFill>
                  <a:srgbClr val="000000"/>
                </a:solidFill>
                <a:ea typeface="+mn-lt"/>
                <a:cs typeface="+mn-lt"/>
              </a:rPr>
              <a:t>Advise patients to contact their healthcare </a:t>
            </a:r>
            <a:r>
              <a:rPr lang="en-US" sz="2400" dirty="0">
                <a:solidFill>
                  <a:srgbClr val="000000"/>
                </a:solidFill>
                <a:ea typeface="+mn-lt"/>
                <a:cs typeface="+mn-lt"/>
              </a:rPr>
              <a:t>professional</a:t>
            </a:r>
            <a:r>
              <a:rPr lang="en-US" sz="2400">
                <a:solidFill>
                  <a:srgbClr val="000000"/>
                </a:solidFill>
                <a:ea typeface="+mn-lt"/>
                <a:cs typeface="+mn-lt"/>
              </a:rPr>
              <a:t> immediately following signs/symptoms of QT prolongation </a:t>
            </a:r>
          </a:p>
          <a:p>
            <a:pPr marL="285750" indent="-28575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400">
                <a:solidFill>
                  <a:srgbClr val="000000"/>
                </a:solidFill>
                <a:ea typeface="+mn-lt"/>
                <a:cs typeface="+mn-lt"/>
              </a:rPr>
              <a:t>In case of QTcF prolongation at any time during treatment, more frequent ECG monitoring is recommended</a:t>
            </a:r>
            <a:endParaRPr lang="en-US" sz="24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285750" indent="-28575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400">
                <a:solidFill>
                  <a:srgbClr val="000000"/>
                </a:solidFill>
                <a:ea typeface="+mn-lt"/>
                <a:cs typeface="+mn-lt"/>
              </a:rPr>
              <a:t>Interrupt treatment if QTcF prolongation &gt;480 ms </a:t>
            </a:r>
            <a:endParaRPr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/>
              <a:cs typeface="Calibri"/>
            </a:endParaRPr>
          </a:p>
          <a:p>
            <a:pPr marL="285750" indent="-28575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endParaRPr lang="en-US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ptos"/>
              <a:ea typeface="Calibri"/>
              <a:cs typeface="Calibri"/>
            </a:endParaRPr>
          </a:p>
          <a:p>
            <a:endParaRPr 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1116DD1F-B133-3C0A-D754-D9B2DD67C1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53917161"/>
              </p:ext>
            </p:extLst>
          </p:nvPr>
        </p:nvGraphicFramePr>
        <p:xfrm>
          <a:off x="6538294" y="1179871"/>
          <a:ext cx="4090377" cy="51358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 Box 15">
            <a:extLst>
              <a:ext uri="{FF2B5EF4-FFF2-40B4-BE49-F238E27FC236}">
                <a16:creationId xmlns:a16="http://schemas.microsoft.com/office/drawing/2014/main" id="{078CC6B5-0CD7-D98C-AB16-286089F7E2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986" y="6368696"/>
            <a:ext cx="7853362" cy="276999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b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200" b="0" spc="-10">
                <a:solidFill>
                  <a:srgbClr val="455560"/>
                </a:solidFill>
                <a:latin typeface="Calibri"/>
                <a:ea typeface="Calibri"/>
                <a:cs typeface="Arial"/>
              </a:rPr>
              <a:t>Ribo</a:t>
            </a:r>
            <a:r>
              <a:rPr kumimoji="0" lang="en-US" altLang="en-US" sz="1200" b="0" i="0" u="none" strike="noStrike" kern="1200" cap="none" spc="-10" normalizeH="0" baseline="0" noProof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/>
                <a:ea typeface="Calibri"/>
                <a:cs typeface="Arial"/>
              </a:rPr>
              <a:t>ciclib PI. </a:t>
            </a:r>
            <a:endParaRPr lang="en-US" altLang="en-US" sz="1200" b="0" i="0" u="none" strike="noStrike" kern="1200" cap="none" spc="-10" normalizeH="0" baseline="0" noProof="0">
              <a:ln>
                <a:noFill/>
              </a:ln>
              <a:solidFill>
                <a:srgbClr val="455560"/>
              </a:solidFill>
              <a:effectLst/>
              <a:uLnTx/>
              <a:uFillTx/>
              <a:latin typeface="Calibri" panose="020F0502020204030204" pitchFamily="34" charset="0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4480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0603F8-09EE-C49E-0F71-D4830309BA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26AC9C1-561F-2938-37A7-CFBF2C2A7402}"/>
              </a:ext>
            </a:extLst>
          </p:cNvPr>
          <p:cNvCxnSpPr>
            <a:cxnSpLocks/>
          </p:cNvCxnSpPr>
          <p:nvPr/>
        </p:nvCxnSpPr>
        <p:spPr>
          <a:xfrm>
            <a:off x="9242737" y="2129047"/>
            <a:ext cx="0" cy="355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2">
            <a:extLst>
              <a:ext uri="{FF2B5EF4-FFF2-40B4-BE49-F238E27FC236}">
                <a16:creationId xmlns:a16="http://schemas.microsoft.com/office/drawing/2014/main" id="{F01E80D4-C6DD-0D93-49C7-E9B9D3B44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Abemaciclib-Induced ILD</a:t>
            </a:r>
            <a:endParaRPr lang="en-US" baseline="30000" dirty="0"/>
          </a:p>
        </p:txBody>
      </p:sp>
      <p:sp>
        <p:nvSpPr>
          <p:cNvPr id="34" name="Text Box 15">
            <a:extLst>
              <a:ext uri="{FF2B5EF4-FFF2-40B4-BE49-F238E27FC236}">
                <a16:creationId xmlns:a16="http://schemas.microsoft.com/office/drawing/2014/main" id="{29D9436C-F811-D792-645F-61AE616C4C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072" y="6359436"/>
            <a:ext cx="7853362" cy="276999"/>
          </a:xfrm>
          <a:prstGeom prst="rect">
            <a:avLst/>
          </a:prstGeom>
          <a:noFill/>
          <a:ln>
            <a:noFill/>
          </a:ln>
        </p:spPr>
        <p:txBody>
          <a:bodyPr anchor="b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-10" normalizeH="0" baseline="0" noProof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Abemaciclib PI. 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4B1FEE7F-6909-04EC-CBC9-79E7E25F87A9}"/>
              </a:ext>
            </a:extLst>
          </p:cNvPr>
          <p:cNvSpPr/>
          <p:nvPr/>
        </p:nvSpPr>
        <p:spPr>
          <a:xfrm>
            <a:off x="2206609" y="1615773"/>
            <a:ext cx="7789842" cy="51059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Symptoms include hypoxia, cough, dyspnea, interstitial infiltrates on radiologic exams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7A5476E-C098-EE65-15A4-89C25238A191}"/>
              </a:ext>
            </a:extLst>
          </p:cNvPr>
          <p:cNvCxnSpPr>
            <a:cxnSpLocks/>
          </p:cNvCxnSpPr>
          <p:nvPr/>
        </p:nvCxnSpPr>
        <p:spPr>
          <a:xfrm>
            <a:off x="7058660" y="3210491"/>
            <a:ext cx="0" cy="552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9B2AADB-4B32-4CB7-3564-BA02CB83C992}"/>
              </a:ext>
            </a:extLst>
          </p:cNvPr>
          <p:cNvCxnSpPr/>
          <p:nvPr/>
        </p:nvCxnSpPr>
        <p:spPr>
          <a:xfrm>
            <a:off x="2446446" y="3261782"/>
            <a:ext cx="0" cy="355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>
            <a:extLst>
              <a:ext uri="{FF2B5EF4-FFF2-40B4-BE49-F238E27FC236}">
                <a16:creationId xmlns:a16="http://schemas.microsoft.com/office/drawing/2014/main" id="{F2CB9179-EB8B-33B7-7833-FC777CD8E32E}"/>
              </a:ext>
            </a:extLst>
          </p:cNvPr>
          <p:cNvCxnSpPr>
            <a:cxnSpLocks/>
          </p:cNvCxnSpPr>
          <p:nvPr/>
        </p:nvCxnSpPr>
        <p:spPr>
          <a:xfrm rot="16200000" flipH="1">
            <a:off x="4749705" y="3438426"/>
            <a:ext cx="880337" cy="527051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>
            <a:extLst>
              <a:ext uri="{FF2B5EF4-FFF2-40B4-BE49-F238E27FC236}">
                <a16:creationId xmlns:a16="http://schemas.microsoft.com/office/drawing/2014/main" id="{B9D9D0C3-C3F2-D0A6-582C-B0225E9D6E55}"/>
              </a:ext>
            </a:extLst>
          </p:cNvPr>
          <p:cNvCxnSpPr>
            <a:cxnSpLocks/>
          </p:cNvCxnSpPr>
          <p:nvPr/>
        </p:nvCxnSpPr>
        <p:spPr>
          <a:xfrm rot="5400000">
            <a:off x="3779708" y="3462206"/>
            <a:ext cx="890727" cy="469105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90670355-2B53-A029-493A-E113B1A2DA06}"/>
              </a:ext>
            </a:extLst>
          </p:cNvPr>
          <p:cNvSpPr/>
          <p:nvPr/>
        </p:nvSpPr>
        <p:spPr>
          <a:xfrm>
            <a:off x="1323357" y="2282266"/>
            <a:ext cx="2011680" cy="10058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lIns="91440" tIns="45720" rIns="91440" bIns="45720" rtlCol="0" anchor="ctr">
            <a:no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Grade 1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/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2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0033C123-6620-3AAB-6838-A324BC6C9C94}"/>
              </a:ext>
            </a:extLst>
          </p:cNvPr>
          <p:cNvSpPr/>
          <p:nvPr/>
        </p:nvSpPr>
        <p:spPr>
          <a:xfrm>
            <a:off x="3653629" y="2282266"/>
            <a:ext cx="2011680" cy="10058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Grade 2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Persistent or recurrent ILD or pneumonitis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43F949C9-57C8-82C6-7563-BBE8842D3C9C}"/>
              </a:ext>
            </a:extLst>
          </p:cNvPr>
          <p:cNvSpPr/>
          <p:nvPr/>
        </p:nvSpPr>
        <p:spPr>
          <a:xfrm>
            <a:off x="5931015" y="2282266"/>
            <a:ext cx="2011680" cy="100584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Grade 3</a:t>
            </a:r>
            <a:b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ILD or pneumonitis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63762FE2-1E4E-9012-AFF9-68EC472F9D46}"/>
              </a:ext>
            </a:extLst>
          </p:cNvPr>
          <p:cNvSpPr/>
          <p:nvPr/>
        </p:nvSpPr>
        <p:spPr>
          <a:xfrm>
            <a:off x="8234844" y="2282266"/>
            <a:ext cx="2011680" cy="10058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Grade 4</a:t>
            </a:r>
            <a:b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ILD or pneumonitis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38E86D7C-368E-0912-793F-DEC828E42581}"/>
              </a:ext>
            </a:extLst>
          </p:cNvPr>
          <p:cNvSpPr/>
          <p:nvPr/>
        </p:nvSpPr>
        <p:spPr>
          <a:xfrm>
            <a:off x="1675452" y="3591982"/>
            <a:ext cx="1287465" cy="117171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Continue CDK4/6 inhibitor; </a:t>
            </a:r>
            <a:b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no dose modification</a:t>
            </a:r>
          </a:p>
        </p:txBody>
      </p: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ABA3E808-A437-088B-A4EA-D5A935877785}"/>
              </a:ext>
            </a:extLst>
          </p:cNvPr>
          <p:cNvSpPr/>
          <p:nvPr/>
        </p:nvSpPr>
        <p:spPr>
          <a:xfrm>
            <a:off x="6161063" y="3774863"/>
            <a:ext cx="3835388" cy="64008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Permanently </a:t>
            </a:r>
            <a:r>
              <a:rPr lang="en-US" sz="1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discontinue abemaciclib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F5F9562-9494-CEC4-37ED-60B118CEA48D}"/>
              </a:ext>
            </a:extLst>
          </p:cNvPr>
          <p:cNvCxnSpPr>
            <a:cxnSpLocks/>
            <a:stCxn id="14" idx="2"/>
            <a:endCxn id="28" idx="0"/>
          </p:cNvCxnSpPr>
          <p:nvPr/>
        </p:nvCxnSpPr>
        <p:spPr bwMode="auto">
          <a:xfrm flipH="1">
            <a:off x="2319185" y="3288106"/>
            <a:ext cx="10012" cy="303876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D365707C-8AC4-7D0B-27AB-88297D8B346F}"/>
              </a:ext>
            </a:extLst>
          </p:cNvPr>
          <p:cNvCxnSpPr>
            <a:stCxn id="22" idx="2"/>
          </p:cNvCxnSpPr>
          <p:nvPr/>
        </p:nvCxnSpPr>
        <p:spPr bwMode="auto">
          <a:xfrm flipH="1">
            <a:off x="9236184" y="3288106"/>
            <a:ext cx="4500" cy="486757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E19B5AA-7576-DD0B-B360-695532D9444F}"/>
              </a:ext>
            </a:extLst>
          </p:cNvPr>
          <p:cNvCxnSpPr>
            <a:stCxn id="20" idx="2"/>
          </p:cNvCxnSpPr>
          <p:nvPr/>
        </p:nvCxnSpPr>
        <p:spPr bwMode="auto">
          <a:xfrm>
            <a:off x="6936855" y="3288106"/>
            <a:ext cx="0" cy="462625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14538686-6A16-9848-9EE3-54B1F0BCD47A}"/>
              </a:ext>
            </a:extLst>
          </p:cNvPr>
          <p:cNvSpPr/>
          <p:nvPr/>
        </p:nvSpPr>
        <p:spPr>
          <a:xfrm>
            <a:off x="3323576" y="3920623"/>
            <a:ext cx="2651760" cy="85118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Suspend dose until toxicity resolves to baseline or </a:t>
            </a: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rade </a:t>
            </a:r>
            <a:r>
              <a:rPr kumimoji="0" lang="en-US" sz="1400" b="1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≤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Resume at </a:t>
            </a:r>
            <a:r>
              <a:rPr kumimoji="0" lang="en-US" sz="140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next lower dose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0DD18164-11A4-14F7-C7D1-3BB90B3D6F3B}"/>
              </a:ext>
            </a:extLst>
          </p:cNvPr>
          <p:cNvCxnSpPr>
            <a:cxnSpLocks/>
          </p:cNvCxnSpPr>
          <p:nvPr/>
        </p:nvCxnSpPr>
        <p:spPr bwMode="auto">
          <a:xfrm flipH="1">
            <a:off x="2324191" y="2129754"/>
            <a:ext cx="5006" cy="152512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9AC94B2D-E5D3-BD02-E8BE-0FCC8A71B16F}"/>
              </a:ext>
            </a:extLst>
          </p:cNvPr>
          <p:cNvCxnSpPr>
            <a:cxnSpLocks/>
          </p:cNvCxnSpPr>
          <p:nvPr/>
        </p:nvCxnSpPr>
        <p:spPr bwMode="auto">
          <a:xfrm flipH="1">
            <a:off x="9250471" y="2137127"/>
            <a:ext cx="5006" cy="152512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BC3350FB-1337-72F3-210C-E49294AF5512}"/>
              </a:ext>
            </a:extLst>
          </p:cNvPr>
          <p:cNvCxnSpPr>
            <a:cxnSpLocks/>
          </p:cNvCxnSpPr>
          <p:nvPr/>
        </p:nvCxnSpPr>
        <p:spPr bwMode="auto">
          <a:xfrm flipH="1">
            <a:off x="6934352" y="2129754"/>
            <a:ext cx="5006" cy="152512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7DDD4EE1-B4AD-B799-91B0-3D0212044BEC}"/>
              </a:ext>
            </a:extLst>
          </p:cNvPr>
          <p:cNvCxnSpPr>
            <a:cxnSpLocks/>
          </p:cNvCxnSpPr>
          <p:nvPr/>
        </p:nvCxnSpPr>
        <p:spPr bwMode="auto">
          <a:xfrm flipH="1">
            <a:off x="4656966" y="2129754"/>
            <a:ext cx="5006" cy="152512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C9F9E8B-C74C-FD0B-0288-62D1DE112F55}"/>
              </a:ext>
            </a:extLst>
          </p:cNvPr>
          <p:cNvCxnSpPr>
            <a:cxnSpLocks/>
            <a:endCxn id="29" idx="0"/>
          </p:cNvCxnSpPr>
          <p:nvPr/>
        </p:nvCxnSpPr>
        <p:spPr bwMode="auto">
          <a:xfrm flipH="1">
            <a:off x="4649456" y="3281635"/>
            <a:ext cx="10012" cy="638988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" name="Rounded Rectangle 27">
            <a:extLst>
              <a:ext uri="{FF2B5EF4-FFF2-40B4-BE49-F238E27FC236}">
                <a16:creationId xmlns:a16="http://schemas.microsoft.com/office/drawing/2014/main" id="{07FBD0B8-6193-9C02-496A-400ABEEE8D77}"/>
              </a:ext>
            </a:extLst>
          </p:cNvPr>
          <p:cNvSpPr/>
          <p:nvPr/>
        </p:nvSpPr>
        <p:spPr>
          <a:xfrm>
            <a:off x="1675451" y="4840677"/>
            <a:ext cx="1287465" cy="10058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lIns="91440" tIns="45720" rIns="91440" bIns="45720" rtlCol="0" anchor="ctr">
            <a:no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Initiate appropriate therapy and monitor </a:t>
            </a:r>
            <a:endParaRPr lang="en-US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8" name="Rounded Rectangle 28">
            <a:extLst>
              <a:ext uri="{FF2B5EF4-FFF2-40B4-BE49-F238E27FC236}">
                <a16:creationId xmlns:a16="http://schemas.microsoft.com/office/drawing/2014/main" id="{41825BF6-161C-655C-F345-395C07C14A8E}"/>
              </a:ext>
            </a:extLst>
          </p:cNvPr>
          <p:cNvSpPr/>
          <p:nvPr/>
        </p:nvSpPr>
        <p:spPr>
          <a:xfrm>
            <a:off x="4046509" y="5176945"/>
            <a:ext cx="1287535" cy="47019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wrap="square" lIns="91440" tIns="45720" rIns="91440" bIns="45720" rtlCol="0" anchor="ctr">
            <a:no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Discontinue abemaciclib</a:t>
            </a:r>
            <a:endParaRPr 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E5FB558-D907-E33B-7F9F-0C6F44867C69}"/>
              </a:ext>
            </a:extLst>
          </p:cNvPr>
          <p:cNvSpPr txBox="1"/>
          <p:nvPr/>
        </p:nvSpPr>
        <p:spPr>
          <a:xfrm>
            <a:off x="3830598" y="4906266"/>
            <a:ext cx="173139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spcBef>
                <a:spcPct val="50000"/>
              </a:spcBef>
              <a:defRPr sz="1400" i="1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Recurs or severe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C2E708E-79E1-E243-0555-6A71662A1353}"/>
              </a:ext>
            </a:extLst>
          </p:cNvPr>
          <p:cNvSpPr/>
          <p:nvPr/>
        </p:nvSpPr>
        <p:spPr>
          <a:xfrm>
            <a:off x="5382304" y="4931428"/>
            <a:ext cx="6685149" cy="913583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ctr">
            <a:noAutofit/>
          </a:bodyPr>
          <a:lstStyle/>
          <a:p>
            <a:pPr algn="ctr" eaLnBrk="0" fontAlgn="base" hangingPunct="0">
              <a:spcAft>
                <a:spcPct val="0"/>
              </a:spcAft>
              <a:defRPr/>
            </a:pPr>
            <a:r>
              <a:rPr lang="en-US" sz="1400" b="1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Starting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 dose in combo with fulvestrant, tamoxifen, or an AI: 150 mg BID</a:t>
            </a:r>
          </a:p>
          <a:p>
            <a:pPr algn="ctr" eaLnBrk="0" fontAlgn="base" hangingPunct="0">
              <a:spcAft>
                <a:spcPct val="0"/>
              </a:spcAft>
              <a:defRPr/>
            </a:pPr>
            <a:r>
              <a:rPr lang="en-US" sz="1400" b="1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Starting dose as monotherapy: 200 mg BID</a:t>
            </a:r>
          </a:p>
          <a:p>
            <a:pPr algn="ctr" eaLnBrk="0" fontAlgn="base" hangingPunct="0">
              <a:spcAft>
                <a:spcPct val="0"/>
              </a:spcAft>
              <a:defRPr/>
            </a:pPr>
            <a:r>
              <a:rPr lang="en-US" sz="1400" b="1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Dose reductions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: 50-mg BID increments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D/c if 50 mg BID intolerable</a:t>
            </a:r>
            <a:endParaRPr kumimoji="0" lang="en-US" sz="1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3" name="Content Placeholder 36">
            <a:extLst>
              <a:ext uri="{FF2B5EF4-FFF2-40B4-BE49-F238E27FC236}">
                <a16:creationId xmlns:a16="http://schemas.microsoft.com/office/drawing/2014/main" id="{821DF691-ECD6-EAB6-AE0B-14D05957B79F}"/>
              </a:ext>
            </a:extLst>
          </p:cNvPr>
          <p:cNvSpPr txBox="1">
            <a:spLocks/>
          </p:cNvSpPr>
          <p:nvPr/>
        </p:nvSpPr>
        <p:spPr bwMode="auto">
          <a:xfrm>
            <a:off x="10118255" y="3486785"/>
            <a:ext cx="1771376" cy="1325995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0000" lnSpcReduction="20000"/>
          </a:bodyPr>
          <a:lstStyle>
            <a:lvl1pPr marL="342900" indent="-3429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600">
                <a:solidFill>
                  <a:schemeClr val="bg1"/>
                </a:solidFill>
                <a:latin typeface="Calibri" panose="020F0502020204030204" pitchFamily="34" charset="0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400">
                <a:solidFill>
                  <a:schemeClr val="bg1"/>
                </a:solidFill>
                <a:latin typeface="Calibri" panose="020F0502020204030204" pitchFamily="34" charset="0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200">
                <a:solidFill>
                  <a:schemeClr val="bg1"/>
                </a:solidFill>
                <a:latin typeface="Calibri" panose="020F0502020204030204" pitchFamily="34" charset="0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5pPr>
            <a:lvl6pPr marL="25146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dirty="0"/>
              <a:t>Patients should report any abnormal respiratory symptoms </a:t>
            </a:r>
            <a:endParaRPr lang="en-US" sz="2000" kern="0" dirty="0"/>
          </a:p>
        </p:txBody>
      </p:sp>
    </p:spTree>
    <p:extLst>
      <p:ext uri="{BB962C8B-B14F-4D97-AF65-F5344CB8AC3E}">
        <p14:creationId xmlns:p14="http://schemas.microsoft.com/office/powerpoint/2010/main" val="17743290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DBD6F9-84AF-2AF0-403C-BEEF73DF5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0B46E-4C39-B707-45C8-EB0F6673A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 Case: ER+/HER2- T2N1 BC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B92EF-BB2D-120D-33F6-B99E42150C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 69-yr-old patient with diabetes, congestive heart failure, and arthritis has ER+/HER2- grade 3 BC with 3 positive nodes (T2N1) </a:t>
            </a:r>
          </a:p>
          <a:p>
            <a:r>
              <a:rPr lang="en-US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She is receiving letrozole and adjuvant zoledronic acid and was recommended adjuvant treatment with CDK4/6i therapy by her oncologist</a:t>
            </a:r>
          </a:p>
          <a:p>
            <a:r>
              <a:rPr lang="en-US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Within 1 mo of starting abemaciclib + AI, she develops grade 2 pneumonitis</a:t>
            </a:r>
          </a:p>
        </p:txBody>
      </p:sp>
    </p:spTree>
    <p:extLst>
      <p:ext uri="{BB962C8B-B14F-4D97-AF65-F5344CB8AC3E}">
        <p14:creationId xmlns:p14="http://schemas.microsoft.com/office/powerpoint/2010/main" val="123199017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437267-57FF-AD23-0865-733A898EF5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B4899-0486-7C84-0437-46D8B399D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759" y="238128"/>
            <a:ext cx="10872444" cy="971548"/>
          </a:xfr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Posttest 3: How would you manage this patient’s pneumonitis?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A51D6-1444-10FB-B765-528022150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675" y="1362075"/>
            <a:ext cx="10877529" cy="4801657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Continue abemaciclib; no dose modification needed; initiate oral corticosteroids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Permanently discontinue abemaciclib; continue AI alone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Suspend abemaciclib until pneumonitis resolves to baseline or </a:t>
            </a:r>
            <a:br>
              <a:rPr lang="en-US" dirty="0"/>
            </a:br>
            <a:r>
              <a:rPr lang="en-US" dirty="0"/>
              <a:t>grade ≤1; resume at next lower dose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Switch therapy to another CDK4/6 inhibitor with the AI</a:t>
            </a:r>
          </a:p>
        </p:txBody>
      </p:sp>
    </p:spTree>
    <p:extLst>
      <p:ext uri="{BB962C8B-B14F-4D97-AF65-F5344CB8AC3E}">
        <p14:creationId xmlns:p14="http://schemas.microsoft.com/office/powerpoint/2010/main" val="172900747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97E0E-8232-C6AF-D7E1-B347850C5E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AC2D5-E490-F8E5-A7B7-551A24DA3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759" y="238128"/>
            <a:ext cx="10872444" cy="971548"/>
          </a:xfr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Posttest 3: How would you manage this patient’s pneumonitis?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1B0AA8-438F-3237-AB13-5328027DB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675" y="1362075"/>
            <a:ext cx="10877529" cy="4801657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Continue abemaciclib; no dose modification needed; initiate oral corticosteroids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Permanently discontinue abemaciclib; continue AI alone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Suspend abemaciclib until pneumonitis resolves to baseline or </a:t>
            </a:r>
            <a:br>
              <a:rPr lang="en-US" dirty="0"/>
            </a:br>
            <a:r>
              <a:rPr lang="en-US" dirty="0"/>
              <a:t>grade ≤1; resume at next lower dose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Switch therapy to another CDK4/6 inhibitor with the AI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46DAC5E-5DD3-3FB7-545C-826DC3C5DFA4}"/>
              </a:ext>
            </a:extLst>
          </p:cNvPr>
          <p:cNvSpPr/>
          <p:nvPr/>
        </p:nvSpPr>
        <p:spPr bwMode="auto">
          <a:xfrm>
            <a:off x="604674" y="2974233"/>
            <a:ext cx="10596725" cy="788670"/>
          </a:xfrm>
          <a:prstGeom prst="roundRect">
            <a:avLst/>
          </a:prstGeom>
          <a:noFill/>
          <a:ln w="28575">
            <a:solidFill>
              <a:schemeClr val="accent3"/>
            </a:solidFill>
            <a:miter lim="800000"/>
            <a:headEnd/>
            <a:tailEnd/>
          </a:ln>
        </p:spPr>
        <p:txBody>
          <a:bodyPr rtlCol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35000"/>
              </a:spcBef>
              <a:spcAft>
                <a:spcPct val="25000"/>
              </a:spcAft>
              <a:buClr>
                <a:srgbClr val="015873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" name="Rounded Rectangle 10">
            <a:extLst>
              <a:ext uri="{FF2B5EF4-FFF2-40B4-BE49-F238E27FC236}">
                <a16:creationId xmlns:a16="http://schemas.microsoft.com/office/drawing/2014/main" id="{DF2C665C-C1E8-935E-8C59-401233DB3DF0}"/>
              </a:ext>
            </a:extLst>
          </p:cNvPr>
          <p:cNvSpPr/>
          <p:nvPr/>
        </p:nvSpPr>
        <p:spPr bwMode="auto">
          <a:xfrm>
            <a:off x="895373" y="5098441"/>
            <a:ext cx="10877528" cy="1374636"/>
          </a:xfrm>
          <a:prstGeom prst="roundRect">
            <a:avLst>
              <a:gd name="adj" fmla="val 7090"/>
            </a:avLst>
          </a:prstGeom>
          <a:solidFill>
            <a:schemeClr val="tx1"/>
          </a:solidFill>
          <a:ln w="22225">
            <a:solidFill>
              <a:schemeClr val="accent3"/>
            </a:solidFill>
            <a:miter lim="800000"/>
            <a:headEnd/>
            <a:tailEnd/>
          </a:ln>
          <a:effectLst>
            <a:outerShdw blurRad="595461" dist="50800" dir="5400000" sx="77000" sy="77000" algn="ctr" rotWithShape="0">
              <a:srgbClr val="000000"/>
            </a:outerShdw>
          </a:effectLst>
        </p:spPr>
        <p:txBody>
          <a:bodyPr wrap="square" tIns="274320" rtlCol="0" anchor="t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With grade 2 pneumonitis or ILD related to abemaciclib, HCPs should suspend abemaciclib until pneumonitis resolves to baseline or grade ≤1 and then resume at the next lower dose.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 dose reduction is a 50 mg BID dose reduction in abemaciclib at a time.</a:t>
            </a:r>
          </a:p>
        </p:txBody>
      </p:sp>
      <p:sp>
        <p:nvSpPr>
          <p:cNvPr id="6" name="Rounded Rectangle 11">
            <a:extLst>
              <a:ext uri="{FF2B5EF4-FFF2-40B4-BE49-F238E27FC236}">
                <a16:creationId xmlns:a16="http://schemas.microsoft.com/office/drawing/2014/main" id="{E728F86B-DBFC-F96B-F993-29F0149C5EC9}"/>
              </a:ext>
            </a:extLst>
          </p:cNvPr>
          <p:cNvSpPr/>
          <p:nvPr/>
        </p:nvSpPr>
        <p:spPr bwMode="auto">
          <a:xfrm>
            <a:off x="1315009" y="4859902"/>
            <a:ext cx="2279092" cy="477078"/>
          </a:xfrm>
          <a:prstGeom prst="roundRect">
            <a:avLst>
              <a:gd name="adj" fmla="val 12627"/>
            </a:avLst>
          </a:prstGeom>
          <a:solidFill>
            <a:schemeClr val="accent3"/>
          </a:solidFill>
          <a:ln w="0">
            <a:noFill/>
            <a:miter lim="800000"/>
            <a:headEnd/>
            <a:tailEnd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35000"/>
              </a:spcBef>
              <a:spcAft>
                <a:spcPct val="25000"/>
              </a:spcAft>
              <a:buClr>
                <a:srgbClr val="015873"/>
              </a:buClr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1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RATIONALE</a:t>
            </a:r>
          </a:p>
        </p:txBody>
      </p:sp>
    </p:spTree>
    <p:extLst>
      <p:ext uri="{BB962C8B-B14F-4D97-AF65-F5344CB8AC3E}">
        <p14:creationId xmlns:p14="http://schemas.microsoft.com/office/powerpoint/2010/main" val="307127451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7236A9-BB53-2CC9-F693-23E5FABED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831EBA7-80BE-60A4-46CB-B94E2F7F5A90}"/>
              </a:ext>
            </a:extLst>
          </p:cNvPr>
          <p:cNvCxnSpPr>
            <a:cxnSpLocks/>
          </p:cNvCxnSpPr>
          <p:nvPr/>
        </p:nvCxnSpPr>
        <p:spPr>
          <a:xfrm>
            <a:off x="9242737" y="2129047"/>
            <a:ext cx="0" cy="355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2">
            <a:extLst>
              <a:ext uri="{FF2B5EF4-FFF2-40B4-BE49-F238E27FC236}">
                <a16:creationId xmlns:a16="http://schemas.microsoft.com/office/drawing/2014/main" id="{7CE26056-660E-FE56-6495-1178BFFC4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Palbociclib-Induced ILD</a:t>
            </a:r>
            <a:endParaRPr lang="en-US" baseline="30000" dirty="0"/>
          </a:p>
        </p:txBody>
      </p:sp>
      <p:sp>
        <p:nvSpPr>
          <p:cNvPr id="34" name="Text Box 15">
            <a:extLst>
              <a:ext uri="{FF2B5EF4-FFF2-40B4-BE49-F238E27FC236}">
                <a16:creationId xmlns:a16="http://schemas.microsoft.com/office/drawing/2014/main" id="{F4D0F0D2-2B09-E656-EEB9-9E5B87229B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072" y="6378290"/>
            <a:ext cx="7853362" cy="276999"/>
          </a:xfrm>
          <a:prstGeom prst="rect">
            <a:avLst/>
          </a:prstGeom>
          <a:noFill/>
          <a:ln>
            <a:noFill/>
          </a:ln>
        </p:spPr>
        <p:txBody>
          <a:bodyPr anchor="b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200" b="0" spc="-10">
                <a:solidFill>
                  <a:srgbClr val="4555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Palbociclib</a:t>
            </a:r>
            <a:r>
              <a:rPr kumimoji="0" lang="en-US" altLang="en-US" sz="1200" b="0" i="0" u="none" strike="noStrike" kern="1200" cap="none" spc="-10" normalizeH="0" baseline="0" noProof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PI. 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1F475469-1F53-DBB5-E6E4-F12DD7FAABB8}"/>
              </a:ext>
            </a:extLst>
          </p:cNvPr>
          <p:cNvSpPr/>
          <p:nvPr/>
        </p:nvSpPr>
        <p:spPr>
          <a:xfrm>
            <a:off x="2206609" y="1615773"/>
            <a:ext cx="7789842" cy="51059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Symptoms include hypoxia, cough, dyspnea, interstitial infiltrates on radiologic exams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BD44964-4462-7495-1D33-D4482C8DD17F}"/>
              </a:ext>
            </a:extLst>
          </p:cNvPr>
          <p:cNvCxnSpPr>
            <a:cxnSpLocks/>
          </p:cNvCxnSpPr>
          <p:nvPr/>
        </p:nvCxnSpPr>
        <p:spPr>
          <a:xfrm>
            <a:off x="7058660" y="3210491"/>
            <a:ext cx="0" cy="552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DB70EA7-78FD-0E9D-F41D-ED56630370BA}"/>
              </a:ext>
            </a:extLst>
          </p:cNvPr>
          <p:cNvCxnSpPr/>
          <p:nvPr/>
        </p:nvCxnSpPr>
        <p:spPr>
          <a:xfrm>
            <a:off x="5818817" y="3269155"/>
            <a:ext cx="0" cy="355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>
            <a:extLst>
              <a:ext uri="{FF2B5EF4-FFF2-40B4-BE49-F238E27FC236}">
                <a16:creationId xmlns:a16="http://schemas.microsoft.com/office/drawing/2014/main" id="{AC43FEEF-1675-4FFB-E647-CBA2C3C95BE8}"/>
              </a:ext>
            </a:extLst>
          </p:cNvPr>
          <p:cNvCxnSpPr>
            <a:cxnSpLocks/>
          </p:cNvCxnSpPr>
          <p:nvPr/>
        </p:nvCxnSpPr>
        <p:spPr>
          <a:xfrm rot="16200000" flipH="1">
            <a:off x="6222851" y="3438426"/>
            <a:ext cx="880337" cy="527051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>
            <a:extLst>
              <a:ext uri="{FF2B5EF4-FFF2-40B4-BE49-F238E27FC236}">
                <a16:creationId xmlns:a16="http://schemas.microsoft.com/office/drawing/2014/main" id="{002A7E06-E87D-9F61-48DD-3F2994EEC3A1}"/>
              </a:ext>
            </a:extLst>
          </p:cNvPr>
          <p:cNvCxnSpPr>
            <a:cxnSpLocks/>
          </p:cNvCxnSpPr>
          <p:nvPr/>
        </p:nvCxnSpPr>
        <p:spPr>
          <a:xfrm rot="5400000">
            <a:off x="3779708" y="3462206"/>
            <a:ext cx="890727" cy="469105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A35C5F8C-835B-2283-C34E-9125C7E9373A}"/>
              </a:ext>
            </a:extLst>
          </p:cNvPr>
          <p:cNvSpPr/>
          <p:nvPr/>
        </p:nvSpPr>
        <p:spPr>
          <a:xfrm>
            <a:off x="3222582" y="2289639"/>
            <a:ext cx="2011680" cy="10058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lIns="91440" tIns="45720" rIns="91440" bIns="45720" rtlCol="0" anchor="ctr">
            <a:no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Grade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1/2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0E8593D1-986C-9D4B-9452-28EAC60A53E1}"/>
              </a:ext>
            </a:extLst>
          </p:cNvPr>
          <p:cNvSpPr/>
          <p:nvPr/>
        </p:nvSpPr>
        <p:spPr>
          <a:xfrm>
            <a:off x="6130111" y="2317801"/>
            <a:ext cx="3112625" cy="100584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Grade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≥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</a:t>
            </a:r>
            <a:b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ILD or pneumonitis (if persisting despite optimal medical treatment)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B0B6A1DD-AFBE-C9FF-49DB-6C5F42454C5D}"/>
              </a:ext>
            </a:extLst>
          </p:cNvPr>
          <p:cNvSpPr/>
          <p:nvPr/>
        </p:nvSpPr>
        <p:spPr>
          <a:xfrm>
            <a:off x="3574677" y="3599355"/>
            <a:ext cx="1287465" cy="117171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Continue CDK4/6 inhibitor; no dose modification</a:t>
            </a:r>
          </a:p>
        </p:txBody>
      </p: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760B397C-8A7B-9109-A507-A81A6887117A}"/>
              </a:ext>
            </a:extLst>
          </p:cNvPr>
          <p:cNvSpPr/>
          <p:nvPr/>
        </p:nvSpPr>
        <p:spPr>
          <a:xfrm>
            <a:off x="5768729" y="3790680"/>
            <a:ext cx="3835388" cy="163812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Withhold until symptoms resolve to:</a:t>
            </a:r>
          </a:p>
          <a:p>
            <a:pPr marL="285750" marR="0" lvl="0" indent="-2857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1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Grade ≤1</a:t>
            </a:r>
            <a:endParaRPr lang="en-US" sz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marR="0" lvl="0" indent="-2857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Grade ≤2 (if not considered a safety risk for the patient)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1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Resume at the </a:t>
            </a:r>
            <a:r>
              <a:rPr lang="en-US" sz="1400" b="1" i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next lower dose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0DDABEE-53E1-FFC6-AE5E-4DF149AEC896}"/>
              </a:ext>
            </a:extLst>
          </p:cNvPr>
          <p:cNvCxnSpPr>
            <a:cxnSpLocks/>
            <a:stCxn id="14" idx="2"/>
            <a:endCxn id="28" idx="0"/>
          </p:cNvCxnSpPr>
          <p:nvPr/>
        </p:nvCxnSpPr>
        <p:spPr bwMode="auto">
          <a:xfrm flipH="1">
            <a:off x="4218410" y="3295479"/>
            <a:ext cx="10012" cy="303876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1E2A74C-2D3B-E4FA-1BFA-4242FE10F6B9}"/>
              </a:ext>
            </a:extLst>
          </p:cNvPr>
          <p:cNvCxnSpPr>
            <a:cxnSpLocks/>
            <a:stCxn id="20" idx="2"/>
            <a:endCxn id="39" idx="0"/>
          </p:cNvCxnSpPr>
          <p:nvPr/>
        </p:nvCxnSpPr>
        <p:spPr bwMode="auto">
          <a:xfrm flipH="1">
            <a:off x="7686423" y="3323641"/>
            <a:ext cx="1" cy="467039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893A59A6-018A-854E-AD68-6E8230607DCD}"/>
              </a:ext>
            </a:extLst>
          </p:cNvPr>
          <p:cNvCxnSpPr>
            <a:cxnSpLocks/>
          </p:cNvCxnSpPr>
          <p:nvPr/>
        </p:nvCxnSpPr>
        <p:spPr bwMode="auto">
          <a:xfrm flipH="1">
            <a:off x="4223416" y="2137127"/>
            <a:ext cx="5006" cy="152512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59D535FB-FA7F-51BB-1E72-C39920202182}"/>
              </a:ext>
            </a:extLst>
          </p:cNvPr>
          <p:cNvCxnSpPr>
            <a:cxnSpLocks/>
          </p:cNvCxnSpPr>
          <p:nvPr/>
        </p:nvCxnSpPr>
        <p:spPr bwMode="auto">
          <a:xfrm flipH="1">
            <a:off x="7775338" y="2145826"/>
            <a:ext cx="5006" cy="152512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" name="Rounded Rectangle 27">
            <a:extLst>
              <a:ext uri="{FF2B5EF4-FFF2-40B4-BE49-F238E27FC236}">
                <a16:creationId xmlns:a16="http://schemas.microsoft.com/office/drawing/2014/main" id="{2746CA33-10FF-057E-A2C7-0A2B0D162599}"/>
              </a:ext>
            </a:extLst>
          </p:cNvPr>
          <p:cNvSpPr/>
          <p:nvPr/>
        </p:nvSpPr>
        <p:spPr>
          <a:xfrm>
            <a:off x="3574676" y="4848050"/>
            <a:ext cx="1287465" cy="10058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lIns="91440" tIns="45720" rIns="91440" bIns="45720" rtlCol="0" anchor="ctr">
            <a:no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Initiate appropriate therapy and monitor </a:t>
            </a:r>
            <a:endParaRPr lang="en-US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9AB3CF0-B88F-7D98-C892-C832CC292753}"/>
              </a:ext>
            </a:extLst>
          </p:cNvPr>
          <p:cNvSpPr/>
          <p:nvPr/>
        </p:nvSpPr>
        <p:spPr>
          <a:xfrm>
            <a:off x="147806" y="5437052"/>
            <a:ext cx="3871413" cy="736038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Starting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 dose: 125 mg/day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Dose reductions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: </a:t>
            </a:r>
            <a:r>
              <a:rPr lang="en-US" sz="1400" b="1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25-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mg increments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D/c if 75 mg/day intolerable</a:t>
            </a:r>
            <a:endParaRPr kumimoji="0" lang="en-US" sz="1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3" name="Content Placeholder 36">
            <a:extLst>
              <a:ext uri="{FF2B5EF4-FFF2-40B4-BE49-F238E27FC236}">
                <a16:creationId xmlns:a16="http://schemas.microsoft.com/office/drawing/2014/main" id="{21CD5CEE-E220-E7F8-52E1-BA9B00806477}"/>
              </a:ext>
            </a:extLst>
          </p:cNvPr>
          <p:cNvSpPr txBox="1">
            <a:spLocks/>
          </p:cNvSpPr>
          <p:nvPr/>
        </p:nvSpPr>
        <p:spPr bwMode="auto">
          <a:xfrm>
            <a:off x="711304" y="3557160"/>
            <a:ext cx="2190279" cy="1478135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7500" lnSpcReduction="20000"/>
          </a:bodyPr>
          <a:lstStyle>
            <a:lvl1pPr marL="342900" indent="-3429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600">
                <a:solidFill>
                  <a:schemeClr val="bg1"/>
                </a:solidFill>
                <a:latin typeface="Calibri" panose="020F0502020204030204" pitchFamily="34" charset="0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400">
                <a:solidFill>
                  <a:schemeClr val="bg1"/>
                </a:solidFill>
                <a:latin typeface="Calibri" panose="020F0502020204030204" pitchFamily="34" charset="0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200">
                <a:solidFill>
                  <a:schemeClr val="bg1"/>
                </a:solidFill>
                <a:latin typeface="Calibri" panose="020F0502020204030204" pitchFamily="34" charset="0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5pPr>
            <a:lvl6pPr marL="25146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dirty="0"/>
              <a:t>Patients should report any abnormal respiratory symptoms </a:t>
            </a:r>
            <a:endParaRPr lang="en-US" sz="2000" kern="0" dirty="0"/>
          </a:p>
        </p:txBody>
      </p:sp>
    </p:spTree>
    <p:extLst>
      <p:ext uri="{BB962C8B-B14F-4D97-AF65-F5344CB8AC3E}">
        <p14:creationId xmlns:p14="http://schemas.microsoft.com/office/powerpoint/2010/main" val="376242606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FD29E64-C6F2-2D1B-3F7D-5249F78BCDE2}"/>
              </a:ext>
            </a:extLst>
          </p:cNvPr>
          <p:cNvCxnSpPr>
            <a:cxnSpLocks/>
          </p:cNvCxnSpPr>
          <p:nvPr/>
        </p:nvCxnSpPr>
        <p:spPr>
          <a:xfrm>
            <a:off x="9242737" y="2129047"/>
            <a:ext cx="0" cy="355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Ribociclib-Induced ILD</a:t>
            </a:r>
            <a:endParaRPr lang="en-US" baseline="30000" dirty="0"/>
          </a:p>
        </p:txBody>
      </p:sp>
      <p:sp>
        <p:nvSpPr>
          <p:cNvPr id="34" name="Text Box 15">
            <a:extLst>
              <a:ext uri="{FF2B5EF4-FFF2-40B4-BE49-F238E27FC236}">
                <a16:creationId xmlns:a16="http://schemas.microsoft.com/office/drawing/2014/main" id="{DABBBE6F-DE72-4940-80E2-E930B257C0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072" y="6397144"/>
            <a:ext cx="7853362" cy="276999"/>
          </a:xfrm>
          <a:prstGeom prst="rect">
            <a:avLst/>
          </a:prstGeom>
          <a:noFill/>
          <a:ln>
            <a:noFill/>
          </a:ln>
        </p:spPr>
        <p:txBody>
          <a:bodyPr anchor="b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-10" normalizeH="0" baseline="0" noProof="0" dirty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Ribociclib</a:t>
            </a:r>
            <a:r>
              <a:rPr kumimoji="0" lang="en-US" altLang="en-US" sz="1200" b="0" i="0" u="none" strike="noStrike" kern="1200" cap="none" spc="-10" normalizeH="0" baseline="0" noProof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PI.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CB50A762-6334-0042-BEA0-35406C943125}"/>
              </a:ext>
            </a:extLst>
          </p:cNvPr>
          <p:cNvSpPr/>
          <p:nvPr/>
        </p:nvSpPr>
        <p:spPr>
          <a:xfrm>
            <a:off x="2206609" y="1615773"/>
            <a:ext cx="7789842" cy="51059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Symptoms include hypoxia, cough, dyspnea, interstitial infiltrates on radiologic exams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C3F02A8-8DFF-F446-918C-26C21B8B7B19}"/>
              </a:ext>
            </a:extLst>
          </p:cNvPr>
          <p:cNvCxnSpPr>
            <a:cxnSpLocks/>
          </p:cNvCxnSpPr>
          <p:nvPr/>
        </p:nvCxnSpPr>
        <p:spPr>
          <a:xfrm>
            <a:off x="7058660" y="3210491"/>
            <a:ext cx="0" cy="552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7593EFD-03B0-0043-A37C-191C4D2A11C6}"/>
              </a:ext>
            </a:extLst>
          </p:cNvPr>
          <p:cNvCxnSpPr/>
          <p:nvPr/>
        </p:nvCxnSpPr>
        <p:spPr>
          <a:xfrm>
            <a:off x="2446446" y="3261782"/>
            <a:ext cx="0" cy="355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>
            <a:extLst>
              <a:ext uri="{FF2B5EF4-FFF2-40B4-BE49-F238E27FC236}">
                <a16:creationId xmlns:a16="http://schemas.microsoft.com/office/drawing/2014/main" id="{2BDF7D5E-D2DF-504B-9A20-77088929C5A8}"/>
              </a:ext>
            </a:extLst>
          </p:cNvPr>
          <p:cNvCxnSpPr>
            <a:cxnSpLocks/>
          </p:cNvCxnSpPr>
          <p:nvPr/>
        </p:nvCxnSpPr>
        <p:spPr>
          <a:xfrm rot="16200000" flipH="1">
            <a:off x="4749705" y="3438426"/>
            <a:ext cx="880337" cy="527051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>
            <a:extLst>
              <a:ext uri="{FF2B5EF4-FFF2-40B4-BE49-F238E27FC236}">
                <a16:creationId xmlns:a16="http://schemas.microsoft.com/office/drawing/2014/main" id="{C6030385-D7FF-D540-9B92-1DB5C41090D9}"/>
              </a:ext>
            </a:extLst>
          </p:cNvPr>
          <p:cNvCxnSpPr>
            <a:cxnSpLocks/>
          </p:cNvCxnSpPr>
          <p:nvPr/>
        </p:nvCxnSpPr>
        <p:spPr>
          <a:xfrm rot="5400000">
            <a:off x="3779708" y="3462206"/>
            <a:ext cx="890727" cy="469105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55E4576F-5373-A744-A400-70056DD4C45A}"/>
              </a:ext>
            </a:extLst>
          </p:cNvPr>
          <p:cNvSpPr/>
          <p:nvPr/>
        </p:nvSpPr>
        <p:spPr>
          <a:xfrm>
            <a:off x="1323357" y="2282266"/>
            <a:ext cx="2011680" cy="10058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lIns="91440" tIns="45720" rIns="91440" bIns="45720" rtlCol="0" anchor="ctr">
            <a:noAutofit/>
          </a:bodyPr>
          <a:lstStyle/>
          <a:p>
            <a:pPr algn="ctr" eaLnBrk="0" fontAlgn="base" hangingPunct="0">
              <a:spcAft>
                <a:spcPct val="0"/>
              </a:spcAft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Grade 1</a:t>
            </a:r>
          </a:p>
          <a:p>
            <a:pPr algn="ctr" eaLnBrk="0" fontAlgn="base" hangingPunct="0">
              <a:spcAft>
                <a:spcPct val="0"/>
              </a:spcAft>
              <a:defRPr/>
            </a:pPr>
            <a:r>
              <a:rPr lang="en-US" sz="1400" i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(asymptomatic)</a:t>
            </a:r>
            <a:endParaRPr kumimoji="0" lang="en-US" sz="1400" i="1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7280FCB2-2D5C-CB41-8F1F-F0436C9C82C7}"/>
              </a:ext>
            </a:extLst>
          </p:cNvPr>
          <p:cNvSpPr/>
          <p:nvPr/>
        </p:nvSpPr>
        <p:spPr>
          <a:xfrm>
            <a:off x="3653629" y="2282266"/>
            <a:ext cx="2011680" cy="10058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Grade 2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(symptomatic)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37E41207-9299-DE4B-B254-12FF6103B346}"/>
              </a:ext>
            </a:extLst>
          </p:cNvPr>
          <p:cNvSpPr/>
          <p:nvPr/>
        </p:nvSpPr>
        <p:spPr>
          <a:xfrm>
            <a:off x="5931015" y="2282266"/>
            <a:ext cx="2011680" cy="100584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Grade 3</a:t>
            </a:r>
            <a:b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r>
              <a:rPr kumimoji="0" lang="en-US" sz="140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(severe symptomatic ILD or pneumonitis</a:t>
            </a: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6357B57-E158-5745-8AB9-9C4B0229AA35}"/>
              </a:ext>
            </a:extLst>
          </p:cNvPr>
          <p:cNvSpPr/>
          <p:nvPr/>
        </p:nvSpPr>
        <p:spPr>
          <a:xfrm>
            <a:off x="8234844" y="2282266"/>
            <a:ext cx="2011680" cy="10058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Grade 4</a:t>
            </a:r>
            <a:b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r>
              <a:rPr kumimoji="0" lang="en-US" sz="1400" i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(life-threatening ILD or pneumonitis</a:t>
            </a: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CE46E154-FCAA-5246-BF71-D04EDF7C6034}"/>
              </a:ext>
            </a:extLst>
          </p:cNvPr>
          <p:cNvSpPr/>
          <p:nvPr/>
        </p:nvSpPr>
        <p:spPr>
          <a:xfrm>
            <a:off x="1675452" y="3591982"/>
            <a:ext cx="1287465" cy="117171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Continue CDK4/6 inhibitor; </a:t>
            </a:r>
            <a:b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no dose modification</a:t>
            </a:r>
          </a:p>
        </p:txBody>
      </p: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8EF1D953-A9D1-0740-806A-D37F59A8D2F9}"/>
              </a:ext>
            </a:extLst>
          </p:cNvPr>
          <p:cNvSpPr/>
          <p:nvPr/>
        </p:nvSpPr>
        <p:spPr>
          <a:xfrm>
            <a:off x="6161063" y="3774863"/>
            <a:ext cx="3835388" cy="64008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Permanently </a:t>
            </a:r>
            <a:r>
              <a:rPr lang="en-US" sz="1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discontinue ribociclib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C29C98D-510E-46BA-AA84-67952BD43212}"/>
              </a:ext>
            </a:extLst>
          </p:cNvPr>
          <p:cNvCxnSpPr>
            <a:cxnSpLocks/>
            <a:stCxn id="14" idx="2"/>
            <a:endCxn id="28" idx="0"/>
          </p:cNvCxnSpPr>
          <p:nvPr/>
        </p:nvCxnSpPr>
        <p:spPr bwMode="auto">
          <a:xfrm flipH="1">
            <a:off x="2319185" y="3288106"/>
            <a:ext cx="10012" cy="303876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D7C92F7-EDA4-4C5A-BCDC-A741294B5877}"/>
              </a:ext>
            </a:extLst>
          </p:cNvPr>
          <p:cNvCxnSpPr>
            <a:stCxn id="22" idx="2"/>
          </p:cNvCxnSpPr>
          <p:nvPr/>
        </p:nvCxnSpPr>
        <p:spPr bwMode="auto">
          <a:xfrm flipH="1">
            <a:off x="9236184" y="3288106"/>
            <a:ext cx="4500" cy="486757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5875CFB-7C5B-452D-924C-F7B1E96AB36C}"/>
              </a:ext>
            </a:extLst>
          </p:cNvPr>
          <p:cNvCxnSpPr>
            <a:stCxn id="20" idx="2"/>
          </p:cNvCxnSpPr>
          <p:nvPr/>
        </p:nvCxnSpPr>
        <p:spPr bwMode="auto">
          <a:xfrm>
            <a:off x="6936855" y="3288106"/>
            <a:ext cx="0" cy="462625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637B75ED-342B-1740-804E-AF6D8D236419}"/>
              </a:ext>
            </a:extLst>
          </p:cNvPr>
          <p:cNvSpPr/>
          <p:nvPr/>
        </p:nvSpPr>
        <p:spPr>
          <a:xfrm>
            <a:off x="3323576" y="3920623"/>
            <a:ext cx="2651760" cy="85118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Suspend dose until toxicity resolves to baseline or </a:t>
            </a: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rade </a:t>
            </a:r>
            <a:r>
              <a:rPr kumimoji="0" lang="en-US" sz="1400" b="1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≤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Resume at </a:t>
            </a:r>
            <a:r>
              <a:rPr kumimoji="0" lang="en-US" sz="140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next lower dose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07EA9751-BE87-434F-B644-E7ABACA13FD0}"/>
              </a:ext>
            </a:extLst>
          </p:cNvPr>
          <p:cNvCxnSpPr>
            <a:cxnSpLocks/>
          </p:cNvCxnSpPr>
          <p:nvPr/>
        </p:nvCxnSpPr>
        <p:spPr bwMode="auto">
          <a:xfrm flipH="1">
            <a:off x="2324191" y="2129754"/>
            <a:ext cx="5006" cy="152512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7AF6F5AF-9C30-41E9-ACB4-BDCB1615C33D}"/>
              </a:ext>
            </a:extLst>
          </p:cNvPr>
          <p:cNvCxnSpPr>
            <a:cxnSpLocks/>
          </p:cNvCxnSpPr>
          <p:nvPr/>
        </p:nvCxnSpPr>
        <p:spPr bwMode="auto">
          <a:xfrm flipH="1">
            <a:off x="9250471" y="2137127"/>
            <a:ext cx="5006" cy="152512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2C57D502-D5ED-4895-B209-31EBDF976227}"/>
              </a:ext>
            </a:extLst>
          </p:cNvPr>
          <p:cNvCxnSpPr>
            <a:cxnSpLocks/>
          </p:cNvCxnSpPr>
          <p:nvPr/>
        </p:nvCxnSpPr>
        <p:spPr bwMode="auto">
          <a:xfrm flipH="1">
            <a:off x="6934352" y="2129754"/>
            <a:ext cx="5006" cy="152512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1375BD7A-6E16-43E8-8DC6-0F6563F73DC9}"/>
              </a:ext>
            </a:extLst>
          </p:cNvPr>
          <p:cNvCxnSpPr>
            <a:cxnSpLocks/>
          </p:cNvCxnSpPr>
          <p:nvPr/>
        </p:nvCxnSpPr>
        <p:spPr bwMode="auto">
          <a:xfrm flipH="1">
            <a:off x="4656966" y="2129754"/>
            <a:ext cx="5006" cy="152512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E5FF2FB-45D0-6C5C-58B6-F30EBEAE1292}"/>
              </a:ext>
            </a:extLst>
          </p:cNvPr>
          <p:cNvCxnSpPr>
            <a:cxnSpLocks/>
            <a:endCxn id="29" idx="0"/>
          </p:cNvCxnSpPr>
          <p:nvPr/>
        </p:nvCxnSpPr>
        <p:spPr bwMode="auto">
          <a:xfrm flipH="1">
            <a:off x="4649456" y="3281635"/>
            <a:ext cx="10012" cy="638988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" name="Rounded Rectangle 27">
            <a:extLst>
              <a:ext uri="{FF2B5EF4-FFF2-40B4-BE49-F238E27FC236}">
                <a16:creationId xmlns:a16="http://schemas.microsoft.com/office/drawing/2014/main" id="{4C4FF825-6D60-91AC-9A65-F0C923DA83D7}"/>
              </a:ext>
            </a:extLst>
          </p:cNvPr>
          <p:cNvSpPr/>
          <p:nvPr/>
        </p:nvSpPr>
        <p:spPr>
          <a:xfrm>
            <a:off x="1675451" y="4840677"/>
            <a:ext cx="1287465" cy="10058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lIns="91440" tIns="45720" rIns="91440" bIns="45720" rtlCol="0" anchor="ctr">
            <a:no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Initiate appropriate therapy and monitor </a:t>
            </a:r>
            <a:endParaRPr lang="en-US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8" name="Rounded Rectangle 28">
            <a:extLst>
              <a:ext uri="{FF2B5EF4-FFF2-40B4-BE49-F238E27FC236}">
                <a16:creationId xmlns:a16="http://schemas.microsoft.com/office/drawing/2014/main" id="{E1F63552-133C-C434-32D5-8EEE90EB8399}"/>
              </a:ext>
            </a:extLst>
          </p:cNvPr>
          <p:cNvSpPr/>
          <p:nvPr/>
        </p:nvSpPr>
        <p:spPr>
          <a:xfrm>
            <a:off x="4046509" y="5176945"/>
            <a:ext cx="1287535" cy="47019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wrap="square" lIns="91440" tIns="45720" rIns="91440" bIns="45720" rtlCol="0" anchor="ctr">
            <a:no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Discontinue ribociclib</a:t>
            </a:r>
            <a:endParaRPr 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336A1EA-353A-A26A-EE7E-B544AC8C6A11}"/>
              </a:ext>
            </a:extLst>
          </p:cNvPr>
          <p:cNvSpPr txBox="1"/>
          <p:nvPr/>
        </p:nvSpPr>
        <p:spPr>
          <a:xfrm>
            <a:off x="3830598" y="4906266"/>
            <a:ext cx="173139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spcBef>
                <a:spcPct val="50000"/>
              </a:spcBef>
              <a:defRPr sz="1400" i="1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Recurs or severe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F2F5772-BB50-212D-C330-55BFDE1C3151}"/>
              </a:ext>
            </a:extLst>
          </p:cNvPr>
          <p:cNvSpPr/>
          <p:nvPr/>
        </p:nvSpPr>
        <p:spPr>
          <a:xfrm>
            <a:off x="5846201" y="4785435"/>
            <a:ext cx="4400323" cy="913583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ctr">
            <a:noAutofit/>
          </a:bodyPr>
          <a:lstStyle/>
          <a:p>
            <a:pPr algn="ctr" eaLnBrk="0" fontAlgn="base" hangingPunct="0">
              <a:spcAft>
                <a:spcPct val="0"/>
              </a:spcAft>
              <a:defRPr/>
            </a:pPr>
            <a:r>
              <a:rPr lang="en-US" sz="1400" b="1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Starting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 dose: 400 mg/day (EBC); 600 mg/day (MBC)</a:t>
            </a:r>
            <a:r>
              <a:rPr lang="en-US" sz="1400" b="1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</a:p>
          <a:p>
            <a:pPr algn="ctr" eaLnBrk="0" fontAlgn="base" hangingPunct="0">
              <a:spcAft>
                <a:spcPct val="0"/>
              </a:spcAft>
              <a:defRPr/>
            </a:pPr>
            <a:r>
              <a:rPr lang="en-US" sz="1400" b="1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Dose reductions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: </a:t>
            </a:r>
            <a:r>
              <a:rPr lang="en-US" sz="1400" b="1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200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 mg increments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D/c if 200 mg/day intolerable</a:t>
            </a:r>
            <a:endParaRPr kumimoji="0" lang="en-US" sz="1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3" name="Content Placeholder 36">
            <a:extLst>
              <a:ext uri="{FF2B5EF4-FFF2-40B4-BE49-F238E27FC236}">
                <a16:creationId xmlns:a16="http://schemas.microsoft.com/office/drawing/2014/main" id="{02BEE2F8-6C5D-908E-4713-230BC9C82A07}"/>
              </a:ext>
            </a:extLst>
          </p:cNvPr>
          <p:cNvSpPr txBox="1">
            <a:spLocks/>
          </p:cNvSpPr>
          <p:nvPr/>
        </p:nvSpPr>
        <p:spPr bwMode="auto">
          <a:xfrm>
            <a:off x="9996451" y="4531862"/>
            <a:ext cx="2011680" cy="1531581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7500" lnSpcReduction="20000"/>
          </a:bodyPr>
          <a:lstStyle>
            <a:lvl1pPr marL="342900" indent="-3429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600">
                <a:solidFill>
                  <a:schemeClr val="bg1"/>
                </a:solidFill>
                <a:latin typeface="Calibri" panose="020F0502020204030204" pitchFamily="34" charset="0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400">
                <a:solidFill>
                  <a:schemeClr val="bg1"/>
                </a:solidFill>
                <a:latin typeface="Calibri" panose="020F0502020204030204" pitchFamily="34" charset="0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200">
                <a:solidFill>
                  <a:schemeClr val="bg1"/>
                </a:solidFill>
                <a:latin typeface="Calibri" panose="020F0502020204030204" pitchFamily="34" charset="0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5pPr>
            <a:lvl6pPr marL="25146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dirty="0"/>
              <a:t>Patients should report any abnormal respiratory symptoms </a:t>
            </a:r>
            <a:endParaRPr lang="en-US" sz="2000" kern="0" dirty="0"/>
          </a:p>
        </p:txBody>
      </p:sp>
    </p:spTree>
    <p:extLst>
      <p:ext uri="{BB962C8B-B14F-4D97-AF65-F5344CB8AC3E}">
        <p14:creationId xmlns:p14="http://schemas.microsoft.com/office/powerpoint/2010/main" val="203244595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BCE19-C91C-B1AD-BAE9-B91F49F01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Awareness of Comorbidities That May Affect CDK4/6i Treatment Selection and Initiation</a:t>
            </a:r>
          </a:p>
        </p:txBody>
      </p:sp>
      <p:sp>
        <p:nvSpPr>
          <p:cNvPr id="20" name="Text Box 15">
            <a:extLst>
              <a:ext uri="{FF2B5EF4-FFF2-40B4-BE49-F238E27FC236}">
                <a16:creationId xmlns:a16="http://schemas.microsoft.com/office/drawing/2014/main" id="{5B8A8F00-73BE-AD6D-39E5-E0BA33E47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840" y="6406404"/>
            <a:ext cx="7853362" cy="276999"/>
          </a:xfrm>
          <a:prstGeom prst="rect">
            <a:avLst/>
          </a:prstGeom>
          <a:noFill/>
          <a:ln>
            <a:noFill/>
          </a:ln>
        </p:spPr>
        <p:txBody>
          <a:bodyPr anchor="b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-10" normalizeH="0" baseline="0" noProof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Abemaciclib PI. Palbociclib PI. Ribociclib PI.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B3F6401-6CDF-05BD-582B-25DFA075E0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4780677"/>
              </p:ext>
            </p:extLst>
          </p:nvPr>
        </p:nvGraphicFramePr>
        <p:xfrm>
          <a:off x="609758" y="2270760"/>
          <a:ext cx="11141055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3685">
                  <a:extLst>
                    <a:ext uri="{9D8B030D-6E8A-4147-A177-3AD203B41FA5}">
                      <a16:colId xmlns:a16="http://schemas.microsoft.com/office/drawing/2014/main" val="741402817"/>
                    </a:ext>
                  </a:extLst>
                </a:gridCol>
                <a:gridCol w="3713685">
                  <a:extLst>
                    <a:ext uri="{9D8B030D-6E8A-4147-A177-3AD203B41FA5}">
                      <a16:colId xmlns:a16="http://schemas.microsoft.com/office/drawing/2014/main" val="1686188781"/>
                    </a:ext>
                  </a:extLst>
                </a:gridCol>
                <a:gridCol w="3713685">
                  <a:extLst>
                    <a:ext uri="{9D8B030D-6E8A-4147-A177-3AD203B41FA5}">
                      <a16:colId xmlns:a16="http://schemas.microsoft.com/office/drawing/2014/main" val="16450664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Abemaciclib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Palbociclib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Ribociclib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80212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800">
                          <a:solidFill>
                            <a:schemeClr val="bg1"/>
                          </a:solidFill>
                        </a:rPr>
                        <a:t>Venous thromboembolism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Hepatic dysfunction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Renal dysfunction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Irregular heart rate/rhythm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Hepatic dysfunction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Renal dysfunction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943367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724800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3F73B-5406-4797-A1D2-BD300D9FD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Drug–Drug Interactions Among CDK4/6 Inhibitors</a:t>
            </a:r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34388100-A8A3-72C6-D3A5-D4B50E7AC51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2297346"/>
              </p:ext>
            </p:extLst>
          </p:nvPr>
        </p:nvGraphicFramePr>
        <p:xfrm>
          <a:off x="922486" y="179372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 Box 15">
            <a:extLst>
              <a:ext uri="{FF2B5EF4-FFF2-40B4-BE49-F238E27FC236}">
                <a16:creationId xmlns:a16="http://schemas.microsoft.com/office/drawing/2014/main" id="{59E9463B-A703-72F2-66C8-98159543D2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840" y="6406404"/>
            <a:ext cx="7853362" cy="276999"/>
          </a:xfrm>
          <a:prstGeom prst="rect">
            <a:avLst/>
          </a:prstGeom>
          <a:noFill/>
          <a:ln>
            <a:noFill/>
          </a:ln>
        </p:spPr>
        <p:txBody>
          <a:bodyPr anchor="b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-10" normalizeH="0" baseline="0" noProof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Abemaciclib PI. Palbociclib PI. Ribociclib PI.</a:t>
            </a:r>
          </a:p>
        </p:txBody>
      </p:sp>
    </p:spTree>
    <p:extLst>
      <p:ext uri="{BB962C8B-B14F-4D97-AF65-F5344CB8AC3E}">
        <p14:creationId xmlns:p14="http://schemas.microsoft.com/office/powerpoint/2010/main" val="6184909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EAC31-CCD8-B70D-8342-174080125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 Drug–Drug Interactions That May Affect CDK4/6 Inhibitor Use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543FABB-FCB9-3902-7FB5-D12C4E5B93C6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68237696"/>
              </p:ext>
            </p:extLst>
          </p:nvPr>
        </p:nvGraphicFramePr>
        <p:xfrm>
          <a:off x="717550" y="1600200"/>
          <a:ext cx="10788651" cy="327085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596217">
                  <a:extLst>
                    <a:ext uri="{9D8B030D-6E8A-4147-A177-3AD203B41FA5}">
                      <a16:colId xmlns:a16="http://schemas.microsoft.com/office/drawing/2014/main" val="3445685755"/>
                    </a:ext>
                  </a:extLst>
                </a:gridCol>
                <a:gridCol w="3596217">
                  <a:extLst>
                    <a:ext uri="{9D8B030D-6E8A-4147-A177-3AD203B41FA5}">
                      <a16:colId xmlns:a16="http://schemas.microsoft.com/office/drawing/2014/main" val="3397843751"/>
                    </a:ext>
                  </a:extLst>
                </a:gridCol>
                <a:gridCol w="3596217">
                  <a:extLst>
                    <a:ext uri="{9D8B030D-6E8A-4147-A177-3AD203B41FA5}">
                      <a16:colId xmlns:a16="http://schemas.microsoft.com/office/drawing/2014/main" val="1984674932"/>
                    </a:ext>
                  </a:extLst>
                </a:gridCol>
              </a:tblGrid>
              <a:tr h="545143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CYP3A Inhibitors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CYP3A Inducers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/>
                        <a:t>QT Prolonging Agents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5236990"/>
                  </a:ext>
                </a:extLst>
              </a:tr>
              <a:tr h="545143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Grapefruit juice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Glucocorticoids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>
                          <a:solidFill>
                            <a:schemeClr val="bg1"/>
                          </a:solidFill>
                        </a:rPr>
                        <a:t>Antipsychotics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422878"/>
                  </a:ext>
                </a:extLst>
              </a:tr>
              <a:tr h="545143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Erythromycin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Rifampin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>
                          <a:solidFill>
                            <a:schemeClr val="bg1"/>
                          </a:solidFill>
                        </a:rPr>
                        <a:t>Antiarrhythmics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3711143"/>
                  </a:ext>
                </a:extLst>
              </a:tr>
              <a:tr h="545143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Ketoconazole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Carbamazepine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>
                          <a:solidFill>
                            <a:schemeClr val="bg1"/>
                          </a:solidFill>
                        </a:rPr>
                        <a:t>Antibiotics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441815"/>
                  </a:ext>
                </a:extLst>
              </a:tr>
              <a:tr h="545143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Clarithromycin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Phenytoin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>
                          <a:solidFill>
                            <a:schemeClr val="bg1"/>
                          </a:solidFill>
                        </a:rPr>
                        <a:t>Antidepressants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9384258"/>
                  </a:ext>
                </a:extLst>
              </a:tr>
              <a:tr h="545143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Verapamil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6543893"/>
                  </a:ext>
                </a:extLst>
              </a:tr>
            </a:tbl>
          </a:graphicData>
        </a:graphic>
      </p:graphicFrame>
      <p:sp>
        <p:nvSpPr>
          <p:cNvPr id="3" name="Text Box 15">
            <a:extLst>
              <a:ext uri="{FF2B5EF4-FFF2-40B4-BE49-F238E27FC236}">
                <a16:creationId xmlns:a16="http://schemas.microsoft.com/office/drawing/2014/main" id="{771D6CEE-61AA-91C4-A35A-06B7E247D9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840" y="6406404"/>
            <a:ext cx="7853362" cy="276999"/>
          </a:xfrm>
          <a:prstGeom prst="rect">
            <a:avLst/>
          </a:prstGeom>
          <a:noFill/>
          <a:ln>
            <a:noFill/>
          </a:ln>
        </p:spPr>
        <p:txBody>
          <a:bodyPr anchor="b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-10" normalizeH="0" baseline="0" noProof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www.fda.gov. van Noord. Khatib. PMJ. 2021;97:452.</a:t>
            </a:r>
          </a:p>
        </p:txBody>
      </p:sp>
    </p:spTree>
    <p:extLst>
      <p:ext uri="{BB962C8B-B14F-4D97-AF65-F5344CB8AC3E}">
        <p14:creationId xmlns:p14="http://schemas.microsoft.com/office/powerpoint/2010/main" val="2463129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13695-A1B9-1282-BE8A-B424E154F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Learning Objectives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A182F-AE1C-70AE-1756-235F0FFEC3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R="0" lvl="0"/>
            <a:r>
              <a:rPr lang="en-US" kern="10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Effectively monitor and manage toxicities associated with CDK4/6 inhibitor therapy for patients with HR+/HER2- breast cancer</a:t>
            </a:r>
          </a:p>
          <a:p>
            <a:pPr marR="0" lvl="0"/>
            <a:r>
              <a:rPr lang="en-US" kern="10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Implement recommended strategies to improve adherence to oral CDK4/6 inhibitor therapy in patients with HR+/HER2- breast cancer</a:t>
            </a:r>
          </a:p>
          <a:p>
            <a:pPr marR="0" lvl="0"/>
            <a:r>
              <a:rPr lang="en-US" kern="10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Employ effective techniques to mitigate factors leading to early discontinuation of oral anticancer therapy in patients with HR+/HER2- breast cancer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46679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3B6DE5-EAD1-DB2C-BCA8-5F0A38EA89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92BA92-352D-16E3-41D4-1115A883E3C5}"/>
              </a:ext>
            </a:extLst>
          </p:cNvPr>
          <p:cNvSpPr/>
          <p:nvPr/>
        </p:nvSpPr>
        <p:spPr bwMode="auto">
          <a:xfrm>
            <a:off x="10193328" y="1569968"/>
            <a:ext cx="1817499" cy="586408"/>
          </a:xfrm>
          <a:prstGeom prst="rect">
            <a:avLst/>
          </a:prstGeom>
          <a:solidFill>
            <a:schemeClr val="accent2"/>
          </a:solidFill>
          <a:ln w="0">
            <a:noFill/>
            <a:miter lim="800000"/>
            <a:headEnd/>
            <a:tailEnd/>
          </a:ln>
        </p:spPr>
        <p:txBody>
          <a:bodyPr rtlCol="0" anchor="b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35000"/>
              </a:spcBef>
              <a:spcAft>
                <a:spcPct val="25000"/>
              </a:spcAft>
              <a:buClr>
                <a:srgbClr val="015873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FFE1A9B3-92A8-0227-D5DE-E974453213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Key AEs With CDK4/6 Inhibitors: </a:t>
            </a:r>
            <a:br>
              <a:rPr lang="en-US"/>
            </a:br>
            <a:r>
              <a:rPr lang="en-US"/>
              <a:t>Monitoring and Prevention</a:t>
            </a:r>
          </a:p>
        </p:txBody>
      </p:sp>
      <p:sp>
        <p:nvSpPr>
          <p:cNvPr id="33" name="Rounded Rectangle 17">
            <a:extLst>
              <a:ext uri="{FF2B5EF4-FFF2-40B4-BE49-F238E27FC236}">
                <a16:creationId xmlns:a16="http://schemas.microsoft.com/office/drawing/2014/main" id="{EBF28B13-9D39-26FB-A96E-FABEB345EE9E}"/>
              </a:ext>
            </a:extLst>
          </p:cNvPr>
          <p:cNvSpPr/>
          <p:nvPr/>
        </p:nvSpPr>
        <p:spPr>
          <a:xfrm>
            <a:off x="141077" y="3305499"/>
            <a:ext cx="1815035" cy="2779750"/>
          </a:xfrm>
          <a:prstGeom prst="roundRect">
            <a:avLst>
              <a:gd name="adj" fmla="val 8460"/>
            </a:avLst>
          </a:prstGeom>
          <a:solidFill>
            <a:srgbClr val="015873">
              <a:alpha val="50196"/>
            </a:srgbClr>
          </a:solidFill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" rIns="45720" rtlCol="0" anchor="ctr" anchorCtr="1"/>
          <a:lstStyle/>
          <a:p>
            <a:pPr marL="0" marR="0" lvl="0" indent="0" algn="l" defTabSz="424443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Antidiarrheal therapy</a:t>
            </a:r>
          </a:p>
          <a:p>
            <a:pPr marL="0" marR="0" lvl="0" indent="0" algn="l" defTabSz="424443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Increase oral hydration</a:t>
            </a:r>
          </a:p>
          <a:p>
            <a:pPr marL="0" marR="0" lvl="0" indent="0" algn="l" defTabSz="424443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Notify healthcare professional</a:t>
            </a:r>
          </a:p>
          <a:p>
            <a:pPr marL="0" marR="0" lvl="0" indent="0" algn="l" defTabSz="424443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Dietary modification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5678A41-036B-6193-E61E-ACA1EDA694CF}"/>
              </a:ext>
            </a:extLst>
          </p:cNvPr>
          <p:cNvSpPr/>
          <p:nvPr/>
        </p:nvSpPr>
        <p:spPr bwMode="auto">
          <a:xfrm>
            <a:off x="139845" y="1569969"/>
            <a:ext cx="1817499" cy="586408"/>
          </a:xfrm>
          <a:prstGeom prst="rect">
            <a:avLst/>
          </a:prstGeom>
          <a:solidFill>
            <a:schemeClr val="accent1"/>
          </a:solidFill>
          <a:ln w="0">
            <a:noFill/>
            <a:miter lim="800000"/>
            <a:headEnd/>
            <a:tailEnd/>
          </a:ln>
        </p:spPr>
        <p:txBody>
          <a:bodyPr rtlCol="0" anchor="b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35000"/>
              </a:spcBef>
              <a:spcAft>
                <a:spcPct val="25000"/>
              </a:spcAft>
              <a:buClr>
                <a:srgbClr val="015873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4E4E53E-51CF-BDA3-4B67-582F10119A2C}"/>
              </a:ext>
            </a:extLst>
          </p:cNvPr>
          <p:cNvSpPr txBox="1"/>
          <p:nvPr/>
        </p:nvSpPr>
        <p:spPr>
          <a:xfrm>
            <a:off x="139846" y="1594240"/>
            <a:ext cx="181749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2444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Diarrhea</a:t>
            </a:r>
          </a:p>
          <a:p>
            <a:pPr marL="0" marR="0" lvl="0" indent="0" algn="ctr" defTabSz="42444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</a:b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Abemaciclib</a:t>
            </a:r>
          </a:p>
          <a:p>
            <a:pPr marL="0" marR="0" lvl="0" indent="0" algn="ctr" defTabSz="42444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Ribociclib</a:t>
            </a:r>
          </a:p>
          <a:p>
            <a:pPr marL="0" marR="0" lvl="0" indent="0" algn="ctr" defTabSz="42444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Palbociclib</a:t>
            </a:r>
          </a:p>
          <a:p>
            <a:pPr marL="0" marR="0" lvl="0" indent="0" algn="ctr" defTabSz="42444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36E115B-B538-19DD-A04E-CD170B799AE1}"/>
              </a:ext>
            </a:extLst>
          </p:cNvPr>
          <p:cNvSpPr/>
          <p:nvPr/>
        </p:nvSpPr>
        <p:spPr bwMode="auto">
          <a:xfrm>
            <a:off x="2138374" y="1554497"/>
            <a:ext cx="1817499" cy="586408"/>
          </a:xfrm>
          <a:prstGeom prst="rect">
            <a:avLst/>
          </a:prstGeom>
          <a:solidFill>
            <a:schemeClr val="accent3"/>
          </a:solidFill>
          <a:ln w="0">
            <a:noFill/>
            <a:miter lim="800000"/>
            <a:headEnd/>
            <a:tailEnd/>
          </a:ln>
        </p:spPr>
        <p:txBody>
          <a:bodyPr rtlCol="0" anchor="b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35000"/>
              </a:spcBef>
              <a:spcAft>
                <a:spcPct val="25000"/>
              </a:spcAft>
              <a:buClr>
                <a:srgbClr val="015873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4" name="Rounded Rectangle 19">
            <a:extLst>
              <a:ext uri="{FF2B5EF4-FFF2-40B4-BE49-F238E27FC236}">
                <a16:creationId xmlns:a16="http://schemas.microsoft.com/office/drawing/2014/main" id="{45F781D1-1B2C-FBE3-736C-79F91391F012}"/>
              </a:ext>
            </a:extLst>
          </p:cNvPr>
          <p:cNvSpPr/>
          <p:nvPr/>
        </p:nvSpPr>
        <p:spPr>
          <a:xfrm>
            <a:off x="2139605" y="3330078"/>
            <a:ext cx="1802745" cy="2779750"/>
          </a:xfrm>
          <a:prstGeom prst="roundRect">
            <a:avLst>
              <a:gd name="adj" fmla="val 6566"/>
            </a:avLst>
          </a:prstGeom>
          <a:solidFill>
            <a:srgbClr val="E1471D">
              <a:alpha val="50196"/>
            </a:srgbClr>
          </a:solidFill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" rIns="45720" rtlCol="0" anchor="ctr" anchorCtr="1"/>
          <a:lstStyle/>
          <a:p>
            <a:pPr marL="0" marR="0" lvl="0" indent="0" algn="l" defTabSz="424443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LFTs before starting treatment, Q2W x </a:t>
            </a:r>
            <a:b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 mo, then: </a:t>
            </a:r>
          </a:p>
          <a:p>
            <a:pPr marL="168275" marR="0" lvl="0" indent="-168275" algn="l" defTabSz="424443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60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Abemaciclib,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QM x 2 mo, then as indicated </a:t>
            </a:r>
          </a:p>
          <a:p>
            <a:pPr marL="168275" marR="0" lvl="0" indent="-168275" algn="l" defTabSz="424443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60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Ribociclib,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at start of cycle x </a:t>
            </a:r>
            <a:b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 cycles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11AAADB-F5D0-890C-6AD5-9A248A6E6F9F}"/>
              </a:ext>
            </a:extLst>
          </p:cNvPr>
          <p:cNvSpPr txBox="1"/>
          <p:nvPr/>
        </p:nvSpPr>
        <p:spPr>
          <a:xfrm>
            <a:off x="2138328" y="1569659"/>
            <a:ext cx="16946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2444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Hepatobiliary Toxicity</a:t>
            </a:r>
          </a:p>
          <a:p>
            <a:pPr marL="0" marR="0" lvl="0" indent="0" algn="ctr" defTabSz="42444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Abemaciclib</a:t>
            </a:r>
          </a:p>
          <a:p>
            <a:pPr marL="0" marR="0" lvl="0" indent="0" algn="ctr" defTabSz="42444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Ribociclib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16F8464-D1C4-A1AA-F212-0F992E53C806}"/>
              </a:ext>
            </a:extLst>
          </p:cNvPr>
          <p:cNvSpPr/>
          <p:nvPr/>
        </p:nvSpPr>
        <p:spPr bwMode="auto">
          <a:xfrm>
            <a:off x="4110002" y="1557678"/>
            <a:ext cx="1817499" cy="586408"/>
          </a:xfrm>
          <a:prstGeom prst="rect">
            <a:avLst/>
          </a:prstGeom>
          <a:solidFill>
            <a:schemeClr val="accent5"/>
          </a:solidFill>
          <a:ln w="0">
            <a:noFill/>
            <a:miter lim="800000"/>
            <a:headEnd/>
            <a:tailEnd/>
          </a:ln>
        </p:spPr>
        <p:txBody>
          <a:bodyPr rtlCol="0" anchor="b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35000"/>
              </a:spcBef>
              <a:spcAft>
                <a:spcPct val="25000"/>
              </a:spcAft>
              <a:buClr>
                <a:srgbClr val="015873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6" name="Rounded Rectangle 21">
            <a:extLst>
              <a:ext uri="{FF2B5EF4-FFF2-40B4-BE49-F238E27FC236}">
                <a16:creationId xmlns:a16="http://schemas.microsoft.com/office/drawing/2014/main" id="{AE7FEA1A-EF72-27C8-BC57-B68AA59E9D36}"/>
              </a:ext>
            </a:extLst>
          </p:cNvPr>
          <p:cNvSpPr/>
          <p:nvPr/>
        </p:nvSpPr>
        <p:spPr>
          <a:xfrm>
            <a:off x="4113552" y="3330078"/>
            <a:ext cx="1987469" cy="2779750"/>
          </a:xfrm>
          <a:prstGeom prst="roundRect">
            <a:avLst>
              <a:gd name="adj" fmla="val 7197"/>
            </a:avLst>
          </a:prstGeom>
          <a:solidFill>
            <a:srgbClr val="FDB338">
              <a:alpha val="50196"/>
            </a:srgbClr>
          </a:solidFill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" rIns="45720" rtlCol="0" anchor="ctr" anchorCtr="1"/>
          <a:lstStyle/>
          <a:p>
            <a:pPr marL="0" marR="0" lvl="0" indent="0" algn="l" defTabSz="424443" rtl="0" eaLnBrk="0" fontAlgn="base" latinLnBrk="0" hangingPunct="0">
              <a:lnSpc>
                <a:spcPct val="8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CBC before starting treatment, then: </a:t>
            </a:r>
          </a:p>
          <a:p>
            <a:pPr marL="228600" marR="0" lvl="0" indent="-228600" algn="l" defTabSz="424443" rtl="0" eaLnBrk="0" fontAlgn="base" latinLnBrk="0" hangingPunct="0">
              <a:lnSpc>
                <a:spcPct val="8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60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Abemaciclib,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Q2W x 2 mo, QM x </a:t>
            </a:r>
            <a:b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 mo, then as indicated</a:t>
            </a:r>
          </a:p>
          <a:p>
            <a:pPr marL="228600" marR="0" lvl="0" indent="-228600" algn="l" defTabSz="424443" rtl="0" eaLnBrk="0" fontAlgn="base" latinLnBrk="0" hangingPunct="0">
              <a:lnSpc>
                <a:spcPct val="8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60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Ribociclib and </a:t>
            </a: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palbociclib</a:t>
            </a:r>
            <a:r>
              <a:rPr kumimoji="0" lang="en-US" sz="160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,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Q2W x 2 cycles, start of next 4 cycles, then as indicated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4F16A14-6277-7E14-7070-17F23A8081E1}"/>
              </a:ext>
            </a:extLst>
          </p:cNvPr>
          <p:cNvSpPr txBox="1"/>
          <p:nvPr/>
        </p:nvSpPr>
        <p:spPr>
          <a:xfrm>
            <a:off x="4102092" y="1631111"/>
            <a:ext cx="18080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424443">
              <a:spcAft>
                <a:spcPts val="1200"/>
              </a:spcAft>
              <a:defRPr sz="2000" b="1">
                <a:solidFill>
                  <a:schemeClr val="bg1"/>
                </a:solidFill>
                <a:latin typeface="Calibri"/>
              </a:defRPr>
            </a:lvl1pPr>
          </a:lstStyle>
          <a:p>
            <a:pPr marL="0" marR="0" lvl="0" indent="0" algn="ctr" defTabSz="42444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Neutropenia</a:t>
            </a:r>
          </a:p>
          <a:p>
            <a:pPr marL="0" marR="0" lvl="0" indent="0" algn="ctr" defTabSz="42444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</a:b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Abemaciclib</a:t>
            </a:r>
          </a:p>
          <a:p>
            <a:pPr marL="0" marR="0" lvl="0" indent="0" algn="ctr" defTabSz="42444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Ribociclib</a:t>
            </a:r>
          </a:p>
          <a:p>
            <a:pPr marL="0" marR="0" lvl="0" indent="0" algn="ctr" defTabSz="42444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Palbociclib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F67F311-6613-BB92-6A03-2917C39AD29D}"/>
              </a:ext>
            </a:extLst>
          </p:cNvPr>
          <p:cNvSpPr/>
          <p:nvPr/>
        </p:nvSpPr>
        <p:spPr bwMode="auto">
          <a:xfrm>
            <a:off x="6098557" y="1557678"/>
            <a:ext cx="1817499" cy="586408"/>
          </a:xfrm>
          <a:prstGeom prst="rect">
            <a:avLst/>
          </a:prstGeom>
          <a:solidFill>
            <a:schemeClr val="accent6"/>
          </a:solidFill>
          <a:ln w="0">
            <a:noFill/>
            <a:miter lim="800000"/>
            <a:headEnd/>
            <a:tailEnd/>
          </a:ln>
        </p:spPr>
        <p:txBody>
          <a:bodyPr rtlCol="0" anchor="b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35000"/>
              </a:spcBef>
              <a:spcAft>
                <a:spcPct val="25000"/>
              </a:spcAft>
              <a:buClr>
                <a:srgbClr val="015873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7" name="Rounded Rectangle 22">
            <a:extLst>
              <a:ext uri="{FF2B5EF4-FFF2-40B4-BE49-F238E27FC236}">
                <a16:creationId xmlns:a16="http://schemas.microsoft.com/office/drawing/2014/main" id="{5EFBE401-24C3-2D6F-3E11-F8875B5AF4E3}"/>
              </a:ext>
            </a:extLst>
          </p:cNvPr>
          <p:cNvSpPr/>
          <p:nvPr/>
        </p:nvSpPr>
        <p:spPr>
          <a:xfrm>
            <a:off x="6271852" y="3330080"/>
            <a:ext cx="1642972" cy="2779750"/>
          </a:xfrm>
          <a:prstGeom prst="roundRect">
            <a:avLst>
              <a:gd name="adj" fmla="val 7829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" rIns="45720" rtlCol="0" anchor="ctr" anchorCtr="1"/>
          <a:lstStyle/>
          <a:p>
            <a:pPr marL="0" marR="0" lvl="0" indent="0" algn="l" defTabSz="424443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Monitor for signs and symptoms of thrombosis or pulmonary embolism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4995F0C-86FD-48B5-BC4D-8488D5A62475}"/>
              </a:ext>
            </a:extLst>
          </p:cNvPr>
          <p:cNvSpPr txBox="1"/>
          <p:nvPr/>
        </p:nvSpPr>
        <p:spPr>
          <a:xfrm>
            <a:off x="6124284" y="1631111"/>
            <a:ext cx="17660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424443">
              <a:spcAft>
                <a:spcPts val="1200"/>
              </a:spcAft>
              <a:defRPr sz="2000" b="1">
                <a:solidFill>
                  <a:schemeClr val="bg1"/>
                </a:solidFill>
                <a:latin typeface="Calibri"/>
              </a:defRPr>
            </a:lvl1pPr>
          </a:lstStyle>
          <a:p>
            <a:pPr marL="0" marR="0" lvl="0" indent="0" algn="ctr" defTabSz="42444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VTE</a:t>
            </a:r>
          </a:p>
          <a:p>
            <a:pPr marL="0" marR="0" lvl="0" indent="0" algn="ctr" defTabSz="42444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</a:b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Abemaciclib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7FA72B0-7E85-546D-87FD-2FA83CFCB7E0}"/>
              </a:ext>
            </a:extLst>
          </p:cNvPr>
          <p:cNvSpPr/>
          <p:nvPr/>
        </p:nvSpPr>
        <p:spPr bwMode="auto">
          <a:xfrm>
            <a:off x="8170825" y="1557369"/>
            <a:ext cx="1817499" cy="586408"/>
          </a:xfrm>
          <a:prstGeom prst="rect">
            <a:avLst/>
          </a:prstGeom>
          <a:solidFill>
            <a:schemeClr val="tx2">
              <a:lumMod val="75000"/>
            </a:schemeClr>
          </a:solidFill>
          <a:ln w="0">
            <a:noFill/>
            <a:miter lim="800000"/>
            <a:headEnd/>
            <a:tailEnd/>
          </a:ln>
        </p:spPr>
        <p:txBody>
          <a:bodyPr rtlCol="0" anchor="b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35000"/>
              </a:spcBef>
              <a:spcAft>
                <a:spcPct val="25000"/>
              </a:spcAft>
              <a:buClr>
                <a:srgbClr val="015873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8" name="Rounded Rectangle 22">
            <a:extLst>
              <a:ext uri="{FF2B5EF4-FFF2-40B4-BE49-F238E27FC236}">
                <a16:creationId xmlns:a16="http://schemas.microsoft.com/office/drawing/2014/main" id="{F54AF90E-3123-B2CA-ABAD-C7D6C2DD0B90}"/>
              </a:ext>
            </a:extLst>
          </p:cNvPr>
          <p:cNvSpPr/>
          <p:nvPr/>
        </p:nvSpPr>
        <p:spPr>
          <a:xfrm>
            <a:off x="8172058" y="3330078"/>
            <a:ext cx="1876487" cy="2779750"/>
          </a:xfrm>
          <a:prstGeom prst="roundRect">
            <a:avLst>
              <a:gd name="adj" fmla="val 7197"/>
            </a:avLst>
          </a:prstGeom>
          <a:solidFill>
            <a:srgbClr val="98989D">
              <a:alpha val="50196"/>
            </a:srgbClr>
          </a:solidFill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" rIns="45720" rtlCol="0" anchor="ctr" anchorCtr="1"/>
          <a:lstStyle/>
          <a:p>
            <a:pPr marL="0" marR="0" lvl="0" indent="0" algn="l" defTabSz="424443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Monitor for pulmonary symptoms indicative of ILD or pneumonitis  </a:t>
            </a:r>
            <a:b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(eg, hypoxia, cough, dyspnea)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F71DB8D-EAD4-CF70-FCA4-BABF28620661}"/>
              </a:ext>
            </a:extLst>
          </p:cNvPr>
          <p:cNvSpPr txBox="1"/>
          <p:nvPr/>
        </p:nvSpPr>
        <p:spPr>
          <a:xfrm>
            <a:off x="8164646" y="1565517"/>
            <a:ext cx="183245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424443">
              <a:spcAft>
                <a:spcPts val="1200"/>
              </a:spcAft>
              <a:defRPr sz="2000" b="1">
                <a:solidFill>
                  <a:schemeClr val="bg1"/>
                </a:solidFill>
                <a:latin typeface="Calibri"/>
              </a:defRPr>
            </a:lvl1pPr>
          </a:lstStyle>
          <a:p>
            <a:pPr marL="0" marR="0" lvl="0" indent="0" algn="ctr" defTabSz="42444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ILD/</a:t>
            </a:r>
            <a:b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</a:b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Pneumonitis</a:t>
            </a:r>
          </a:p>
          <a:p>
            <a:pPr marL="0" marR="0" lvl="0" indent="0" algn="ctr" defTabSz="42444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Abemaciclib</a:t>
            </a:r>
          </a:p>
          <a:p>
            <a:pPr marL="0" marR="0" lvl="0" indent="0" algn="ctr" defTabSz="42444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Ribociclib</a:t>
            </a:r>
          </a:p>
          <a:p>
            <a:pPr marL="0" marR="0" lvl="0" indent="0" algn="ctr" defTabSz="42444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Palbociclib</a:t>
            </a:r>
          </a:p>
          <a:p>
            <a:pPr marL="0" marR="0" lvl="0" indent="0" algn="ctr" defTabSz="42444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47" name="Text Box 15">
            <a:extLst>
              <a:ext uri="{FF2B5EF4-FFF2-40B4-BE49-F238E27FC236}">
                <a16:creationId xmlns:a16="http://schemas.microsoft.com/office/drawing/2014/main" id="{E31BB2D5-6B5F-DE2E-6CA3-A5B3E71BAA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986" y="6368696"/>
            <a:ext cx="7853362" cy="276999"/>
          </a:xfrm>
          <a:prstGeom prst="rect">
            <a:avLst/>
          </a:prstGeom>
          <a:noFill/>
          <a:ln>
            <a:noFill/>
          </a:ln>
        </p:spPr>
        <p:txBody>
          <a:bodyPr anchor="b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-10" normalizeH="0" baseline="0" noProof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Abemaciclib PI. Palbociclib PI. Ribociclib PI.</a:t>
            </a:r>
          </a:p>
        </p:txBody>
      </p:sp>
      <p:sp>
        <p:nvSpPr>
          <p:cNvPr id="2" name="Rounded Rectangle 22">
            <a:extLst>
              <a:ext uri="{FF2B5EF4-FFF2-40B4-BE49-F238E27FC236}">
                <a16:creationId xmlns:a16="http://schemas.microsoft.com/office/drawing/2014/main" id="{9FEE7D9A-848E-6BDE-3159-2AAEC0C02C2D}"/>
              </a:ext>
            </a:extLst>
          </p:cNvPr>
          <p:cNvSpPr/>
          <p:nvPr/>
        </p:nvSpPr>
        <p:spPr>
          <a:xfrm>
            <a:off x="10322863" y="3379239"/>
            <a:ext cx="1729003" cy="2730589"/>
          </a:xfrm>
          <a:prstGeom prst="roundRect">
            <a:avLst>
              <a:gd name="adj" fmla="val 7197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" tIns="45720" rIns="45720" bIns="45720" rtlCol="0" anchor="ctr" anchorCtr="1"/>
          <a:lstStyle/>
          <a:p>
            <a:pPr defTabSz="424443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Monitor for </a:t>
            </a:r>
            <a:r>
              <a:rPr lang="en-US" sz="16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signs and symptoms of QT prolongation</a:t>
            </a:r>
            <a:endParaRPr lang="en-US" sz="16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98FEEA-1285-2866-10C2-63437FE2C395}"/>
              </a:ext>
            </a:extLst>
          </p:cNvPr>
          <p:cNvSpPr txBox="1"/>
          <p:nvPr/>
        </p:nvSpPr>
        <p:spPr>
          <a:xfrm>
            <a:off x="10264787" y="1680271"/>
            <a:ext cx="1694684" cy="113877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defTabSz="424443" eaLnBrk="0" fontAlgn="base" hangingPunct="0"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1600" b="1">
                <a:solidFill>
                  <a:srgbClr val="FFFFFF"/>
                </a:solidFill>
                <a:latin typeface="Calibri"/>
                <a:ea typeface="Calibri"/>
                <a:cs typeface="Arial"/>
              </a:rPr>
              <a:t>QT Prolongation</a:t>
            </a:r>
            <a:endParaRPr lang="en-US" sz="16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Arial" panose="020B0604020202020204" pitchFamily="34" charset="0"/>
            </a:endParaRPr>
          </a:p>
          <a:p>
            <a:pPr marL="0" marR="0" lvl="0" indent="0" algn="ctr" defTabSz="42444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lang="en-US" sz="16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Arial" panose="020B0604020202020204" pitchFamily="34" charset="0"/>
            </a:endParaRPr>
          </a:p>
          <a:p>
            <a:pPr marL="0" marR="0" lvl="0" indent="0" algn="ctr" defTabSz="42444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/>
              </a:rPr>
              <a:t>Ribociclib</a:t>
            </a:r>
            <a:endParaRPr lang="en-US" sz="16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1456641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21647A-C73F-23F7-0900-D9BA28611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32B76-CB69-C7C4-7CBA-6B4CD9AC8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759" y="238127"/>
            <a:ext cx="10872444" cy="2108465"/>
          </a:xfr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Posttest 2: When counseling a patient with estrogen receptor–positive/HER2-ngative breast cancer before starting ribociclib, which initial strategy would you recommend to mitigate diarrhea and improve adherence to therapy?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1BA8B4-4651-0DEC-53FB-BD02C93D1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675" y="2445745"/>
            <a:ext cx="10877529" cy="3717987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Be sure to take ribociclib only without food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Initiate therapy at a low dose, then ramp up dosing to full dose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Decrease oral hydration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Encourage a low-fat diet</a:t>
            </a:r>
          </a:p>
        </p:txBody>
      </p:sp>
    </p:spTree>
    <p:extLst>
      <p:ext uri="{BB962C8B-B14F-4D97-AF65-F5344CB8AC3E}">
        <p14:creationId xmlns:p14="http://schemas.microsoft.com/office/powerpoint/2010/main" val="39606280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3E80B1-0F26-19FF-4469-39E1C0F880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132AE-282A-7919-7D3A-D7ECD21FF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759" y="238127"/>
            <a:ext cx="10872444" cy="2108465"/>
          </a:xfr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Posttest 2: When counseling a patient with estrogen receptor–positive/HER2-ngative breast cancer before starting ribociclib, which initial strategy would you recommend to mitigate diarrhea and improve adherence to therapy?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35EB6E-64D0-2543-FB7D-81A8B120F8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675" y="2445745"/>
            <a:ext cx="10877529" cy="3717987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Be sure to take ribociclib only without food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Initiate therapy at a low dose, then ramp up dosing to full dose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Decrease oral hydration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Encourage a low-fat diet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8D569BA-960A-4E41-D64A-84FB777F70A5}"/>
              </a:ext>
            </a:extLst>
          </p:cNvPr>
          <p:cNvSpPr/>
          <p:nvPr/>
        </p:nvSpPr>
        <p:spPr bwMode="auto">
          <a:xfrm>
            <a:off x="604675" y="4081200"/>
            <a:ext cx="4333085" cy="788670"/>
          </a:xfrm>
          <a:prstGeom prst="roundRect">
            <a:avLst/>
          </a:prstGeom>
          <a:noFill/>
          <a:ln w="28575">
            <a:solidFill>
              <a:schemeClr val="accent3"/>
            </a:solidFill>
            <a:miter lim="800000"/>
            <a:headEnd/>
            <a:tailEnd/>
          </a:ln>
        </p:spPr>
        <p:txBody>
          <a:bodyPr rtlCol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35000"/>
              </a:spcBef>
              <a:spcAft>
                <a:spcPct val="25000"/>
              </a:spcAft>
              <a:buClr>
                <a:srgbClr val="015873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" name="Rounded Rectangle 10">
            <a:extLst>
              <a:ext uri="{FF2B5EF4-FFF2-40B4-BE49-F238E27FC236}">
                <a16:creationId xmlns:a16="http://schemas.microsoft.com/office/drawing/2014/main" id="{7EAACEEC-7C5A-D01A-3881-084F8ACC16B6}"/>
              </a:ext>
            </a:extLst>
          </p:cNvPr>
          <p:cNvSpPr/>
          <p:nvPr/>
        </p:nvSpPr>
        <p:spPr bwMode="auto">
          <a:xfrm>
            <a:off x="5549890" y="4304738"/>
            <a:ext cx="6285833" cy="1694319"/>
          </a:xfrm>
          <a:prstGeom prst="roundRect">
            <a:avLst>
              <a:gd name="adj" fmla="val 7090"/>
            </a:avLst>
          </a:prstGeom>
          <a:solidFill>
            <a:schemeClr val="tx1"/>
          </a:solidFill>
          <a:ln w="22225">
            <a:solidFill>
              <a:schemeClr val="accent3"/>
            </a:solidFill>
            <a:miter lim="800000"/>
            <a:headEnd/>
            <a:tailEnd/>
          </a:ln>
          <a:effectLst>
            <a:outerShdw blurRad="595461" dist="50800" dir="5400000" sx="77000" sy="77000" algn="ctr" rotWithShape="0">
              <a:srgbClr val="000000"/>
            </a:outerShdw>
          </a:effectLst>
        </p:spPr>
        <p:txBody>
          <a:bodyPr wrap="square" tIns="274320" rtlCol="0" anchor="t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Ribociclib can be taken with or without food. There is no lower initiation dose for ribociclib.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Patients should increase oral hydration and have a low-fat diet to mitigate complications from diarrhea.</a:t>
            </a:r>
          </a:p>
        </p:txBody>
      </p:sp>
      <p:sp>
        <p:nvSpPr>
          <p:cNvPr id="6" name="Rounded Rectangle 11">
            <a:extLst>
              <a:ext uri="{FF2B5EF4-FFF2-40B4-BE49-F238E27FC236}">
                <a16:creationId xmlns:a16="http://schemas.microsoft.com/office/drawing/2014/main" id="{AEE799AA-0437-9A0C-9B98-ADFAF3990A88}"/>
              </a:ext>
            </a:extLst>
          </p:cNvPr>
          <p:cNvSpPr/>
          <p:nvPr/>
        </p:nvSpPr>
        <p:spPr bwMode="auto">
          <a:xfrm>
            <a:off x="5679077" y="4016623"/>
            <a:ext cx="2279092" cy="477078"/>
          </a:xfrm>
          <a:prstGeom prst="roundRect">
            <a:avLst>
              <a:gd name="adj" fmla="val 12627"/>
            </a:avLst>
          </a:prstGeom>
          <a:solidFill>
            <a:schemeClr val="accent3"/>
          </a:solidFill>
          <a:ln w="0">
            <a:noFill/>
            <a:miter lim="800000"/>
            <a:headEnd/>
            <a:tailEnd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35000"/>
              </a:spcBef>
              <a:spcAft>
                <a:spcPct val="25000"/>
              </a:spcAft>
              <a:buClr>
                <a:srgbClr val="015873"/>
              </a:buClr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1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RATIONALE</a:t>
            </a:r>
          </a:p>
        </p:txBody>
      </p:sp>
    </p:spTree>
    <p:extLst>
      <p:ext uri="{BB962C8B-B14F-4D97-AF65-F5344CB8AC3E}">
        <p14:creationId xmlns:p14="http://schemas.microsoft.com/office/powerpoint/2010/main" val="211840097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59D07-8789-A5BA-F461-11D745171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Dose Reduction Studies of the CDK4/6is</a:t>
            </a:r>
          </a:p>
        </p:txBody>
      </p:sp>
      <p:graphicFrame>
        <p:nvGraphicFramePr>
          <p:cNvPr id="3" name="Content Placeholder 6">
            <a:extLst>
              <a:ext uri="{FF2B5EF4-FFF2-40B4-BE49-F238E27FC236}">
                <a16:creationId xmlns:a16="http://schemas.microsoft.com/office/drawing/2014/main" id="{18631A7F-B74F-2C39-0E89-AD4419391A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3821841"/>
              </p:ext>
            </p:extLst>
          </p:nvPr>
        </p:nvGraphicFramePr>
        <p:xfrm>
          <a:off x="609759" y="1600200"/>
          <a:ext cx="11141055" cy="1808479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1141055">
                  <a:extLst>
                    <a:ext uri="{9D8B030D-6E8A-4147-A177-3AD203B41FA5}">
                      <a16:colId xmlns:a16="http://schemas.microsoft.com/office/drawing/2014/main" val="7955093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chemeClr val="tx1"/>
                          </a:solidFill>
                          <a:latin typeface="+mn-lt"/>
                        </a:rPr>
                        <a:t>Abemaciclib</a:t>
                      </a:r>
                      <a:endParaRPr lang="en-US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2601610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latin typeface="+mn-lt"/>
                        </a:rPr>
                        <a:t>monarchE</a:t>
                      </a:r>
                      <a:endParaRPr lang="en-US" sz="1600" b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3954964"/>
                  </a:ext>
                </a:extLst>
              </a:tr>
              <a:tr h="370838">
                <a:tc>
                  <a:txBody>
                    <a:bodyPr/>
                    <a:lstStyle/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r>
                        <a:rPr lang="en-US" sz="1600" u="sng">
                          <a:solidFill>
                            <a:schemeClr val="bg1"/>
                          </a:solidFill>
                          <a:latin typeface="+mn-lt"/>
                        </a:rPr>
                        <a:t>Key findings:</a:t>
                      </a:r>
                      <a:endParaRPr lang="en-US" sz="1600" u="none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285750" lvl="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en-US" sz="1600" u="none">
                          <a:solidFill>
                            <a:schemeClr val="bg1"/>
                          </a:solidFill>
                          <a:latin typeface="+mn-lt"/>
                        </a:rPr>
                        <a:t>Abemaciclib dose reductions common to mitigate AEs particularly in patients aged ≥65 yr or with ≥4 preexisting comorbidities</a:t>
                      </a:r>
                    </a:p>
                    <a:p>
                      <a:pPr marL="285750" lvl="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en-US" sz="1600" u="none">
                          <a:solidFill>
                            <a:schemeClr val="bg1"/>
                          </a:solidFill>
                          <a:latin typeface="+mn-lt"/>
                        </a:rPr>
                        <a:t>Only 8.9% of patients discontinued due to AEs following dose reduction</a:t>
                      </a:r>
                    </a:p>
                    <a:p>
                      <a:pPr marL="285750" lvl="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en-US" sz="1600" u="none">
                          <a:solidFill>
                            <a:schemeClr val="bg1"/>
                          </a:solidFill>
                          <a:latin typeface="+mn-lt"/>
                        </a:rPr>
                        <a:t>Efficacy of adjuvant abemaciclib in monarchE was not compromised by dose reductions</a:t>
                      </a:r>
                      <a:endParaRPr lang="en-US" sz="1600" u="non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860180"/>
                  </a:ext>
                </a:extLst>
              </a:tr>
            </a:tbl>
          </a:graphicData>
        </a:graphic>
      </p:graphicFrame>
      <p:sp>
        <p:nvSpPr>
          <p:cNvPr id="4" name="Text Box 15">
            <a:extLst>
              <a:ext uri="{FF2B5EF4-FFF2-40B4-BE49-F238E27FC236}">
                <a16:creationId xmlns:a16="http://schemas.microsoft.com/office/drawing/2014/main" id="{C03547BF-BE68-01FA-8E34-9C3D900F41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413" y="6368696"/>
            <a:ext cx="7853362" cy="276999"/>
          </a:xfrm>
          <a:prstGeom prst="rect">
            <a:avLst/>
          </a:prstGeom>
          <a:noFill/>
          <a:ln>
            <a:noFill/>
          </a:ln>
        </p:spPr>
        <p:txBody>
          <a:bodyPr anchor="b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-10" normalizeH="0" baseline="0" noProof="0" dirty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Goetz. NPJ Breast Cancer. 2024;10(1):34. Zheng. Target Oncol. 2020;16(1):69-76. Burris. Br J Cancer. 2021;125(5):679-686.</a:t>
            </a:r>
          </a:p>
        </p:txBody>
      </p:sp>
      <p:graphicFrame>
        <p:nvGraphicFramePr>
          <p:cNvPr id="5" name="Content Placeholder 6">
            <a:extLst>
              <a:ext uri="{FF2B5EF4-FFF2-40B4-BE49-F238E27FC236}">
                <a16:creationId xmlns:a16="http://schemas.microsoft.com/office/drawing/2014/main" id="{36BB9B0A-80C9-E05F-3994-BD5D76EA7B1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7114124"/>
              </p:ext>
            </p:extLst>
          </p:nvPr>
        </p:nvGraphicFramePr>
        <p:xfrm>
          <a:off x="609758" y="3618688"/>
          <a:ext cx="11141056" cy="2539999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5570528">
                  <a:extLst>
                    <a:ext uri="{9D8B030D-6E8A-4147-A177-3AD203B41FA5}">
                      <a16:colId xmlns:a16="http://schemas.microsoft.com/office/drawing/2014/main" val="2582074747"/>
                    </a:ext>
                  </a:extLst>
                </a:gridCol>
                <a:gridCol w="5570528">
                  <a:extLst>
                    <a:ext uri="{9D8B030D-6E8A-4147-A177-3AD203B41FA5}">
                      <a16:colId xmlns:a16="http://schemas.microsoft.com/office/drawing/2014/main" val="3283272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</a:rPr>
                        <a:t>Palbociclib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chemeClr val="tx1"/>
                          </a:solidFill>
                          <a:latin typeface="+mn-lt"/>
                        </a:rPr>
                        <a:t>Ribociclib</a:t>
                      </a:r>
                      <a:endParaRPr lang="en-US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2601610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+mn-lt"/>
                        </a:rPr>
                        <a:t>PALOMA-2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+mn-lt"/>
                        </a:rPr>
                        <a:t>MONALEESA-2, -3, and -7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3954964"/>
                  </a:ext>
                </a:extLst>
              </a:tr>
              <a:tr h="370838">
                <a:tc>
                  <a:txBody>
                    <a:bodyPr/>
                    <a:lstStyle/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r>
                        <a:rPr lang="en-US" sz="1600" u="sng">
                          <a:solidFill>
                            <a:schemeClr val="bg1"/>
                          </a:solidFill>
                          <a:latin typeface="+mn-lt"/>
                        </a:rPr>
                        <a:t>Key findings:</a:t>
                      </a:r>
                    </a:p>
                    <a:p>
                      <a:pPr marL="285750" lvl="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en-US" sz="1600" u="none">
                          <a:solidFill>
                            <a:schemeClr val="bg1"/>
                          </a:solidFill>
                          <a:latin typeface="+mn-lt"/>
                        </a:rPr>
                        <a:t>An exposure-response analysis suggests that the dose-reduction algorithm done in PALOMA-2 would not have a significant effect on PFS in patients with dose reduction</a:t>
                      </a:r>
                    </a:p>
                    <a:p>
                      <a:pPr marL="285750" lvl="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en-US" sz="1600" u="none">
                          <a:solidFill>
                            <a:schemeClr val="bg1"/>
                          </a:solidFill>
                          <a:latin typeface="+mn-lt"/>
                        </a:rPr>
                        <a:t>PFS between Asian and non-Asian patients was similar even though Asian patients were more associated with dose reduction</a:t>
                      </a:r>
                      <a:endParaRPr lang="en-US" sz="1600" u="non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r>
                        <a:rPr lang="en-US" sz="1600" u="sng">
                          <a:solidFill>
                            <a:schemeClr val="bg1"/>
                          </a:solidFill>
                          <a:latin typeface="+mn-lt"/>
                        </a:rPr>
                        <a:t>Key findings:</a:t>
                      </a:r>
                      <a:endParaRPr lang="en-US" sz="1600" u="none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285750" lvl="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en-US" sz="1600" u="none">
                          <a:solidFill>
                            <a:schemeClr val="bg1"/>
                          </a:solidFill>
                          <a:latin typeface="+mn-lt"/>
                        </a:rPr>
                        <a:t>A pooled analysis demonstrated that AE-related dose reductions were required by fewer than one half (45.8%) of patients receiving ribociclib first line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 u="none">
                          <a:solidFill>
                            <a:schemeClr val="bg1"/>
                          </a:solidFill>
                          <a:latin typeface="+mn-lt"/>
                        </a:rPr>
                        <a:t>ORR and CBR was not impaired in patients receiving dose reductions across the MONALEESA program</a:t>
                      </a:r>
                      <a:endParaRPr lang="en-US" sz="1600" u="non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8601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735571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C988D-59AA-5CED-E3B7-EE3970AE8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Tools and Resources </a:t>
            </a:r>
            <a:r>
              <a:rPr lang="en-US" dirty="0"/>
              <a:t>for</a:t>
            </a:r>
            <a:r>
              <a:rPr lang="en-US"/>
              <a:t> Nurses Managing Patients Receiving CDK4/6 Inhibitors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72ADBA-5A30-3E44-BF46-8EB0C4EE9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313" y="1457181"/>
            <a:ext cx="11209373" cy="4650686"/>
          </a:xfrm>
        </p:spPr>
        <p:txBody>
          <a:bodyPr/>
          <a:lstStyle/>
          <a:p>
            <a:pPr marL="514350" indent="-45720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kern="1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CCO’s </a:t>
            </a:r>
            <a:r>
              <a:rPr lang="en-US" b="1" kern="1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CDK4/6 Inhibitor Nursing Pocket Guide Resource</a:t>
            </a:r>
            <a:endParaRPr lang="en-US" b="1" kern="100" dirty="0">
              <a:solidFill>
                <a:schemeClr val="accent3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45720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kern="1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CCO’s </a:t>
            </a:r>
            <a:r>
              <a:rPr lang="en-US" b="1" kern="1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Interactive CDK4/6 Adverse Event Management Tool</a:t>
            </a:r>
            <a:endParaRPr lang="en-US" kern="100" dirty="0">
              <a:effectLst/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971550" lvl="1" indent="-45720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–"/>
            </a:pPr>
            <a:r>
              <a:rPr lang="en-US" kern="1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Expert-authored, custom guidance for learners’ specific patient cases</a:t>
            </a:r>
            <a:endParaRPr lang="en-US" kern="100" dirty="0">
              <a:effectLst/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E0284E4-22D0-DF76-95DF-9A297734B4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8507" y="4960809"/>
            <a:ext cx="6986843" cy="1262799"/>
          </a:xfrm>
          <a:prstGeom prst="rect">
            <a:avLst/>
          </a:prstGeom>
        </p:spPr>
      </p:pic>
      <p:pic>
        <p:nvPicPr>
          <p:cNvPr id="5" name="Picture 4" descr="A qr code with a white background&#10;&#10;AI-generated content may be incorrect.">
            <a:extLst>
              <a:ext uri="{FF2B5EF4-FFF2-40B4-BE49-F238E27FC236}">
                <a16:creationId xmlns:a16="http://schemas.microsoft.com/office/drawing/2014/main" id="{70ADE40E-B249-9781-4164-7B2C769BAA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644" y="4779074"/>
            <a:ext cx="1444534" cy="144453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D864ACA-790A-08BC-10FF-1496295189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2339" y="3429000"/>
            <a:ext cx="7636670" cy="1262799"/>
          </a:xfrm>
          <a:prstGeom prst="rect">
            <a:avLst/>
          </a:prstGeom>
        </p:spPr>
      </p:pic>
      <p:pic>
        <p:nvPicPr>
          <p:cNvPr id="9" name="Picture 8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D0D0C8D8-75BB-008E-ADA3-31578F3F68D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9783" y="3247265"/>
            <a:ext cx="1430395" cy="1444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23733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7">
            <a:extLst>
              <a:ext uri="{FF2B5EF4-FFF2-40B4-BE49-F238E27FC236}">
                <a16:creationId xmlns:a16="http://schemas.microsoft.com/office/drawing/2014/main" id="{0E81FCD2-40DC-4171-ABA4-037A0968117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1" y="1600200"/>
            <a:ext cx="11044136" cy="2057400"/>
          </a:xfrm>
        </p:spPr>
        <p:txBody>
          <a:bodyPr>
            <a:normAutofit/>
          </a:bodyPr>
          <a:lstStyle/>
          <a:p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Promoting Adherence to and Persistence With CDK4/6 Inhibitor Therapy</a:t>
            </a:r>
            <a:endParaRPr lang="en-US" altLang="en-US" dirty="0"/>
          </a:p>
        </p:txBody>
      </p:sp>
      <p:sp>
        <p:nvSpPr>
          <p:cNvPr id="2" name="Text Box 19">
            <a:extLst>
              <a:ext uri="{FF2B5EF4-FFF2-40B4-BE49-F238E27FC236}">
                <a16:creationId xmlns:a16="http://schemas.microsoft.com/office/drawing/2014/main" id="{21AEAF7B-6F90-DEF3-D677-1E84F6E617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1646" y="1227880"/>
            <a:ext cx="587614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b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Wingdings" panose="05000000000000000000" pitchFamily="2" charset="2"/>
              <a:buChar char="§"/>
              <a:defRPr sz="28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6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Provided by Clinical Care Options, LLC</a:t>
            </a:r>
          </a:p>
        </p:txBody>
      </p:sp>
      <p:sp>
        <p:nvSpPr>
          <p:cNvPr id="4" name="Text Box 21">
            <a:extLst>
              <a:ext uri="{FF2B5EF4-FFF2-40B4-BE49-F238E27FC236}">
                <a16:creationId xmlns:a16="http://schemas.microsoft.com/office/drawing/2014/main" id="{D184236E-95CD-A63F-5C71-B2DA12D61B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015" y="6368375"/>
            <a:ext cx="546417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Wingdings" panose="05000000000000000000" pitchFamily="2" charset="2"/>
              <a:buChar char="§"/>
              <a:defRPr sz="28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6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Supported by an educational grant from Novartis Pharmaceuticals Corporation.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741B0D7-9635-6F91-21F0-C0474320328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invGray">
          <a:xfrm>
            <a:off x="609600" y="4041650"/>
            <a:ext cx="5181600" cy="1120775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Sara Cooper, MSN, AOCNP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b="0" dirty="0"/>
              <a:t>Memorial Care Cancer Institute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b="0" dirty="0"/>
              <a:t>Orange County, California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130D0-49A8-4D29-73FF-3E1726008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Patient Case: Patient </a:t>
            </a:r>
            <a:r>
              <a:rPr lang="en-US" dirty="0"/>
              <a:t>With </a:t>
            </a:r>
            <a:r>
              <a:rPr lang="en-US"/>
              <a:t>HR+/HER2- </a:t>
            </a:r>
            <a:r>
              <a:rPr lang="en-US" dirty="0"/>
              <a:t>Breast Cancer</a:t>
            </a:r>
            <a:r>
              <a:rPr lang="en-US"/>
              <a:t> Recently Initiated on a CDK4/6i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3BCDA8-2D69-2DA0-E9A2-EEFDF1D64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R="0" fontAlgn="base">
              <a:spcBef>
                <a:spcPts val="600"/>
              </a:spcBef>
              <a:spcAft>
                <a:spcPts val="800"/>
              </a:spcAft>
            </a:pPr>
            <a:r>
              <a:rPr lang="en-US" kern="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55-yr-old patient with HR+/HER2- breast cancer started CDK4/6i therapy with ribociclib 6 wk ago</a:t>
            </a:r>
            <a:endParaRPr lang="en-US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R="0" fontAlgn="base">
              <a:spcBef>
                <a:spcPts val="600"/>
              </a:spcBef>
              <a:spcAft>
                <a:spcPts val="800"/>
              </a:spcAft>
            </a:pPr>
            <a:r>
              <a:rPr lang="en-US" kern="1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Patient </a:t>
            </a:r>
            <a:r>
              <a:rPr lang="en-US" kern="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developed persistent fatigue that is interfering with her quality of life and grade 2 elevated LFT results</a:t>
            </a:r>
            <a:endParaRPr lang="en-US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R="0" fontAlgn="base">
              <a:spcBef>
                <a:spcPts val="600"/>
              </a:spcBef>
              <a:spcAft>
                <a:spcPts val="800"/>
              </a:spcAft>
            </a:pPr>
            <a:r>
              <a:rPr lang="en-US" kern="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She has several trips planned in the coming year and would like to discontinue or reduce the dose of her CDK4/6i or at least take treatment holidays at these times to avoid symptoms</a:t>
            </a:r>
            <a:endParaRPr lang="en-US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fontAlgn="base">
              <a:spcBef>
                <a:spcPts val="600"/>
              </a:spcBef>
              <a:spcAft>
                <a:spcPts val="800"/>
              </a:spcAft>
            </a:pPr>
            <a:r>
              <a:rPr lang="en-US" b="1" kern="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How would you advise her?</a:t>
            </a:r>
            <a:endParaRPr lang="en-US" b="1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95267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2BB63-D0C7-0332-9FE0-47A3184A3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Considerations for CDK4/6 Inhibitor Treatment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6883D-B8D6-39B5-0FCE-7EC10209D1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In the metastatic setting, use of </a:t>
            </a:r>
            <a:r>
              <a:rPr lang="en-US" b="1" dirty="0">
                <a:solidFill>
                  <a:schemeClr val="accent1"/>
                </a:solidFill>
              </a:rPr>
              <a:t>CDK4/6 inhibitor </a:t>
            </a:r>
            <a:r>
              <a:rPr lang="en-US" b="1">
                <a:solidFill>
                  <a:schemeClr val="accent1"/>
                </a:solidFill>
              </a:rPr>
              <a:t>with an endocrine agent more than doubles median PFS</a:t>
            </a:r>
          </a:p>
          <a:p>
            <a:r>
              <a:rPr lang="en-US"/>
              <a:t>In the adjuvant setting, </a:t>
            </a:r>
            <a:r>
              <a:rPr lang="en-US" b="1">
                <a:solidFill>
                  <a:schemeClr val="accent1"/>
                </a:solidFill>
              </a:rPr>
              <a:t>addition of </a:t>
            </a:r>
            <a:r>
              <a:rPr lang="en-US" b="1" dirty="0">
                <a:solidFill>
                  <a:schemeClr val="accent1"/>
                </a:solidFill>
              </a:rPr>
              <a:t>CDK4/6 inhibitor</a:t>
            </a:r>
            <a:r>
              <a:rPr lang="en-US" b="1">
                <a:solidFill>
                  <a:schemeClr val="accent1"/>
                </a:solidFill>
              </a:rPr>
              <a:t> improves iDFS and DRFS</a:t>
            </a:r>
          </a:p>
          <a:p>
            <a:r>
              <a:rPr lang="en-US" b="1">
                <a:solidFill>
                  <a:schemeClr val="accent1"/>
                </a:solidFill>
              </a:rPr>
              <a:t>Early discontinuation </a:t>
            </a:r>
            <a:r>
              <a:rPr lang="en-US"/>
              <a:t>of therapy is often related to </a:t>
            </a:r>
            <a:r>
              <a:rPr lang="en-US" b="1">
                <a:solidFill>
                  <a:schemeClr val="accent1"/>
                </a:solidFill>
              </a:rPr>
              <a:t>AEs</a:t>
            </a:r>
          </a:p>
          <a:p>
            <a:r>
              <a:rPr lang="en-US" b="1">
                <a:solidFill>
                  <a:schemeClr val="accent1"/>
                </a:solidFill>
              </a:rPr>
              <a:t>Appropriate dose interruption and reduction </a:t>
            </a:r>
            <a:r>
              <a:rPr lang="en-US"/>
              <a:t>can assist with continuation of therapy</a:t>
            </a:r>
          </a:p>
          <a:p>
            <a:r>
              <a:rPr lang="en-US"/>
              <a:t>Efficacy can be </a:t>
            </a:r>
            <a:r>
              <a:rPr lang="en-US" b="1">
                <a:solidFill>
                  <a:schemeClr val="accent1"/>
                </a:solidFill>
              </a:rPr>
              <a:t>maintained with dose reductions</a:t>
            </a:r>
          </a:p>
        </p:txBody>
      </p:sp>
      <p:sp>
        <p:nvSpPr>
          <p:cNvPr id="4" name="Text Box 15">
            <a:extLst>
              <a:ext uri="{FF2B5EF4-FFF2-40B4-BE49-F238E27FC236}">
                <a16:creationId xmlns:a16="http://schemas.microsoft.com/office/drawing/2014/main" id="{D7ADD202-ADFE-9C3F-5953-485FC60A03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840" y="6184030"/>
            <a:ext cx="7429115" cy="461665"/>
          </a:xfrm>
          <a:prstGeom prst="rect">
            <a:avLst/>
          </a:prstGeom>
          <a:noFill/>
          <a:ln>
            <a:noFill/>
          </a:ln>
        </p:spPr>
        <p:txBody>
          <a:bodyPr wrap="square" anchor="b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 b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Goetz. NPJ Breast Cancer. 2024;10:34. Burris. Br J Cancer. 2021;125:679. </a:t>
            </a:r>
            <a:br>
              <a:rPr lang="en-US" sz="1200" b="0" dirty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200" b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Ter-Zakarian. ASCO 2024. </a:t>
            </a:r>
            <a:r>
              <a:rPr lang="en-US" sz="1200" b="0" dirty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Abstr</a:t>
            </a:r>
            <a:r>
              <a:rPr lang="en-US" sz="1200" b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e13099. Sledge, Jr. JCO. 2017;35:2875. </a:t>
            </a:r>
            <a:endParaRPr lang="en-US" sz="1200" b="0" u="sng">
              <a:solidFill>
                <a:schemeClr val="bg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31601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E8240-2F59-09F5-4776-AE234FAAA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+mj-lt"/>
              </a:rPr>
              <a:t>Adherence</a:t>
            </a:r>
            <a:r>
              <a:rPr lang="en-US"/>
              <a:t> to Oral Oncology Agents</a:t>
            </a:r>
          </a:p>
        </p:txBody>
      </p:sp>
      <p:sp>
        <p:nvSpPr>
          <p:cNvPr id="3" name="Text Box 15">
            <a:extLst>
              <a:ext uri="{FF2B5EF4-FFF2-40B4-BE49-F238E27FC236}">
                <a16:creationId xmlns:a16="http://schemas.microsoft.com/office/drawing/2014/main" id="{BD7C6D26-DBD3-DEF9-04FF-7648350141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840" y="6358779"/>
            <a:ext cx="8477480" cy="276999"/>
          </a:xfrm>
          <a:prstGeom prst="rect">
            <a:avLst/>
          </a:prstGeom>
          <a:noFill/>
          <a:ln>
            <a:noFill/>
          </a:ln>
        </p:spPr>
        <p:txBody>
          <a:bodyPr wrap="square" anchor="b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Talens. Int J Environ Res Public Health.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2021;18:4266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. Jacobs. J Oncol Pract. 2017;13:e474. Thomas. US Pharm. 2019;44:HS-9.</a:t>
            </a: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45556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B0D2172-6E3C-FDB0-83E2-4E5E4442C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R="0" algn="l" rtl="0" eaLnBrk="1" fontAlgn="t" latinLnBrk="0" hangingPunct="1">
              <a:lnSpc>
                <a:spcPct val="90000"/>
              </a:lnSpc>
              <a:spcBef>
                <a:spcPts val="1000"/>
              </a:spcBef>
              <a:buClrTx/>
              <a:buSzPct val="100000"/>
            </a:pPr>
            <a:r>
              <a:rPr lang="en-US" sz="2600" b="1" i="0" u="none" strike="noStrike" kern="1200">
                <a:solidFill>
                  <a:schemeClr val="accent1"/>
                </a:solidFill>
                <a:effectLst/>
                <a:latin typeface="+mn-lt"/>
              </a:rPr>
              <a:t>Adherence is critical to reaching desired outcomes</a:t>
            </a:r>
            <a:r>
              <a:rPr lang="en-US" sz="2600" b="0" i="0" u="none" strike="noStrike" kern="1200">
                <a:solidFill>
                  <a:srgbClr val="000000"/>
                </a:solidFill>
                <a:effectLst/>
                <a:latin typeface="+mn-lt"/>
              </a:rPr>
              <a:t>—both safety and efficacy</a:t>
            </a:r>
            <a:endParaRPr lang="en-US" sz="2600" b="0" i="0" u="none" strike="noStrike">
              <a:effectLst/>
              <a:latin typeface="+mn-lt"/>
            </a:endParaRPr>
          </a:p>
          <a:p>
            <a:pPr marR="0" algn="l" rtl="0" eaLnBrk="1" fontAlgn="t" latinLnBrk="0" hangingPunct="1">
              <a:lnSpc>
                <a:spcPct val="90000"/>
              </a:lnSpc>
              <a:spcBef>
                <a:spcPts val="1000"/>
              </a:spcBef>
              <a:buSzPct val="100000"/>
            </a:pPr>
            <a:r>
              <a:rPr lang="en-US" sz="2600" b="0" i="0" u="none" strike="noStrike" kern="1200">
                <a:solidFill>
                  <a:srgbClr val="000000"/>
                </a:solidFill>
                <a:effectLst/>
                <a:latin typeface="+mn-lt"/>
              </a:rPr>
              <a:t>Reported oral chemotherapy adherence rates range from </a:t>
            </a:r>
            <a:r>
              <a:rPr lang="en-US" sz="2600" b="1" kern="1200">
                <a:solidFill>
                  <a:schemeClr val="accent1"/>
                </a:solidFill>
                <a:latin typeface="+mn-lt"/>
              </a:rPr>
              <a:t>23</a:t>
            </a:r>
            <a:r>
              <a:rPr lang="en-US" sz="2600" b="1" i="0" u="none" strike="noStrike" kern="1200">
                <a:solidFill>
                  <a:schemeClr val="accent1"/>
                </a:solidFill>
                <a:effectLst/>
                <a:latin typeface="+mn-lt"/>
              </a:rPr>
              <a:t>%-</a:t>
            </a:r>
            <a:r>
              <a:rPr lang="en-US" sz="2600" b="1" kern="1200">
                <a:solidFill>
                  <a:schemeClr val="accent1"/>
                </a:solidFill>
                <a:latin typeface="+mn-lt"/>
              </a:rPr>
              <a:t>100</a:t>
            </a:r>
            <a:r>
              <a:rPr lang="en-US" sz="2600" b="1" i="0" u="none" strike="noStrike" kern="1200">
                <a:solidFill>
                  <a:schemeClr val="accent1"/>
                </a:solidFill>
                <a:effectLst/>
                <a:latin typeface="+mn-lt"/>
              </a:rPr>
              <a:t>%</a:t>
            </a:r>
            <a:endParaRPr lang="en-US" sz="2600" b="1">
              <a:solidFill>
                <a:schemeClr val="accent1"/>
              </a:solidFill>
              <a:latin typeface="+mn-lt"/>
            </a:endParaRPr>
          </a:p>
          <a:p>
            <a:pPr lvl="1" fontAlgn="t"/>
            <a:r>
              <a:rPr lang="en-US" sz="2400" b="0" i="0" u="none" strike="noStrike" kern="1200">
                <a:solidFill>
                  <a:srgbClr val="000000"/>
                </a:solidFill>
                <a:effectLst/>
                <a:latin typeface="+mn-lt"/>
              </a:rPr>
              <a:t>Women demonstrate better adherence than men</a:t>
            </a:r>
            <a:endParaRPr lang="en-US" sz="2400">
              <a:latin typeface="+mn-lt"/>
            </a:endParaRPr>
          </a:p>
          <a:p>
            <a:pPr lvl="1" fontAlgn="t"/>
            <a:r>
              <a:rPr lang="en-US" sz="2400" b="0" i="0" u="none" strike="noStrike" kern="1200">
                <a:solidFill>
                  <a:srgbClr val="000000"/>
                </a:solidFill>
                <a:effectLst/>
                <a:latin typeface="+mn-lt"/>
              </a:rPr>
              <a:t>Symptom-related distress, depression, dissatisfaction with clinical communication, and perceived burden to others were associated with poor adherence</a:t>
            </a:r>
            <a:endParaRPr lang="en-US" sz="2400" b="0" i="0" u="none" strike="noStrike">
              <a:effectLst/>
              <a:latin typeface="+mn-lt"/>
            </a:endParaRPr>
          </a:p>
          <a:p>
            <a:pPr marR="0" algn="l" rtl="0" eaLnBrk="1" fontAlgn="t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n-US" sz="2600" b="1" i="0" u="none" strike="noStrike" kern="1200">
                <a:solidFill>
                  <a:schemeClr val="accent1"/>
                </a:solidFill>
                <a:effectLst/>
                <a:latin typeface="+mn-lt"/>
              </a:rPr>
              <a:t>Reduced adherence </a:t>
            </a:r>
            <a:r>
              <a:rPr lang="en-US" sz="2600" b="0" i="0" u="none" strike="noStrike" kern="1200">
                <a:solidFill>
                  <a:srgbClr val="000000"/>
                </a:solidFill>
                <a:effectLst/>
                <a:latin typeface="+mn-lt"/>
              </a:rPr>
              <a:t>is directly linked to </a:t>
            </a:r>
            <a:r>
              <a:rPr lang="en-US" sz="2600" b="1" i="0" u="none" strike="noStrike" kern="1200">
                <a:solidFill>
                  <a:schemeClr val="accent1"/>
                </a:solidFill>
                <a:effectLst/>
                <a:latin typeface="+mn-lt"/>
              </a:rPr>
              <a:t>increased morbidity and mortality </a:t>
            </a:r>
            <a:endParaRPr lang="en-US" sz="2600" b="1">
              <a:solidFill>
                <a:schemeClr val="accent1"/>
              </a:solidFill>
              <a:latin typeface="+mn-lt"/>
            </a:endParaRPr>
          </a:p>
          <a:p>
            <a:pPr lvl="1" fontAlgn="t"/>
            <a:r>
              <a:rPr lang="en-US" sz="2400" b="0" i="0" u="none" strike="noStrike" kern="1200">
                <a:solidFill>
                  <a:srgbClr val="000000"/>
                </a:solidFill>
                <a:effectLst/>
                <a:latin typeface="+mn-lt"/>
              </a:rPr>
              <a:t>Regularly assessing adherence, identifying barriers, and developing solutions are critical to successfully using oral chemotherapy</a:t>
            </a:r>
            <a:endParaRPr lang="en-US" sz="2400" b="0" i="0" u="none" strike="noStrike"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6118601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80C00-43D6-9CF6-1249-C69EA7571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+mj-lt"/>
                <a:ea typeface="Cambria"/>
              </a:rPr>
              <a:t>Factors Affecting </a:t>
            </a:r>
            <a:r>
              <a:rPr lang="en-US" dirty="0">
                <a:latin typeface="+mj-lt"/>
                <a:ea typeface="Cambria"/>
              </a:rPr>
              <a:t>Breast Cancer</a:t>
            </a:r>
            <a:r>
              <a:rPr lang="en-US">
                <a:latin typeface="+mj-lt"/>
                <a:ea typeface="Cambria"/>
              </a:rPr>
              <a:t> Medication Adherence</a:t>
            </a:r>
            <a:endParaRPr lang="en-US">
              <a:latin typeface="+mj-lt"/>
            </a:endParaRPr>
          </a:p>
        </p:txBody>
      </p:sp>
      <p:sp>
        <p:nvSpPr>
          <p:cNvPr id="8" name="Text Box 15">
            <a:extLst>
              <a:ext uri="{FF2B5EF4-FFF2-40B4-BE49-F238E27FC236}">
                <a16:creationId xmlns:a16="http://schemas.microsoft.com/office/drawing/2014/main" id="{852A76CA-722D-67DD-D75F-A830ED567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986" y="6368696"/>
            <a:ext cx="7853362" cy="276999"/>
          </a:xfrm>
          <a:prstGeom prst="rect">
            <a:avLst/>
          </a:prstGeom>
          <a:noFill/>
          <a:ln>
            <a:noFill/>
          </a:ln>
        </p:spPr>
        <p:txBody>
          <a:bodyPr anchor="b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 b="0">
                <a:solidFill>
                  <a:schemeClr val="bg2"/>
                </a:solidFill>
                <a:latin typeface="+mn-lt"/>
              </a:rPr>
              <a:t>Rinder. JAMA Netw Open. 2024;7:e2411909. Kvarnström. Pharmaceutics. 2021;13:1100.</a:t>
            </a:r>
          </a:p>
        </p:txBody>
      </p:sp>
      <p:graphicFrame>
        <p:nvGraphicFramePr>
          <p:cNvPr id="3" name="Group 3">
            <a:extLst>
              <a:ext uri="{FF2B5EF4-FFF2-40B4-BE49-F238E27FC236}">
                <a16:creationId xmlns:a16="http://schemas.microsoft.com/office/drawing/2014/main" id="{264E1CDF-28E7-2627-9939-EA2E0E9605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5884346"/>
              </p:ext>
            </p:extLst>
          </p:nvPr>
        </p:nvGraphicFramePr>
        <p:xfrm>
          <a:off x="745943" y="1113127"/>
          <a:ext cx="10736261" cy="5059712"/>
        </p:xfrm>
        <a:graphic>
          <a:graphicData uri="http://schemas.openxmlformats.org/drawingml/2006/table">
            <a:tbl>
              <a:tblPr/>
              <a:tblGrid>
                <a:gridCol w="21271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07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47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94761">
                  <a:extLst>
                    <a:ext uri="{9D8B030D-6E8A-4147-A177-3AD203B41FA5}">
                      <a16:colId xmlns:a16="http://schemas.microsoft.com/office/drawing/2014/main" val="3394383381"/>
                    </a:ext>
                  </a:extLst>
                </a:gridCol>
                <a:gridCol w="20688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2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Age</a:t>
                      </a:r>
                    </a:p>
                  </a:txBody>
                  <a:tcPr marL="121699" marR="121699" marT="45728" marB="45728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471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Lack of Understanding Treatment Importance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699" marR="121699" marT="45728" marB="45728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Socioeconomic Status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699" marR="121699" marT="45728" marB="45728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Adverse Events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699" marR="121699" marT="45728" marB="45728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Language</a:t>
                      </a:r>
                    </a:p>
                  </a:txBody>
                  <a:tcPr marL="121699" marR="121699" marT="45728" marB="45728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82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Older patients may have cognitive decline; difficulty understanding complex regimen of dosing, directions, etc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699" marR="121699" marT="45728" marB="45728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fontAlgn="t">
                        <a:buFont typeface="Wingdings" panose="05000000000000000000" pitchFamily="2" charset="2"/>
                        <a:buChar char="§"/>
                      </a:pPr>
                      <a:r>
                        <a:rPr kumimoji="0" lang="en-US" sz="20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May hold false or incorrect beliefs about treatment</a:t>
                      </a:r>
                    </a:p>
                    <a:p>
                      <a:pPr marL="342900" lvl="0" indent="-342900" fontAlgn="t">
                        <a:buFont typeface="Wingdings" panose="05000000000000000000" pitchFamily="2" charset="2"/>
                        <a:buChar char="§"/>
                      </a:pPr>
                      <a:r>
                        <a:rPr kumimoji="0" lang="en-US" sz="20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Lack of motivation, feel prognosis is out of their control</a:t>
                      </a:r>
                    </a:p>
                  </a:txBody>
                  <a:tcPr marL="121699" marR="121699" marT="45728" marB="45728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 defTabSz="914400" rtl="0" eaLnBrk="1" fontAlgn="t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kumimoji="0" lang="en-US" sz="20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Those with no insurance or financial barriers have higher rates of nonadherence</a:t>
                      </a:r>
                    </a:p>
                  </a:txBody>
                  <a:tcPr marL="121699" marR="121699" marT="45728" marB="45728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20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Those with asymptomatic MBC or on treatment for EBC may experience more side effects from treatment than from the cancer itself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699" marR="121699" marT="45728" marB="45728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20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Instructions not provided in primary language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699" marR="121699" marT="45728" marB="45728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9342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453A9D7-7245-70EC-09E7-F18D5E610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Let’s Answer a Few Questions</a:t>
            </a:r>
          </a:p>
        </p:txBody>
      </p:sp>
    </p:spTree>
    <p:extLst>
      <p:ext uri="{BB962C8B-B14F-4D97-AF65-F5344CB8AC3E}">
        <p14:creationId xmlns:p14="http://schemas.microsoft.com/office/powerpoint/2010/main" val="109037191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Optimizing Patient Education and Adherence in  Oncology Care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200"/>
              <a:t>Assess readiness to receive information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200"/>
              <a:t>Set expectations: duration, pill burden, prevalence of AEs, and outcomes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200"/>
              <a:t>Deliver written information, medication calendars, etc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200"/>
              <a:t>Provide trustworthy resources for reliable information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200"/>
              <a:t>Identify gaps in education and reiterate key information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2200"/>
          </a:p>
        </p:txBody>
      </p:sp>
      <p:sp>
        <p:nvSpPr>
          <p:cNvPr id="10" name="Content Placeholder 9"/>
          <p:cNvSpPr txBox="1">
            <a:spLocks/>
          </p:cNvSpPr>
          <p:nvPr/>
        </p:nvSpPr>
        <p:spPr>
          <a:xfrm>
            <a:off x="6173976" y="1510006"/>
            <a:ext cx="5229570" cy="4679462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600">
                <a:solidFill>
                  <a:schemeClr val="bg1"/>
                </a:solidFill>
                <a:latin typeface="Calibri" panose="020F0502020204030204" pitchFamily="34" charset="0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400">
                <a:solidFill>
                  <a:schemeClr val="bg1"/>
                </a:solidFill>
                <a:latin typeface="Calibri" panose="020F0502020204030204" pitchFamily="34" charset="0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200">
                <a:solidFill>
                  <a:schemeClr val="bg1"/>
                </a:solidFill>
                <a:latin typeface="Calibri" panose="020F0502020204030204" pitchFamily="34" charset="0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5pPr>
            <a:lvl6pPr marL="25146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Work through financial concerns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Increase pharmacist contact and visibility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Develop a process for follow-up counseling shortly after the first treatment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Encourage support groups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endParaRPr kumimoji="0" lang="en-US" sz="2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" name="Text Box 15">
            <a:extLst>
              <a:ext uri="{FF2B5EF4-FFF2-40B4-BE49-F238E27FC236}">
                <a16:creationId xmlns:a16="http://schemas.microsoft.com/office/drawing/2014/main" id="{06640C97-DD21-0B91-4AF5-54B19C5FAC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929" y="6368536"/>
            <a:ext cx="7853362" cy="276999"/>
          </a:xfrm>
          <a:prstGeom prst="rect">
            <a:avLst/>
          </a:prstGeom>
          <a:noFill/>
          <a:ln>
            <a:noFill/>
          </a:ln>
        </p:spPr>
        <p:txBody>
          <a:bodyPr anchor="b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Lambourne. J Cancer Educ. 2019;34:1024.</a:t>
            </a: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45556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59451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38611A-28DD-8879-9242-8A1E47430B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A72C95EE-5131-30EB-FD05-2A6E30CC51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Measures to Increase Oral Oncology Treatment Adherence 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FC2DB04-44EE-8F44-1673-2F29FF5C407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800"/>
              <a:t>Calendar or daily medication checklist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800"/>
              <a:t>Multicompartment aids (eg, pillboxes)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800"/>
              <a:t>Keep medications in visible location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800"/>
              <a:t>Make taking medication part of daily routine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800"/>
              <a:t>Say a phrase like “I’m taking my pills</a:t>
            </a:r>
            <a:r>
              <a:rPr lang="en-US" sz="1800" dirty="0"/>
              <a:t>” </a:t>
            </a:r>
            <a:r>
              <a:rPr lang="en-US" sz="1800"/>
              <a:t>out loud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800"/>
              <a:t>Ask family/friends to help with reminders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800" dirty="0"/>
              <a:t>Use </a:t>
            </a:r>
            <a:r>
              <a:rPr lang="en-US" sz="1800"/>
              <a:t>patient-initiated electronic reminders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sz="1600"/>
              <a:t>Alarms on cell phones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sz="1600"/>
              <a:t>Alarm clocks/timers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sz="1600"/>
              <a:t>Smartphone apps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800" dirty="0"/>
              <a:t>Use HCP-initiated</a:t>
            </a:r>
            <a:r>
              <a:rPr lang="en-US" sz="1800"/>
              <a:t> electronic reminders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sz="1600"/>
              <a:t>Glowing pillboxes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sz="1600"/>
              <a:t>Reminders sent via text messages or automated phone calls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sz="1600"/>
              <a:t>Microelectromechanical systems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800"/>
              <a:t>Medication-dispensing machines</a:t>
            </a:r>
          </a:p>
        </p:txBody>
      </p:sp>
      <p:sp>
        <p:nvSpPr>
          <p:cNvPr id="9221" name="Text Box 11">
            <a:extLst>
              <a:ext uri="{FF2B5EF4-FFF2-40B4-BE49-F238E27FC236}">
                <a16:creationId xmlns:a16="http://schemas.microsoft.com/office/drawing/2014/main" id="{B692CCBA-98A1-E4BD-7500-9DA076F3C5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9" y="6382435"/>
            <a:ext cx="8010524" cy="258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Wingdings" panose="05000000000000000000" pitchFamily="2" charset="2"/>
              <a:buChar char="§"/>
              <a:defRPr sz="28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6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en-US" sz="1200" dirty="0">
                <a:solidFill>
                  <a:schemeClr val="bg2"/>
                </a:solidFill>
                <a:latin typeface="+mn-lt"/>
              </a:rPr>
              <a:t>Burhenn. Clin J Oncol Nurs. 2015;19:53. Kini. JAMA. 2018;320:2461-2473. Belcher. Oncol Nurs Forum. 2022;49:279-295.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A119ED4-6BDA-8714-836B-CD9FD899FCDC}"/>
              </a:ext>
            </a:extLst>
          </p:cNvPr>
          <p:cNvGrpSpPr/>
          <p:nvPr/>
        </p:nvGrpSpPr>
        <p:grpSpPr>
          <a:xfrm>
            <a:off x="1696817" y="2215758"/>
            <a:ext cx="3687097" cy="2713704"/>
            <a:chOff x="609759" y="3260056"/>
            <a:chExt cx="3687097" cy="2713704"/>
          </a:xfrm>
        </p:grpSpPr>
        <p:sp>
          <p:nvSpPr>
            <p:cNvPr id="5" name="Arrow: Pentagon 4">
              <a:extLst>
                <a:ext uri="{FF2B5EF4-FFF2-40B4-BE49-F238E27FC236}">
                  <a16:creationId xmlns:a16="http://schemas.microsoft.com/office/drawing/2014/main" id="{704F527A-EC88-C5E3-D916-42C0CA86EDC6}"/>
                </a:ext>
              </a:extLst>
            </p:cNvPr>
            <p:cNvSpPr/>
            <p:nvPr/>
          </p:nvSpPr>
          <p:spPr bwMode="auto">
            <a:xfrm>
              <a:off x="609759" y="3260056"/>
              <a:ext cx="3687097" cy="2713704"/>
            </a:xfrm>
            <a:prstGeom prst="homePlate">
              <a:avLst/>
            </a:prstGeom>
            <a:solidFill>
              <a:schemeClr val="accent3"/>
            </a:solidFill>
            <a:ln w="0">
              <a:noFill/>
              <a:miter lim="800000"/>
              <a:headEnd/>
              <a:tailEnd/>
            </a:ln>
          </p:spPr>
          <p:txBody>
            <a:bodyPr rtlCol="0" anchor="b"/>
            <a:lstStyle/>
            <a:p>
              <a:pPr algn="ctr" eaLnBrk="1" hangingPunct="1"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None/>
              </a:pPr>
              <a:endParaRPr lang="en-US" sz="1800" b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6B7DB67-CA1C-FD1B-D340-C2D22AC8C8CC}"/>
                </a:ext>
              </a:extLst>
            </p:cNvPr>
            <p:cNvSpPr txBox="1"/>
            <p:nvPr/>
          </p:nvSpPr>
          <p:spPr bwMode="auto">
            <a:xfrm>
              <a:off x="678585" y="3570467"/>
              <a:ext cx="2762706" cy="20928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sz="2600" b="1" kern="1200">
                  <a:latin typeface="+mj-lt"/>
                </a:rPr>
                <a:t>Multicomponent interventions that may result in improved patient adherence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08212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CA9644A-3597-8AAF-5369-A5E7DF1E7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Acknowledging Potential Healthcare Disparities to Promote Adherence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8F04625-298F-BEF3-3981-F94D6EBAB10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200"/>
              <a:t>To address potential disparities in care, discuss the patient’s: </a:t>
            </a:r>
          </a:p>
          <a:p>
            <a:pPr lvl="1"/>
            <a:r>
              <a:rPr lang="en-US" sz="2000" b="1">
                <a:solidFill>
                  <a:schemeClr val="accent1"/>
                </a:solidFill>
              </a:rPr>
              <a:t>Satisfaction with treatment </a:t>
            </a:r>
            <a:r>
              <a:rPr lang="en-US" sz="2000"/>
              <a:t>(AEs and symptom distress lead to poor adherence)</a:t>
            </a:r>
          </a:p>
          <a:p>
            <a:pPr lvl="1"/>
            <a:r>
              <a:rPr lang="en-US" sz="2000" b="1">
                <a:solidFill>
                  <a:schemeClr val="accent1"/>
                </a:solidFill>
              </a:rPr>
              <a:t>Satisfaction with HCP communication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800"/>
              <a:t>Feeling understood and respected by HCPs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800"/>
              <a:t>Being involved in shared decision-making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800"/>
              <a:t>Building trust and confidence in HCPs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800"/>
              <a:t>Understanding disease and treatment</a:t>
            </a:r>
          </a:p>
          <a:p>
            <a:pPr lvl="1"/>
            <a:r>
              <a:rPr lang="en-US" sz="2000" b="1">
                <a:solidFill>
                  <a:schemeClr val="accent1"/>
                </a:solidFill>
              </a:rPr>
              <a:t>Resources, support system, and ability to get to and from clinic for visits</a:t>
            </a:r>
          </a:p>
          <a:p>
            <a:pPr lvl="1"/>
            <a:endParaRPr lang="en-US" sz="2200"/>
          </a:p>
          <a:p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38F3142-0DA9-0A94-A5F7-D817F967D0C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R="0" lvl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Provide help in navigating insurance claims and financial assistance programs for prescribed medications</a:t>
            </a:r>
          </a:p>
          <a:p>
            <a:pPr marR="0" lvl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Listen to and understand each patient’s goals to help develop manageable plans for achieving healthcare goals</a:t>
            </a:r>
            <a:endParaRPr lang="en-US" sz="2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736687-EC06-DEEB-1C06-747A614724AB}"/>
              </a:ext>
            </a:extLst>
          </p:cNvPr>
          <p:cNvSpPr txBox="1"/>
          <p:nvPr/>
        </p:nvSpPr>
        <p:spPr bwMode="auto">
          <a:xfrm>
            <a:off x="414058" y="6173148"/>
            <a:ext cx="715566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-10" normalizeH="0" baseline="0" noProof="0" dirty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Pozzar. Gynecol Oncol. 2017;147:714. Patel. Gynecol Oncol. 2020;157:323. </a:t>
            </a:r>
            <a:br>
              <a:rPr kumimoji="0" lang="en-US" altLang="en-US" sz="1200" b="0" i="0" u="none" strike="noStrike" kern="1200" cap="none" spc="-10" normalizeH="0" baseline="0" noProof="0" dirty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altLang="en-US" sz="1200" b="0" i="0" u="none" strike="noStrike" kern="1200" cap="none" spc="-10" normalizeH="0" baseline="0" noProof="0" dirty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Igwe. Gynecol Oncol. 2016;142:520.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Nyakudarika. Cancer. 2021;127:3809.</a:t>
            </a:r>
          </a:p>
        </p:txBody>
      </p:sp>
      <p:sp>
        <p:nvSpPr>
          <p:cNvPr id="3" name="Content Placeholder 11">
            <a:extLst>
              <a:ext uri="{FF2B5EF4-FFF2-40B4-BE49-F238E27FC236}">
                <a16:creationId xmlns:a16="http://schemas.microsoft.com/office/drawing/2014/main" id="{8179789B-0E0E-FEE1-D728-931BF84D7327}"/>
              </a:ext>
            </a:extLst>
          </p:cNvPr>
          <p:cNvSpPr txBox="1">
            <a:spLocks/>
          </p:cNvSpPr>
          <p:nvPr/>
        </p:nvSpPr>
        <p:spPr bwMode="auto">
          <a:xfrm>
            <a:off x="6252634" y="3938134"/>
            <a:ext cx="5902197" cy="2096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25000" lnSpcReduction="20000"/>
          </a:bodyPr>
          <a:lstStyle>
            <a:lvl1pPr marL="342900" indent="-3429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600">
                <a:solidFill>
                  <a:schemeClr val="bg1"/>
                </a:solidFill>
                <a:latin typeface="Calibri" panose="020F0502020204030204" pitchFamily="34" charset="0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400">
                <a:solidFill>
                  <a:schemeClr val="bg1"/>
                </a:solidFill>
                <a:latin typeface="Calibri" panose="020F0502020204030204" pitchFamily="34" charset="0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200">
                <a:solidFill>
                  <a:schemeClr val="bg1"/>
                </a:solidFill>
                <a:latin typeface="Calibri" panose="020F0502020204030204" pitchFamily="34" charset="0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bg1"/>
              </a:buClr>
              <a:buFont typeface="Arial" panose="020B0604020202020204" pitchFamily="34" charset="0"/>
              <a:buChar char="‒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5pPr>
            <a:lvl6pPr marL="25146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8000" kern="0" dirty="0"/>
              <a:t>Oncology pharmacists, nurses, and patient navigators are an integral part of oncology treatment and patient care</a:t>
            </a:r>
          </a:p>
          <a:p>
            <a:pPr lvl="1">
              <a:lnSpc>
                <a:spcPct val="100000"/>
              </a:lnSpc>
              <a:spcAft>
                <a:spcPts val="0"/>
              </a:spcAft>
            </a:pPr>
            <a:r>
              <a:rPr lang="en-US" sz="7200" kern="0" dirty="0"/>
              <a:t>Play a key role in empowering patients and their families to take charge of their health</a:t>
            </a:r>
          </a:p>
          <a:p>
            <a:pPr lvl="1">
              <a:lnSpc>
                <a:spcPct val="100000"/>
              </a:lnSpc>
              <a:spcAft>
                <a:spcPts val="0"/>
              </a:spcAft>
            </a:pPr>
            <a:r>
              <a:rPr lang="en-US" sz="7200" kern="0" dirty="0"/>
              <a:t>Can provide education, resources, and healthcare planning advice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000" kern="0" dirty="0"/>
          </a:p>
        </p:txBody>
      </p:sp>
    </p:spTree>
    <p:extLst>
      <p:ext uri="{BB962C8B-B14F-4D97-AF65-F5344CB8AC3E}">
        <p14:creationId xmlns:p14="http://schemas.microsoft.com/office/powerpoint/2010/main" val="274773623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451C6C-052F-9EC6-6150-848CEAD6A8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34932-8A33-69B3-9C8D-1E7343135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759" y="238128"/>
            <a:ext cx="10872444" cy="1866094"/>
          </a:xfr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Posttest 1: How confident are you in your ability to implement recommended strategies to improve adherence to oral CDK4/6 inhibitor therapy in your patients with HR+/HER2- breast cancer?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B63CA-481D-7361-3417-CE548FF62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675" y="2192357"/>
            <a:ext cx="10877529" cy="3971375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Not confident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Low confidence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Modest confidence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Confident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Very confident</a:t>
            </a:r>
          </a:p>
        </p:txBody>
      </p:sp>
    </p:spTree>
    <p:extLst>
      <p:ext uri="{BB962C8B-B14F-4D97-AF65-F5344CB8AC3E}">
        <p14:creationId xmlns:p14="http://schemas.microsoft.com/office/powerpoint/2010/main" val="125581844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114638-3AC1-B0BE-1A01-7077344496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6AF44-B012-3FF0-11B7-BDF45E1ED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759" y="238128"/>
            <a:ext cx="10872444" cy="1866094"/>
          </a:xfr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Posttest 1: How confident are you in your ability to implement recommended strategies to improve adherence to oral CDK4/6 inhibitor therapy in your patients with HR+/HER2- breast cancer?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6EC2C7-96A9-AFF7-CFC2-F61C45085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675" y="2192357"/>
            <a:ext cx="10877529" cy="3971375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Not confident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Low confidence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Modest confidence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Confident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Very confident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8A28025-F17A-172E-9070-BB576F4AF6C0}"/>
              </a:ext>
            </a:extLst>
          </p:cNvPr>
          <p:cNvSpPr/>
          <p:nvPr/>
        </p:nvSpPr>
        <p:spPr bwMode="auto">
          <a:xfrm>
            <a:off x="604675" y="4011168"/>
            <a:ext cx="2991965" cy="1109472"/>
          </a:xfrm>
          <a:prstGeom prst="roundRect">
            <a:avLst/>
          </a:prstGeom>
          <a:noFill/>
          <a:ln w="28575">
            <a:solidFill>
              <a:schemeClr val="accent3"/>
            </a:solidFill>
            <a:miter lim="800000"/>
            <a:headEnd/>
            <a:tailEnd/>
          </a:ln>
        </p:spPr>
        <p:txBody>
          <a:bodyPr rtlCol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35000"/>
              </a:spcBef>
              <a:spcAft>
                <a:spcPct val="25000"/>
              </a:spcAft>
              <a:buClr>
                <a:srgbClr val="015873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" name="Rounded Rectangle 10">
            <a:extLst>
              <a:ext uri="{FF2B5EF4-FFF2-40B4-BE49-F238E27FC236}">
                <a16:creationId xmlns:a16="http://schemas.microsoft.com/office/drawing/2014/main" id="{ABC9FB27-8037-18DB-300E-68B5268A1E97}"/>
              </a:ext>
            </a:extLst>
          </p:cNvPr>
          <p:cNvSpPr/>
          <p:nvPr/>
        </p:nvSpPr>
        <p:spPr bwMode="auto">
          <a:xfrm>
            <a:off x="6441509" y="4549334"/>
            <a:ext cx="5064691" cy="1614398"/>
          </a:xfrm>
          <a:prstGeom prst="roundRect">
            <a:avLst>
              <a:gd name="adj" fmla="val 7090"/>
            </a:avLst>
          </a:prstGeom>
          <a:solidFill>
            <a:schemeClr val="tx1"/>
          </a:solidFill>
          <a:ln w="22225">
            <a:solidFill>
              <a:schemeClr val="accent3"/>
            </a:solidFill>
            <a:miter lim="800000"/>
            <a:headEnd/>
            <a:tailEnd/>
          </a:ln>
          <a:effectLst>
            <a:outerShdw blurRad="595461" dist="50800" dir="5400000" sx="77000" sy="77000" algn="ctr" rotWithShape="0">
              <a:srgbClr val="000000"/>
            </a:outerShdw>
          </a:effectLst>
        </p:spPr>
        <p:txBody>
          <a:bodyPr wrap="square" tIns="274320" rtlCol="0" anchor="t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HCPs should be confident or very confident with implementing recommended strategies to improve adherence to oral CDK4/6is in patients with HR+/HER2- BC.</a:t>
            </a:r>
          </a:p>
        </p:txBody>
      </p:sp>
      <p:sp>
        <p:nvSpPr>
          <p:cNvPr id="6" name="Rounded Rectangle 11">
            <a:extLst>
              <a:ext uri="{FF2B5EF4-FFF2-40B4-BE49-F238E27FC236}">
                <a16:creationId xmlns:a16="http://schemas.microsoft.com/office/drawing/2014/main" id="{62B29930-1063-F8E9-FE2E-D11FC40FAB26}"/>
              </a:ext>
            </a:extLst>
          </p:cNvPr>
          <p:cNvSpPr/>
          <p:nvPr/>
        </p:nvSpPr>
        <p:spPr bwMode="auto">
          <a:xfrm>
            <a:off x="6231331" y="4261219"/>
            <a:ext cx="2279092" cy="477078"/>
          </a:xfrm>
          <a:prstGeom prst="roundRect">
            <a:avLst>
              <a:gd name="adj" fmla="val 12627"/>
            </a:avLst>
          </a:prstGeom>
          <a:solidFill>
            <a:schemeClr val="accent3"/>
          </a:solidFill>
          <a:ln w="0">
            <a:noFill/>
            <a:miter lim="800000"/>
            <a:headEnd/>
            <a:tailEnd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35000"/>
              </a:spcBef>
              <a:spcAft>
                <a:spcPct val="25000"/>
              </a:spcAft>
              <a:buClr>
                <a:srgbClr val="015873"/>
              </a:buClr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1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RATIONALE</a:t>
            </a:r>
          </a:p>
        </p:txBody>
      </p:sp>
    </p:spTree>
    <p:extLst>
      <p:ext uri="{BB962C8B-B14F-4D97-AF65-F5344CB8AC3E}">
        <p14:creationId xmlns:p14="http://schemas.microsoft.com/office/powerpoint/2010/main" val="244725410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A06C5-8515-4560-CA7C-60C86FBB8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kern="100" dirty="0">
                <a:ea typeface="Calibri" panose="020F0502020204030204" pitchFamily="34" charset="0"/>
                <a:cs typeface="Times New Roman" panose="02020603050405020304" pitchFamily="18" charset="0"/>
              </a:rPr>
              <a:t>Panel 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07609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33A80A-7328-3B95-94CF-D852FDEC0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 to Address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FBCEE4-4627-357A-31CE-D75D9C052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35" y="1341439"/>
            <a:ext cx="10877529" cy="4412903"/>
          </a:xfrm>
        </p:spPr>
        <p:txBody>
          <a:bodyPr>
            <a:noAutofit/>
          </a:bodyPr>
          <a:lstStyle/>
          <a:p>
            <a:pPr marR="0" lvl="0">
              <a:spcBef>
                <a:spcPts val="1200"/>
              </a:spcBef>
              <a:spcAft>
                <a:spcPts val="1200"/>
              </a:spcAft>
            </a:pPr>
            <a:r>
              <a:rPr lang="en-US" sz="2400" kern="1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What barriers exist to incorporating patient goals along with expert- and guideline-recommended risk assessment and monitoring strategies when providing care for patients with HR+/HER2- breast cancer receiving CDK4/6 inhibitor therapy?</a:t>
            </a:r>
            <a:endParaRPr lang="en-US" sz="2400" kern="100" dirty="0">
              <a:effectLst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R="0" lvl="0">
              <a:spcBef>
                <a:spcPts val="1200"/>
              </a:spcBef>
              <a:spcAft>
                <a:spcPts val="1200"/>
              </a:spcAft>
            </a:pPr>
            <a:r>
              <a:rPr lang="en-US" sz="2400" kern="1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How can oncology nurses collaborate with multidisciplinary teams to optimize treatment plans for patients with HR+/HER2- breast cancer receiving CDK4/6 inhibitor therapy?</a:t>
            </a:r>
            <a:endParaRPr lang="en-US" sz="2400" kern="100" dirty="0">
              <a:effectLst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R="0" lvl="0">
              <a:spcBef>
                <a:spcPts val="1200"/>
              </a:spcBef>
              <a:spcAft>
                <a:spcPts val="1200"/>
              </a:spcAft>
            </a:pPr>
            <a:r>
              <a:rPr lang="en-US" sz="2400" kern="1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What strategies can be developed to better educate patients and caregivers about the mitigation and management of potential AEs associated with CDK4/6 inhibitor therapy? </a:t>
            </a:r>
            <a:endParaRPr lang="en-US" sz="2400" kern="100" dirty="0">
              <a:effectLst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36079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685068-C762-FD0E-9FF6-42952BE01D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6727B-8942-5F8B-638B-87EB1CFBC2F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200">
                <a:solidFill>
                  <a:schemeClr val="tx1"/>
                </a:solidFill>
              </a:rPr>
              <a:t>Poll 3: Do you plan to make a practice change in patient care based on what you learned today?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5C70C9-421D-B290-A0A5-115C11A178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/>
              <a:t>Yes</a:t>
            </a:r>
          </a:p>
          <a:p>
            <a:pPr marL="514350" indent="-514350">
              <a:buFont typeface="+mj-lt"/>
              <a:buAutoNum type="alphaUcPeriod"/>
            </a:pPr>
            <a:r>
              <a:rPr lang="en-US"/>
              <a:t>No </a:t>
            </a:r>
          </a:p>
          <a:p>
            <a:pPr marL="514350" indent="-514350">
              <a:buFont typeface="+mj-lt"/>
              <a:buAutoNum type="alphaUcPeriod"/>
            </a:pPr>
            <a:r>
              <a:rPr lang="en-US"/>
              <a:t>Uncertain</a:t>
            </a:r>
          </a:p>
          <a:p>
            <a:endParaRPr lang="en-US" altLang="en-US" sz="2800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73781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E07DF78B-9952-E080-CC4C-525DA5CB24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altLang="en-US" sz="3200">
                <a:solidFill>
                  <a:schemeClr val="tx1"/>
                </a:solidFill>
              </a:rPr>
              <a:t>Poll 4: Please take a moment to enter 1 key change that you plan to make in your clinical practice based on this education.</a:t>
            </a:r>
          </a:p>
        </p:txBody>
      </p:sp>
      <p:pic>
        <p:nvPicPr>
          <p:cNvPr id="2" name="Picture 1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0167A5BC-0334-DFBB-8EB8-C7BA5015E7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5628" y="1600200"/>
            <a:ext cx="4470204" cy="4470204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E5E7015A-09DE-F413-5A06-B078D1C807EC}"/>
              </a:ext>
            </a:extLst>
          </p:cNvPr>
          <p:cNvSpPr txBox="1">
            <a:spLocks/>
          </p:cNvSpPr>
          <p:nvPr/>
        </p:nvSpPr>
        <p:spPr bwMode="auto">
          <a:xfrm>
            <a:off x="2064508" y="3067624"/>
            <a:ext cx="3699663" cy="1532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0" cap="none" spc="0" normalizeH="0" baseline="0" noProof="0">
                <a:ln>
                  <a:noFill/>
                </a:ln>
                <a:solidFill>
                  <a:srgbClr val="E1471D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+mj-cs"/>
              </a:rPr>
              <a:t>Scan this QR code </a:t>
            </a:r>
            <a:r>
              <a:rPr kumimoji="0" lang="en-US" sz="3000" b="1" i="0" u="none" strike="noStrike" kern="0" cap="none" spc="0" normalizeH="0" baseline="0" noProof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+mj-cs"/>
              </a:rPr>
              <a:t>to text your response.</a:t>
            </a:r>
            <a:br>
              <a:rPr kumimoji="0" lang="en-US" sz="2600" b="1" i="0" u="none" strike="noStrike" kern="0" cap="none" spc="0" normalizeH="0" baseline="0" noProof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+mj-cs"/>
              </a:rPr>
            </a:br>
            <a:br>
              <a:rPr kumimoji="0" lang="en-US" sz="2600" b="1" i="0" u="none" strike="noStrike" kern="0" cap="none" spc="0" normalizeH="0" baseline="0" noProof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+mj-cs"/>
              </a:rPr>
            </a:br>
            <a:br>
              <a:rPr kumimoji="0" lang="en-US" sz="2600" b="1" i="0" u="none" strike="noStrike" kern="0" cap="none" spc="0" normalizeH="0" baseline="0" noProof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+mj-cs"/>
              </a:rPr>
            </a:br>
            <a:br>
              <a:rPr kumimoji="0" lang="en-US" sz="2600" b="1" i="0" u="none" strike="noStrike" kern="0" cap="none" spc="0" normalizeH="0" baseline="0" noProof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+mj-cs"/>
              </a:rPr>
            </a:br>
            <a:endParaRPr kumimoji="0" lang="en-US" sz="2000" b="1" i="0" u="none" strike="noStrike" kern="0" cap="none" spc="0" normalizeH="0" baseline="0" noProof="0">
              <a:ln>
                <a:noFill/>
              </a:ln>
              <a:solidFill>
                <a:srgbClr val="455560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0229011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>
            <a:extLst>
              <a:ext uri="{FF2B5EF4-FFF2-40B4-BE49-F238E27FC236}">
                <a16:creationId xmlns:a16="http://schemas.microsoft.com/office/drawing/2014/main" id="{1DB8EC86-630D-4C27-81F2-6198FCC8A5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5939" y="330200"/>
            <a:ext cx="11280775" cy="5251450"/>
          </a:xfrm>
        </p:spPr>
        <p:txBody>
          <a:bodyPr/>
          <a:lstStyle/>
          <a:p>
            <a:r>
              <a:rPr lang="en-US" altLang="en-US"/>
              <a:t>Audience Q&amp;A</a:t>
            </a:r>
            <a:endParaRPr lang="en-US" altLang="en-US"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F9AA396-4554-43AC-B9BA-FB6735385E3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>
                <a:solidFill>
                  <a:srgbClr val="455560"/>
                </a:solidFill>
              </a:rPr>
              <a:t>Poll 1: Which best describes your practice setting?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57C03E-9AC2-4BBC-AB63-825D13B00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>
                <a:latin typeface="Calibri"/>
                <a:cs typeface="Calibri"/>
              </a:rPr>
              <a:t>Academic</a:t>
            </a:r>
            <a:endParaRPr lang="en-US" dirty="0">
              <a:cs typeface="Calibri" panose="020F0502020204030204" pitchFamily="34" charset="0"/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>
                <a:latin typeface="Calibri"/>
                <a:cs typeface="Calibri"/>
              </a:rPr>
              <a:t>Community</a:t>
            </a:r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1922715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9ECC3D9B-AF9D-4978-8F17-9DD0AA5A3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285" y="1598482"/>
            <a:ext cx="5337229" cy="1532190"/>
          </a:xfrm>
        </p:spPr>
        <p:txBody>
          <a:bodyPr anchor="t"/>
          <a:lstStyle/>
          <a:p>
            <a:r>
              <a:rPr lang="en-US" altLang="en-US" sz="3000" dirty="0">
                <a:solidFill>
                  <a:srgbClr val="E1471D"/>
                </a:solidFill>
              </a:rPr>
              <a:t>Scan this QR code </a:t>
            </a:r>
            <a:r>
              <a:rPr lang="en-US" altLang="en-US" sz="3000" dirty="0"/>
              <a:t>to access the online evaluation and claim your credit.</a:t>
            </a:r>
            <a:br>
              <a:rPr lang="en-US" altLang="en-US" sz="2600" dirty="0"/>
            </a:br>
            <a:br>
              <a:rPr lang="en-US" altLang="en-US" sz="2600" dirty="0"/>
            </a:br>
            <a:br>
              <a:rPr lang="en-US" altLang="en-US" sz="2600" dirty="0"/>
            </a:br>
            <a:br>
              <a:rPr lang="en-US" altLang="en-US" sz="2600" dirty="0"/>
            </a:br>
            <a:br>
              <a:rPr lang="en-US" altLang="en-US" sz="2600" dirty="0"/>
            </a:br>
            <a:br>
              <a:rPr lang="en-US" altLang="en-US" sz="2600" dirty="0"/>
            </a:br>
            <a:br>
              <a:rPr lang="en-US" altLang="en-US" sz="2600" dirty="0"/>
            </a:br>
            <a:endParaRPr lang="en-US" altLang="en-US" sz="2000" dirty="0"/>
          </a:p>
        </p:txBody>
      </p:sp>
      <p:sp>
        <p:nvSpPr>
          <p:cNvPr id="2" name="Rectangle 10">
            <a:extLst>
              <a:ext uri="{FF2B5EF4-FFF2-40B4-BE49-F238E27FC236}">
                <a16:creationId xmlns:a16="http://schemas.microsoft.com/office/drawing/2014/main" id="{91E6B1C0-082F-8D83-4F62-F6F7B6A4EDBB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554285" y="262536"/>
            <a:ext cx="11244016" cy="144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+mj-cs"/>
              </a:rPr>
              <a:t>Thank You For Attending Our Program!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8753EDD-7A84-4FC3-B650-2FB9257548C3}"/>
              </a:ext>
            </a:extLst>
          </p:cNvPr>
          <p:cNvSpPr txBox="1"/>
          <p:nvPr/>
        </p:nvSpPr>
        <p:spPr bwMode="auto">
          <a:xfrm>
            <a:off x="5979601" y="1598482"/>
            <a:ext cx="5979522" cy="87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Additional Program Resources</a:t>
            </a:r>
          </a:p>
          <a:p>
            <a:pPr marL="0" indent="0">
              <a:buNone/>
            </a:pPr>
            <a:r>
              <a:rPr lang="en-US" sz="2100" b="1" u="sng" dirty="0">
                <a:solidFill>
                  <a:schemeClr val="accent3"/>
                </a:solidFill>
                <a:latin typeface="Calibri"/>
                <a:cs typeface="Calibri"/>
              </a:rPr>
              <a:t>clinicaloptions.com/</a:t>
            </a:r>
            <a:r>
              <a:rPr lang="en-US" sz="2100" b="1" dirty="0">
                <a:latin typeface="-apple-system"/>
                <a:hlinkClick r:id="rId3"/>
              </a:rPr>
              <a:t>BreastCDKNursing2025Program</a:t>
            </a:r>
            <a:endParaRPr lang="en-US" altLang="en-US" sz="21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4F5B33-6525-9DE0-E57B-8BF17667A46F}"/>
              </a:ext>
            </a:extLst>
          </p:cNvPr>
          <p:cNvSpPr txBox="1"/>
          <p:nvPr/>
        </p:nvSpPr>
        <p:spPr bwMode="auto">
          <a:xfrm>
            <a:off x="368453" y="5539146"/>
            <a:ext cx="1019221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To access the link, you must be logged in to (or create) your CCO account at </a:t>
            </a:r>
            <a:r>
              <a:rPr kumimoji="0" lang="en-US" sz="2000" b="0" i="0" u="sng" strike="noStrike" kern="0" cap="none" spc="0" normalizeH="0" baseline="0" noProof="0" dirty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hlinkClick r:id="rId4"/>
              </a:rPr>
              <a:t>clinicaloptions.com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.</a:t>
            </a:r>
            <a:b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</a:br>
            <a:b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If any issues, please email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hlinkClick r:id="rId5"/>
              </a:rPr>
              <a:t>becky.griffin@cmmglobal.com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 for assistance.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 descr="A qr code with black squares&#10;&#10;AI-generated content may be incorrect.">
            <a:extLst>
              <a:ext uri="{FF2B5EF4-FFF2-40B4-BE49-F238E27FC236}">
                <a16:creationId xmlns:a16="http://schemas.microsoft.com/office/drawing/2014/main" id="{FB018D06-ADE5-F9C4-816A-0EA60106148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4205" y="3117979"/>
            <a:ext cx="2210314" cy="2213462"/>
          </a:xfrm>
          <a:prstGeom prst="rect">
            <a:avLst/>
          </a:prstGeom>
        </p:spPr>
      </p:pic>
      <p:pic>
        <p:nvPicPr>
          <p:cNvPr id="6" name="Picture 5" descr="A qr code with a black and white background&#10;&#10;AI-generated content may be incorrect.">
            <a:extLst>
              <a:ext uri="{FF2B5EF4-FFF2-40B4-BE49-F238E27FC236}">
                <a16:creationId xmlns:a16="http://schemas.microsoft.com/office/drawing/2014/main" id="{00D9B579-90CF-A2BE-090F-1BA8AC322C0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276" y="3117978"/>
            <a:ext cx="2131246" cy="2213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97485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DA93788-E77D-4CCE-84A4-6D74E9ED9D9E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514351" y="4856674"/>
            <a:ext cx="11283950" cy="1155939"/>
          </a:xfrm>
        </p:spPr>
        <p:txBody>
          <a:bodyPr/>
          <a:lstStyle/>
          <a:p>
            <a:pPr marL="0" indent="0">
              <a:buNone/>
            </a:pPr>
            <a:r>
              <a:rPr lang="en-US" sz="2400" b="1">
                <a:solidFill>
                  <a:srgbClr val="00823B"/>
                </a:solidFill>
                <a:hlinkClick r:id="rId3"/>
              </a:rPr>
              <a:t>clinicaloptions.com</a:t>
            </a:r>
            <a:endParaRPr lang="en-US" sz="2400" b="1" u="sng">
              <a:solidFill>
                <a:srgbClr val="E1471D"/>
              </a:solidFill>
            </a:endParaRPr>
          </a:p>
        </p:txBody>
      </p:sp>
      <p:sp>
        <p:nvSpPr>
          <p:cNvPr id="62467" name="Rectangle 10">
            <a:extLst>
              <a:ext uri="{FF2B5EF4-FFF2-40B4-BE49-F238E27FC236}">
                <a16:creationId xmlns:a16="http://schemas.microsoft.com/office/drawing/2014/main" id="{285A5094-ED29-4796-B20E-3FBFE4F256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gray"/>
        <p:txBody>
          <a:bodyPr/>
          <a:lstStyle/>
          <a:p>
            <a:pPr eaLnBrk="1" hangingPunct="1"/>
            <a:r>
              <a:rPr lang="en-US" altLang="en-US" sz="4000"/>
              <a:t>Go Online for More CCO </a:t>
            </a:r>
            <a:br>
              <a:rPr lang="en-US" altLang="en-US" sz="4000"/>
            </a:br>
            <a:r>
              <a:rPr lang="en-US" altLang="en-US" sz="4000"/>
              <a:t>Coverage of Breast Cancer!</a:t>
            </a:r>
          </a:p>
        </p:txBody>
      </p:sp>
      <p:sp>
        <p:nvSpPr>
          <p:cNvPr id="39940" name="Rectangle 2">
            <a:extLst>
              <a:ext uri="{FF2B5EF4-FFF2-40B4-BE49-F238E27FC236}">
                <a16:creationId xmlns:a16="http://schemas.microsoft.com/office/drawing/2014/main" id="{8082EA74-AD3C-40A0-A143-D2201E93795E}"/>
              </a:ext>
            </a:extLst>
          </p:cNvPr>
          <p:cNvSpPr>
            <a:spLocks noGrp="1" noChangeArrowheads="1"/>
          </p:cNvSpPr>
          <p:nvPr>
            <p:ph sz="quarter" idx="10"/>
          </p:nvPr>
        </p:nvSpPr>
        <p:spPr/>
        <p:txBody>
          <a:bodyPr rtlCol="0">
            <a:normAutofit/>
          </a:bodyPr>
          <a:lstStyle/>
          <a:p>
            <a:pPr eaLnBrk="1" hangingPunct="1">
              <a:buClr>
                <a:schemeClr val="accent6"/>
              </a:buClr>
              <a:defRPr/>
            </a:pPr>
            <a:r>
              <a:rPr lang="en-US" sz="2200">
                <a:solidFill>
                  <a:srgbClr val="E1471D"/>
                </a:solidFill>
              </a:rPr>
              <a:t>Pocket Guide </a:t>
            </a:r>
            <a:r>
              <a:rPr lang="en-US" sz="2200" b="0"/>
              <a:t>on nursing management of patients receiving CDK46is</a:t>
            </a:r>
          </a:p>
          <a:p>
            <a:pPr>
              <a:buClr>
                <a:schemeClr val="tx2">
                  <a:lumMod val="20000"/>
                  <a:lumOff val="80000"/>
                </a:schemeClr>
              </a:buClr>
              <a:defRPr/>
            </a:pPr>
            <a:r>
              <a:rPr lang="en-US" sz="2200">
                <a:solidFill>
                  <a:srgbClr val="E1471D"/>
                </a:solidFill>
              </a:rPr>
              <a:t>On-demand Webcast </a:t>
            </a:r>
            <a:r>
              <a:rPr lang="en-US" sz="2200" b="0"/>
              <a:t>archiving this live program</a:t>
            </a:r>
          </a:p>
          <a:p>
            <a:pPr>
              <a:buClr>
                <a:schemeClr val="tx2">
                  <a:lumMod val="20000"/>
                  <a:lumOff val="80000"/>
                </a:schemeClr>
              </a:buClr>
              <a:defRPr/>
            </a:pPr>
            <a:r>
              <a:rPr lang="en-US" sz="2200" dirty="0">
                <a:solidFill>
                  <a:srgbClr val="E1471D"/>
                </a:solidFill>
              </a:rPr>
              <a:t>ClinicalThought</a:t>
            </a:r>
            <a:r>
              <a:rPr lang="en-US" sz="2200">
                <a:solidFill>
                  <a:srgbClr val="E1471D"/>
                </a:solidFill>
              </a:rPr>
              <a:t> Commentary </a:t>
            </a:r>
            <a:r>
              <a:rPr lang="en-US" sz="2200" b="0"/>
              <a:t>highlighting frequently asked questions related to BC</a:t>
            </a:r>
          </a:p>
          <a:p>
            <a:pPr>
              <a:buClr>
                <a:schemeClr val="tx2">
                  <a:lumMod val="20000"/>
                  <a:lumOff val="80000"/>
                </a:schemeClr>
              </a:buClr>
              <a:defRPr/>
            </a:pPr>
            <a:r>
              <a:rPr lang="en-US" sz="2200">
                <a:solidFill>
                  <a:srgbClr val="E1471D"/>
                </a:solidFill>
              </a:rPr>
              <a:t>Downloadable slides </a:t>
            </a:r>
            <a:r>
              <a:rPr lang="en-US" sz="2200" b="0"/>
              <a:t>accompanying this live program</a:t>
            </a:r>
          </a:p>
        </p:txBody>
      </p:sp>
      <p:sp>
        <p:nvSpPr>
          <p:cNvPr id="62469" name="Rectangle 3">
            <a:extLst>
              <a:ext uri="{FF2B5EF4-FFF2-40B4-BE49-F238E27FC236}">
                <a16:creationId xmlns:a16="http://schemas.microsoft.com/office/drawing/2014/main" id="{F01699E0-D838-46BF-8D24-733C506774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1363" y="6346826"/>
            <a:ext cx="184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Wingdings" panose="05000000000000000000" pitchFamily="2" charset="2"/>
              <a:buChar char="§"/>
              <a:defRPr sz="28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6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FEFDDE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609759" y="238127"/>
            <a:ext cx="10872444" cy="1663409"/>
          </a:xfr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dirty="0">
                <a:solidFill>
                  <a:srgbClr val="455560"/>
                </a:solidFill>
              </a:rPr>
              <a:t>Poll 2: </a:t>
            </a:r>
            <a:r>
              <a:rPr lang="en-US" altLang="en-US" dirty="0">
                <a:solidFill>
                  <a:srgbClr val="455560"/>
                </a:solidFill>
              </a:rPr>
              <a:t>How many people with breast cancer do you provide care for in a typical month?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604675" y="2026227"/>
            <a:ext cx="10877529" cy="4137506"/>
          </a:xfrm>
        </p:spPr>
        <p:txBody>
          <a:bodyPr/>
          <a:lstStyle/>
          <a:p>
            <a:pPr marL="609585" indent="-609585">
              <a:buFont typeface="+mj-lt"/>
              <a:buAutoNum type="alphaUcPeriod"/>
            </a:pPr>
            <a:r>
              <a:rPr lang="en-US" altLang="en-US"/>
              <a:t>1-4</a:t>
            </a:r>
            <a:endParaRPr lang="en-US" altLang="en-US" dirty="0"/>
          </a:p>
          <a:p>
            <a:pPr marL="609585" indent="-609585">
              <a:buFont typeface="+mj-lt"/>
              <a:buAutoNum type="alphaUcPeriod"/>
            </a:pPr>
            <a:r>
              <a:rPr lang="en-US" altLang="en-US"/>
              <a:t>5-10</a:t>
            </a:r>
            <a:endParaRPr lang="en-US" altLang="en-US" dirty="0"/>
          </a:p>
          <a:p>
            <a:pPr marL="609585" indent="-609585">
              <a:buFont typeface="+mj-lt"/>
              <a:buAutoNum type="alphaUcPeriod"/>
            </a:pPr>
            <a:r>
              <a:rPr lang="en-US" altLang="en-US"/>
              <a:t>11-15</a:t>
            </a:r>
            <a:endParaRPr lang="en-US" altLang="en-US" dirty="0"/>
          </a:p>
          <a:p>
            <a:pPr marL="609585" indent="-609585">
              <a:buFont typeface="+mj-lt"/>
              <a:buAutoNum type="alphaUcPeriod"/>
            </a:pPr>
            <a:r>
              <a:rPr lang="en-US" altLang="en-US"/>
              <a:t>16-20</a:t>
            </a:r>
            <a:endParaRPr lang="en-US" altLang="en-US" dirty="0"/>
          </a:p>
          <a:p>
            <a:pPr marL="609585" indent="-609585">
              <a:buFont typeface="+mj-lt"/>
              <a:buAutoNum type="alphaUcPeriod"/>
            </a:pPr>
            <a:r>
              <a:rPr lang="en-US" altLang="en-US"/>
              <a:t>&gt;20</a:t>
            </a:r>
            <a:endParaRPr lang="en-US" altLang="en-US" dirty="0"/>
          </a:p>
          <a:p>
            <a:pPr marL="609585" indent="-609585">
              <a:buFont typeface="+mj-lt"/>
              <a:buAutoNum type="alphaUcPeriod"/>
            </a:pPr>
            <a:r>
              <a:rPr lang="en-US" altLang="en-US"/>
              <a:t>Not applicable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51959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6A277D-1165-BCC4-4FD8-F4F179A3C0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8C613-E4F5-660E-195C-8CCBC94CA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759" y="238128"/>
            <a:ext cx="10872444" cy="1590672"/>
          </a:xfr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800" dirty="0"/>
              <a:t>Pretest 1: How confident are you in your ability to implement recommended strategies to improve adherence to oral CDK4/6 inhibitor therapy in your patients with HR+/HER2- breast cancer?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B896F2-DB21-1C4C-CC9C-DC8F7F1F8F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675" y="1960775"/>
            <a:ext cx="10877529" cy="4202957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Not confident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Low confidence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Modest confidence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Confident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Very confident</a:t>
            </a:r>
          </a:p>
        </p:txBody>
      </p:sp>
    </p:spTree>
    <p:extLst>
      <p:ext uri="{BB962C8B-B14F-4D97-AF65-F5344CB8AC3E}">
        <p14:creationId xmlns:p14="http://schemas.microsoft.com/office/powerpoint/2010/main" val="1767966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286422-9C88-C070-68DD-EF06713A1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0AB-4DFE-04E7-4A44-4252DC996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759" y="238127"/>
            <a:ext cx="10872444" cy="2108465"/>
          </a:xfr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200" dirty="0"/>
              <a:t>Pretest 2: When counseling a patient with estrogen receptor–positive/HER2-ngative breast cancer before starting ribociclib, which initial strategy would you recommend to mitigate diarrhea and improve adherence to therapy?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E137B-EE0F-19BB-FF82-ABAEDDBB61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675" y="2445745"/>
            <a:ext cx="10877529" cy="3717987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Be sure to take ribociclib only without food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Initiate therapy at a low dose, then ramp up dosing to full dose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Decrease oral hydration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Encourage a low-fat diet</a:t>
            </a:r>
          </a:p>
        </p:txBody>
      </p:sp>
    </p:spTree>
    <p:extLst>
      <p:ext uri="{BB962C8B-B14F-4D97-AF65-F5344CB8AC3E}">
        <p14:creationId xmlns:p14="http://schemas.microsoft.com/office/powerpoint/2010/main" val="780821771"/>
      </p:ext>
    </p:extLst>
  </p:cSld>
  <p:clrMapOvr>
    <a:masterClrMapping/>
  </p:clrMapOvr>
</p:sld>
</file>

<file path=ppt/theme/theme1.xml><?xml version="1.0" encoding="utf-8"?>
<a:theme xmlns:a="http://schemas.openxmlformats.org/drawingml/2006/main" name="2022_CCO_Template">
  <a:themeElements>
    <a:clrScheme name="2018 CCO LIVE">
      <a:dk1>
        <a:srgbClr val="455560"/>
      </a:dk1>
      <a:lt1>
        <a:srgbClr val="FFFFFF"/>
      </a:lt1>
      <a:dk2>
        <a:srgbClr val="000000"/>
      </a:dk2>
      <a:lt2>
        <a:srgbClr val="CDCDCF"/>
      </a:lt2>
      <a:accent1>
        <a:srgbClr val="015873"/>
      </a:accent1>
      <a:accent2>
        <a:srgbClr val="4DA1BB"/>
      </a:accent2>
      <a:accent3>
        <a:srgbClr val="E1471D"/>
      </a:accent3>
      <a:accent4>
        <a:srgbClr val="00823B"/>
      </a:accent4>
      <a:accent5>
        <a:srgbClr val="FDB338"/>
      </a:accent5>
      <a:accent6>
        <a:srgbClr val="682E74"/>
      </a:accent6>
      <a:hlink>
        <a:srgbClr val="E1471D"/>
      </a:hlink>
      <a:folHlink>
        <a:srgbClr val="015873"/>
      </a:folHlink>
    </a:clrScheme>
    <a:fontScheme name="CCO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0">
          <a:solidFill>
            <a:schemeClr val="bg1"/>
          </a:solidFill>
          <a:miter lim="800000"/>
          <a:headEnd/>
          <a:tailEnd/>
        </a:ln>
      </a:spPr>
      <a:bodyPr anchor="b"/>
      <a:lstStyle>
        <a:defPPr algn="ctr" eaLnBrk="1" hangingPunct="1">
          <a:spcBef>
            <a:spcPct val="35000"/>
          </a:spcBef>
          <a:spcAft>
            <a:spcPct val="25000"/>
          </a:spcAft>
          <a:buClr>
            <a:schemeClr val="folHlink"/>
          </a:buClr>
          <a:buNone/>
          <a:defRPr sz="1800" b="0" dirty="0">
            <a:solidFill>
              <a:schemeClr val="tx1"/>
            </a:solidFill>
            <a:latin typeface="Calibri" panose="020F0502020204030204" pitchFamily="34" charset="0"/>
          </a:defRPr>
        </a:defPPr>
      </a:lstStyle>
    </a:spDef>
    <a:lnDef>
      <a:spPr bwMode="auto">
        <a:noFill/>
        <a:ln w="285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algn="ctr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wrap="square" rtlCol="0">
        <a:spAutoFit/>
      </a:bodyPr>
      <a:lstStyle>
        <a:defPPr algn="l">
          <a:lnSpc>
            <a:spcPct val="100000"/>
          </a:lnSpc>
          <a:spcBef>
            <a:spcPct val="50000"/>
          </a:spcBef>
          <a:spcAft>
            <a:spcPct val="0"/>
          </a:spcAft>
          <a:buClrTx/>
          <a:buFontTx/>
          <a:buNone/>
          <a:defRPr b="0" dirty="0" smtClean="0">
            <a:solidFill>
              <a:schemeClr val="bg1"/>
            </a:solidFill>
            <a:latin typeface="Calibri" panose="020F0502020204030204" pitchFamily="34" charset="0"/>
          </a:defRPr>
        </a:defPPr>
      </a:lstStyle>
    </a:txDef>
  </a:objectDefaults>
  <a:extraClrSchemeLst>
    <a:extraClrScheme>
      <a:clrScheme name="Custom Design 1">
        <a:dk1>
          <a:srgbClr val="CDCDCF"/>
        </a:dk1>
        <a:lt1>
          <a:srgbClr val="FFFFFF"/>
        </a:lt1>
        <a:dk2>
          <a:srgbClr val="09003E"/>
        </a:dk2>
        <a:lt2>
          <a:srgbClr val="F2F23A"/>
        </a:lt2>
        <a:accent1>
          <a:srgbClr val="12AD2B"/>
        </a:accent1>
        <a:accent2>
          <a:srgbClr val="5AAACE"/>
        </a:accent2>
        <a:accent3>
          <a:srgbClr val="AAAAAF"/>
        </a:accent3>
        <a:accent4>
          <a:srgbClr val="DADADA"/>
        </a:accent4>
        <a:accent5>
          <a:srgbClr val="AAD3AC"/>
        </a:accent5>
        <a:accent6>
          <a:srgbClr val="519ABA"/>
        </a:accent6>
        <a:hlink>
          <a:srgbClr val="F6A108"/>
        </a:hlink>
        <a:folHlink>
          <a:srgbClr val="2B85B8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7_HTAA_Diabetes" id="{1367EE62-49C0-41AA-9F7D-AEA8A8F73D1D}" vid="{45DB6FF6-6200-4F3D-90FC-F48B64252754}"/>
    </a:ext>
  </a:extLst>
</a:theme>
</file>

<file path=ppt/theme/theme2.xml><?xml version="1.0" encoding="utf-8"?>
<a:theme xmlns:a="http://schemas.openxmlformats.org/drawingml/2006/main" name="2_2017_HTAA_Diabetes">
  <a:themeElements>
    <a:clrScheme name="2018 CCO LIVE">
      <a:dk1>
        <a:srgbClr val="455560"/>
      </a:dk1>
      <a:lt1>
        <a:srgbClr val="FFFFFF"/>
      </a:lt1>
      <a:dk2>
        <a:srgbClr val="000000"/>
      </a:dk2>
      <a:lt2>
        <a:srgbClr val="CDCDCF"/>
      </a:lt2>
      <a:accent1>
        <a:srgbClr val="015873"/>
      </a:accent1>
      <a:accent2>
        <a:srgbClr val="4DA1BB"/>
      </a:accent2>
      <a:accent3>
        <a:srgbClr val="E1471D"/>
      </a:accent3>
      <a:accent4>
        <a:srgbClr val="00823B"/>
      </a:accent4>
      <a:accent5>
        <a:srgbClr val="FDB338"/>
      </a:accent5>
      <a:accent6>
        <a:srgbClr val="682E74"/>
      </a:accent6>
      <a:hlink>
        <a:srgbClr val="E1471D"/>
      </a:hlink>
      <a:folHlink>
        <a:srgbClr val="015873"/>
      </a:folHlink>
    </a:clrScheme>
    <a:fontScheme name="CCO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0">
          <a:solidFill>
            <a:schemeClr val="bg1"/>
          </a:solidFill>
          <a:miter lim="800000"/>
          <a:headEnd/>
          <a:tailEnd/>
        </a:ln>
      </a:spPr>
      <a:bodyPr anchor="b"/>
      <a:lstStyle>
        <a:defPPr algn="ctr" eaLnBrk="1" hangingPunct="1">
          <a:spcBef>
            <a:spcPct val="35000"/>
          </a:spcBef>
          <a:spcAft>
            <a:spcPct val="25000"/>
          </a:spcAft>
          <a:buClr>
            <a:schemeClr val="folHlink"/>
          </a:buClr>
          <a:buNone/>
          <a:defRPr sz="1800" b="0" dirty="0">
            <a:solidFill>
              <a:schemeClr val="tx1"/>
            </a:solidFill>
            <a:latin typeface="Calibri" panose="020F0502020204030204" pitchFamily="34" charset="0"/>
          </a:defRPr>
        </a:defPPr>
      </a:lstStyle>
    </a:spDef>
    <a:lnDef>
      <a:spPr bwMode="auto">
        <a:noFill/>
        <a:ln w="285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algn="ctr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wrap="square" rtlCol="0">
        <a:spAutoFit/>
      </a:bodyPr>
      <a:lstStyle>
        <a:defPPr algn="l">
          <a:lnSpc>
            <a:spcPct val="100000"/>
          </a:lnSpc>
          <a:spcBef>
            <a:spcPct val="50000"/>
          </a:spcBef>
          <a:spcAft>
            <a:spcPct val="0"/>
          </a:spcAft>
          <a:buClrTx/>
          <a:buFontTx/>
          <a:buNone/>
          <a:defRPr b="0" dirty="0" smtClean="0">
            <a:solidFill>
              <a:schemeClr val="bg1"/>
            </a:solidFill>
            <a:latin typeface="Calibri" panose="020F0502020204030204" pitchFamily="34" charset="0"/>
          </a:defRPr>
        </a:defPPr>
      </a:lstStyle>
    </a:txDef>
  </a:objectDefaults>
  <a:extraClrSchemeLst>
    <a:extraClrScheme>
      <a:clrScheme name="Custom Design 1">
        <a:dk1>
          <a:srgbClr val="CDCDCF"/>
        </a:dk1>
        <a:lt1>
          <a:srgbClr val="FFFFFF"/>
        </a:lt1>
        <a:dk2>
          <a:srgbClr val="09003E"/>
        </a:dk2>
        <a:lt2>
          <a:srgbClr val="F2F23A"/>
        </a:lt2>
        <a:accent1>
          <a:srgbClr val="12AD2B"/>
        </a:accent1>
        <a:accent2>
          <a:srgbClr val="5AAACE"/>
        </a:accent2>
        <a:accent3>
          <a:srgbClr val="AAAAAF"/>
        </a:accent3>
        <a:accent4>
          <a:srgbClr val="DADADA"/>
        </a:accent4>
        <a:accent5>
          <a:srgbClr val="AAD3AC"/>
        </a:accent5>
        <a:accent6>
          <a:srgbClr val="519ABA"/>
        </a:accent6>
        <a:hlink>
          <a:srgbClr val="F6A108"/>
        </a:hlink>
        <a:folHlink>
          <a:srgbClr val="2B85B8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7_HTAA_Diabetes" id="{1367EE62-49C0-41AA-9F7D-AEA8A8F73D1D}" vid="{45DB6FF6-6200-4F3D-90FC-F48B64252754}"/>
    </a:ext>
  </a:extLst>
</a:theme>
</file>

<file path=ppt/theme/theme3.xml><?xml version="1.0" encoding="utf-8"?>
<a:theme xmlns:a="http://schemas.openxmlformats.org/drawingml/2006/main" name="1_2022_CCO_Template">
  <a:themeElements>
    <a:clrScheme name="2018 CCO LIVE">
      <a:dk1>
        <a:srgbClr val="455560"/>
      </a:dk1>
      <a:lt1>
        <a:srgbClr val="FFFFFF"/>
      </a:lt1>
      <a:dk2>
        <a:srgbClr val="000000"/>
      </a:dk2>
      <a:lt2>
        <a:srgbClr val="CDCDCF"/>
      </a:lt2>
      <a:accent1>
        <a:srgbClr val="015873"/>
      </a:accent1>
      <a:accent2>
        <a:srgbClr val="4DA1BB"/>
      </a:accent2>
      <a:accent3>
        <a:srgbClr val="E1471D"/>
      </a:accent3>
      <a:accent4>
        <a:srgbClr val="00823B"/>
      </a:accent4>
      <a:accent5>
        <a:srgbClr val="FDB338"/>
      </a:accent5>
      <a:accent6>
        <a:srgbClr val="682E74"/>
      </a:accent6>
      <a:hlink>
        <a:srgbClr val="E1471D"/>
      </a:hlink>
      <a:folHlink>
        <a:srgbClr val="015873"/>
      </a:folHlink>
    </a:clrScheme>
    <a:fontScheme name="CCO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0">
          <a:solidFill>
            <a:schemeClr val="bg1"/>
          </a:solidFill>
          <a:miter lim="800000"/>
          <a:headEnd/>
          <a:tailEnd/>
        </a:ln>
      </a:spPr>
      <a:bodyPr anchor="b"/>
      <a:lstStyle>
        <a:defPPr algn="ctr" eaLnBrk="1" hangingPunct="1">
          <a:spcBef>
            <a:spcPct val="35000"/>
          </a:spcBef>
          <a:spcAft>
            <a:spcPct val="25000"/>
          </a:spcAft>
          <a:buClr>
            <a:schemeClr val="folHlink"/>
          </a:buClr>
          <a:buNone/>
          <a:defRPr sz="1800" b="0" dirty="0">
            <a:solidFill>
              <a:schemeClr val="tx1"/>
            </a:solidFill>
            <a:latin typeface="Calibri" panose="020F0502020204030204" pitchFamily="34" charset="0"/>
          </a:defRPr>
        </a:defPPr>
      </a:lstStyle>
    </a:spDef>
    <a:lnDef>
      <a:spPr bwMode="auto">
        <a:noFill/>
        <a:ln w="285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algn="ctr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wrap="square" rtlCol="0">
        <a:spAutoFit/>
      </a:bodyPr>
      <a:lstStyle>
        <a:defPPr algn="l">
          <a:lnSpc>
            <a:spcPct val="100000"/>
          </a:lnSpc>
          <a:spcBef>
            <a:spcPct val="50000"/>
          </a:spcBef>
          <a:spcAft>
            <a:spcPct val="0"/>
          </a:spcAft>
          <a:buClrTx/>
          <a:buFontTx/>
          <a:buNone/>
          <a:defRPr b="0" dirty="0" smtClean="0">
            <a:solidFill>
              <a:schemeClr val="bg1"/>
            </a:solidFill>
            <a:latin typeface="Calibri" panose="020F0502020204030204" pitchFamily="34" charset="0"/>
          </a:defRPr>
        </a:defPPr>
      </a:lstStyle>
    </a:txDef>
  </a:objectDefaults>
  <a:extraClrSchemeLst>
    <a:extraClrScheme>
      <a:clrScheme name="Custom Design 1">
        <a:dk1>
          <a:srgbClr val="CDCDCF"/>
        </a:dk1>
        <a:lt1>
          <a:srgbClr val="FFFFFF"/>
        </a:lt1>
        <a:dk2>
          <a:srgbClr val="09003E"/>
        </a:dk2>
        <a:lt2>
          <a:srgbClr val="F2F23A"/>
        </a:lt2>
        <a:accent1>
          <a:srgbClr val="12AD2B"/>
        </a:accent1>
        <a:accent2>
          <a:srgbClr val="5AAACE"/>
        </a:accent2>
        <a:accent3>
          <a:srgbClr val="AAAAAF"/>
        </a:accent3>
        <a:accent4>
          <a:srgbClr val="DADADA"/>
        </a:accent4>
        <a:accent5>
          <a:srgbClr val="AAD3AC"/>
        </a:accent5>
        <a:accent6>
          <a:srgbClr val="519ABA"/>
        </a:accent6>
        <a:hlink>
          <a:srgbClr val="F6A108"/>
        </a:hlink>
        <a:folHlink>
          <a:srgbClr val="2B85B8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7_HTAA_Diabetes" id="{1367EE62-49C0-41AA-9F7D-AEA8A8F73D1D}" vid="{45DB6FF6-6200-4F3D-90FC-F48B64252754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0099260662E44CAE960720E0F6CAE7" ma:contentTypeVersion="12" ma:contentTypeDescription="Create a new document." ma:contentTypeScope="" ma:versionID="a890fb0f1c5a1b0f7188c8e6eb94d4a3">
  <xsd:schema xmlns:xsd="http://www.w3.org/2001/XMLSchema" xmlns:xs="http://www.w3.org/2001/XMLSchema" xmlns:p="http://schemas.microsoft.com/office/2006/metadata/properties" xmlns:ns2="c9de3676-4bc2-469d-a1c1-7002473f1d4f" xmlns:ns3="22fd6914-46d4-4c7e-bbad-46e82841b69d" targetNamespace="http://schemas.microsoft.com/office/2006/metadata/properties" ma:root="true" ma:fieldsID="1542b79d45e55d71249afc9ada03ce5d" ns2:_="" ns3:_="">
    <xsd:import namespace="c9de3676-4bc2-469d-a1c1-7002473f1d4f"/>
    <xsd:import namespace="22fd6914-46d4-4c7e-bbad-46e82841b69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e3676-4bc2-469d-a1c1-7002473f1d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512e436-4693-4b20-ac9a-7455c07c86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fd6914-46d4-4c7e-bbad-46e82841b69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3cfae40-7b40-47d0-ab05-9712e3953ba2}" ma:internalName="TaxCatchAll" ma:showField="CatchAllData" ma:web="22fd6914-46d4-4c7e-bbad-46e82841b6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2fd6914-46d4-4c7e-bbad-46e82841b69d" xsi:nil="true"/>
    <lcf76f155ced4ddcb4097134ff3c332f xmlns="c9de3676-4bc2-469d-a1c1-7002473f1d4f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0D7355A-EBA4-40D5-9A82-2DC31E41DF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9de3676-4bc2-469d-a1c1-7002473f1d4f"/>
    <ds:schemaRef ds:uri="22fd6914-46d4-4c7e-bbad-46e82841b6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53757AB-336B-41CB-AA43-A8D84E859E0A}">
  <ds:schemaRefs>
    <ds:schemaRef ds:uri="http://www.w3.org/XML/1998/namespace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purl.org/dc/terms/"/>
    <ds:schemaRef ds:uri="22fd6914-46d4-4c7e-bbad-46e82841b69d"/>
    <ds:schemaRef ds:uri="http://schemas.openxmlformats.org/package/2006/metadata/core-properties"/>
    <ds:schemaRef ds:uri="c9de3676-4bc2-469d-a1c1-7002473f1d4f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6500DF0-BBD5-4355-B7FA-648ED190A87D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be2fd2f7-a818-4e66-8956-c8223012702a}" enabled="0" method="" siteId="{be2fd2f7-a818-4e66-8956-c822301270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6782</Words>
  <Application>Microsoft Macintosh PowerPoint</Application>
  <PresentationFormat>Widescreen</PresentationFormat>
  <Paragraphs>897</Paragraphs>
  <Slides>61</Slides>
  <Notes>49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61</vt:i4>
      </vt:variant>
    </vt:vector>
  </HeadingPairs>
  <TitlesOfParts>
    <vt:vector size="73" baseType="lpstr">
      <vt:lpstr>-apple-system</vt:lpstr>
      <vt:lpstr>Aptos</vt:lpstr>
      <vt:lpstr>Arial</vt:lpstr>
      <vt:lpstr>Arial,Sans-Serif</vt:lpstr>
      <vt:lpstr>Calibri</vt:lpstr>
      <vt:lpstr>Google Sans</vt:lpstr>
      <vt:lpstr>Segoe UI</vt:lpstr>
      <vt:lpstr>Times</vt:lpstr>
      <vt:lpstr>Wingdings</vt:lpstr>
      <vt:lpstr>2022_CCO_Template</vt:lpstr>
      <vt:lpstr>2_2017_HTAA_Diabetes</vt:lpstr>
      <vt:lpstr>1_2022_CCO_Template</vt:lpstr>
      <vt:lpstr>CDK4/6 Inhibitors in Breast Cancer: An Oncology Nurse’s Toolkit to Enhance Tolerability and Preserve Benefit </vt:lpstr>
      <vt:lpstr>Presenting Faculty </vt:lpstr>
      <vt:lpstr>Agenda</vt:lpstr>
      <vt:lpstr>Learning Objectives </vt:lpstr>
      <vt:lpstr>Let’s Answer a Few Questions</vt:lpstr>
      <vt:lpstr>Poll 1: Which best describes your practice setting?</vt:lpstr>
      <vt:lpstr>Poll 2: How many people with breast cancer do you provide care for in a typical month?</vt:lpstr>
      <vt:lpstr>Pretest 1: How confident are you in your ability to implement recommended strategies to improve adherence to oral CDK4/6 inhibitor therapy in your patients with HR+/HER2- breast cancer?</vt:lpstr>
      <vt:lpstr>Pretest 2: When counseling a patient with estrogen receptor–positive/HER2-ngative breast cancer before starting ribociclib, which initial strategy would you recommend to mitigate diarrhea and improve adherence to therapy?</vt:lpstr>
      <vt:lpstr>The Role of the Oncology Nurse in HR+/HER2- Breast Cancer: Brief Overview on Therapy With CDK4/6 Inhibitors and Risk Assessment </vt:lpstr>
      <vt:lpstr>History of FDA-Approved CDK4/6 Inhibitors in  Breast Cancer </vt:lpstr>
      <vt:lpstr>Combinations of CDK4/6 Inhibitors + ET in MBC</vt:lpstr>
      <vt:lpstr>Choosing the Optimal CDK4/6 Inhibitor</vt:lpstr>
      <vt:lpstr>Guiding Treatment Decisions: Patient Characteristics </vt:lpstr>
      <vt:lpstr>Review of Combination CDK4/6i + ET in High-Risk EBC</vt:lpstr>
      <vt:lpstr>What Is “High Risk” in HR+/HER2- EBC?</vt:lpstr>
      <vt:lpstr>monarchE and NATALEE Trial Populations</vt:lpstr>
      <vt:lpstr>Choosing the Optimal BC Therapy</vt:lpstr>
      <vt:lpstr>A Nurse’s Guide to Monitoring and  Managing AEs With CDK4/6 Inhibitor Therapy</vt:lpstr>
      <vt:lpstr>Patient Case: ER+/HER2- T2N1 BC</vt:lpstr>
      <vt:lpstr>Pretest 3: How would you manage this patient’s pneumonitis?</vt:lpstr>
      <vt:lpstr>Comparing Toxicity Profiles of CDK4/6 Inhibitors</vt:lpstr>
      <vt:lpstr>Notable AEs With CDK4/6 Inhibitors</vt:lpstr>
      <vt:lpstr>Monitoring and Managing Abemaciclib-Induced Diarrhea</vt:lpstr>
      <vt:lpstr>Monitoring and Managing Ribociclib-Induced Neutropenia</vt:lpstr>
      <vt:lpstr>Monitoring and Managing Palbociclib-Induced Neutropenia</vt:lpstr>
      <vt:lpstr>Monitoring and Managing Abemaciclib-Induced Hepatotoxicity</vt:lpstr>
      <vt:lpstr>Monitoring and Managing Ribociclib-Induced Hepatotoxicity</vt:lpstr>
      <vt:lpstr>Monitoring, Managing and Mitigating VTE With Abemaciclib</vt:lpstr>
      <vt:lpstr>Monitoring QT Prolongation With Ribociclib </vt:lpstr>
      <vt:lpstr>Managing Abemaciclib-Induced ILD</vt:lpstr>
      <vt:lpstr>Patient Case: ER+/HER2- T2N1 BC</vt:lpstr>
      <vt:lpstr>Posttest 3: How would you manage this patient’s pneumonitis?</vt:lpstr>
      <vt:lpstr>Posttest 3: How would you manage this patient’s pneumonitis?</vt:lpstr>
      <vt:lpstr>Managing Palbociclib-Induced ILD</vt:lpstr>
      <vt:lpstr>Managing Ribociclib-Induced ILD</vt:lpstr>
      <vt:lpstr>Awareness of Comorbidities That May Affect CDK4/6i Treatment Selection and Initiation</vt:lpstr>
      <vt:lpstr>Drug–Drug Interactions Among CDK4/6 Inhibitors</vt:lpstr>
      <vt:lpstr>Select Drug–Drug Interactions That May Affect CDK4/6 Inhibitor Use </vt:lpstr>
      <vt:lpstr>Key AEs With CDK4/6 Inhibitors:  Monitoring and Prevention</vt:lpstr>
      <vt:lpstr>Posttest 2: When counseling a patient with estrogen receptor–positive/HER2-ngative breast cancer before starting ribociclib, which initial strategy would you recommend to mitigate diarrhea and improve adherence to therapy?</vt:lpstr>
      <vt:lpstr>Posttest 2: When counseling a patient with estrogen receptor–positive/HER2-ngative breast cancer before starting ribociclib, which initial strategy would you recommend to mitigate diarrhea and improve adherence to therapy?</vt:lpstr>
      <vt:lpstr>Summary of Dose Reduction Studies of the CDK4/6is</vt:lpstr>
      <vt:lpstr>Tools and Resources for Nurses Managing Patients Receiving CDK4/6 Inhibitors </vt:lpstr>
      <vt:lpstr>Promoting Adherence to and Persistence With CDK4/6 Inhibitor Therapy</vt:lpstr>
      <vt:lpstr>Patient Case: Patient With HR+/HER2- Breast Cancer Recently Initiated on a CDK4/6i</vt:lpstr>
      <vt:lpstr>Key Considerations for CDK4/6 Inhibitor Treatment</vt:lpstr>
      <vt:lpstr>Adherence to Oral Oncology Agents</vt:lpstr>
      <vt:lpstr>Factors Affecting Breast Cancer Medication Adherence</vt:lpstr>
      <vt:lpstr>Optimizing Patient Education and Adherence in  Oncology Care</vt:lpstr>
      <vt:lpstr>Measures to Increase Oral Oncology Treatment Adherence </vt:lpstr>
      <vt:lpstr>Acknowledging Potential Healthcare Disparities to Promote Adherence </vt:lpstr>
      <vt:lpstr>Posttest 1: How confident are you in your ability to implement recommended strategies to improve adherence to oral CDK4/6 inhibitor therapy in your patients with HR+/HER2- breast cancer?</vt:lpstr>
      <vt:lpstr>Posttest 1: How confident are you in your ability to implement recommended strategies to improve adherence to oral CDK4/6 inhibitor therapy in your patients with HR+/HER2- breast cancer?</vt:lpstr>
      <vt:lpstr>Panel Discussion</vt:lpstr>
      <vt:lpstr>Questions to Address</vt:lpstr>
      <vt:lpstr>Poll 3: Do you plan to make a practice change in patient care based on what you learned today?</vt:lpstr>
      <vt:lpstr>Poll 4: Please take a moment to enter 1 key change that you plan to make in your clinical practice based on this education.</vt:lpstr>
      <vt:lpstr>Audience Q&amp;A</vt:lpstr>
      <vt:lpstr>Scan this QR code to access the online evaluation and claim your credit.       </vt:lpstr>
      <vt:lpstr>Go Online for More CCO  Coverage of Breast Cancer!</vt:lpstr>
    </vt:vector>
  </TitlesOfParts>
  <Company>M.D. Anderson Cancer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Martinez,Ashley L</dc:creator>
  <cp:lastModifiedBy>Megan Henderson</cp:lastModifiedBy>
  <cp:revision>11</cp:revision>
  <dcterms:created xsi:type="dcterms:W3CDTF">2025-02-26T21:00:08Z</dcterms:created>
  <dcterms:modified xsi:type="dcterms:W3CDTF">2025-09-15T16:58:24Z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0x010100EE0099260662E44CAE960720E0F6CAE7</vt:lpwstr>
  </property>
  <property fmtid="{D5CDD505-2E9C-101B-9397-08002B2CF9AE}" pid="3" name="MediaServiceImageTags">
    <vt:lpwstr/>
  </property>
</Properties>
</file>