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266" r:id="rId4"/>
    <p:sldId id="270" r:id="rId5"/>
    <p:sldId id="272" r:id="rId6"/>
    <p:sldId id="274" r:id="rId7"/>
    <p:sldId id="263" r:id="rId8"/>
    <p:sldId id="267" r:id="rId9"/>
    <p:sldId id="257" r:id="rId10"/>
    <p:sldId id="259" r:id="rId11"/>
    <p:sldId id="258" r:id="rId12"/>
    <p:sldId id="27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C7F10-F503-427E-8C45-4AE25C6184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EED1AC-AD2A-4DA0-90DD-DD3855132C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A068FF-0ED4-44E9-BF86-4D9261E4A34D}"/>
              </a:ext>
            </a:extLst>
          </p:cNvPr>
          <p:cNvSpPr>
            <a:spLocks noGrp="1"/>
          </p:cNvSpPr>
          <p:nvPr>
            <p:ph type="dt" sz="half" idx="10"/>
          </p:nvPr>
        </p:nvSpPr>
        <p:spPr/>
        <p:txBody>
          <a:bodyPr/>
          <a:lstStyle/>
          <a:p>
            <a:fld id="{6DBAA92B-0886-4DCC-B2B9-98AF400B4B96}" type="datetimeFigureOut">
              <a:rPr lang="en-US" smtClean="0"/>
              <a:t>7/7/2022</a:t>
            </a:fld>
            <a:endParaRPr lang="en-US"/>
          </a:p>
        </p:txBody>
      </p:sp>
      <p:sp>
        <p:nvSpPr>
          <p:cNvPr id="5" name="Footer Placeholder 4">
            <a:extLst>
              <a:ext uri="{FF2B5EF4-FFF2-40B4-BE49-F238E27FC236}">
                <a16:creationId xmlns:a16="http://schemas.microsoft.com/office/drawing/2014/main" id="{E9BB406C-2014-49E0-ACDE-EBAFC556D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CC0FF-437E-4410-921D-536ADFEDEA30}"/>
              </a:ext>
            </a:extLst>
          </p:cNvPr>
          <p:cNvSpPr>
            <a:spLocks noGrp="1"/>
          </p:cNvSpPr>
          <p:nvPr>
            <p:ph type="sldNum" sz="quarter" idx="12"/>
          </p:nvPr>
        </p:nvSpPr>
        <p:spPr/>
        <p:txBody>
          <a:bodyPr/>
          <a:lstStyle/>
          <a:p>
            <a:fld id="{851EFF33-8827-4276-B8A4-0CC61FC33702}" type="slidenum">
              <a:rPr lang="en-US" smtClean="0"/>
              <a:t>‹#›</a:t>
            </a:fld>
            <a:endParaRPr lang="en-US"/>
          </a:p>
        </p:txBody>
      </p:sp>
    </p:spTree>
    <p:extLst>
      <p:ext uri="{BB962C8B-B14F-4D97-AF65-F5344CB8AC3E}">
        <p14:creationId xmlns:p14="http://schemas.microsoft.com/office/powerpoint/2010/main" val="1855660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D83E1-0D83-4483-B0A2-6D3CF9D06A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571DD3-78A2-47D8-B488-021574FA46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F7F501-D268-4C82-A729-A9687A9D8B32}"/>
              </a:ext>
            </a:extLst>
          </p:cNvPr>
          <p:cNvSpPr>
            <a:spLocks noGrp="1"/>
          </p:cNvSpPr>
          <p:nvPr>
            <p:ph type="dt" sz="half" idx="10"/>
          </p:nvPr>
        </p:nvSpPr>
        <p:spPr/>
        <p:txBody>
          <a:bodyPr/>
          <a:lstStyle/>
          <a:p>
            <a:fld id="{6DBAA92B-0886-4DCC-B2B9-98AF400B4B96}" type="datetimeFigureOut">
              <a:rPr lang="en-US" smtClean="0"/>
              <a:t>7/7/2022</a:t>
            </a:fld>
            <a:endParaRPr lang="en-US"/>
          </a:p>
        </p:txBody>
      </p:sp>
      <p:sp>
        <p:nvSpPr>
          <p:cNvPr id="5" name="Footer Placeholder 4">
            <a:extLst>
              <a:ext uri="{FF2B5EF4-FFF2-40B4-BE49-F238E27FC236}">
                <a16:creationId xmlns:a16="http://schemas.microsoft.com/office/drawing/2014/main" id="{978F2112-EEA7-4022-A4DA-B817F21C92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32FB49-A260-4738-9AD3-FF34A8152CE4}"/>
              </a:ext>
            </a:extLst>
          </p:cNvPr>
          <p:cNvSpPr>
            <a:spLocks noGrp="1"/>
          </p:cNvSpPr>
          <p:nvPr>
            <p:ph type="sldNum" sz="quarter" idx="12"/>
          </p:nvPr>
        </p:nvSpPr>
        <p:spPr/>
        <p:txBody>
          <a:bodyPr/>
          <a:lstStyle/>
          <a:p>
            <a:fld id="{851EFF33-8827-4276-B8A4-0CC61FC33702}" type="slidenum">
              <a:rPr lang="en-US" smtClean="0"/>
              <a:t>‹#›</a:t>
            </a:fld>
            <a:endParaRPr lang="en-US"/>
          </a:p>
        </p:txBody>
      </p:sp>
    </p:spTree>
    <p:extLst>
      <p:ext uri="{BB962C8B-B14F-4D97-AF65-F5344CB8AC3E}">
        <p14:creationId xmlns:p14="http://schemas.microsoft.com/office/powerpoint/2010/main" val="170311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019291-2A6D-4FD2-91B3-13627D2D3B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BFDB9D-0A9C-4EEB-B013-42272591D5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53B60D-2B9F-4295-A765-C37E28E9DB55}"/>
              </a:ext>
            </a:extLst>
          </p:cNvPr>
          <p:cNvSpPr>
            <a:spLocks noGrp="1"/>
          </p:cNvSpPr>
          <p:nvPr>
            <p:ph type="dt" sz="half" idx="10"/>
          </p:nvPr>
        </p:nvSpPr>
        <p:spPr/>
        <p:txBody>
          <a:bodyPr/>
          <a:lstStyle/>
          <a:p>
            <a:fld id="{6DBAA92B-0886-4DCC-B2B9-98AF400B4B96}" type="datetimeFigureOut">
              <a:rPr lang="en-US" smtClean="0"/>
              <a:t>7/7/2022</a:t>
            </a:fld>
            <a:endParaRPr lang="en-US"/>
          </a:p>
        </p:txBody>
      </p:sp>
      <p:sp>
        <p:nvSpPr>
          <p:cNvPr id="5" name="Footer Placeholder 4">
            <a:extLst>
              <a:ext uri="{FF2B5EF4-FFF2-40B4-BE49-F238E27FC236}">
                <a16:creationId xmlns:a16="http://schemas.microsoft.com/office/drawing/2014/main" id="{BE8873DF-F1E2-4C1D-B0E4-DA55DE6CA3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CB91D-0866-4B0E-BCE5-F076CB80306D}"/>
              </a:ext>
            </a:extLst>
          </p:cNvPr>
          <p:cNvSpPr>
            <a:spLocks noGrp="1"/>
          </p:cNvSpPr>
          <p:nvPr>
            <p:ph type="sldNum" sz="quarter" idx="12"/>
          </p:nvPr>
        </p:nvSpPr>
        <p:spPr/>
        <p:txBody>
          <a:bodyPr/>
          <a:lstStyle/>
          <a:p>
            <a:fld id="{851EFF33-8827-4276-B8A4-0CC61FC33702}" type="slidenum">
              <a:rPr lang="en-US" smtClean="0"/>
              <a:t>‹#›</a:t>
            </a:fld>
            <a:endParaRPr lang="en-US"/>
          </a:p>
        </p:txBody>
      </p:sp>
    </p:spTree>
    <p:extLst>
      <p:ext uri="{BB962C8B-B14F-4D97-AF65-F5344CB8AC3E}">
        <p14:creationId xmlns:p14="http://schemas.microsoft.com/office/powerpoint/2010/main" val="3202091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6A6C2-65ED-49E2-AE60-9647AA63F8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BC2BE-2AD8-4218-88E9-C26C9E35F4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E1019-50D0-4DF3-B3FD-4CE79F259B53}"/>
              </a:ext>
            </a:extLst>
          </p:cNvPr>
          <p:cNvSpPr>
            <a:spLocks noGrp="1"/>
          </p:cNvSpPr>
          <p:nvPr>
            <p:ph type="dt" sz="half" idx="10"/>
          </p:nvPr>
        </p:nvSpPr>
        <p:spPr/>
        <p:txBody>
          <a:bodyPr/>
          <a:lstStyle/>
          <a:p>
            <a:fld id="{6DBAA92B-0886-4DCC-B2B9-98AF400B4B96}" type="datetimeFigureOut">
              <a:rPr lang="en-US" smtClean="0"/>
              <a:t>7/7/2022</a:t>
            </a:fld>
            <a:endParaRPr lang="en-US"/>
          </a:p>
        </p:txBody>
      </p:sp>
      <p:sp>
        <p:nvSpPr>
          <p:cNvPr id="5" name="Footer Placeholder 4">
            <a:extLst>
              <a:ext uri="{FF2B5EF4-FFF2-40B4-BE49-F238E27FC236}">
                <a16:creationId xmlns:a16="http://schemas.microsoft.com/office/drawing/2014/main" id="{D978FCE1-B664-45B8-90DF-8DEDAD9CAD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58553-D250-4BEB-AAA0-36E5557B7F63}"/>
              </a:ext>
            </a:extLst>
          </p:cNvPr>
          <p:cNvSpPr>
            <a:spLocks noGrp="1"/>
          </p:cNvSpPr>
          <p:nvPr>
            <p:ph type="sldNum" sz="quarter" idx="12"/>
          </p:nvPr>
        </p:nvSpPr>
        <p:spPr/>
        <p:txBody>
          <a:bodyPr/>
          <a:lstStyle/>
          <a:p>
            <a:fld id="{851EFF33-8827-4276-B8A4-0CC61FC33702}" type="slidenum">
              <a:rPr lang="en-US" smtClean="0"/>
              <a:t>‹#›</a:t>
            </a:fld>
            <a:endParaRPr lang="en-US"/>
          </a:p>
        </p:txBody>
      </p:sp>
    </p:spTree>
    <p:extLst>
      <p:ext uri="{BB962C8B-B14F-4D97-AF65-F5344CB8AC3E}">
        <p14:creationId xmlns:p14="http://schemas.microsoft.com/office/powerpoint/2010/main" val="3962071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23E9D-DD4D-4522-A008-A11FF7E7C2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D4A879-ACA3-414D-ABC0-2D890D5AEA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B6BCD5-685A-425A-95AC-48403F5905D8}"/>
              </a:ext>
            </a:extLst>
          </p:cNvPr>
          <p:cNvSpPr>
            <a:spLocks noGrp="1"/>
          </p:cNvSpPr>
          <p:nvPr>
            <p:ph type="dt" sz="half" idx="10"/>
          </p:nvPr>
        </p:nvSpPr>
        <p:spPr/>
        <p:txBody>
          <a:bodyPr/>
          <a:lstStyle/>
          <a:p>
            <a:fld id="{6DBAA92B-0886-4DCC-B2B9-98AF400B4B96}" type="datetimeFigureOut">
              <a:rPr lang="en-US" smtClean="0"/>
              <a:t>7/7/2022</a:t>
            </a:fld>
            <a:endParaRPr lang="en-US"/>
          </a:p>
        </p:txBody>
      </p:sp>
      <p:sp>
        <p:nvSpPr>
          <p:cNvPr id="5" name="Footer Placeholder 4">
            <a:extLst>
              <a:ext uri="{FF2B5EF4-FFF2-40B4-BE49-F238E27FC236}">
                <a16:creationId xmlns:a16="http://schemas.microsoft.com/office/drawing/2014/main" id="{22DDBE75-8709-43BB-BAF8-1F030A5BB0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8B404E-9194-4D58-B87D-9BD5777D98C4}"/>
              </a:ext>
            </a:extLst>
          </p:cNvPr>
          <p:cNvSpPr>
            <a:spLocks noGrp="1"/>
          </p:cNvSpPr>
          <p:nvPr>
            <p:ph type="sldNum" sz="quarter" idx="12"/>
          </p:nvPr>
        </p:nvSpPr>
        <p:spPr/>
        <p:txBody>
          <a:bodyPr/>
          <a:lstStyle/>
          <a:p>
            <a:fld id="{851EFF33-8827-4276-B8A4-0CC61FC33702}" type="slidenum">
              <a:rPr lang="en-US" smtClean="0"/>
              <a:t>‹#›</a:t>
            </a:fld>
            <a:endParaRPr lang="en-US"/>
          </a:p>
        </p:txBody>
      </p:sp>
    </p:spTree>
    <p:extLst>
      <p:ext uri="{BB962C8B-B14F-4D97-AF65-F5344CB8AC3E}">
        <p14:creationId xmlns:p14="http://schemas.microsoft.com/office/powerpoint/2010/main" val="3814416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2790B-630F-41A2-A1B2-85B118D52F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B0FD9A-7ECA-47C5-93FC-F31FBA6F90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749677-AD9A-461E-9A7D-EF5AF0EAF3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BA2929-0686-488B-8B1F-D36E7F9C5046}"/>
              </a:ext>
            </a:extLst>
          </p:cNvPr>
          <p:cNvSpPr>
            <a:spLocks noGrp="1"/>
          </p:cNvSpPr>
          <p:nvPr>
            <p:ph type="dt" sz="half" idx="10"/>
          </p:nvPr>
        </p:nvSpPr>
        <p:spPr/>
        <p:txBody>
          <a:bodyPr/>
          <a:lstStyle/>
          <a:p>
            <a:fld id="{6DBAA92B-0886-4DCC-B2B9-98AF400B4B96}" type="datetimeFigureOut">
              <a:rPr lang="en-US" smtClean="0"/>
              <a:t>7/7/2022</a:t>
            </a:fld>
            <a:endParaRPr lang="en-US"/>
          </a:p>
        </p:txBody>
      </p:sp>
      <p:sp>
        <p:nvSpPr>
          <p:cNvPr id="6" name="Footer Placeholder 5">
            <a:extLst>
              <a:ext uri="{FF2B5EF4-FFF2-40B4-BE49-F238E27FC236}">
                <a16:creationId xmlns:a16="http://schemas.microsoft.com/office/drawing/2014/main" id="{DC5FD519-E701-44C5-B098-9BB183F307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775536-6971-44AF-8F67-23E24022554F}"/>
              </a:ext>
            </a:extLst>
          </p:cNvPr>
          <p:cNvSpPr>
            <a:spLocks noGrp="1"/>
          </p:cNvSpPr>
          <p:nvPr>
            <p:ph type="sldNum" sz="quarter" idx="12"/>
          </p:nvPr>
        </p:nvSpPr>
        <p:spPr/>
        <p:txBody>
          <a:bodyPr/>
          <a:lstStyle/>
          <a:p>
            <a:fld id="{851EFF33-8827-4276-B8A4-0CC61FC33702}" type="slidenum">
              <a:rPr lang="en-US" smtClean="0"/>
              <a:t>‹#›</a:t>
            </a:fld>
            <a:endParaRPr lang="en-US"/>
          </a:p>
        </p:txBody>
      </p:sp>
    </p:spTree>
    <p:extLst>
      <p:ext uri="{BB962C8B-B14F-4D97-AF65-F5344CB8AC3E}">
        <p14:creationId xmlns:p14="http://schemas.microsoft.com/office/powerpoint/2010/main" val="2445963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80267-3890-4175-ACFC-3655F19D3B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1F5113-B080-45D1-9753-AA2541DA22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3823FC-3407-4F12-B5CB-B6A3BBAF99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7AD63A-2DA8-4C25-BA17-FAD1B8658F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C8DE05-DCBD-4BB0-9AFB-0171616811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C6B7D3-89A7-4B8A-9187-EB86A5D415CE}"/>
              </a:ext>
            </a:extLst>
          </p:cNvPr>
          <p:cNvSpPr>
            <a:spLocks noGrp="1"/>
          </p:cNvSpPr>
          <p:nvPr>
            <p:ph type="dt" sz="half" idx="10"/>
          </p:nvPr>
        </p:nvSpPr>
        <p:spPr/>
        <p:txBody>
          <a:bodyPr/>
          <a:lstStyle/>
          <a:p>
            <a:fld id="{6DBAA92B-0886-4DCC-B2B9-98AF400B4B96}" type="datetimeFigureOut">
              <a:rPr lang="en-US" smtClean="0"/>
              <a:t>7/7/2022</a:t>
            </a:fld>
            <a:endParaRPr lang="en-US"/>
          </a:p>
        </p:txBody>
      </p:sp>
      <p:sp>
        <p:nvSpPr>
          <p:cNvPr id="8" name="Footer Placeholder 7">
            <a:extLst>
              <a:ext uri="{FF2B5EF4-FFF2-40B4-BE49-F238E27FC236}">
                <a16:creationId xmlns:a16="http://schemas.microsoft.com/office/drawing/2014/main" id="{01A54976-598D-4B4C-AB41-C82287554B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2A3B1C-23B3-43AD-A8C9-CAF0AF2D1CBE}"/>
              </a:ext>
            </a:extLst>
          </p:cNvPr>
          <p:cNvSpPr>
            <a:spLocks noGrp="1"/>
          </p:cNvSpPr>
          <p:nvPr>
            <p:ph type="sldNum" sz="quarter" idx="12"/>
          </p:nvPr>
        </p:nvSpPr>
        <p:spPr/>
        <p:txBody>
          <a:bodyPr/>
          <a:lstStyle/>
          <a:p>
            <a:fld id="{851EFF33-8827-4276-B8A4-0CC61FC33702}" type="slidenum">
              <a:rPr lang="en-US" smtClean="0"/>
              <a:t>‹#›</a:t>
            </a:fld>
            <a:endParaRPr lang="en-US"/>
          </a:p>
        </p:txBody>
      </p:sp>
    </p:spTree>
    <p:extLst>
      <p:ext uri="{BB962C8B-B14F-4D97-AF65-F5344CB8AC3E}">
        <p14:creationId xmlns:p14="http://schemas.microsoft.com/office/powerpoint/2010/main" val="925809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7ECD5-A2CE-416B-AF40-EB2C2BA2CA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09D786-B4B9-4F85-ABC6-15B3CEFFB650}"/>
              </a:ext>
            </a:extLst>
          </p:cNvPr>
          <p:cNvSpPr>
            <a:spLocks noGrp="1"/>
          </p:cNvSpPr>
          <p:nvPr>
            <p:ph type="dt" sz="half" idx="10"/>
          </p:nvPr>
        </p:nvSpPr>
        <p:spPr/>
        <p:txBody>
          <a:bodyPr/>
          <a:lstStyle/>
          <a:p>
            <a:fld id="{6DBAA92B-0886-4DCC-B2B9-98AF400B4B96}" type="datetimeFigureOut">
              <a:rPr lang="en-US" smtClean="0"/>
              <a:t>7/7/2022</a:t>
            </a:fld>
            <a:endParaRPr lang="en-US"/>
          </a:p>
        </p:txBody>
      </p:sp>
      <p:sp>
        <p:nvSpPr>
          <p:cNvPr id="4" name="Footer Placeholder 3">
            <a:extLst>
              <a:ext uri="{FF2B5EF4-FFF2-40B4-BE49-F238E27FC236}">
                <a16:creationId xmlns:a16="http://schemas.microsoft.com/office/drawing/2014/main" id="{779F984C-C313-4CA8-8919-473A2E8B70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AC72C2-BF75-468A-A719-3337726CBDB8}"/>
              </a:ext>
            </a:extLst>
          </p:cNvPr>
          <p:cNvSpPr>
            <a:spLocks noGrp="1"/>
          </p:cNvSpPr>
          <p:nvPr>
            <p:ph type="sldNum" sz="quarter" idx="12"/>
          </p:nvPr>
        </p:nvSpPr>
        <p:spPr/>
        <p:txBody>
          <a:bodyPr/>
          <a:lstStyle/>
          <a:p>
            <a:fld id="{851EFF33-8827-4276-B8A4-0CC61FC33702}" type="slidenum">
              <a:rPr lang="en-US" smtClean="0"/>
              <a:t>‹#›</a:t>
            </a:fld>
            <a:endParaRPr lang="en-US"/>
          </a:p>
        </p:txBody>
      </p:sp>
    </p:spTree>
    <p:extLst>
      <p:ext uri="{BB962C8B-B14F-4D97-AF65-F5344CB8AC3E}">
        <p14:creationId xmlns:p14="http://schemas.microsoft.com/office/powerpoint/2010/main" val="450869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8D9B4A-EDB4-43FB-A97D-E66C9BAA3A0E}"/>
              </a:ext>
            </a:extLst>
          </p:cNvPr>
          <p:cNvSpPr>
            <a:spLocks noGrp="1"/>
          </p:cNvSpPr>
          <p:nvPr>
            <p:ph type="dt" sz="half" idx="10"/>
          </p:nvPr>
        </p:nvSpPr>
        <p:spPr/>
        <p:txBody>
          <a:bodyPr/>
          <a:lstStyle/>
          <a:p>
            <a:fld id="{6DBAA92B-0886-4DCC-B2B9-98AF400B4B96}" type="datetimeFigureOut">
              <a:rPr lang="en-US" smtClean="0"/>
              <a:t>7/7/2022</a:t>
            </a:fld>
            <a:endParaRPr lang="en-US"/>
          </a:p>
        </p:txBody>
      </p:sp>
      <p:sp>
        <p:nvSpPr>
          <p:cNvPr id="3" name="Footer Placeholder 2">
            <a:extLst>
              <a:ext uri="{FF2B5EF4-FFF2-40B4-BE49-F238E27FC236}">
                <a16:creationId xmlns:a16="http://schemas.microsoft.com/office/drawing/2014/main" id="{109A57CD-D101-45D3-9E4C-8E57C903A2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9128F0-AA9E-41F3-85B7-EFF335418183}"/>
              </a:ext>
            </a:extLst>
          </p:cNvPr>
          <p:cNvSpPr>
            <a:spLocks noGrp="1"/>
          </p:cNvSpPr>
          <p:nvPr>
            <p:ph type="sldNum" sz="quarter" idx="12"/>
          </p:nvPr>
        </p:nvSpPr>
        <p:spPr/>
        <p:txBody>
          <a:bodyPr/>
          <a:lstStyle/>
          <a:p>
            <a:fld id="{851EFF33-8827-4276-B8A4-0CC61FC33702}" type="slidenum">
              <a:rPr lang="en-US" smtClean="0"/>
              <a:t>‹#›</a:t>
            </a:fld>
            <a:endParaRPr lang="en-US"/>
          </a:p>
        </p:txBody>
      </p:sp>
    </p:spTree>
    <p:extLst>
      <p:ext uri="{BB962C8B-B14F-4D97-AF65-F5344CB8AC3E}">
        <p14:creationId xmlns:p14="http://schemas.microsoft.com/office/powerpoint/2010/main" val="1793472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C1276-D079-4B54-BCF1-1487A2CD6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A10DC8-4063-472F-8B7B-D0A9D5E13A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C736BB-D825-4DA5-B187-2750036049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05CF62-2FB1-4C3C-AB92-87E36FBC4927}"/>
              </a:ext>
            </a:extLst>
          </p:cNvPr>
          <p:cNvSpPr>
            <a:spLocks noGrp="1"/>
          </p:cNvSpPr>
          <p:nvPr>
            <p:ph type="dt" sz="half" idx="10"/>
          </p:nvPr>
        </p:nvSpPr>
        <p:spPr/>
        <p:txBody>
          <a:bodyPr/>
          <a:lstStyle/>
          <a:p>
            <a:fld id="{6DBAA92B-0886-4DCC-B2B9-98AF400B4B96}" type="datetimeFigureOut">
              <a:rPr lang="en-US" smtClean="0"/>
              <a:t>7/7/2022</a:t>
            </a:fld>
            <a:endParaRPr lang="en-US"/>
          </a:p>
        </p:txBody>
      </p:sp>
      <p:sp>
        <p:nvSpPr>
          <p:cNvPr id="6" name="Footer Placeholder 5">
            <a:extLst>
              <a:ext uri="{FF2B5EF4-FFF2-40B4-BE49-F238E27FC236}">
                <a16:creationId xmlns:a16="http://schemas.microsoft.com/office/drawing/2014/main" id="{7C152316-DBA1-47DB-BEEF-D67730A46C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BE3A2-CB2E-4257-B7F1-888F164D9DB7}"/>
              </a:ext>
            </a:extLst>
          </p:cNvPr>
          <p:cNvSpPr>
            <a:spLocks noGrp="1"/>
          </p:cNvSpPr>
          <p:nvPr>
            <p:ph type="sldNum" sz="quarter" idx="12"/>
          </p:nvPr>
        </p:nvSpPr>
        <p:spPr/>
        <p:txBody>
          <a:bodyPr/>
          <a:lstStyle/>
          <a:p>
            <a:fld id="{851EFF33-8827-4276-B8A4-0CC61FC33702}" type="slidenum">
              <a:rPr lang="en-US" smtClean="0"/>
              <a:t>‹#›</a:t>
            </a:fld>
            <a:endParaRPr lang="en-US"/>
          </a:p>
        </p:txBody>
      </p:sp>
    </p:spTree>
    <p:extLst>
      <p:ext uri="{BB962C8B-B14F-4D97-AF65-F5344CB8AC3E}">
        <p14:creationId xmlns:p14="http://schemas.microsoft.com/office/powerpoint/2010/main" val="3690705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763B-0202-481A-A5DD-D5A1808442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DC810-F05C-43F1-9695-863A594700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B7D55D-2AA4-407E-95DD-92362141C6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BE53D2-12B2-448C-9F0C-A46E1FDC6E0D}"/>
              </a:ext>
            </a:extLst>
          </p:cNvPr>
          <p:cNvSpPr>
            <a:spLocks noGrp="1"/>
          </p:cNvSpPr>
          <p:nvPr>
            <p:ph type="dt" sz="half" idx="10"/>
          </p:nvPr>
        </p:nvSpPr>
        <p:spPr/>
        <p:txBody>
          <a:bodyPr/>
          <a:lstStyle/>
          <a:p>
            <a:fld id="{6DBAA92B-0886-4DCC-B2B9-98AF400B4B96}" type="datetimeFigureOut">
              <a:rPr lang="en-US" smtClean="0"/>
              <a:t>7/7/2022</a:t>
            </a:fld>
            <a:endParaRPr lang="en-US"/>
          </a:p>
        </p:txBody>
      </p:sp>
      <p:sp>
        <p:nvSpPr>
          <p:cNvPr id="6" name="Footer Placeholder 5">
            <a:extLst>
              <a:ext uri="{FF2B5EF4-FFF2-40B4-BE49-F238E27FC236}">
                <a16:creationId xmlns:a16="http://schemas.microsoft.com/office/drawing/2014/main" id="{D1162B96-C28D-4ACB-AB1C-E4C6634DE1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4CD644-C1D1-4406-A273-F8602334C9AB}"/>
              </a:ext>
            </a:extLst>
          </p:cNvPr>
          <p:cNvSpPr>
            <a:spLocks noGrp="1"/>
          </p:cNvSpPr>
          <p:nvPr>
            <p:ph type="sldNum" sz="quarter" idx="12"/>
          </p:nvPr>
        </p:nvSpPr>
        <p:spPr/>
        <p:txBody>
          <a:bodyPr/>
          <a:lstStyle/>
          <a:p>
            <a:fld id="{851EFF33-8827-4276-B8A4-0CC61FC33702}" type="slidenum">
              <a:rPr lang="en-US" smtClean="0"/>
              <a:t>‹#›</a:t>
            </a:fld>
            <a:endParaRPr lang="en-US"/>
          </a:p>
        </p:txBody>
      </p:sp>
    </p:spTree>
    <p:extLst>
      <p:ext uri="{BB962C8B-B14F-4D97-AF65-F5344CB8AC3E}">
        <p14:creationId xmlns:p14="http://schemas.microsoft.com/office/powerpoint/2010/main" val="3753307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4A9D5D-82CE-47F6-BA17-2342FD2178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D25E01-2B33-42AC-98CF-64A12F7563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2B2C60-26AE-4F89-B184-ECA5F937B4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BAA92B-0886-4DCC-B2B9-98AF400B4B96}" type="datetimeFigureOut">
              <a:rPr lang="en-US" smtClean="0"/>
              <a:t>7/7/2022</a:t>
            </a:fld>
            <a:endParaRPr lang="en-US"/>
          </a:p>
        </p:txBody>
      </p:sp>
      <p:sp>
        <p:nvSpPr>
          <p:cNvPr id="5" name="Footer Placeholder 4">
            <a:extLst>
              <a:ext uri="{FF2B5EF4-FFF2-40B4-BE49-F238E27FC236}">
                <a16:creationId xmlns:a16="http://schemas.microsoft.com/office/drawing/2014/main" id="{6188381C-45B3-4286-9CE2-156EC3398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D77650-A68E-4C24-97D8-E88B8328E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1EFF33-8827-4276-B8A4-0CC61FC33702}" type="slidenum">
              <a:rPr lang="en-US" smtClean="0"/>
              <a:t>‹#›</a:t>
            </a:fld>
            <a:endParaRPr lang="en-US"/>
          </a:p>
        </p:txBody>
      </p:sp>
    </p:spTree>
    <p:extLst>
      <p:ext uri="{BB962C8B-B14F-4D97-AF65-F5344CB8AC3E}">
        <p14:creationId xmlns:p14="http://schemas.microsoft.com/office/powerpoint/2010/main" val="787233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darksky.org/"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darksky.org/wp-content/uploads/2014/09/Chicago-Alley-Lighting-Project.pdf" TargetMode="External"/><Relationship Id="rId2" Type="http://schemas.openxmlformats.org/officeDocument/2006/relationships/hyperlink" Target="https://www.darksky.org/wp-content/uploads/bsk-pdf-manager/AMA_Report_2016_60.pdf" TargetMode="Externa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29974C48-15BD-4AC4-866B-9660A6D5A10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9" y="-256664"/>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473AAF-851B-4841-AD45-8286450E9240}"/>
              </a:ext>
            </a:extLst>
          </p:cNvPr>
          <p:cNvSpPr>
            <a:spLocks noGrp="1"/>
          </p:cNvSpPr>
          <p:nvPr>
            <p:ph type="ctrTitle"/>
          </p:nvPr>
        </p:nvSpPr>
        <p:spPr>
          <a:xfrm>
            <a:off x="1097280" y="325550"/>
            <a:ext cx="10058400" cy="2297334"/>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Dark Skies</a:t>
            </a:r>
          </a:p>
        </p:txBody>
      </p:sp>
    </p:spTree>
    <p:extLst>
      <p:ext uri="{BB962C8B-B14F-4D97-AF65-F5344CB8AC3E}">
        <p14:creationId xmlns:p14="http://schemas.microsoft.com/office/powerpoint/2010/main" val="147185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730120-E4F2-40C9-8E02-90D9671B8407}"/>
              </a:ext>
            </a:extLst>
          </p:cNvPr>
          <p:cNvSpPr txBox="1"/>
          <p:nvPr/>
        </p:nvSpPr>
        <p:spPr>
          <a:xfrm>
            <a:off x="481263" y="336884"/>
            <a:ext cx="11301663" cy="7571303"/>
          </a:xfrm>
          <a:prstGeom prst="rect">
            <a:avLst/>
          </a:prstGeom>
          <a:noFill/>
        </p:spPr>
        <p:txBody>
          <a:bodyPr wrap="square" rtlCol="0">
            <a:spAutoFit/>
          </a:bodyPr>
          <a:lstStyle/>
          <a:p>
            <a:r>
              <a:rPr lang="en-US" sz="2400" b="1" dirty="0">
                <a:highlight>
                  <a:srgbClr val="C0C0C0"/>
                </a:highlight>
              </a:rPr>
              <a:t>LIGHTING RECOMMENDATION</a:t>
            </a:r>
            <a:r>
              <a:rPr lang="en-US" sz="2400" dirty="0">
                <a:highlight>
                  <a:srgbClr val="C0C0C0"/>
                </a:highlight>
              </a:rPr>
              <a:t>: </a:t>
            </a:r>
          </a:p>
          <a:p>
            <a:pPr marL="457200" indent="-457200">
              <a:buAutoNum type="arabicPeriod"/>
            </a:pPr>
            <a:r>
              <a:rPr lang="en-US" sz="2400" dirty="0"/>
              <a:t>Draft dark skies and residential ordinances based on other communities’ ordinances</a:t>
            </a:r>
          </a:p>
          <a:p>
            <a:pPr marL="800100" lvl="1" indent="-342900">
              <a:buFont typeface="Arial" panose="020B0604020202020204" pitchFamily="34" charset="0"/>
              <a:buChar char="•"/>
            </a:pPr>
            <a:r>
              <a:rPr lang="en-US" sz="2400" dirty="0"/>
              <a:t>Create an independent section of the Municipal Code </a:t>
            </a:r>
          </a:p>
          <a:p>
            <a:pPr marL="800100" lvl="1" indent="-342900">
              <a:buFont typeface="Arial" panose="020B0604020202020204" pitchFamily="34" charset="0"/>
              <a:buChar char="•"/>
            </a:pPr>
            <a:r>
              <a:rPr lang="en-US" sz="2400" dirty="0"/>
              <a:t>Incorporate into the existing Building Code for new construction</a:t>
            </a:r>
          </a:p>
          <a:p>
            <a:pPr marL="800100" lvl="1" indent="-342900">
              <a:buFont typeface="Arial" panose="020B0604020202020204" pitchFamily="34" charset="0"/>
              <a:buChar char="•"/>
            </a:pPr>
            <a:r>
              <a:rPr lang="en-US" sz="2400" dirty="0"/>
              <a:t>Must be measurable and/or definitive to be enforceable. </a:t>
            </a:r>
          </a:p>
          <a:p>
            <a:endParaRPr lang="en-US" sz="2400" kern="1200" dirty="0">
              <a:solidFill>
                <a:schemeClr val="tx1"/>
              </a:solidFill>
              <a:latin typeface="+mn-lt"/>
              <a:ea typeface="+mn-ea"/>
              <a:cs typeface="+mn-cs"/>
            </a:endParaRPr>
          </a:p>
          <a:p>
            <a:pPr marL="285750" indent="-285750">
              <a:buFont typeface="Arial" panose="020B0604020202020204" pitchFamily="34" charset="0"/>
              <a:buChar char="•"/>
            </a:pPr>
            <a:r>
              <a:rPr lang="en-US" sz="2000" kern="1200" dirty="0">
                <a:solidFill>
                  <a:schemeClr val="tx1"/>
                </a:solidFill>
                <a:latin typeface="+mn-lt"/>
                <a:ea typeface="+mn-ea"/>
                <a:cs typeface="+mn-cs"/>
              </a:rPr>
              <a:t>Dark skies ordinance </a:t>
            </a:r>
          </a:p>
          <a:p>
            <a:pPr marL="742950" lvl="1" indent="-285750">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Example of things that could be included:</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Requiring motion detection lighting for lights facing into adjacent properties and security lights such as floodlights over garages, back entrances, decks, patios, flag poles etc.</a:t>
            </a:r>
          </a:p>
          <a:p>
            <a:pPr marL="1200150" lvl="2" indent="-285750">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Language about direction, angles </a:t>
            </a:r>
            <a:r>
              <a:rPr lang="en-US" sz="2000" dirty="0">
                <a:latin typeface="Calibri" panose="020F0502020204030204" pitchFamily="34" charset="0"/>
                <a:ea typeface="Calibri" panose="020F0502020204030204" pitchFamily="34" charset="0"/>
                <a:cs typeface="Times New Roman" panose="02020603050405020304" pitchFamily="18" charset="0"/>
              </a:rPr>
              <a:t>and color </a:t>
            </a:r>
            <a:r>
              <a:rPr lang="en-US" sz="2000" dirty="0">
                <a:effectLst/>
                <a:latin typeface="Calibri" panose="020F0502020204030204" pitchFamily="34" charset="0"/>
                <a:ea typeface="Calibri" panose="020F0502020204030204" pitchFamily="34" charset="0"/>
                <a:cs typeface="Times New Roman" panose="02020603050405020304" pitchFamily="18" charset="0"/>
              </a:rPr>
              <a:t>of the lighting.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1200150" lvl="2" indent="-285750">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Prohibit/limit full façade lighting or lighting to accentuate architectural or aesthetic elements a building façade, decorative lights and other lighting that are not functional.</a:t>
            </a:r>
          </a:p>
          <a:p>
            <a:pPr marL="1200150" lvl="2"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Low effort, high impact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Residential ordinance</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Must contain technical, measurable requirements</a:t>
            </a:r>
          </a:p>
          <a:p>
            <a:pPr marL="1200150" lvl="2"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Specify lumens, footcandles, wattage etc. </a:t>
            </a:r>
          </a:p>
          <a:p>
            <a:pPr marL="742950" lvl="1" indent="-285750">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Twp will need to contract out enforcement or purchase equipm</a:t>
            </a:r>
            <a:r>
              <a:rPr lang="en-US" sz="2000" dirty="0">
                <a:latin typeface="Calibri" panose="020F0502020204030204" pitchFamily="34" charset="0"/>
                <a:ea typeface="Calibri" panose="020F0502020204030204" pitchFamily="34" charset="0"/>
                <a:cs typeface="Times New Roman" panose="02020603050405020304" pitchFamily="18" charset="0"/>
              </a:rPr>
              <a:t>ent, hire lighting expert, technician</a:t>
            </a:r>
          </a:p>
          <a:p>
            <a:pPr marL="742950" lvl="1"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High effort, high impact </a:t>
            </a:r>
          </a:p>
          <a:p>
            <a:pPr marL="742950" lvl="1" indent="-285750">
              <a:buFont typeface="Arial" panose="020B0604020202020204" pitchFamily="34" charset="0"/>
              <a:buChar char="•"/>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137160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742950" lvl="1" indent="-285750">
              <a:buFont typeface="Arial" panose="020B0604020202020204" pitchFamily="34" charset="0"/>
              <a:buChar char="•"/>
            </a:pPr>
            <a:endParaRPr lang="en-US" sz="2400" kern="1200" dirty="0">
              <a:solidFill>
                <a:schemeClr val="tx1"/>
              </a:solidFill>
              <a:latin typeface="+mn-lt"/>
              <a:ea typeface="+mn-ea"/>
              <a:cs typeface="+mn-cs"/>
            </a:endParaRPr>
          </a:p>
          <a:p>
            <a:pPr lvl="1"/>
            <a:endParaRPr lang="en-US" kern="1200" dirty="0">
              <a:solidFill>
                <a:schemeClr val="tx1"/>
              </a:solidFill>
              <a:latin typeface="+mn-lt"/>
              <a:ea typeface="+mn-ea"/>
              <a:cs typeface="+mn-cs"/>
            </a:endParaRPr>
          </a:p>
        </p:txBody>
      </p:sp>
    </p:spTree>
    <p:extLst>
      <p:ext uri="{BB962C8B-B14F-4D97-AF65-F5344CB8AC3E}">
        <p14:creationId xmlns:p14="http://schemas.microsoft.com/office/powerpoint/2010/main" val="3035174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FA4A6D-B43D-498A-A37B-7F325C91C304}"/>
              </a:ext>
            </a:extLst>
          </p:cNvPr>
          <p:cNvSpPr txBox="1"/>
          <p:nvPr/>
        </p:nvSpPr>
        <p:spPr>
          <a:xfrm>
            <a:off x="529389" y="352925"/>
            <a:ext cx="11534274" cy="5262979"/>
          </a:xfrm>
          <a:prstGeom prst="rect">
            <a:avLst/>
          </a:prstGeom>
          <a:noFill/>
        </p:spPr>
        <p:txBody>
          <a:bodyPr wrap="square" rtlCol="0">
            <a:spAutoFit/>
          </a:bodyPr>
          <a:lstStyle/>
          <a:p>
            <a:r>
              <a:rPr lang="en-US" sz="2400" b="1" dirty="0">
                <a:highlight>
                  <a:srgbClr val="C0C0C0"/>
                </a:highlight>
              </a:rPr>
              <a:t>LIGHTING RECOMMENDATION CONTINUED: </a:t>
            </a:r>
          </a:p>
          <a:p>
            <a:r>
              <a:rPr lang="en-US" sz="2400" dirty="0"/>
              <a:t>2. Develop educational document </a:t>
            </a:r>
          </a:p>
          <a:p>
            <a:pPr marL="800100" lvl="1" indent="-342900">
              <a:buFont typeface="Arial" panose="020B0604020202020204" pitchFamily="34" charset="0"/>
              <a:buChar char="•"/>
            </a:pPr>
            <a:r>
              <a:rPr lang="en-US" sz="2400" dirty="0"/>
              <a:t>Describe dark skies important impact on preservation of the ecosystem, the beauty of dark skies, better vision without glaring lighting etc.</a:t>
            </a:r>
          </a:p>
          <a:p>
            <a:pPr marL="800100" lvl="1" indent="-342900">
              <a:buFont typeface="Arial" panose="020B0604020202020204" pitchFamily="34" charset="0"/>
              <a:buChar char="•"/>
            </a:pPr>
            <a:r>
              <a:rPr lang="en-US" sz="2400" dirty="0"/>
              <a:t>Describe the impact of excessive lighting on quality of life and human health</a:t>
            </a:r>
          </a:p>
          <a:p>
            <a:pPr marL="800100" lvl="1" indent="-342900">
              <a:buFont typeface="Arial" panose="020B0604020202020204" pitchFamily="34" charset="0"/>
              <a:buChar char="•"/>
            </a:pPr>
            <a:r>
              <a:rPr lang="en-US" sz="2400" dirty="0"/>
              <a:t>Identify ways to minimize impact of existing lighting by usage, using lesser wattage etc. </a:t>
            </a:r>
          </a:p>
          <a:p>
            <a:pPr marL="800100" lvl="1" indent="-342900">
              <a:buFont typeface="Arial" panose="020B0604020202020204" pitchFamily="34" charset="0"/>
              <a:buChar char="•"/>
            </a:pPr>
            <a:r>
              <a:rPr lang="en-US" sz="2400" dirty="0"/>
              <a:t>Educate property owners, renters, builders, architects, real estate agents on the above </a:t>
            </a:r>
          </a:p>
          <a:p>
            <a:pPr marL="800100" lvl="1" indent="-342900">
              <a:buFont typeface="Arial" panose="020B0604020202020204" pitchFamily="34" charset="0"/>
              <a:buChar char="•"/>
            </a:pPr>
            <a:r>
              <a:rPr lang="en-US" sz="2400" dirty="0"/>
              <a:t>Consider adding lease requirements regarding wattage, use, color etc. of existing lighting. </a:t>
            </a:r>
          </a:p>
          <a:p>
            <a:pPr marL="800100" lvl="1" indent="-342900">
              <a:buFont typeface="Arial" panose="020B0604020202020204" pitchFamily="34" charset="0"/>
              <a:buChar char="•"/>
            </a:pPr>
            <a:r>
              <a:rPr lang="en-US" sz="2400" dirty="0"/>
              <a:t>High impact, high effort</a:t>
            </a:r>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319897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9FAF4-67CC-1653-32D2-801942ED4CF1}"/>
              </a:ext>
            </a:extLst>
          </p:cNvPr>
          <p:cNvSpPr>
            <a:spLocks noGrp="1"/>
          </p:cNvSpPr>
          <p:nvPr>
            <p:ph type="title"/>
          </p:nvPr>
        </p:nvSpPr>
        <p:spPr>
          <a:xfrm>
            <a:off x="838200" y="762000"/>
            <a:ext cx="10515600" cy="928688"/>
          </a:xfrm>
        </p:spPr>
        <p:txBody>
          <a:bodyPr>
            <a:normAutofit fontScale="90000"/>
          </a:bodyPr>
          <a:lstStyle/>
          <a:p>
            <a:pPr algn="ctr"/>
            <a:r>
              <a:rPr lang="en-US" sz="3100" dirty="0"/>
              <a:t>The first step is as easy as taking a look at your own home, respecting your neighbors, the ecosystem and wildlife.  </a:t>
            </a:r>
            <a:br>
              <a:rPr lang="en-US" dirty="0"/>
            </a:br>
            <a:br>
              <a:rPr lang="en-US" dirty="0"/>
            </a:br>
            <a:r>
              <a:rPr lang="en-US" dirty="0"/>
              <a:t>THANK YOU!</a:t>
            </a:r>
          </a:p>
        </p:txBody>
      </p:sp>
      <p:pic>
        <p:nvPicPr>
          <p:cNvPr id="8194" name="Picture 2" descr="Background: Good Neighbor Outdoor Lighting">
            <a:extLst>
              <a:ext uri="{FF2B5EF4-FFF2-40B4-BE49-F238E27FC236}">
                <a16:creationId xmlns:a16="http://schemas.microsoft.com/office/drawing/2014/main" id="{A1F210E1-CBB0-69FA-EA01-EDDA8AC45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791" y="2237040"/>
            <a:ext cx="11440418" cy="4255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265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610A5D-2360-4DDE-B281-F41D65B9B3AF}"/>
              </a:ext>
            </a:extLst>
          </p:cNvPr>
          <p:cNvSpPr txBox="1"/>
          <p:nvPr/>
        </p:nvSpPr>
        <p:spPr>
          <a:xfrm>
            <a:off x="947057" y="896095"/>
            <a:ext cx="9372600" cy="5199437"/>
          </a:xfrm>
          <a:prstGeom prst="rect">
            <a:avLst/>
          </a:prstGeom>
          <a:noFill/>
        </p:spPr>
        <p:txBody>
          <a:bodyPr wrap="square">
            <a:spAutoFit/>
          </a:bodyPr>
          <a:lstStyle/>
          <a:p>
            <a:pPr marL="0" marR="0">
              <a:lnSpc>
                <a:spcPts val="2025"/>
              </a:lnSpc>
              <a:spcBef>
                <a:spcPts val="1500"/>
              </a:spcBef>
              <a:spcAft>
                <a:spcPts val="0"/>
              </a:spcAft>
            </a:pPr>
            <a:r>
              <a:rPr lang="en-US" sz="3600" b="1" spc="15" dirty="0">
                <a:solidFill>
                  <a:srgbClr val="333333"/>
                </a:solidFill>
                <a:effectLst/>
                <a:latin typeface="Arial" panose="020B0604020202020204" pitchFamily="34" charset="0"/>
                <a:ea typeface="Times New Roman" panose="02020603050405020304" pitchFamily="18" charset="0"/>
              </a:rPr>
              <a:t>Background:  What is Light Pollution?</a:t>
            </a:r>
            <a:endParaRPr lang="en-US" sz="3600" b="1" dirty="0">
              <a:effectLst/>
              <a:latin typeface="Times New Roman" panose="02020603050405020304" pitchFamily="18" charset="0"/>
              <a:ea typeface="Times New Roman" panose="02020603050405020304" pitchFamily="18" charset="0"/>
            </a:endParaRPr>
          </a:p>
          <a:p>
            <a:pPr marL="0" marR="0">
              <a:lnSpc>
                <a:spcPct val="107000"/>
              </a:lnSpc>
              <a:spcBef>
                <a:spcPts val="0"/>
              </a:spcBef>
              <a:spcAft>
                <a:spcPts val="1125"/>
              </a:spcAft>
            </a:pPr>
            <a:r>
              <a:rPr lang="en-US" sz="1800" spc="15"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1125"/>
              </a:spcAft>
            </a:pPr>
            <a:r>
              <a:rPr lang="en-US" sz="2000" spc="15"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Most of us are familiar with air, water, and land pollution, but light can also be a pollutant.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1125"/>
              </a:spcAft>
            </a:pPr>
            <a:r>
              <a:rPr lang="en-US" sz="2000" spc="15"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The inappropriate or excessive use of artificial light – known as light pollution – can have serious environmental consequences for humans, wildlife, and our climate. Components of light pollution include:</a:t>
            </a:r>
          </a:p>
          <a:p>
            <a:pPr marL="0" marR="0">
              <a:lnSpc>
                <a:spcPct val="107000"/>
              </a:lnSpc>
              <a:spcBef>
                <a:spcPts val="0"/>
              </a:spcBef>
              <a:spcAft>
                <a:spcPts val="1125"/>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60"/>
              </a:lnSpc>
              <a:spcBef>
                <a:spcPts val="0"/>
              </a:spcBef>
              <a:spcAft>
                <a:spcPts val="0"/>
              </a:spcAft>
              <a:buSzPts val="1000"/>
              <a:buFont typeface="Symbol" panose="05050102010706020507" pitchFamily="18" charset="2"/>
              <a:buChar char=""/>
              <a:tabLst>
                <a:tab pos="457200" algn="l"/>
              </a:tabLst>
            </a:pPr>
            <a:r>
              <a:rPr lang="en-US" sz="2000" b="1" spc="15"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Glare</a:t>
            </a:r>
            <a:r>
              <a:rPr lang="en-US" sz="2000" spc="15"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 excessive brightness that causes visual discomfort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60"/>
              </a:lnSpc>
              <a:spcBef>
                <a:spcPts val="0"/>
              </a:spcBef>
              <a:spcAft>
                <a:spcPts val="0"/>
              </a:spcAft>
              <a:buSzPts val="1000"/>
              <a:buFont typeface="Symbol" panose="05050102010706020507" pitchFamily="18" charset="2"/>
              <a:buChar char=""/>
              <a:tabLst>
                <a:tab pos="457200" algn="l"/>
              </a:tabLst>
            </a:pPr>
            <a:endParaRPr lang="en-US" sz="2000" b="1" spc="15"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ts val="1560"/>
              </a:lnSpc>
              <a:spcBef>
                <a:spcPts val="0"/>
              </a:spcBef>
              <a:spcAft>
                <a:spcPts val="0"/>
              </a:spcAft>
              <a:buSzPts val="1000"/>
              <a:buFont typeface="Symbol" panose="05050102010706020507" pitchFamily="18" charset="2"/>
              <a:buChar char=""/>
              <a:tabLst>
                <a:tab pos="457200" algn="l"/>
              </a:tabLst>
            </a:pPr>
            <a:r>
              <a:rPr lang="en-US" sz="2000" b="1" spc="15"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Skyglow</a:t>
            </a:r>
            <a:r>
              <a:rPr lang="en-US" sz="2000" spc="15"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 brightening of the night sky over inhabited areas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60"/>
              </a:lnSpc>
              <a:spcBef>
                <a:spcPts val="0"/>
              </a:spcBef>
              <a:spcAft>
                <a:spcPts val="0"/>
              </a:spcAft>
              <a:buSzPts val="1000"/>
              <a:buFont typeface="Symbol" panose="05050102010706020507" pitchFamily="18" charset="2"/>
              <a:buChar char=""/>
              <a:tabLst>
                <a:tab pos="457200" algn="l"/>
              </a:tabLst>
            </a:pPr>
            <a:endParaRPr lang="en-US" sz="2000" b="1" spc="15"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ts val="1560"/>
              </a:lnSpc>
              <a:spcBef>
                <a:spcPts val="0"/>
              </a:spcBef>
              <a:spcAft>
                <a:spcPts val="0"/>
              </a:spcAft>
              <a:buSzPts val="1000"/>
              <a:buFont typeface="Symbol" panose="05050102010706020507" pitchFamily="18" charset="2"/>
              <a:buChar char=""/>
              <a:tabLst>
                <a:tab pos="457200" algn="l"/>
              </a:tabLst>
            </a:pPr>
            <a:r>
              <a:rPr lang="en-US" sz="2000" b="1" spc="15"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Light trespass</a:t>
            </a:r>
            <a:r>
              <a:rPr lang="en-US" sz="2000" spc="15"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 light falling where it is not intended or needed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ts val="1560"/>
              </a:lnSpc>
              <a:spcBef>
                <a:spcPts val="0"/>
              </a:spcBef>
              <a:spcAft>
                <a:spcPts val="0"/>
              </a:spcAft>
              <a:buSzPts val="1000"/>
              <a:buFont typeface="Symbol" panose="05050102010706020507" pitchFamily="18" charset="2"/>
              <a:buChar char=""/>
              <a:tabLst>
                <a:tab pos="457200" algn="l"/>
              </a:tabLst>
            </a:pPr>
            <a:endParaRPr lang="en-US" sz="2000" b="1" spc="15"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ts val="1560"/>
              </a:lnSpc>
              <a:spcBef>
                <a:spcPts val="0"/>
              </a:spcBef>
              <a:spcAft>
                <a:spcPts val="0"/>
              </a:spcAft>
              <a:buSzPts val="1000"/>
              <a:buFont typeface="Symbol" panose="05050102010706020507" pitchFamily="18" charset="2"/>
              <a:buChar char=""/>
              <a:tabLst>
                <a:tab pos="457200" algn="l"/>
              </a:tabLst>
            </a:pPr>
            <a:r>
              <a:rPr lang="en-US" sz="2000" b="1" spc="15"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Clutter</a:t>
            </a:r>
            <a:r>
              <a:rPr lang="en-US" sz="2000" spc="15"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 bright, confusing and excessive groupings of light sources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br>
              <a:rPr lang="en-US" sz="1800" spc="15" dirty="0">
                <a:solidFill>
                  <a:srgbClr val="333333"/>
                </a:solidFill>
                <a:effectLst/>
                <a:latin typeface="Arial" panose="020B0604020202020204" pitchFamily="34" charset="0"/>
                <a:ea typeface="Times New Roman" panose="02020603050405020304" pitchFamily="18" charset="0"/>
              </a:rPr>
            </a:br>
            <a:r>
              <a:rPr lang="en-US" sz="1800" spc="15" dirty="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2499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ght Pollution | Let's Talk Science">
            <a:extLst>
              <a:ext uri="{FF2B5EF4-FFF2-40B4-BE49-F238E27FC236}">
                <a16:creationId xmlns:a16="http://schemas.microsoft.com/office/drawing/2014/main" id="{E26C90EC-4163-8D1E-7752-82B897B46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685" y="515438"/>
            <a:ext cx="8850086" cy="6342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5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42CC5-742A-9D2D-ACC4-ED5AE495EA0D}"/>
              </a:ext>
            </a:extLst>
          </p:cNvPr>
          <p:cNvSpPr>
            <a:spLocks noGrp="1"/>
          </p:cNvSpPr>
          <p:nvPr>
            <p:ph type="title"/>
          </p:nvPr>
        </p:nvSpPr>
        <p:spPr>
          <a:xfrm>
            <a:off x="838200" y="365125"/>
            <a:ext cx="10515600" cy="1724932"/>
          </a:xfrm>
        </p:spPr>
        <p:txBody>
          <a:bodyPr>
            <a:noAutofit/>
          </a:bodyPr>
          <a:lstStyle/>
          <a:p>
            <a:r>
              <a:rPr lang="en-US" sz="4000" b="1" dirty="0">
                <a:solidFill>
                  <a:srgbClr val="000000"/>
                </a:solidFill>
                <a:effectLst/>
                <a:latin typeface="inherit"/>
              </a:rPr>
              <a:t>Glare</a:t>
            </a:r>
            <a:br>
              <a:rPr lang="en-US" sz="4000" b="1" dirty="0">
                <a:solidFill>
                  <a:srgbClr val="000000"/>
                </a:solidFill>
                <a:effectLst/>
                <a:latin typeface="inherit"/>
              </a:rPr>
            </a:br>
            <a:r>
              <a:rPr lang="en-US" sz="3200" b="0" i="1" dirty="0" err="1">
                <a:solidFill>
                  <a:srgbClr val="000000"/>
                </a:solidFill>
                <a:effectLst/>
                <a:latin typeface="inherit"/>
              </a:rPr>
              <a:t>Glare</a:t>
            </a:r>
            <a:r>
              <a:rPr lang="en-US" sz="3200" b="0" i="1" dirty="0">
                <a:solidFill>
                  <a:srgbClr val="000000"/>
                </a:solidFill>
                <a:effectLst/>
                <a:latin typeface="inherit"/>
              </a:rPr>
              <a:t> can easily cause us not to see important objects such as the couple crossing in front of the car. (Photos from </a:t>
            </a:r>
            <a:r>
              <a:rPr lang="en-US" sz="3200" b="0" i="1" u="none" strike="noStrike" dirty="0">
                <a:solidFill>
                  <a:srgbClr val="000000"/>
                </a:solidFill>
                <a:effectLst/>
                <a:latin typeface="inherit"/>
                <a:hlinkClick r:id="rId2"/>
              </a:rPr>
              <a:t>IDA</a:t>
            </a:r>
            <a:r>
              <a:rPr lang="en-US" sz="3200" b="0" i="1" dirty="0">
                <a:solidFill>
                  <a:srgbClr val="000000"/>
                </a:solidFill>
                <a:effectLst/>
                <a:latin typeface="inherit"/>
              </a:rPr>
              <a:t>).</a:t>
            </a:r>
            <a:endParaRPr lang="en-US" sz="3200" dirty="0"/>
          </a:p>
        </p:txBody>
      </p:sp>
      <p:pic>
        <p:nvPicPr>
          <p:cNvPr id="3" name="Picture 2" descr="glare">
            <a:extLst>
              <a:ext uri="{FF2B5EF4-FFF2-40B4-BE49-F238E27FC236}">
                <a16:creationId xmlns:a16="http://schemas.microsoft.com/office/drawing/2014/main" id="{05EA8260-FD6C-B99A-B0D9-5288BD7AA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371" y="2480813"/>
            <a:ext cx="10311636" cy="3669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375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31413-F1CD-85EF-259A-8356B690E859}"/>
              </a:ext>
            </a:extLst>
          </p:cNvPr>
          <p:cNvSpPr>
            <a:spLocks noGrp="1"/>
          </p:cNvSpPr>
          <p:nvPr>
            <p:ph type="title"/>
          </p:nvPr>
        </p:nvSpPr>
        <p:spPr>
          <a:xfrm>
            <a:off x="838200" y="365125"/>
            <a:ext cx="10515600" cy="2269218"/>
          </a:xfrm>
        </p:spPr>
        <p:txBody>
          <a:bodyPr>
            <a:normAutofit fontScale="90000"/>
          </a:bodyPr>
          <a:lstStyle/>
          <a:p>
            <a:pPr fontAlgn="base"/>
            <a:r>
              <a:rPr lang="en-US" sz="4400" b="1" dirty="0">
                <a:solidFill>
                  <a:srgbClr val="000000"/>
                </a:solidFill>
                <a:latin typeface="inherit"/>
              </a:rPr>
              <a:t>L</a:t>
            </a:r>
            <a:r>
              <a:rPr lang="en-US" sz="4400" b="1" dirty="0">
                <a:solidFill>
                  <a:srgbClr val="000000"/>
                </a:solidFill>
                <a:effectLst/>
                <a:latin typeface="inherit"/>
              </a:rPr>
              <a:t>ight Trespass</a:t>
            </a:r>
            <a:br>
              <a:rPr lang="en-US" b="0" i="1" dirty="0">
                <a:solidFill>
                  <a:srgbClr val="000000"/>
                </a:solidFill>
                <a:effectLst/>
                <a:latin typeface="Lato" panose="020F0502020204030203" pitchFamily="34" charset="0"/>
              </a:rPr>
            </a:br>
            <a:r>
              <a:rPr lang="en-US" sz="3600" i="1" dirty="0">
                <a:solidFill>
                  <a:srgbClr val="000000"/>
                </a:solidFill>
                <a:latin typeface="inherit"/>
              </a:rPr>
              <a:t>L</a:t>
            </a:r>
            <a:r>
              <a:rPr lang="en-US" sz="3600" b="0" i="1" dirty="0">
                <a:solidFill>
                  <a:srgbClr val="000000"/>
                </a:solidFill>
                <a:effectLst/>
                <a:latin typeface="inherit"/>
              </a:rPr>
              <a:t>ight trespass has caused the light sensor in the streetlight to think it is daytime! Imagine what it would be like to have a bedroom in one of the building rooms.</a:t>
            </a:r>
            <a:br>
              <a:rPr lang="en-US" sz="3600" b="0" i="1" dirty="0">
                <a:solidFill>
                  <a:srgbClr val="000000"/>
                </a:solidFill>
                <a:effectLst/>
                <a:latin typeface="Lato" panose="020F0502020204030203" pitchFamily="34" charset="0"/>
              </a:rPr>
            </a:br>
            <a:endParaRPr lang="en-US" sz="3600" i="1" dirty="0"/>
          </a:p>
        </p:txBody>
      </p:sp>
      <p:pic>
        <p:nvPicPr>
          <p:cNvPr id="4098" name="Picture 2">
            <a:extLst>
              <a:ext uri="{FF2B5EF4-FFF2-40B4-BE49-F238E27FC236}">
                <a16:creationId xmlns:a16="http://schemas.microsoft.com/office/drawing/2014/main" id="{93B60690-2AB2-5196-FAC2-59DFF570EA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7143" y="2418834"/>
            <a:ext cx="6847113" cy="4297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789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06558-BB29-EA93-AF68-515E8050F182}"/>
              </a:ext>
            </a:extLst>
          </p:cNvPr>
          <p:cNvSpPr>
            <a:spLocks noGrp="1"/>
          </p:cNvSpPr>
          <p:nvPr>
            <p:ph type="title"/>
          </p:nvPr>
        </p:nvSpPr>
        <p:spPr/>
        <p:txBody>
          <a:bodyPr>
            <a:normAutofit fontScale="90000"/>
          </a:bodyPr>
          <a:lstStyle/>
          <a:p>
            <a:r>
              <a:rPr lang="en-US" b="1" dirty="0">
                <a:latin typeface="inherit"/>
              </a:rPr>
              <a:t>Sky Glow</a:t>
            </a:r>
            <a:br>
              <a:rPr lang="en-US" dirty="0">
                <a:latin typeface="inherit"/>
              </a:rPr>
            </a:br>
            <a:r>
              <a:rPr lang="en-US" sz="2700" b="0" i="1" dirty="0">
                <a:solidFill>
                  <a:srgbClr val="000000"/>
                </a:solidFill>
                <a:effectLst/>
                <a:latin typeface="inherit"/>
              </a:rPr>
              <a:t>Sky Glow is a general brightening of the normally black night sky caused by artificial light pollution. Excessive sky glow can almost completely block out views of stars. The main causes are upward-directed light from poorly shielded fixtures and too much light power used for the application.</a:t>
            </a:r>
            <a:endParaRPr lang="en-US" sz="2700" i="1" dirty="0">
              <a:latin typeface="inherit"/>
            </a:endParaRPr>
          </a:p>
        </p:txBody>
      </p:sp>
      <p:pic>
        <p:nvPicPr>
          <p:cNvPr id="4" name="Picture 7" descr="Before and during the 2003 Northeast blackout, a massive power outage affecting 55 million people. Courtesy of Todd Carlson">
            <a:extLst>
              <a:ext uri="{FF2B5EF4-FFF2-40B4-BE49-F238E27FC236}">
                <a16:creationId xmlns:a16="http://schemas.microsoft.com/office/drawing/2014/main" id="{2D898D6D-AE72-5D2C-9653-4F7107A42E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9499" y="2133600"/>
            <a:ext cx="9233001" cy="4624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17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89C4F7CA-5E72-468F-AA81-8994330B463A}"/>
              </a:ext>
            </a:extLst>
          </p:cNvPr>
          <p:cNvSpPr>
            <a:spLocks noChangeArrowheads="1"/>
          </p:cNvSpPr>
          <p:nvPr/>
        </p:nvSpPr>
        <p:spPr bwMode="auto">
          <a:xfrm>
            <a:off x="228601" y="-418207"/>
            <a:ext cx="12148457" cy="400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b="1" dirty="0">
              <a:solidFill>
                <a:srgbClr val="333333"/>
              </a:solidFill>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Brighter Does Not Mean Safer:</a:t>
            </a:r>
            <a:endParaRPr kumimoji="0" lang="en-US" altLang="en-US" sz="4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According to a</a:t>
            </a:r>
            <a:r>
              <a:rPr kumimoji="0" lang="en-US" altLang="en-US" b="0"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US" altLang="en-US" b="0" i="0" u="none" strike="noStrike" cap="none" normalizeH="0" baseline="0" dirty="0">
                <a:ln>
                  <a:noFill/>
                </a:ln>
                <a:solidFill>
                  <a:srgbClr val="1B67B3"/>
                </a:solidFill>
                <a:effectLst/>
                <a:latin typeface="Arial" panose="020B0604020202020204" pitchFamily="34" charset="0"/>
                <a:ea typeface="Times New Roman" panose="02020603050405020304" pitchFamily="18" charset="0"/>
                <a:cs typeface="Arial" panose="020B0604020202020204" pitchFamily="34" charset="0"/>
                <a:hlinkClick r:id="rId2"/>
              </a:rPr>
              <a:t>2012 report of the</a:t>
            </a:r>
            <a:r>
              <a:rPr kumimoji="0" lang="en-US" altLang="en-US" b="0" i="0" u="none" strike="noStrike" cap="none" normalizeH="0" baseline="0" dirty="0">
                <a:ln>
                  <a:noFill/>
                </a:ln>
                <a:solidFill>
                  <a:srgbClr val="1B67B3"/>
                </a:solidFill>
                <a:effectLst/>
                <a:latin typeface="Calibri" panose="020F0502020204030204" pitchFamily="34" charset="0"/>
                <a:ea typeface="Times New Roman" panose="02020603050405020304" pitchFamily="18" charset="0"/>
                <a:cs typeface="Arial" panose="020B0604020202020204" pitchFamily="34" charset="0"/>
                <a:hlinkClick r:id="rId2"/>
              </a:rPr>
              <a:t> </a:t>
            </a:r>
            <a:r>
              <a:rPr kumimoji="0" lang="en-US" altLang="en-US" b="0" i="0" u="none" strike="noStrike" cap="none" normalizeH="0" baseline="0" dirty="0">
                <a:ln>
                  <a:noFill/>
                </a:ln>
                <a:solidFill>
                  <a:srgbClr val="1B67B3"/>
                </a:solidFill>
                <a:effectLst/>
                <a:latin typeface="Arial" panose="020B0604020202020204" pitchFamily="34" charset="0"/>
                <a:ea typeface="Times New Roman" panose="02020603050405020304" pitchFamily="18" charset="0"/>
                <a:cs typeface="Arial" panose="020B0604020202020204" pitchFamily="34" charset="0"/>
                <a:hlinkClick r:id="rId2"/>
              </a:rPr>
              <a:t>American Medical Association</a:t>
            </a:r>
            <a:r>
              <a:rPr kumimoji="0" lang="en-US" altLang="en-US"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r>
              <a:rPr kumimoji="0" lang="en-US" altLang="en-US" b="0"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US" altLang="en-US"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Glare from nighttime lighting can create hazards ranging from discomfort to frank visual disability.</a:t>
            </a:r>
            <a:r>
              <a:rPr kumimoji="0" lang="en-US" altLang="en-US" b="0"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Outdoor lighting is intended to enhance safety and security at night, but too much lighting can actually have the opposite effect.</a:t>
            </a:r>
            <a:r>
              <a:rPr kumimoji="0" lang="en-US" altLang="en-US" b="0"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US" altLang="en-US"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Visibility should always be the goal. Glare from bright, unshielded lights actually decreases safety because it shines into our eyes and constricts our pupils. This can not only be blinding, it also makes it more difficult for our eyes to adjust to low-light conditions.</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The truth is bad outdoor lighting can decrease safety by making victims and property easier to see. A</a:t>
            </a:r>
            <a:r>
              <a:rPr kumimoji="0" lang="en-US" altLang="en-US" b="0"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US" altLang="en-US" b="0" i="0" u="none" strike="noStrike" cap="none" normalizeH="0" baseline="0" dirty="0">
                <a:ln>
                  <a:noFill/>
                </a:ln>
                <a:solidFill>
                  <a:srgbClr val="1B67B3"/>
                </a:solidFill>
                <a:effectLst/>
                <a:latin typeface="Arial" panose="020B0604020202020204" pitchFamily="34" charset="0"/>
                <a:ea typeface="Times New Roman" panose="02020603050405020304" pitchFamily="18" charset="0"/>
                <a:cs typeface="Arial" panose="020B0604020202020204" pitchFamily="34" charset="0"/>
                <a:hlinkClick r:id="rId3"/>
              </a:rPr>
              <a:t>Chicago Alley Lighting Project</a:t>
            </a:r>
            <a:r>
              <a:rPr kumimoji="0" lang="en-US" altLang="en-US" b="0" i="0" u="none" strike="noStrike" cap="none" normalizeH="0" baseline="0" dirty="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 </a:t>
            </a:r>
            <a:r>
              <a:rPr kumimoji="0" lang="en-US" altLang="en-US"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showed a correlation between brightly lit alleyways and increased crime.</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49" name="Picture 9" descr="Streetlight Glare">
            <a:extLst>
              <a:ext uri="{FF2B5EF4-FFF2-40B4-BE49-F238E27FC236}">
                <a16:creationId xmlns:a16="http://schemas.microsoft.com/office/drawing/2014/main" id="{F2FB147B-3DD6-4058-83E6-6DF817D16B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8743" y="3582888"/>
            <a:ext cx="4191000" cy="3716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643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F39C-F959-7649-CE96-3B17E235C5D8}"/>
              </a:ext>
            </a:extLst>
          </p:cNvPr>
          <p:cNvSpPr>
            <a:spLocks noGrp="1"/>
          </p:cNvSpPr>
          <p:nvPr>
            <p:ph type="title"/>
          </p:nvPr>
        </p:nvSpPr>
        <p:spPr/>
        <p:txBody>
          <a:bodyPr/>
          <a:lstStyle/>
          <a:p>
            <a:r>
              <a:rPr lang="en-US" dirty="0"/>
              <a:t>                           Before &amp; After </a:t>
            </a:r>
          </a:p>
        </p:txBody>
      </p:sp>
      <p:pic>
        <p:nvPicPr>
          <p:cNvPr id="1026" name="Picture 2" descr="Light Pollution is Ruining our Night Sky | Let's Get it Back">
            <a:extLst>
              <a:ext uri="{FF2B5EF4-FFF2-40B4-BE49-F238E27FC236}">
                <a16:creationId xmlns:a16="http://schemas.microsoft.com/office/drawing/2014/main" id="{799B0578-64D9-6348-2792-3175717CFC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173" y="1690688"/>
            <a:ext cx="10151746" cy="472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445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C0F28E-37AB-49D3-822A-B918D6448FF1}"/>
              </a:ext>
            </a:extLst>
          </p:cNvPr>
          <p:cNvSpPr txBox="1"/>
          <p:nvPr/>
        </p:nvSpPr>
        <p:spPr>
          <a:xfrm>
            <a:off x="758763" y="542026"/>
            <a:ext cx="9648825" cy="7725192"/>
          </a:xfrm>
          <a:prstGeom prst="rect">
            <a:avLst/>
          </a:prstGeom>
          <a:noFill/>
        </p:spPr>
        <p:txBody>
          <a:bodyPr wrap="square" rtlCol="0">
            <a:spAutoFit/>
          </a:bodyPr>
          <a:lstStyle/>
          <a:p>
            <a:r>
              <a:rPr lang="en-US" sz="4000" b="1" kern="1200" dirty="0">
                <a:solidFill>
                  <a:schemeClr val="tx1"/>
                </a:solidFill>
                <a:highlight>
                  <a:srgbClr val="C0C0C0"/>
                </a:highlight>
                <a:latin typeface="inherit"/>
              </a:rPr>
              <a:t>EXCESSIVE LIGHTING </a:t>
            </a:r>
          </a:p>
          <a:p>
            <a:endParaRPr lang="en-US" sz="2400" kern="1200" dirty="0">
              <a:solidFill>
                <a:schemeClr val="tx1"/>
              </a:solidFill>
              <a:highlight>
                <a:srgbClr val="C0C0C0"/>
              </a:highlight>
              <a:latin typeface="+mn-lt"/>
              <a:ea typeface="+mn-ea"/>
              <a:cs typeface="+mn-cs"/>
            </a:endParaRPr>
          </a:p>
          <a:p>
            <a:pPr marL="342900" indent="-342900">
              <a:buFont typeface="Arial" panose="020B0604020202020204" pitchFamily="34" charset="0"/>
              <a:buChar char="•"/>
            </a:pPr>
            <a:r>
              <a:rPr lang="en-US" sz="2400" dirty="0"/>
              <a:t>Adversely effects the quality of life and harms human health</a:t>
            </a:r>
          </a:p>
          <a:p>
            <a:pPr marL="342900" indent="-342900">
              <a:buFont typeface="Arial" panose="020B0604020202020204" pitchFamily="34" charset="0"/>
              <a:buChar char="•"/>
            </a:pPr>
            <a:r>
              <a:rPr lang="en-US" sz="2400" dirty="0"/>
              <a:t>Disrupts the ecosystem, wildlife and migratory birds</a:t>
            </a:r>
          </a:p>
          <a:p>
            <a:pPr marL="342900" indent="-342900">
              <a:buFont typeface="Arial" panose="020B0604020202020204" pitchFamily="34" charset="0"/>
              <a:buChar char="•"/>
            </a:pPr>
            <a:r>
              <a:rPr lang="en-US" sz="2400" dirty="0"/>
              <a:t>UT Ordinances</a:t>
            </a:r>
          </a:p>
          <a:p>
            <a:pPr marL="1257300" lvl="2" indent="-342900">
              <a:buFont typeface="Arial" panose="020B0604020202020204" pitchFamily="34" charset="0"/>
              <a:buChar char="•"/>
            </a:pPr>
            <a:r>
              <a:rPr lang="en-US" sz="2400" dirty="0"/>
              <a:t>Commercial (006-2002-2)</a:t>
            </a:r>
          </a:p>
          <a:p>
            <a:pPr marL="1714500" lvl="3" indent="-342900">
              <a:buFont typeface="Arial" panose="020B0604020202020204" pitchFamily="34" charset="0"/>
              <a:buChar char="•"/>
            </a:pPr>
            <a:r>
              <a:rPr lang="en-US" sz="2400" dirty="0"/>
              <a:t>No equipment or trained employees to measure; contract out</a:t>
            </a:r>
          </a:p>
          <a:p>
            <a:pPr marL="1257300" lvl="2" indent="-342900">
              <a:buFont typeface="Arial" panose="020B0604020202020204" pitchFamily="34" charset="0"/>
              <a:buChar char="•"/>
            </a:pPr>
            <a:r>
              <a:rPr lang="en-US" sz="2400" dirty="0"/>
              <a:t>A general lighting standard (20.5.8)</a:t>
            </a:r>
          </a:p>
          <a:p>
            <a:pPr marL="1714500" lvl="3" indent="-342900">
              <a:buFont typeface="Arial" panose="020B0604020202020204" pitchFamily="34" charset="0"/>
              <a:buChar char="•"/>
            </a:pPr>
            <a:r>
              <a:rPr lang="en-US" sz="2400" dirty="0"/>
              <a:t>No quantifiable limits </a:t>
            </a:r>
          </a:p>
          <a:p>
            <a:pPr marL="1714500" lvl="3" indent="-342900">
              <a:buFont typeface="Arial" panose="020B0604020202020204" pitchFamily="34" charset="0"/>
              <a:buChar char="•"/>
            </a:pPr>
            <a:r>
              <a:rPr lang="en-US" sz="2400" dirty="0"/>
              <a:t>Not measurable</a:t>
            </a:r>
          </a:p>
          <a:p>
            <a:pPr marL="1714500" lvl="3" indent="-342900">
              <a:buFont typeface="Arial" panose="020B0604020202020204" pitchFamily="34" charset="0"/>
              <a:buChar char="•"/>
            </a:pPr>
            <a:r>
              <a:rPr lang="en-US" sz="2400" dirty="0"/>
              <a:t>Unable to enforce</a:t>
            </a:r>
          </a:p>
          <a:p>
            <a:pPr marL="1257300" lvl="2" indent="-342900">
              <a:buFont typeface="Arial" panose="020B0604020202020204" pitchFamily="34" charset="0"/>
              <a:buChar char="•"/>
            </a:pPr>
            <a:r>
              <a:rPr lang="en-US" sz="2400" dirty="0"/>
              <a:t>No “dark skies” or residential ordinances </a:t>
            </a:r>
          </a:p>
          <a:p>
            <a:pPr marL="1714500" lvl="3" indent="-342900">
              <a:buFont typeface="Arial" panose="020B0604020202020204" pitchFamily="34" charset="0"/>
              <a:buChar char="•"/>
            </a:pPr>
            <a:r>
              <a:rPr lang="en-US" sz="2400" dirty="0"/>
              <a:t>Strathmere lot sizes are relatively small (typically 40 wide X 100 feet deep), so the impacts are pronounced: backlighting, up lighting and glare</a:t>
            </a:r>
          </a:p>
          <a:p>
            <a:endParaRPr lang="en-US" sz="2400" dirty="0"/>
          </a:p>
          <a:p>
            <a:pPr marL="914400" lvl="1" indent="-457200">
              <a:buAutoNum type="alphaUcPeriod"/>
            </a:pPr>
            <a:endParaRPr lang="en-US" sz="2400" dirty="0"/>
          </a:p>
          <a:p>
            <a:r>
              <a:rPr lang="en-US" sz="2400" kern="1200" dirty="0">
                <a:solidFill>
                  <a:schemeClr val="tx1"/>
                </a:solidFill>
                <a:latin typeface="+mn-lt"/>
                <a:ea typeface="+mn-ea"/>
                <a:cs typeface="+mn-cs"/>
              </a:rPr>
              <a:t>	</a:t>
            </a:r>
            <a:endParaRPr lang="en-US" sz="2400" dirty="0"/>
          </a:p>
          <a:p>
            <a:endParaRPr lang="en-US" sz="2400" dirty="0"/>
          </a:p>
          <a:p>
            <a:endParaRPr lang="en-US" sz="2400" kern="1200" dirty="0">
              <a:solidFill>
                <a:schemeClr val="tx1"/>
              </a:solidFill>
              <a:latin typeface="+mn-lt"/>
              <a:ea typeface="+mn-ea"/>
              <a:cs typeface="+mn-cs"/>
            </a:endParaRPr>
          </a:p>
        </p:txBody>
      </p:sp>
    </p:spTree>
    <p:extLst>
      <p:ext uri="{BB962C8B-B14F-4D97-AF65-F5344CB8AC3E}">
        <p14:creationId xmlns:p14="http://schemas.microsoft.com/office/powerpoint/2010/main" val="26264163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751</Words>
  <Application>Microsoft Office PowerPoint</Application>
  <PresentationFormat>Widescreen</PresentationFormat>
  <Paragraphs>69</Paragraphs>
  <Slides>12</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inherit</vt:lpstr>
      <vt:lpstr>Lato</vt:lpstr>
      <vt:lpstr>Symbol</vt:lpstr>
      <vt:lpstr>Times New Roman</vt:lpstr>
      <vt:lpstr>Office Theme</vt:lpstr>
      <vt:lpstr>Dark Skies</vt:lpstr>
      <vt:lpstr>PowerPoint Presentation</vt:lpstr>
      <vt:lpstr>PowerPoint Presentation</vt:lpstr>
      <vt:lpstr>Glare Glare can easily cause us not to see important objects such as the couple crossing in front of the car. (Photos from IDA).</vt:lpstr>
      <vt:lpstr>Light Trespass Light trespass has caused the light sensor in the streetlight to think it is daytime! Imagine what it would be like to have a bedroom in one of the building rooms. </vt:lpstr>
      <vt:lpstr>Sky Glow Sky Glow is a general brightening of the normally black night sky caused by artificial light pollution. Excessive sky glow can almost completely block out views of stars. The main causes are upward-directed light from poorly shielded fixtures and too much light power used for the application.</vt:lpstr>
      <vt:lpstr>PowerPoint Presentation</vt:lpstr>
      <vt:lpstr>                           Before &amp; After </vt:lpstr>
      <vt:lpstr>PowerPoint Presentation</vt:lpstr>
      <vt:lpstr>PowerPoint Presentation</vt:lpstr>
      <vt:lpstr>PowerPoint Presentation</vt:lpstr>
      <vt:lpstr>The first step is as easy as taking a look at your own home, respecting your neighbors, the ecosystem and wildlife.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Quiet Dark Skies</dc:title>
  <dc:creator>cummings david</dc:creator>
  <cp:lastModifiedBy>Valerie DallAcqua</cp:lastModifiedBy>
  <cp:revision>17</cp:revision>
  <dcterms:created xsi:type="dcterms:W3CDTF">2022-02-21T20:47:13Z</dcterms:created>
  <dcterms:modified xsi:type="dcterms:W3CDTF">2022-07-07T19:55:27Z</dcterms:modified>
</cp:coreProperties>
</file>