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61" r:id="rId5"/>
    <p:sldId id="286" r:id="rId6"/>
    <p:sldId id="289" r:id="rId7"/>
    <p:sldId id="288" r:id="rId8"/>
    <p:sldId id="294" r:id="rId9"/>
    <p:sldId id="279" r:id="rId10"/>
    <p:sldId id="295" r:id="rId11"/>
    <p:sldId id="290" r:id="rId12"/>
    <p:sldId id="299" r:id="rId13"/>
    <p:sldId id="293" r:id="rId14"/>
    <p:sldId id="297" r:id="rId15"/>
    <p:sldId id="296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7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 autoAdjust="0"/>
  </p:normalViewPr>
  <p:slideViewPr>
    <p:cSldViewPr snapToGrid="0">
      <p:cViewPr varScale="1">
        <p:scale>
          <a:sx n="82" d="100"/>
          <a:sy n="82" d="100"/>
        </p:scale>
        <p:origin x="269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A7453-A819-4230-B00C-19C2A5B3360B}" type="datetimeFigureOut">
              <a:rPr lang="en-US" smtClean="0"/>
              <a:t>2/1/2026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B4E34-11DB-4C37-998F-2AAAA72194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95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B4E34-11DB-4C37-998F-2AAAA72194A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380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</a:extLst>
          </p:cNvPr>
          <p:cNvSpPr/>
          <p:nvPr userDrawn="1"/>
        </p:nvSpPr>
        <p:spPr>
          <a:xfrm>
            <a:off x="303348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A5FC801-48D7-4FF1-A31F-A732E9069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81638" y="0"/>
            <a:ext cx="8510362" cy="6858000"/>
          </a:xfrm>
          <a:custGeom>
            <a:avLst/>
            <a:gdLst>
              <a:gd name="connsiteX0" fmla="*/ 13494 w 8510362"/>
              <a:gd name="connsiteY0" fmla="*/ 0 h 6858000"/>
              <a:gd name="connsiteX1" fmla="*/ 8510362 w 8510362"/>
              <a:gd name="connsiteY1" fmla="*/ 0 h 6858000"/>
              <a:gd name="connsiteX2" fmla="*/ 8510362 w 8510362"/>
              <a:gd name="connsiteY2" fmla="*/ 6858000 h 6858000"/>
              <a:gd name="connsiteX3" fmla="*/ 3014588 w 8510362"/>
              <a:gd name="connsiteY3" fmla="*/ 6858000 h 6858000"/>
              <a:gd name="connsiteX4" fmla="*/ 2848427 w 8510362"/>
              <a:gd name="connsiteY4" fmla="*/ 6719827 h 6858000"/>
              <a:gd name="connsiteX5" fmla="*/ 0 w 8510362"/>
              <a:gd name="connsiteY5" fmla="*/ 462431 h 6858000"/>
              <a:gd name="connsiteX6" fmla="*/ 10796 w 8510362"/>
              <a:gd name="connsiteY6" fmla="*/ 354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0362" h="6858000">
                <a:moveTo>
                  <a:pt x="13494" y="0"/>
                </a:moveTo>
                <a:lnTo>
                  <a:pt x="8510362" y="0"/>
                </a:lnTo>
                <a:lnTo>
                  <a:pt x="8510362" y="6858000"/>
                </a:lnTo>
                <a:lnTo>
                  <a:pt x="3014588" y="6858000"/>
                </a:lnTo>
                <a:lnTo>
                  <a:pt x="2848427" y="6719827"/>
                </a:lnTo>
                <a:cubicBezTo>
                  <a:pt x="1103037" y="5198776"/>
                  <a:pt x="0" y="2959418"/>
                  <a:pt x="0" y="462431"/>
                </a:cubicBezTo>
                <a:cubicBezTo>
                  <a:pt x="0" y="319235"/>
                  <a:pt x="3628" y="176886"/>
                  <a:pt x="10796" y="354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1" name="Partner1">
            <a:extLst>
              <a:ext uri="{FF2B5EF4-FFF2-40B4-BE49-F238E27FC236}">
                <a16:creationId xmlns:a16="http://schemas.microsoft.com/office/drawing/2014/main" id="{D38291F9-A77E-95AB-0E74-707D2F4F2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352" y="3429000"/>
            <a:ext cx="5093208" cy="2651760"/>
          </a:xfrm>
          <a:noFill/>
        </p:spPr>
        <p:txBody>
          <a:bodyPr wrap="square" lIns="0" tIns="0" rIns="0" bIns="0" rtlCol="0" anchor="b">
            <a:noAutofit/>
          </a:bodyPr>
          <a:lstStyle>
            <a:lvl1pPr marL="0" indent="0" algn="ctr">
              <a:buNone/>
              <a:defRPr lang="en-US" sz="19000" spc="-150" dirty="0">
                <a:solidFill>
                  <a:schemeClr val="accent4">
                    <a:lumMod val="60000"/>
                    <a:lumOff val="40000"/>
                    <a:alpha val="75000"/>
                  </a:schemeClr>
                </a:solidFill>
                <a:latin typeface="+mj-lt"/>
              </a:defRPr>
            </a:lvl1pPr>
          </a:lstStyle>
          <a:p>
            <a:pPr marL="0" lvl="0" algn="r">
              <a:lnSpc>
                <a:spcPct val="60000"/>
              </a:lnSpc>
            </a:pPr>
            <a:r>
              <a:rPr lang="en-US" dirty="0"/>
              <a:t>and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4C4CB3-0784-0A85-81B0-96A3BFB1A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6696" y="3456432"/>
            <a:ext cx="2843784" cy="127101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000" b="1" spc="-100" baseline="0"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65000"/>
              </a:lnSpc>
              <a:spcBef>
                <a:spcPts val="10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</a:pPr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8" name="Partner1">
            <a:extLst>
              <a:ext uri="{FF2B5EF4-FFF2-40B4-BE49-F238E27FC236}">
                <a16:creationId xmlns:a16="http://schemas.microsoft.com/office/drawing/2014/main" id="{F9E9B9F8-FFD3-1A8B-E968-16213EFED5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58568" y="5129784"/>
            <a:ext cx="2843784" cy="1271016"/>
          </a:xfrm>
        </p:spPr>
        <p:txBody>
          <a:bodyPr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b="0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DB2AD8-839D-4FCB-AA05-80B13B2BB2AE}"/>
              </a:ext>
            </a:extLst>
          </p:cNvPr>
          <p:cNvSpPr/>
          <p:nvPr userDrawn="1"/>
        </p:nvSpPr>
        <p:spPr>
          <a:xfrm>
            <a:off x="2422791" y="2896886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6C1216-DB8F-445C-88C7-DC9135F07A0E}"/>
              </a:ext>
            </a:extLst>
          </p:cNvPr>
          <p:cNvGrpSpPr/>
          <p:nvPr userDrawn="1"/>
        </p:nvGrpSpPr>
        <p:grpSpPr>
          <a:xfrm>
            <a:off x="-636910" y="1935321"/>
            <a:ext cx="3393964" cy="2054812"/>
            <a:chOff x="1961147" y="1086100"/>
            <a:chExt cx="3393964" cy="205481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AC65B7-C426-4E92-AF1A-700692634894}"/>
                </a:ext>
              </a:extLst>
            </p:cNvPr>
            <p:cNvSpPr txBox="1"/>
            <p:nvPr userDrawn="1"/>
          </p:nvSpPr>
          <p:spPr>
            <a:xfrm rot="20700000">
              <a:off x="1961147" y="1626780"/>
              <a:ext cx="1665550" cy="15141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agona Book" panose="02020503050505020204" pitchFamily="18" charset="0"/>
                </a:rPr>
                <a:t>Happy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FCAC5D-D812-4070-A3CC-67CB448B7996}"/>
                </a:ext>
              </a:extLst>
            </p:cNvPr>
            <p:cNvSpPr txBox="1"/>
            <p:nvPr userDrawn="1"/>
          </p:nvSpPr>
          <p:spPr>
            <a:xfrm rot="20700000">
              <a:off x="3622955" y="1275842"/>
              <a:ext cx="1665550" cy="151413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397614"/>
                </a:avLst>
              </a:prstTxWarp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agona Book" panose="02020503050505020204" pitchFamily="18" charset="0"/>
                </a:rPr>
                <a:t>anniversary</a:t>
              </a: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90F1D572-D498-42B3-B69A-FCB5C7FCF49B}"/>
                </a:ext>
              </a:extLst>
            </p:cNvPr>
            <p:cNvSpPr/>
            <p:nvPr userDrawn="1"/>
          </p:nvSpPr>
          <p:spPr>
            <a:xfrm>
              <a:off x="3691425" y="1086100"/>
              <a:ext cx="1663686" cy="1663683"/>
            </a:xfrm>
            <a:prstGeom prst="arc">
              <a:avLst>
                <a:gd name="adj1" fmla="val 1700406"/>
                <a:gd name="adj2" fmla="val 4849921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38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</a:extLst>
          </p:cNvPr>
          <p:cNvSpPr/>
          <p:nvPr userDrawn="1"/>
        </p:nvSpPr>
        <p:spPr>
          <a:xfrm flipH="1" flipV="1">
            <a:off x="3053580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0F34974-F1B5-4C9C-BF9E-CB348831A3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9792" y="5001768"/>
            <a:ext cx="5093208" cy="1335024"/>
          </a:xfrm>
        </p:spPr>
        <p:txBody>
          <a:bodyPr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buNone/>
              <a:defRPr sz="20000" b="0" spc="-1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0F1F5D2-D062-BA12-3328-13028DF1D0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1855" y="4133088"/>
            <a:ext cx="2990087" cy="1152144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4000" b="1" spc="-100" baseline="0"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65000"/>
              </a:lnSpc>
              <a:spcBef>
                <a:spcPts val="10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</a:pPr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23B7B84-1095-4979-B1FC-8FD136EA0E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136181" cy="6858000"/>
          </a:xfrm>
          <a:custGeom>
            <a:avLst/>
            <a:gdLst>
              <a:gd name="connsiteX0" fmla="*/ 0 w 8340307"/>
              <a:gd name="connsiteY0" fmla="*/ 0 h 6858000"/>
              <a:gd name="connsiteX1" fmla="*/ 1092533 w 8340307"/>
              <a:gd name="connsiteY1" fmla="*/ 0 h 6858000"/>
              <a:gd name="connsiteX2" fmla="*/ 5837726 w 8340307"/>
              <a:gd name="connsiteY2" fmla="*/ 0 h 6858000"/>
              <a:gd name="connsiteX3" fmla="*/ 6930259 w 8340307"/>
              <a:gd name="connsiteY3" fmla="*/ 0 h 6858000"/>
              <a:gd name="connsiteX4" fmla="*/ 6970515 w 8340307"/>
              <a:gd name="connsiteY4" fmla="*/ 76864 h 6858000"/>
              <a:gd name="connsiteX5" fmla="*/ 8318145 w 8340307"/>
              <a:gd name="connsiteY5" fmla="*/ 6533091 h 6858000"/>
              <a:gd name="connsiteX6" fmla="*/ 8294357 w 8340307"/>
              <a:gd name="connsiteY6" fmla="*/ 6858000 h 6858000"/>
              <a:gd name="connsiteX7" fmla="*/ 7201824 w 8340307"/>
              <a:gd name="connsiteY7" fmla="*/ 6858000 h 6858000"/>
              <a:gd name="connsiteX8" fmla="*/ 1092533 w 8340307"/>
              <a:gd name="connsiteY8" fmla="*/ 6858000 h 6858000"/>
              <a:gd name="connsiteX9" fmla="*/ 0 w 834030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40307" h="6858000">
                <a:moveTo>
                  <a:pt x="0" y="0"/>
                </a:moveTo>
                <a:lnTo>
                  <a:pt x="1092533" y="0"/>
                </a:lnTo>
                <a:lnTo>
                  <a:pt x="5837726" y="0"/>
                </a:lnTo>
                <a:lnTo>
                  <a:pt x="6930259" y="0"/>
                </a:lnTo>
                <a:lnTo>
                  <a:pt x="6970515" y="76864"/>
                </a:lnTo>
                <a:cubicBezTo>
                  <a:pt x="7966810" y="2040801"/>
                  <a:pt x="8453218" y="4264523"/>
                  <a:pt x="8318145" y="6533091"/>
                </a:cubicBezTo>
                <a:lnTo>
                  <a:pt x="8294357" y="6858000"/>
                </a:lnTo>
                <a:lnTo>
                  <a:pt x="7201824" y="6858000"/>
                </a:lnTo>
                <a:lnTo>
                  <a:pt x="10925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3" name="Partner2">
            <a:extLst>
              <a:ext uri="{FF2B5EF4-FFF2-40B4-BE49-F238E27FC236}">
                <a16:creationId xmlns:a16="http://schemas.microsoft.com/office/drawing/2014/main" id="{AE5516CF-DFC2-7C17-3C61-C7DC8106AB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3104" y="5047488"/>
            <a:ext cx="2990088" cy="1152144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tx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A17FCC-765C-4C47-A53D-0E668B40B432}"/>
              </a:ext>
            </a:extLst>
          </p:cNvPr>
          <p:cNvGrpSpPr/>
          <p:nvPr userDrawn="1"/>
        </p:nvGrpSpPr>
        <p:grpSpPr>
          <a:xfrm>
            <a:off x="6969010" y="802381"/>
            <a:ext cx="3393964" cy="2054812"/>
            <a:chOff x="1961147" y="1086100"/>
            <a:chExt cx="3393964" cy="205481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E4D817-C31A-4695-BEC9-A7AD31539759}"/>
                </a:ext>
              </a:extLst>
            </p:cNvPr>
            <p:cNvSpPr txBox="1"/>
            <p:nvPr userDrawn="1"/>
          </p:nvSpPr>
          <p:spPr>
            <a:xfrm rot="20700000">
              <a:off x="1961147" y="1626780"/>
              <a:ext cx="1665550" cy="15141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agona Book" panose="02020503050505020204" pitchFamily="18" charset="0"/>
                </a:rPr>
                <a:t>Happy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ACA6B8-3D8A-42A7-A320-9144612A04A0}"/>
                </a:ext>
              </a:extLst>
            </p:cNvPr>
            <p:cNvSpPr txBox="1"/>
            <p:nvPr userDrawn="1"/>
          </p:nvSpPr>
          <p:spPr>
            <a:xfrm rot="20700000">
              <a:off x="3622955" y="1275842"/>
              <a:ext cx="1665550" cy="151413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397614"/>
                </a:avLst>
              </a:prstTxWarp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agona Book" panose="02020503050505020204" pitchFamily="18" charset="0"/>
                </a:rPr>
                <a:t>anniversary</a:t>
              </a: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6D48354E-66C5-4E48-A471-919899211D6C}"/>
                </a:ext>
              </a:extLst>
            </p:cNvPr>
            <p:cNvSpPr/>
            <p:nvPr userDrawn="1"/>
          </p:nvSpPr>
          <p:spPr>
            <a:xfrm>
              <a:off x="3691425" y="1086100"/>
              <a:ext cx="1663686" cy="1663683"/>
            </a:xfrm>
            <a:prstGeom prst="arc">
              <a:avLst>
                <a:gd name="adj1" fmla="val 1700406"/>
                <a:gd name="adj2" fmla="val 4849921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2846EC3-36A8-41B3-8C58-C43F30BFDC1E}"/>
              </a:ext>
            </a:extLst>
          </p:cNvPr>
          <p:cNvSpPr/>
          <p:nvPr userDrawn="1"/>
        </p:nvSpPr>
        <p:spPr>
          <a:xfrm>
            <a:off x="10373015" y="1280041"/>
            <a:ext cx="495674" cy="495674"/>
          </a:xfrm>
          <a:prstGeom prst="ellipse">
            <a:avLst/>
          </a:prstGeom>
          <a:noFill/>
          <a:ln w="203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79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E622-AF14-4BED-AF39-906C05BB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977E0-0E5C-483E-A085-6171B350E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15352"/>
            <a:ext cx="3932237" cy="2153635"/>
          </a:xfrm>
        </p:spPr>
        <p:txBody>
          <a:bodyPr l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F6FD243-D4D7-4B71-96F1-26FF4C588224}"/>
              </a:ext>
            </a:extLst>
          </p:cNvPr>
          <p:cNvSpPr/>
          <p:nvPr userDrawn="1"/>
        </p:nvSpPr>
        <p:spPr>
          <a:xfrm>
            <a:off x="456636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02F2B1-C274-494E-A3B3-021D26E9CD93}"/>
              </a:ext>
            </a:extLst>
          </p:cNvPr>
          <p:cNvGrpSpPr/>
          <p:nvPr userDrawn="1"/>
        </p:nvGrpSpPr>
        <p:grpSpPr>
          <a:xfrm flipH="1">
            <a:off x="299950" y="310835"/>
            <a:ext cx="5400000" cy="5818165"/>
            <a:chOff x="6148300" y="310835"/>
            <a:chExt cx="5400000" cy="58181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B4FA044-6959-4418-9944-070235E5B790}"/>
                </a:ext>
              </a:extLst>
            </p:cNvPr>
            <p:cNvSpPr/>
            <p:nvPr userDrawn="1"/>
          </p:nvSpPr>
          <p:spPr>
            <a:xfrm>
              <a:off x="8872582" y="613382"/>
              <a:ext cx="231235" cy="231235"/>
            </a:xfrm>
            <a:prstGeom prst="ellipse">
              <a:avLst/>
            </a:prstGeom>
            <a:noFill/>
            <a:ln w="889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513554D-1421-485E-80DD-AA9AD8E3B387}"/>
                </a:ext>
              </a:extLst>
            </p:cNvPr>
            <p:cNvSpPr/>
            <p:nvPr userDrawn="1"/>
          </p:nvSpPr>
          <p:spPr>
            <a:xfrm>
              <a:off x="6148300" y="729000"/>
              <a:ext cx="5400000" cy="5400000"/>
            </a:xfrm>
            <a:prstGeom prst="arc">
              <a:avLst>
                <a:gd name="adj1" fmla="val 12607669"/>
                <a:gd name="adj2" fmla="val 16157596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3696A4-21AC-45FE-A662-EB43EEDAC4A8}"/>
                </a:ext>
              </a:extLst>
            </p:cNvPr>
            <p:cNvGrpSpPr/>
            <p:nvPr userDrawn="1"/>
          </p:nvGrpSpPr>
          <p:grpSpPr>
            <a:xfrm rot="2700000">
              <a:off x="8958037" y="306646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AF0074E-BAA6-4776-805F-FEE061F79139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F29E971-87D8-4B8C-9B29-A517519825D8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1945AA-B8FC-4E05-9DE0-71F02DF7EB25}"/>
                </a:ext>
              </a:extLst>
            </p:cNvPr>
            <p:cNvGrpSpPr/>
            <p:nvPr userDrawn="1"/>
          </p:nvGrpSpPr>
          <p:grpSpPr>
            <a:xfrm rot="8100000">
              <a:off x="8953847" y="310835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E3DCEA3-645D-418F-BFA7-C138C399FC69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DA44146-17AC-4DA3-9079-6EB33FEA8D1E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F0A909-B9AF-4CEB-A556-404A9B18B4D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99076" y="0"/>
            <a:ext cx="6892924" cy="6857999"/>
          </a:xfrm>
          <a:custGeom>
            <a:avLst/>
            <a:gdLst>
              <a:gd name="connsiteX0" fmla="*/ 117354 w 6892924"/>
              <a:gd name="connsiteY0" fmla="*/ 0 h 6857999"/>
              <a:gd name="connsiteX1" fmla="*/ 6892924 w 6892924"/>
              <a:gd name="connsiteY1" fmla="*/ 0 h 6857999"/>
              <a:gd name="connsiteX2" fmla="*/ 6892924 w 6892924"/>
              <a:gd name="connsiteY2" fmla="*/ 6857999 h 6857999"/>
              <a:gd name="connsiteX3" fmla="*/ 1270829 w 6892924"/>
              <a:gd name="connsiteY3" fmla="*/ 6857999 h 6857999"/>
              <a:gd name="connsiteX4" fmla="*/ 1125242 w 6892924"/>
              <a:gd name="connsiteY4" fmla="*/ 6573744 h 6857999"/>
              <a:gd name="connsiteX5" fmla="*/ 0 w 6892924"/>
              <a:gd name="connsiteY5" fmla="*/ 1626625 h 6857999"/>
              <a:gd name="connsiteX6" fmla="*/ 58912 w 6892924"/>
              <a:gd name="connsiteY6" fmla="*/ 4599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2924" h="6857999">
                <a:moveTo>
                  <a:pt x="117354" y="0"/>
                </a:moveTo>
                <a:lnTo>
                  <a:pt x="6892924" y="0"/>
                </a:lnTo>
                <a:lnTo>
                  <a:pt x="6892924" y="6857999"/>
                </a:lnTo>
                <a:lnTo>
                  <a:pt x="1270829" y="6857999"/>
                </a:lnTo>
                <a:lnTo>
                  <a:pt x="1125242" y="6573744"/>
                </a:lnTo>
                <a:cubicBezTo>
                  <a:pt x="404117" y="5077166"/>
                  <a:pt x="0" y="3399089"/>
                  <a:pt x="0" y="1626625"/>
                </a:cubicBezTo>
                <a:cubicBezTo>
                  <a:pt x="0" y="1232744"/>
                  <a:pt x="19955" y="843524"/>
                  <a:pt x="58912" y="4599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345748-538C-4F70-BEA1-188643E10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9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E622-AF14-4BED-AF39-906C05BB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871216" cy="29718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977E0-0E5C-483E-A085-6171B350E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715352"/>
            <a:ext cx="2135880" cy="2153635"/>
          </a:xfrm>
        </p:spPr>
        <p:txBody>
          <a:bodyPr lIns="0"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F6FD243-D4D7-4B71-96F1-26FF4C588224}"/>
              </a:ext>
            </a:extLst>
          </p:cNvPr>
          <p:cNvSpPr/>
          <p:nvPr userDrawn="1"/>
        </p:nvSpPr>
        <p:spPr>
          <a:xfrm flipV="1">
            <a:off x="3606800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D917FDB-196A-44E4-BC0A-BE5B4354B1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461538" y="1"/>
            <a:ext cx="7730462" cy="6857999"/>
          </a:xfrm>
          <a:custGeom>
            <a:avLst/>
            <a:gdLst>
              <a:gd name="connsiteX0" fmla="*/ 117355 w 9036159"/>
              <a:gd name="connsiteY0" fmla="*/ 0 h 6857999"/>
              <a:gd name="connsiteX1" fmla="*/ 9036159 w 9036159"/>
              <a:gd name="connsiteY1" fmla="*/ 0 h 6857999"/>
              <a:gd name="connsiteX2" fmla="*/ 9036159 w 9036159"/>
              <a:gd name="connsiteY2" fmla="*/ 6857999 h 6857999"/>
              <a:gd name="connsiteX3" fmla="*/ 1270830 w 9036159"/>
              <a:gd name="connsiteY3" fmla="*/ 6857999 h 6857999"/>
              <a:gd name="connsiteX4" fmla="*/ 1125243 w 9036159"/>
              <a:gd name="connsiteY4" fmla="*/ 6573744 h 6857999"/>
              <a:gd name="connsiteX5" fmla="*/ 0 w 9036159"/>
              <a:gd name="connsiteY5" fmla="*/ 1626625 h 6857999"/>
              <a:gd name="connsiteX6" fmla="*/ 58913 w 9036159"/>
              <a:gd name="connsiteY6" fmla="*/ 4599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36159" h="6857999">
                <a:moveTo>
                  <a:pt x="117355" y="0"/>
                </a:moveTo>
                <a:lnTo>
                  <a:pt x="9036159" y="0"/>
                </a:lnTo>
                <a:lnTo>
                  <a:pt x="9036159" y="6857999"/>
                </a:lnTo>
                <a:lnTo>
                  <a:pt x="1270830" y="6857999"/>
                </a:lnTo>
                <a:lnTo>
                  <a:pt x="1125243" y="6573744"/>
                </a:lnTo>
                <a:cubicBezTo>
                  <a:pt x="404118" y="5077166"/>
                  <a:pt x="0" y="3399089"/>
                  <a:pt x="0" y="1626625"/>
                </a:cubicBezTo>
                <a:cubicBezTo>
                  <a:pt x="0" y="1232744"/>
                  <a:pt x="19956" y="843524"/>
                  <a:pt x="58913" y="4599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345748-538C-4F70-BEA1-188643E10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1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9D43802-8B27-F227-E6F6-7C286D88F9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" y="2258568"/>
            <a:ext cx="12188952" cy="2651760"/>
          </a:xfrm>
        </p:spPr>
        <p:txBody>
          <a:bodyPr anchor="b"/>
          <a:lstStyle>
            <a:lvl1pPr algn="ctr">
              <a:lnSpc>
                <a:spcPct val="60000"/>
              </a:lnSpc>
              <a:defRPr sz="19000" spc="-150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00.00.00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D71B0C-F054-00FD-65AD-E23DB46F9513}"/>
              </a:ext>
            </a:extLst>
          </p:cNvPr>
          <p:cNvGrpSpPr/>
          <p:nvPr userDrawn="1"/>
        </p:nvGrpSpPr>
        <p:grpSpPr>
          <a:xfrm>
            <a:off x="2024690" y="557605"/>
            <a:ext cx="3393964" cy="2054812"/>
            <a:chOff x="1961147" y="1086100"/>
            <a:chExt cx="3393964" cy="205481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6707CF-A79F-78E5-1CED-B51565971447}"/>
                </a:ext>
              </a:extLst>
            </p:cNvPr>
            <p:cNvSpPr txBox="1"/>
            <p:nvPr userDrawn="1"/>
          </p:nvSpPr>
          <p:spPr>
            <a:xfrm rot="20700000">
              <a:off x="1961147" y="1626780"/>
              <a:ext cx="1665550" cy="15141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tx2"/>
                  </a:solidFill>
                  <a:latin typeface="Sagona Book" panose="02020503050505020204" pitchFamily="18" charset="0"/>
                </a:rPr>
                <a:t>Happy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B636C8-5830-0F3C-BC8B-ECAD9188CA03}"/>
                </a:ext>
              </a:extLst>
            </p:cNvPr>
            <p:cNvSpPr txBox="1"/>
            <p:nvPr userDrawn="1"/>
          </p:nvSpPr>
          <p:spPr>
            <a:xfrm rot="20700000">
              <a:off x="3622955" y="1275842"/>
              <a:ext cx="1665550" cy="151413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397614"/>
                </a:avLst>
              </a:prstTxWarp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Sagona Book" panose="02020503050505020204" pitchFamily="18" charset="0"/>
                </a:rPr>
                <a:t>anniversary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19887E3-A259-6E8F-2B81-EDF025E8BC37}"/>
                </a:ext>
              </a:extLst>
            </p:cNvPr>
            <p:cNvSpPr/>
            <p:nvPr userDrawn="1"/>
          </p:nvSpPr>
          <p:spPr>
            <a:xfrm>
              <a:off x="3691425" y="1086100"/>
              <a:ext cx="1663686" cy="1663683"/>
            </a:xfrm>
            <a:prstGeom prst="arc">
              <a:avLst>
                <a:gd name="adj1" fmla="val 1700406"/>
                <a:gd name="adj2" fmla="val 4849921"/>
              </a:avLst>
            </a:prstGeom>
            <a:noFill/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29537E9-52D3-6C11-F115-E487729F9B5F}"/>
              </a:ext>
            </a:extLst>
          </p:cNvPr>
          <p:cNvSpPr/>
          <p:nvPr userDrawn="1"/>
        </p:nvSpPr>
        <p:spPr>
          <a:xfrm>
            <a:off x="5402946" y="954843"/>
            <a:ext cx="495674" cy="495674"/>
          </a:xfrm>
          <a:prstGeom prst="ellipse">
            <a:avLst/>
          </a:prstGeom>
          <a:noFill/>
          <a:ln w="203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artner2">
            <a:extLst>
              <a:ext uri="{FF2B5EF4-FFF2-40B4-BE49-F238E27FC236}">
                <a16:creationId xmlns:a16="http://schemas.microsoft.com/office/drawing/2014/main" id="{AD007690-0D78-BCFB-46E8-8BBBAFCBAB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136" y="2542031"/>
            <a:ext cx="5687568" cy="127101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65000"/>
              </a:lnSpc>
              <a:buNone/>
              <a:defRPr sz="4000" b="1" spc="-150">
                <a:solidFill>
                  <a:schemeClr val="tx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0296" y="3236976"/>
            <a:ext cx="4169664" cy="1147619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tx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07432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2CA07F-79C6-4BAE-A115-34FEABBF8033}"/>
              </a:ext>
            </a:extLst>
          </p:cNvPr>
          <p:cNvSpPr/>
          <p:nvPr userDrawn="1"/>
        </p:nvSpPr>
        <p:spPr>
          <a:xfrm>
            <a:off x="4318000" y="0"/>
            <a:ext cx="787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2C5DF-BD52-4A84-A121-97A7665D2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3800" y="530352"/>
            <a:ext cx="6501384" cy="432511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5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70953-A9F0-4EF2-B322-EB929FD55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3800" y="5321808"/>
            <a:ext cx="6502400" cy="64922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artner1">
            <a:extLst>
              <a:ext uri="{FF2B5EF4-FFF2-40B4-BE49-F238E27FC236}">
                <a16:creationId xmlns:a16="http://schemas.microsoft.com/office/drawing/2014/main" id="{2E07FCFA-5AED-8C09-B095-341D3CA9FF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984" y="4428852"/>
            <a:ext cx="2871216" cy="1499616"/>
          </a:xfrm>
          <a:noFill/>
        </p:spPr>
        <p:txBody>
          <a:bodyPr wrap="square" lIns="0" tIns="0" rIns="0" bIns="0" rtlCol="0" anchor="b">
            <a:noAutofit/>
          </a:bodyPr>
          <a:lstStyle>
            <a:lvl1pPr marL="0" indent="0" algn="ctr">
              <a:buNone/>
              <a:defRPr lang="en-US" sz="11000" spc="-15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marL="0" lvl="0" algn="r">
              <a:lnSpc>
                <a:spcPct val="60000"/>
              </a:lnSpc>
            </a:pPr>
            <a:r>
              <a:rPr lang="en-US" dirty="0"/>
              <a:t>and</a:t>
            </a:r>
          </a:p>
        </p:txBody>
      </p:sp>
      <p:sp>
        <p:nvSpPr>
          <p:cNvPr id="9" name="Partner1">
            <a:extLst>
              <a:ext uri="{FF2B5EF4-FFF2-40B4-BE49-F238E27FC236}">
                <a16:creationId xmlns:a16="http://schemas.microsoft.com/office/drawing/2014/main" id="{94AFDEB5-0BF6-4C28-82C4-43A36A79C3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1747" y="4443984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0" name="Partner2">
            <a:extLst>
              <a:ext uri="{FF2B5EF4-FFF2-40B4-BE49-F238E27FC236}">
                <a16:creationId xmlns:a16="http://schemas.microsoft.com/office/drawing/2014/main" id="{ACB241A1-4ACD-4CEB-ADD2-E6FE83290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1650" y="5321199"/>
            <a:ext cx="185420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accent1">
                    <a:lumMod val="7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079662-9E23-4C4F-AD2F-266346926B23}"/>
              </a:ext>
            </a:extLst>
          </p:cNvPr>
          <p:cNvGrpSpPr/>
          <p:nvPr userDrawn="1"/>
        </p:nvGrpSpPr>
        <p:grpSpPr>
          <a:xfrm>
            <a:off x="-705235" y="2606100"/>
            <a:ext cx="3393964" cy="2054812"/>
            <a:chOff x="1961147" y="1086100"/>
            <a:chExt cx="3393964" cy="20548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4BEE8A-D336-454F-A506-FB7047296195}"/>
                </a:ext>
              </a:extLst>
            </p:cNvPr>
            <p:cNvSpPr txBox="1"/>
            <p:nvPr userDrawn="1"/>
          </p:nvSpPr>
          <p:spPr>
            <a:xfrm rot="20700000">
              <a:off x="1961147" y="1626780"/>
              <a:ext cx="1665550" cy="15141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agona Book" panose="02020503050505020204" pitchFamily="18" charset="0"/>
                </a:rPr>
                <a:t>Happy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E06EE3-4537-4A48-8393-16204508A670}"/>
                </a:ext>
              </a:extLst>
            </p:cNvPr>
            <p:cNvSpPr txBox="1"/>
            <p:nvPr userDrawn="1"/>
          </p:nvSpPr>
          <p:spPr>
            <a:xfrm rot="20700000">
              <a:off x="3622955" y="1275842"/>
              <a:ext cx="1665550" cy="151413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397614"/>
                </a:avLst>
              </a:prstTxWarp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agona Book" panose="02020503050505020204" pitchFamily="18" charset="0"/>
                </a:rPr>
                <a:t>anniversary</a:t>
              </a: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6144D45D-FB42-47DB-850C-87AA50A30EC9}"/>
                </a:ext>
              </a:extLst>
            </p:cNvPr>
            <p:cNvSpPr/>
            <p:nvPr userDrawn="1"/>
          </p:nvSpPr>
          <p:spPr>
            <a:xfrm>
              <a:off x="3691425" y="1086100"/>
              <a:ext cx="1663686" cy="1663683"/>
            </a:xfrm>
            <a:prstGeom prst="arc">
              <a:avLst>
                <a:gd name="adj1" fmla="val 1700406"/>
                <a:gd name="adj2" fmla="val 4849921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7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6448" y="4160520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65000"/>
              </a:lnSpc>
              <a:buNone/>
              <a:defRPr sz="4000" spc="-150">
                <a:solidFill>
                  <a:schemeClr val="tx2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4F51DB-491B-7F7B-2CDC-0B1681933D60}"/>
              </a:ext>
            </a:extLst>
          </p:cNvPr>
          <p:cNvSpPr/>
          <p:nvPr userDrawn="1"/>
        </p:nvSpPr>
        <p:spPr>
          <a:xfrm>
            <a:off x="3764809" y="1085296"/>
            <a:ext cx="495674" cy="495674"/>
          </a:xfrm>
          <a:prstGeom prst="ellipse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9D43802-8B27-F227-E6F6-7C286D88F9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" y="1828800"/>
            <a:ext cx="12188952" cy="2651760"/>
          </a:xfrm>
        </p:spPr>
        <p:txBody>
          <a:bodyPr anchor="b"/>
          <a:lstStyle>
            <a:lvl1pPr algn="ctr">
              <a:lnSpc>
                <a:spcPct val="60000"/>
              </a:lnSpc>
              <a:defRPr sz="15000" spc="-1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F1F472-9E7D-8BBE-605E-9D86F7721DC1}"/>
              </a:ext>
            </a:extLst>
          </p:cNvPr>
          <p:cNvGrpSpPr/>
          <p:nvPr userDrawn="1"/>
        </p:nvGrpSpPr>
        <p:grpSpPr>
          <a:xfrm>
            <a:off x="1518063" y="833594"/>
            <a:ext cx="3393964" cy="2054812"/>
            <a:chOff x="1961147" y="1086100"/>
            <a:chExt cx="3393964" cy="20548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C48010-1BB0-9C89-A47B-459E4E360B8F}"/>
                </a:ext>
              </a:extLst>
            </p:cNvPr>
            <p:cNvSpPr txBox="1"/>
            <p:nvPr userDrawn="1"/>
          </p:nvSpPr>
          <p:spPr>
            <a:xfrm rot="20700000">
              <a:off x="3622955" y="1275842"/>
              <a:ext cx="1665550" cy="151413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397614"/>
                </a:avLst>
              </a:prstTxWarp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Sagona Book" panose="02020503050505020204" pitchFamily="18" charset="0"/>
                </a:rPr>
                <a:t>anniversary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3BF6AA-2051-EB81-6307-8FC28DDEEF5E}"/>
                </a:ext>
              </a:extLst>
            </p:cNvPr>
            <p:cNvSpPr txBox="1"/>
            <p:nvPr userDrawn="1"/>
          </p:nvSpPr>
          <p:spPr>
            <a:xfrm rot="20700000">
              <a:off x="1961147" y="1626780"/>
              <a:ext cx="1665550" cy="15141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tx2"/>
                  </a:solidFill>
                  <a:latin typeface="Sagona Book" panose="02020503050505020204" pitchFamily="18" charset="0"/>
                </a:rPr>
                <a:t>Happy</a:t>
              </a: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AFB45282-3300-FC09-3E80-EE89A1FCCF17}"/>
                </a:ext>
              </a:extLst>
            </p:cNvPr>
            <p:cNvSpPr/>
            <p:nvPr userDrawn="1"/>
          </p:nvSpPr>
          <p:spPr>
            <a:xfrm>
              <a:off x="3691425" y="1086100"/>
              <a:ext cx="1663686" cy="1663683"/>
            </a:xfrm>
            <a:prstGeom prst="arc">
              <a:avLst>
                <a:gd name="adj1" fmla="val 1700406"/>
                <a:gd name="adj2" fmla="val 4849921"/>
              </a:avLst>
            </a:prstGeom>
            <a:noFill/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31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2E7F4-48EC-4595-9FA7-4633C089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576001"/>
            <a:ext cx="10440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1E1B7-1C9D-478C-94DD-FE7754AF9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1584000"/>
            <a:ext cx="104898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1089E-2CAA-4DB4-B60C-D409C8D64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000" y="6354000"/>
            <a:ext cx="504000" cy="50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25CB8-337E-46F1-A218-7638F305F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360F8-476B-46A9-AE4D-B70F5EF3C486}" type="datetimeFigureOut">
              <a:rPr lang="en-US" smtClean="0"/>
              <a:pPr/>
              <a:t>2/1/2026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7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57" r:id="rId3"/>
    <p:sldLayoutId id="2147483677" r:id="rId4"/>
    <p:sldLayoutId id="2147483678" r:id="rId5"/>
    <p:sldLayoutId id="2147483664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9500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62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66A7DB4-BC2B-6102-6350-0EA15B90C7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083" r="15083"/>
          <a:stretch/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70F6162-A08D-736F-AD33-C9FE668879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0352" y="3602736"/>
            <a:ext cx="5093208" cy="2651760"/>
          </a:xfrm>
        </p:spPr>
        <p:txBody>
          <a:bodyPr/>
          <a:lstStyle/>
          <a:p>
            <a:r>
              <a:rPr lang="en-US" dirty="0"/>
              <a:t>84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E62F6FF-B6F0-4433-A425-9C85ED53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E963091-A618-9269-532B-07BC053C7B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CMR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FC9972-F409-8A78-2C13-4A325735D735}"/>
              </a:ext>
            </a:extLst>
          </p:cNvPr>
          <p:cNvSpPr/>
          <p:nvPr/>
        </p:nvSpPr>
        <p:spPr>
          <a:xfrm>
            <a:off x="349624" y="2286003"/>
            <a:ext cx="1757082" cy="1479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2A24C-3F14-42DA-9069-89F232938DAB}"/>
              </a:ext>
            </a:extLst>
          </p:cNvPr>
          <p:cNvSpPr txBox="1"/>
          <p:nvPr/>
        </p:nvSpPr>
        <p:spPr>
          <a:xfrm>
            <a:off x="4153713" y="812919"/>
            <a:ext cx="3783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December 14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Poulenc Trio</a:t>
            </a:r>
          </a:p>
        </p:txBody>
      </p:sp>
    </p:spTree>
    <p:extLst>
      <p:ext uri="{BB962C8B-B14F-4D97-AF65-F5344CB8AC3E}">
        <p14:creationId xmlns:p14="http://schemas.microsoft.com/office/powerpoint/2010/main" val="4079046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53AB8E-E06A-5735-755B-182BADA57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9" y="592170"/>
            <a:ext cx="10414368" cy="6089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E48DE6-AA8C-8386-F38D-712D01919587}"/>
              </a:ext>
            </a:extLst>
          </p:cNvPr>
          <p:cNvSpPr txBox="1"/>
          <p:nvPr/>
        </p:nvSpPr>
        <p:spPr>
          <a:xfrm>
            <a:off x="5154706" y="726140"/>
            <a:ext cx="5298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REVENUE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BB462E-8495-2750-5677-D107A8086D6C}"/>
              </a:ext>
            </a:extLst>
          </p:cNvPr>
          <p:cNvSpPr/>
          <p:nvPr/>
        </p:nvSpPr>
        <p:spPr>
          <a:xfrm>
            <a:off x="8130989" y="1586752"/>
            <a:ext cx="3245223" cy="295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D4BB462E-8495-2750-5677-D107A8086D6C}"/>
              </a:ext>
            </a:extLst>
          </p:cNvPr>
          <p:cNvSpPr/>
          <p:nvPr/>
        </p:nvSpPr>
        <p:spPr>
          <a:xfrm>
            <a:off x="8130989" y="1586752"/>
            <a:ext cx="3245223" cy="295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5CB56-3DD3-8AC8-B400-43C430EE1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1" y="430305"/>
            <a:ext cx="6329187" cy="5870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E48DE6-AA8C-8386-F38D-712D01919587}"/>
              </a:ext>
            </a:extLst>
          </p:cNvPr>
          <p:cNvSpPr txBox="1"/>
          <p:nvPr/>
        </p:nvSpPr>
        <p:spPr>
          <a:xfrm>
            <a:off x="3787324" y="419977"/>
            <a:ext cx="5298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EXPENSES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AB3E6-2DCA-0A1E-5363-1D8E7A7B9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262" y="940638"/>
            <a:ext cx="6044407" cy="576300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A1A2658-BAAD-CDE4-F3AA-4D41880786AB}"/>
              </a:ext>
            </a:extLst>
          </p:cNvPr>
          <p:cNvSpPr/>
          <p:nvPr/>
        </p:nvSpPr>
        <p:spPr>
          <a:xfrm>
            <a:off x="744071" y="4464423"/>
            <a:ext cx="4885764" cy="295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E5301-AE27-2F83-FFC1-202ED4725C2F}"/>
              </a:ext>
            </a:extLst>
          </p:cNvPr>
          <p:cNvSpPr txBox="1"/>
          <p:nvPr/>
        </p:nvSpPr>
        <p:spPr>
          <a:xfrm>
            <a:off x="5047129" y="3738880"/>
            <a:ext cx="4607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Season 82 $15,182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Season 83 $14,966</a:t>
            </a:r>
          </a:p>
        </p:txBody>
      </p:sp>
    </p:spTree>
    <p:extLst>
      <p:ext uri="{BB962C8B-B14F-4D97-AF65-F5344CB8AC3E}">
        <p14:creationId xmlns:p14="http://schemas.microsoft.com/office/powerpoint/2010/main" val="2323007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A7AD7E-36CB-86F5-080A-7AB47D7629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0188" y="4160520"/>
            <a:ext cx="2645733" cy="1147619"/>
          </a:xfrm>
        </p:spPr>
        <p:txBody>
          <a:bodyPr/>
          <a:lstStyle/>
          <a:p>
            <a:r>
              <a:rPr lang="en-US" dirty="0"/>
              <a:t>2027-2031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798062-2967-0FD9-33A4-B6879179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2817"/>
            <a:ext cx="12188952" cy="2651760"/>
          </a:xfrm>
        </p:spPr>
        <p:txBody>
          <a:bodyPr/>
          <a:lstStyle/>
          <a:p>
            <a:r>
              <a:rPr lang="en-US" sz="12000" dirty="0"/>
              <a:t>Strategic plan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50A21-2103-0533-A0DE-6C5E2A15D228}"/>
              </a:ext>
            </a:extLst>
          </p:cNvPr>
          <p:cNvSpPr/>
          <p:nvPr/>
        </p:nvSpPr>
        <p:spPr>
          <a:xfrm>
            <a:off x="-133375" y="-1163720"/>
            <a:ext cx="12468443" cy="1919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C51BD-85EC-65E2-3E45-B264A0EA01DD}"/>
              </a:ext>
            </a:extLst>
          </p:cNvPr>
          <p:cNvSpPr/>
          <p:nvPr/>
        </p:nvSpPr>
        <p:spPr>
          <a:xfrm>
            <a:off x="19025" y="-1011320"/>
            <a:ext cx="12468443" cy="3642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1138E40-539D-F316-431D-7BF657F8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" y="642573"/>
            <a:ext cx="12192000" cy="18145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69B0AB-2110-EC81-500B-2407D7E91224}"/>
              </a:ext>
            </a:extLst>
          </p:cNvPr>
          <p:cNvSpPr/>
          <p:nvPr/>
        </p:nvSpPr>
        <p:spPr>
          <a:xfrm>
            <a:off x="-3048" y="4734329"/>
            <a:ext cx="12468443" cy="1919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56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66A7DB4-BC2B-6102-6350-0EA15B90C7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084" r="15084"/>
          <a:stretch/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70F6162-A08D-736F-AD33-C9FE668879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0352" y="3602736"/>
            <a:ext cx="5093208" cy="2651760"/>
          </a:xfrm>
        </p:spPr>
        <p:txBody>
          <a:bodyPr/>
          <a:lstStyle/>
          <a:p>
            <a:r>
              <a:rPr lang="en-US" dirty="0"/>
              <a:t>84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E62F6FF-B6F0-4433-A425-9C85ED53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E963091-A618-9269-532B-07BC053C7B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CMR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FC9972-F409-8A78-2C13-4A325735D735}"/>
              </a:ext>
            </a:extLst>
          </p:cNvPr>
          <p:cNvSpPr/>
          <p:nvPr/>
        </p:nvSpPr>
        <p:spPr>
          <a:xfrm>
            <a:off x="349624" y="2286003"/>
            <a:ext cx="1757082" cy="1479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0">
            <a:extLst>
              <a:ext uri="{FF2B5EF4-FFF2-40B4-BE49-F238E27FC236}">
                <a16:creationId xmlns:a16="http://schemas.microsoft.com/office/drawing/2014/main" id="{0004C521-8464-0805-C0F7-504F8C4C1ACE}"/>
              </a:ext>
            </a:extLst>
          </p:cNvPr>
          <p:cNvSpPr txBox="1">
            <a:spLocks/>
          </p:cNvSpPr>
          <p:nvPr/>
        </p:nvSpPr>
        <p:spPr>
          <a:xfrm>
            <a:off x="233172" y="384048"/>
            <a:ext cx="2843784" cy="12710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9FB0F-A541-ADED-467C-67FC7F867421}"/>
              </a:ext>
            </a:extLst>
          </p:cNvPr>
          <p:cNvSpPr txBox="1"/>
          <p:nvPr/>
        </p:nvSpPr>
        <p:spPr>
          <a:xfrm>
            <a:off x="9831964" y="6254496"/>
            <a:ext cx="3783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Junylle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Alburo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63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4CDC20D-099A-D72D-CE80-20C10BB90D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84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FED3D4-7179-58B1-B57A-3A21DF5E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Together for</a:t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7DD39F-F69E-D7A4-F5B7-F5839D9C71F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949" b="1949"/>
          <a:stretch/>
        </p:blipFill>
        <p:spPr/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41D842B-4522-8A67-B609-230F1DA4CC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years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EF2ED-68C1-02C0-AE47-E9AED5327483}"/>
              </a:ext>
            </a:extLst>
          </p:cNvPr>
          <p:cNvSpPr/>
          <p:nvPr/>
        </p:nvSpPr>
        <p:spPr>
          <a:xfrm>
            <a:off x="8059271" y="995082"/>
            <a:ext cx="1757082" cy="2340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ed stamp with text&#10;&#10;Description automatically generated">
            <a:extLst>
              <a:ext uri="{FF2B5EF4-FFF2-40B4-BE49-F238E27FC236}">
                <a16:creationId xmlns:a16="http://schemas.microsoft.com/office/drawing/2014/main" id="{CD704398-259F-3B7D-30F4-945134315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181" y="857922"/>
            <a:ext cx="3032439" cy="2142924"/>
          </a:xfrm>
          <a:prstGeom prst="rect">
            <a:avLst/>
          </a:prstGeom>
        </p:spPr>
      </p:pic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B87ABEC-C877-EE68-997E-C13CF9AEA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882" y="424426"/>
            <a:ext cx="4903694" cy="729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C8988-468B-38AB-FFB2-6B5BE486BAC5}"/>
              </a:ext>
            </a:extLst>
          </p:cNvPr>
          <p:cNvSpPr txBox="1"/>
          <p:nvPr/>
        </p:nvSpPr>
        <p:spPr>
          <a:xfrm>
            <a:off x="7638480" y="2432524"/>
            <a:ext cx="40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SUNDAY, MAY 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59BA9-ADBD-BAFA-1D64-55BD1C8BADBF}"/>
              </a:ext>
            </a:extLst>
          </p:cNvPr>
          <p:cNvSpPr txBox="1"/>
          <p:nvPr/>
        </p:nvSpPr>
        <p:spPr>
          <a:xfrm>
            <a:off x="7164346" y="2916306"/>
            <a:ext cx="4373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Includes May 23</a:t>
            </a:r>
            <a:br>
              <a:rPr lang="en-US" sz="2400" dirty="0"/>
            </a:br>
            <a:r>
              <a:rPr lang="en-US" sz="2400" dirty="0"/>
              <a:t>Cardinal North Hills &amp; NCCMI</a:t>
            </a:r>
          </a:p>
        </p:txBody>
      </p:sp>
    </p:spTree>
    <p:extLst>
      <p:ext uri="{BB962C8B-B14F-4D97-AF65-F5344CB8AC3E}">
        <p14:creationId xmlns:p14="http://schemas.microsoft.com/office/powerpoint/2010/main" val="1098572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28DB1A-66E8-A84B-2533-543BE423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99" y="809625"/>
            <a:ext cx="2871216" cy="2971800"/>
          </a:xfrm>
        </p:spPr>
        <p:txBody>
          <a:bodyPr/>
          <a:lstStyle/>
          <a:p>
            <a:r>
              <a:rPr lang="en-US" dirty="0"/>
              <a:t>May 10 Mother’s Day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2E064D8-BFA3-A303-0DFA-3A973BCC0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670" y="4198886"/>
            <a:ext cx="2941636" cy="2153635"/>
          </a:xfrm>
        </p:spPr>
        <p:txBody>
          <a:bodyPr/>
          <a:lstStyle/>
          <a:p>
            <a:r>
              <a:rPr lang="en-US" dirty="0"/>
              <a:t>Ingrid Matthews, violin</a:t>
            </a:r>
            <a:br>
              <a:rPr lang="en-US" dirty="0"/>
            </a:br>
            <a:r>
              <a:rPr lang="en-US" dirty="0"/>
              <a:t>Jennifer Vial, cello</a:t>
            </a:r>
            <a:br>
              <a:rPr lang="en-US" dirty="0"/>
            </a:br>
            <a:r>
              <a:rPr lang="en-US" dirty="0"/>
              <a:t>Andrew Willis, piano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9D459B5-6F40-94A3-CDA9-07BF29AF6C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426" r="12426"/>
          <a:stretch/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D00113-5096-0836-B5C1-51E599CB3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5" y="94648"/>
            <a:ext cx="3626485" cy="235757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D358878-DD87-4DEC-B799-CC4F396665D7}"/>
              </a:ext>
            </a:extLst>
          </p:cNvPr>
          <p:cNvSpPr/>
          <p:nvPr/>
        </p:nvSpPr>
        <p:spPr>
          <a:xfrm>
            <a:off x="3737306" y="816251"/>
            <a:ext cx="9384927" cy="9274262"/>
          </a:xfrm>
          <a:prstGeom prst="ellipse">
            <a:avLst/>
          </a:prstGeom>
          <a:solidFill>
            <a:srgbClr val="8E77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women holding a violin&#10;&#10;Description automatically generated">
            <a:extLst>
              <a:ext uri="{FF2B5EF4-FFF2-40B4-BE49-F238E27FC236}">
                <a16:creationId xmlns:a16="http://schemas.microsoft.com/office/drawing/2014/main" id="{7EB67405-E2D2-91DF-E2DF-E785186BA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084" y="-13586"/>
            <a:ext cx="8612841" cy="57418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B83B34-F522-2F2A-DCD9-3B743B314945}"/>
              </a:ext>
            </a:extLst>
          </p:cNvPr>
          <p:cNvSpPr txBox="1"/>
          <p:nvPr/>
        </p:nvSpPr>
        <p:spPr>
          <a:xfrm>
            <a:off x="239017" y="809625"/>
            <a:ext cx="6584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Ingrid Matthews, violin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Jennifer Vial, cello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Stephanie Streeter, harpsichord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13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505FDFE9-3094-DA54-4C91-8EBAE228F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830" y="4981765"/>
            <a:ext cx="1685365" cy="16853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3799DD-FDB0-E033-9DE2-98871387D925}"/>
              </a:ext>
            </a:extLst>
          </p:cNvPr>
          <p:cNvSpPr txBox="1"/>
          <p:nvPr/>
        </p:nvSpPr>
        <p:spPr>
          <a:xfrm>
            <a:off x="4359084" y="6096000"/>
            <a:ext cx="773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Presented by John &amp; Nancy Lambert</a:t>
            </a:r>
          </a:p>
        </p:txBody>
      </p:sp>
    </p:spTree>
    <p:extLst>
      <p:ext uri="{BB962C8B-B14F-4D97-AF65-F5344CB8AC3E}">
        <p14:creationId xmlns:p14="http://schemas.microsoft.com/office/powerpoint/2010/main" val="4004181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9" grpId="0" animBg="1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EA3842F-89C1-5413-0373-25BC1E6DD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876" y="1851659"/>
            <a:ext cx="12342876" cy="2651760"/>
          </a:xfrm>
        </p:spPr>
        <p:txBody>
          <a:bodyPr/>
          <a:lstStyle/>
          <a:p>
            <a:r>
              <a:rPr lang="en-US" sz="12000" dirty="0"/>
              <a:t>2026-2027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90C959-F15C-7D1B-5507-2BB2E06A83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Now 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69C36-EBEC-188E-1B98-CD14886CF8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34200" y="3406139"/>
            <a:ext cx="4169664" cy="1147619"/>
          </a:xfrm>
        </p:spPr>
        <p:txBody>
          <a:bodyPr/>
          <a:lstStyle/>
          <a:p>
            <a:r>
              <a:rPr lang="en-US" dirty="0"/>
              <a:t>Vote April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5A7B2-B865-97FD-877B-8B2346A86B4D}"/>
              </a:ext>
            </a:extLst>
          </p:cNvPr>
          <p:cNvSpPr txBox="1"/>
          <p:nvPr/>
        </p:nvSpPr>
        <p:spPr>
          <a:xfrm>
            <a:off x="3689604" y="195131"/>
            <a:ext cx="6172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accent1"/>
                </a:solidFill>
              </a:rPr>
              <a:t>85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7B36095-1D34-5E07-95FF-2813AA862BB9}"/>
              </a:ext>
            </a:extLst>
          </p:cNvPr>
          <p:cNvSpPr txBox="1">
            <a:spLocks/>
          </p:cNvSpPr>
          <p:nvPr/>
        </p:nvSpPr>
        <p:spPr>
          <a:xfrm>
            <a:off x="2133062" y="662353"/>
            <a:ext cx="4169664" cy="11476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65000"/>
              </a:lnSpc>
              <a:spcBef>
                <a:spcPts val="10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4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95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years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13958E2-1EB9-365C-A1B3-3FE7838AED70}"/>
              </a:ext>
            </a:extLst>
          </p:cNvPr>
          <p:cNvSpPr txBox="1">
            <a:spLocks/>
          </p:cNvSpPr>
          <p:nvPr/>
        </p:nvSpPr>
        <p:spPr>
          <a:xfrm>
            <a:off x="1926336" y="5193791"/>
            <a:ext cx="4169664" cy="11476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65000"/>
              </a:lnSpc>
              <a:spcBef>
                <a:spcPts val="10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4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95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Over 80 options</a:t>
            </a:r>
          </a:p>
        </p:txBody>
      </p:sp>
    </p:spTree>
    <p:extLst>
      <p:ext uri="{BB962C8B-B14F-4D97-AF65-F5344CB8AC3E}">
        <p14:creationId xmlns:p14="http://schemas.microsoft.com/office/powerpoint/2010/main" val="1391232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25A7B2-B865-97FD-877B-8B2346A86B4D}"/>
              </a:ext>
            </a:extLst>
          </p:cNvPr>
          <p:cNvSpPr txBox="1"/>
          <p:nvPr/>
        </p:nvSpPr>
        <p:spPr>
          <a:xfrm>
            <a:off x="4051554" y="23681"/>
            <a:ext cx="6172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accent1"/>
                </a:solidFill>
              </a:rPr>
              <a:t>85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7B36095-1D34-5E07-95FF-2813AA862BB9}"/>
              </a:ext>
            </a:extLst>
          </p:cNvPr>
          <p:cNvSpPr txBox="1">
            <a:spLocks/>
          </p:cNvSpPr>
          <p:nvPr/>
        </p:nvSpPr>
        <p:spPr>
          <a:xfrm>
            <a:off x="2133062" y="662353"/>
            <a:ext cx="4169664" cy="11476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65000"/>
              </a:lnSpc>
              <a:spcBef>
                <a:spcPts val="10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4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95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years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B99518-0CFB-7A8C-17EA-C56953505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81"/>
            <a:ext cx="7080248" cy="47069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C4D0E-2868-43B1-30EE-C9896C4D6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5609">
            <a:off x="6762586" y="64697"/>
            <a:ext cx="4472309" cy="67286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95FFBE-6906-6A52-D3CE-DCB0CDF2503D}"/>
              </a:ext>
            </a:extLst>
          </p:cNvPr>
          <p:cNvSpPr txBox="1"/>
          <p:nvPr/>
        </p:nvSpPr>
        <p:spPr>
          <a:xfrm>
            <a:off x="470274" y="5184636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10,000 6X9 Postcards Arriving by USPS This Week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884AC4-3FF6-5868-202D-0558BE761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2" y="4564412"/>
            <a:ext cx="12108916" cy="25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09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A543-1D71-415E-A534-2239B171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79" y="-109330"/>
            <a:ext cx="5690221" cy="2971800"/>
          </a:xfrm>
        </p:spPr>
        <p:txBody>
          <a:bodyPr/>
          <a:lstStyle/>
          <a:p>
            <a:r>
              <a:rPr lang="en-US" dirty="0"/>
              <a:t>Cleveland Celtic Ensemble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9C2FC-955F-449D-BA6B-3BC5F2EB1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548456"/>
            <a:ext cx="5096237" cy="2153635"/>
          </a:xfrm>
        </p:spPr>
        <p:txBody>
          <a:bodyPr>
            <a:normAutofit/>
          </a:bodyPr>
          <a:lstStyle/>
          <a:p>
            <a:pPr algn="ctr"/>
            <a:r>
              <a:rPr lang="en-US" sz="2000" noProof="1"/>
              <a:t>Friday, Feb 13 7PM  The Clayton Center</a:t>
            </a:r>
            <a:br>
              <a:rPr lang="en-US" sz="2000" noProof="1"/>
            </a:br>
            <a:r>
              <a:rPr lang="en-US" sz="2000" noProof="1"/>
              <a:t>Saturday, Feb 14 7:30 NCMA</a:t>
            </a:r>
            <a:br>
              <a:rPr lang="en-US" sz="2000" noProof="1"/>
            </a:br>
            <a:r>
              <a:rPr lang="en-US" sz="2000" noProof="1"/>
              <a:t>Sunday, Feb 15 2:00 NCMA</a:t>
            </a:r>
          </a:p>
        </p:txBody>
      </p:sp>
      <p:pic>
        <p:nvPicPr>
          <p:cNvPr id="7" name="Picture 6" descr="A collage of people playing instruments&#10;&#10;Description automatically generated">
            <a:extLst>
              <a:ext uri="{FF2B5EF4-FFF2-40B4-BE49-F238E27FC236}">
                <a16:creationId xmlns:a16="http://schemas.microsoft.com/office/drawing/2014/main" id="{2BD2C68A-BD1B-4071-0E46-79E903C0E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10" name="Picture 9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AA1E0396-8233-60A9-9C76-AB5E3A00B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69" y="1232726"/>
            <a:ext cx="4068866" cy="8145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1769E6-DA8F-8EC9-F97F-A9C02D299D81}"/>
              </a:ext>
            </a:extLst>
          </p:cNvPr>
          <p:cNvSpPr txBox="1"/>
          <p:nvPr/>
        </p:nvSpPr>
        <p:spPr>
          <a:xfrm>
            <a:off x="2004390" y="2047264"/>
            <a:ext cx="227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presents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1D433F-ACDA-ECA7-EC11-2D91678605C5}"/>
              </a:ext>
            </a:extLst>
          </p:cNvPr>
          <p:cNvSpPr txBox="1"/>
          <p:nvPr/>
        </p:nvSpPr>
        <p:spPr>
          <a:xfrm>
            <a:off x="2890388" y="2861802"/>
            <a:ext cx="227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with support from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3D6EDC-FE6B-216A-1150-C5EBC1A2F844}"/>
              </a:ext>
            </a:extLst>
          </p:cNvPr>
          <p:cNvSpPr txBox="1"/>
          <p:nvPr/>
        </p:nvSpPr>
        <p:spPr>
          <a:xfrm>
            <a:off x="1193179" y="3180434"/>
            <a:ext cx="4742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Jack Lewis &amp; Peg O’Connell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1B7989-DC55-8D02-1610-BCE775A16E8B}"/>
              </a:ext>
            </a:extLst>
          </p:cNvPr>
          <p:cNvSpPr/>
          <p:nvPr/>
        </p:nvSpPr>
        <p:spPr>
          <a:xfrm>
            <a:off x="5936024" y="0"/>
            <a:ext cx="6255975" cy="744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oster for a concert&#10;&#10;Description automatically generated">
            <a:extLst>
              <a:ext uri="{FF2B5EF4-FFF2-40B4-BE49-F238E27FC236}">
                <a16:creationId xmlns:a16="http://schemas.microsoft.com/office/drawing/2014/main" id="{50972CCE-29D5-8D2A-70F2-2EF2BCE6C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646" y="762000"/>
            <a:ext cx="6096000" cy="5110264"/>
          </a:xfrm>
          <a:prstGeom prst="rect">
            <a:avLst/>
          </a:prstGeom>
        </p:spPr>
      </p:pic>
      <p:pic>
        <p:nvPicPr>
          <p:cNvPr id="21" name="Picture 20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CAB11AEA-B95B-8FAA-B709-9A52996D5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761" y="762000"/>
            <a:ext cx="6096000" cy="5110264"/>
          </a:xfrm>
          <a:prstGeom prst="rect">
            <a:avLst/>
          </a:prstGeom>
        </p:spPr>
      </p:pic>
      <p:pic>
        <p:nvPicPr>
          <p:cNvPr id="23" name="Picture 2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0915F3A7-D47C-19DC-40C2-CF5F032BE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660" y="762000"/>
            <a:ext cx="6096000" cy="511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9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81769E6-DA8F-8EC9-F97F-A9C02D299D81}"/>
              </a:ext>
            </a:extLst>
          </p:cNvPr>
          <p:cNvSpPr txBox="1"/>
          <p:nvPr/>
        </p:nvSpPr>
        <p:spPr>
          <a:xfrm>
            <a:off x="2004390" y="2047264"/>
            <a:ext cx="227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presents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1D433F-ACDA-ECA7-EC11-2D91678605C5}"/>
              </a:ext>
            </a:extLst>
          </p:cNvPr>
          <p:cNvSpPr txBox="1"/>
          <p:nvPr/>
        </p:nvSpPr>
        <p:spPr>
          <a:xfrm>
            <a:off x="2890388" y="2861802"/>
            <a:ext cx="227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with support from</a:t>
            </a:r>
          </a:p>
        </p:txBody>
      </p:sp>
      <p:pic>
        <p:nvPicPr>
          <p:cNvPr id="5" name="Picture 4" descr="A person standing outside of a building&#10;&#10;Description automatically generated">
            <a:extLst>
              <a:ext uri="{FF2B5EF4-FFF2-40B4-BE49-F238E27FC236}">
                <a16:creationId xmlns:a16="http://schemas.microsoft.com/office/drawing/2014/main" id="{A21E205F-FA22-762F-2439-4A07F92BE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30" y="0"/>
            <a:ext cx="10525539" cy="6967419"/>
          </a:xfrm>
          <a:prstGeom prst="rect">
            <a:avLst/>
          </a:prstGeom>
        </p:spPr>
      </p:pic>
      <p:pic>
        <p:nvPicPr>
          <p:cNvPr id="16" name="Picture 15" descr="A diagram of a restaurant&#10;&#10;Description automatically generated">
            <a:extLst>
              <a:ext uri="{FF2B5EF4-FFF2-40B4-BE49-F238E27FC236}">
                <a16:creationId xmlns:a16="http://schemas.microsoft.com/office/drawing/2014/main" id="{B8A67E32-2EBC-E7EA-8B89-322EF3DFB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30" y="0"/>
            <a:ext cx="8180863" cy="6858000"/>
          </a:xfrm>
          <a:prstGeom prst="rect">
            <a:avLst/>
          </a:prstGeom>
        </p:spPr>
      </p:pic>
      <p:pic>
        <p:nvPicPr>
          <p:cNvPr id="18" name="Picture 17" descr="A logo for a company&#10;&#10;Description automatically generated">
            <a:extLst>
              <a:ext uri="{FF2B5EF4-FFF2-40B4-BE49-F238E27FC236}">
                <a16:creationId xmlns:a16="http://schemas.microsoft.com/office/drawing/2014/main" id="{DB8D94B1-AE78-0681-57C4-6A5270179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84" y="0"/>
            <a:ext cx="1896663" cy="133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3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51868-CC07-757D-A8A5-0274EC032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150" y="996087"/>
            <a:ext cx="6501384" cy="4325112"/>
          </a:xfrm>
        </p:spPr>
        <p:txBody>
          <a:bodyPr/>
          <a:lstStyle/>
          <a:p>
            <a:r>
              <a:rPr lang="en-US" dirty="0"/>
              <a:t>Financial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EB312-D116-E901-3B15-89A3B5B9E6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 Mid Year (as of December 31, 2025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852FBD-A744-EF88-0777-4DD5D97148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50FFA-516B-7287-B334-9A91E01CAB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0984" y="4246760"/>
            <a:ext cx="2257073" cy="719064"/>
          </a:xfrm>
        </p:spPr>
        <p:txBody>
          <a:bodyPr/>
          <a:lstStyle/>
          <a:p>
            <a:r>
              <a:rPr lang="en-US" dirty="0"/>
              <a:t>doing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BF583-1E72-D221-7139-699A21A2F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Sounding great!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AD5D8C-3DF2-1C58-AAEC-A793900C5883}"/>
              </a:ext>
            </a:extLst>
          </p:cNvPr>
          <p:cNvSpPr/>
          <p:nvPr/>
        </p:nvSpPr>
        <p:spPr>
          <a:xfrm>
            <a:off x="349623" y="2286003"/>
            <a:ext cx="3953435" cy="2157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1C9F0CE-5FF3-46CC-8994-6FCB6241C60B}"/>
              </a:ext>
            </a:extLst>
          </p:cNvPr>
          <p:cNvSpPr txBox="1">
            <a:spLocks/>
          </p:cNvSpPr>
          <p:nvPr/>
        </p:nvSpPr>
        <p:spPr>
          <a:xfrm>
            <a:off x="4788647" y="671171"/>
            <a:ext cx="6502400" cy="6492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- 2024-2025 Audit Completed in December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7B4C08B-146C-0FB5-B5EA-2D8954D7906E}"/>
              </a:ext>
            </a:extLst>
          </p:cNvPr>
          <p:cNvSpPr txBox="1">
            <a:spLocks/>
          </p:cNvSpPr>
          <p:nvPr/>
        </p:nvSpPr>
        <p:spPr>
          <a:xfrm>
            <a:off x="5495739" y="1119407"/>
            <a:ext cx="6502400" cy="6492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- No adverse audit findings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E6B7EEC-7D4C-BBB1-8281-B091DE361CD7}"/>
              </a:ext>
            </a:extLst>
          </p:cNvPr>
          <p:cNvSpPr txBox="1">
            <a:spLocks/>
          </p:cNvSpPr>
          <p:nvPr/>
        </p:nvSpPr>
        <p:spPr>
          <a:xfrm>
            <a:off x="5495739" y="1524468"/>
            <a:ext cx="6502400" cy="6492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- Endowment balance correction noted</a:t>
            </a:r>
            <a:br>
              <a:rPr lang="en-US" dirty="0"/>
            </a:br>
            <a:r>
              <a:rPr lang="en-US" dirty="0"/>
              <a:t> 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AA50357-14D8-8649-DC7D-2D33FCE4B5E5}"/>
              </a:ext>
            </a:extLst>
          </p:cNvPr>
          <p:cNvSpPr txBox="1">
            <a:spLocks/>
          </p:cNvSpPr>
          <p:nvPr/>
        </p:nvSpPr>
        <p:spPr>
          <a:xfrm>
            <a:off x="4788647" y="2244924"/>
            <a:ext cx="6502400" cy="6492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- PNC corrected the interest error on our        </a:t>
            </a:r>
            <a:br>
              <a:rPr lang="en-US" dirty="0"/>
            </a:br>
            <a:r>
              <a:rPr lang="en-US" dirty="0"/>
              <a:t>   Money Market Savings account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E531E7-B543-54C7-4322-B8DD4C4A6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108" y="4312028"/>
            <a:ext cx="7679244" cy="18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37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51868-CC07-757D-A8A5-0274EC032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150" y="996087"/>
            <a:ext cx="6501384" cy="4325112"/>
          </a:xfrm>
        </p:spPr>
        <p:txBody>
          <a:bodyPr/>
          <a:lstStyle/>
          <a:p>
            <a:r>
              <a:rPr lang="en-US" dirty="0"/>
              <a:t>Financial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EB312-D116-E901-3B15-89A3B5B9E6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 Mid Year (as of December 31, 2025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852FBD-A744-EF88-0777-4DD5D97148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50FFA-516B-7287-B334-9A91E01CAB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0984" y="4246760"/>
            <a:ext cx="2257073" cy="719064"/>
          </a:xfrm>
        </p:spPr>
        <p:txBody>
          <a:bodyPr/>
          <a:lstStyle/>
          <a:p>
            <a:r>
              <a:rPr lang="en-US" dirty="0"/>
              <a:t>doing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BF583-1E72-D221-7139-699A21A2F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Sounding great!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AD5D8C-3DF2-1C58-AAEC-A793900C5883}"/>
              </a:ext>
            </a:extLst>
          </p:cNvPr>
          <p:cNvSpPr/>
          <p:nvPr/>
        </p:nvSpPr>
        <p:spPr>
          <a:xfrm>
            <a:off x="349623" y="2286003"/>
            <a:ext cx="3953435" cy="2157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1C9F0CE-5FF3-46CC-8994-6FCB6241C60B}"/>
              </a:ext>
            </a:extLst>
          </p:cNvPr>
          <p:cNvSpPr txBox="1">
            <a:spLocks/>
          </p:cNvSpPr>
          <p:nvPr/>
        </p:nvSpPr>
        <p:spPr>
          <a:xfrm>
            <a:off x="6562404" y="278041"/>
            <a:ext cx="6502400" cy="6492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90000"/>
                </a:schemeClr>
              </a:buClr>
              <a:buFont typeface="Segoe UI" panose="020B0502040204020203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 of 1/30/2026 in RED</a:t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BCBDCD-CD97-3D37-1D68-066CC57F9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63" y="835018"/>
            <a:ext cx="8727144" cy="35140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89B5CA-289D-BABE-DACB-4CDE8806FEB9}"/>
              </a:ext>
            </a:extLst>
          </p:cNvPr>
          <p:cNvSpPr txBox="1"/>
          <p:nvPr/>
        </p:nvSpPr>
        <p:spPr>
          <a:xfrm>
            <a:off x="4589929" y="1219199"/>
            <a:ext cx="245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$244,251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CCB4E3-4C6B-5315-D537-9ED1CC3ABEDA}"/>
              </a:ext>
            </a:extLst>
          </p:cNvPr>
          <p:cNvSpPr txBox="1"/>
          <p:nvPr/>
        </p:nvSpPr>
        <p:spPr>
          <a:xfrm>
            <a:off x="6468033" y="1484242"/>
            <a:ext cx="245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$113,584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8DF0F9-50CD-A777-961A-7FCF3D3B8522}"/>
              </a:ext>
            </a:extLst>
          </p:cNvPr>
          <p:cNvSpPr txBox="1"/>
          <p:nvPr/>
        </p:nvSpPr>
        <p:spPr>
          <a:xfrm>
            <a:off x="6706612" y="1811643"/>
            <a:ext cx="245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$130,100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BD12E0-958F-2F02-1C10-3F8A967F5FDE}"/>
              </a:ext>
            </a:extLst>
          </p:cNvPr>
          <p:cNvSpPr txBox="1"/>
          <p:nvPr/>
        </p:nvSpPr>
        <p:spPr>
          <a:xfrm>
            <a:off x="4743942" y="2109648"/>
            <a:ext cx="245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$567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9B3BE6-AD55-E828-ED49-883143165035}"/>
              </a:ext>
            </a:extLst>
          </p:cNvPr>
          <p:cNvSpPr txBox="1"/>
          <p:nvPr/>
        </p:nvSpPr>
        <p:spPr>
          <a:xfrm>
            <a:off x="56193" y="2691925"/>
            <a:ext cx="306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ASSET ALLOCATION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AF17DB-97C6-A4AD-9011-BBD2F5EC8011}"/>
              </a:ext>
            </a:extLst>
          </p:cNvPr>
          <p:cNvSpPr txBox="1"/>
          <p:nvPr/>
        </p:nvSpPr>
        <p:spPr>
          <a:xfrm>
            <a:off x="794659" y="2942465"/>
            <a:ext cx="306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45.22%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4DB42E-7818-7AFF-F552-79A99BD6A4B2}"/>
              </a:ext>
            </a:extLst>
          </p:cNvPr>
          <p:cNvSpPr txBox="1"/>
          <p:nvPr/>
        </p:nvSpPr>
        <p:spPr>
          <a:xfrm>
            <a:off x="930237" y="3238198"/>
            <a:ext cx="306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8.18%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6287FD-B41A-DFE5-4FE9-508BB0493657}"/>
              </a:ext>
            </a:extLst>
          </p:cNvPr>
          <p:cNvSpPr txBox="1"/>
          <p:nvPr/>
        </p:nvSpPr>
        <p:spPr>
          <a:xfrm>
            <a:off x="930236" y="3796716"/>
            <a:ext cx="306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8.23%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293835-759A-8CA3-8235-94E67ED79379}"/>
              </a:ext>
            </a:extLst>
          </p:cNvPr>
          <p:cNvSpPr txBox="1"/>
          <p:nvPr/>
        </p:nvSpPr>
        <p:spPr>
          <a:xfrm>
            <a:off x="794659" y="3503830"/>
            <a:ext cx="306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38.37%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DE9F33-6B0A-0129-1B3E-FE65D0B88331}"/>
              </a:ext>
            </a:extLst>
          </p:cNvPr>
          <p:cNvSpPr/>
          <p:nvPr/>
        </p:nvSpPr>
        <p:spPr>
          <a:xfrm>
            <a:off x="4998466" y="4533501"/>
            <a:ext cx="6432550" cy="18734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E102C6-186C-DF01-ECFD-31147391A04E}"/>
              </a:ext>
            </a:extLst>
          </p:cNvPr>
          <p:cNvSpPr txBox="1"/>
          <p:nvPr/>
        </p:nvSpPr>
        <p:spPr>
          <a:xfrm>
            <a:off x="4636516" y="4500209"/>
            <a:ext cx="7323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represents an </a:t>
            </a:r>
            <a:r>
              <a:rPr lang="en-US" b="1" dirty="0">
                <a:solidFill>
                  <a:schemeClr val="bg1"/>
                </a:solidFill>
              </a:rPr>
              <a:t>increase of $791 over approximately two months</a:t>
            </a:r>
            <a:r>
              <a:rPr lang="en-US" dirty="0">
                <a:solidFill>
                  <a:schemeClr val="bg1"/>
                </a:solidFill>
              </a:rPr>
              <a:t>, or a </a:t>
            </a:r>
            <a:r>
              <a:rPr lang="en-US" b="1" dirty="0">
                <a:solidFill>
                  <a:schemeClr val="bg1"/>
                </a:solidFill>
              </a:rPr>
              <a:t>0.33% gain for the period</a:t>
            </a:r>
            <a:r>
              <a:rPr lang="en-US" dirty="0">
                <a:solidFill>
                  <a:schemeClr val="bg1"/>
                </a:solidFill>
              </a:rPr>
              <a:t>.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If this rate of return were sustained over a full year, it would equate to an </a:t>
            </a:r>
            <a:r>
              <a:rPr lang="en-US" b="1" dirty="0">
                <a:solidFill>
                  <a:schemeClr val="bg1"/>
                </a:solidFill>
              </a:rPr>
              <a:t>annualized return of approximately 2.0%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AE462-6752-376D-B310-64686BCFCBDA}"/>
              </a:ext>
            </a:extLst>
          </p:cNvPr>
          <p:cNvSpPr txBox="1"/>
          <p:nvPr/>
        </p:nvSpPr>
        <p:spPr>
          <a:xfrm>
            <a:off x="4589929" y="6086986"/>
            <a:ext cx="6970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 rough estimate of the S&amp;P 500 </a:t>
            </a:r>
            <a:r>
              <a:rPr lang="en-US" i="1" dirty="0">
                <a:solidFill>
                  <a:srgbClr val="FFFF00"/>
                </a:solidFill>
              </a:rPr>
              <a:t>price return</a:t>
            </a:r>
            <a:r>
              <a:rPr lang="en-US" dirty="0">
                <a:solidFill>
                  <a:srgbClr val="FFFF00"/>
                </a:solidFill>
              </a:rPr>
              <a:t> for a similar period is </a:t>
            </a:r>
            <a:r>
              <a:rPr lang="en-US" b="1" dirty="0">
                <a:solidFill>
                  <a:srgbClr val="FFFF00"/>
                </a:solidFill>
              </a:rPr>
              <a:t>higher — on the order of ~1–1.5%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392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 animBg="1"/>
      <p:bldP spid="24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Custom 69">
      <a:dk1>
        <a:sysClr val="windowText" lastClr="000000"/>
      </a:dk1>
      <a:lt1>
        <a:sysClr val="window" lastClr="FFFFFF"/>
      </a:lt1>
      <a:dk2>
        <a:srgbClr val="323232"/>
      </a:dk2>
      <a:lt2>
        <a:srgbClr val="E7E6E6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E5C243"/>
      </a:accent6>
      <a:hlink>
        <a:srgbClr val="6B9F25"/>
      </a:hlink>
      <a:folHlink>
        <a:srgbClr val="B26B02"/>
      </a:folHlink>
    </a:clrScheme>
    <a:fontScheme name="Custom 349">
      <a:majorFont>
        <a:latin typeface="Walbaum Display SemiBold"/>
        <a:ea typeface=""/>
        <a:cs typeface=""/>
      </a:majorFont>
      <a:minorFont>
        <a:latin typeface="Sagona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0926846_wac_v2" id="{DECC0CA7-4283-4202-AC4E-0A5A6FB18B3D}" vid="{EBE0CA28-6945-4CD3-B115-941AF83CF7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3281B-8427-42DC-81B1-88AAAC1E6D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013476-A354-4440-9723-9595F6356A6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E6762C8B-CB4E-4FF3-B05D-C7524A3614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Parents anniversary slideshow</Template>
  <TotalTime>3358</TotalTime>
  <Words>305</Words>
  <Application>Microsoft Office PowerPoint</Application>
  <PresentationFormat>Widescreen</PresentationFormat>
  <Paragraphs>67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Sagona Book</vt:lpstr>
      <vt:lpstr>Segoe UI</vt:lpstr>
      <vt:lpstr>Walbaum Display SemiBold</vt:lpstr>
      <vt:lpstr>Office Theme</vt:lpstr>
      <vt:lpstr>Season</vt:lpstr>
      <vt:lpstr>Together for </vt:lpstr>
      <vt:lpstr>May 10 Mother’s Day</vt:lpstr>
      <vt:lpstr>2026-2027</vt:lpstr>
      <vt:lpstr>PowerPoint Presentation</vt:lpstr>
      <vt:lpstr>Cleveland Celtic Ensemble</vt:lpstr>
      <vt:lpstr>PowerPoint Presentation</vt:lpstr>
      <vt:lpstr>Financial Report</vt:lpstr>
      <vt:lpstr>Financial Report</vt:lpstr>
      <vt:lpstr>PowerPoint Presentation</vt:lpstr>
      <vt:lpstr>PowerPoint Presentation</vt:lpstr>
      <vt:lpstr>Strategic plan</vt:lpstr>
      <vt:lpstr>Season</vt:lpstr>
    </vt:vector>
  </TitlesOfParts>
  <Company>North Carolina Emergency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Riggan, Kaine</dc:creator>
  <cp:lastModifiedBy>Riggan, Kaine</cp:lastModifiedBy>
  <cp:revision>1</cp:revision>
  <dcterms:created xsi:type="dcterms:W3CDTF">2026-02-01T17:00:34Z</dcterms:created>
  <dcterms:modified xsi:type="dcterms:W3CDTF">2026-02-04T00:59:18Z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